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512" r:id="rId3"/>
    <p:sldId id="604" r:id="rId4"/>
    <p:sldId id="622" r:id="rId5"/>
    <p:sldId id="606" r:id="rId6"/>
    <p:sldId id="608" r:id="rId7"/>
    <p:sldId id="610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" lastIdx="1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862"/>
    <a:srgbClr val="FFFCC7"/>
    <a:srgbClr val="D6EFD2"/>
    <a:srgbClr val="59A58B"/>
    <a:srgbClr val="2A695D"/>
    <a:srgbClr val="62AE93"/>
    <a:srgbClr val="407E69"/>
    <a:srgbClr val="DEEBF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762" y="-1194"/>
      </p:cViewPr>
      <p:guideLst>
        <p:guide orient="horz" pos="2193"/>
        <p:guide pos="3913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91" d="100"/>
        <a:sy n="91" d="100"/>
      </p:scale>
      <p:origin x="0" y="0"/>
    </p:cViewPr>
  </p:sorter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ea typeface="微软雅黑" panose="020B0503020204020204" charset="-122"/>
              </a:defRPr>
            </a:lvl1pPr>
          </a:lstStyle>
          <a:p>
            <a:fld id="{0F9B84EA-7D68-4D60-9CB1-D50884785D1C}" type="datetimeFigureOut">
              <a:rPr lang="zh-CN" altLang="en-US"/>
              <a:pPr/>
              <a:t>2020/8/29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8E700DC-6339-4532-B8C3-6FD40954445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宋体" panose="02010600030101010101" pitchFamily="2" charset="-122"/>
                <a:ea typeface="+mn-ea"/>
                <a:cs typeface="宋体" panose="02010600030101010101" pitchFamily="2" charset="-122"/>
              </a:defRPr>
            </a:lvl1pPr>
          </a:lstStyle>
          <a:p>
            <a:fld id="{731EA360-90D7-446A-AE07-5780253737B9}" type="datetimeFigureOut">
              <a:rPr lang="zh-CN" altLang="en-US"/>
              <a:pPr/>
              <a:t>2020/8/29</a:t>
            </a:fld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512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宋体" pitchFamily="2" charset="-122"/>
                <a:ea typeface="宋体" pitchFamily="2" charset="-122"/>
              </a:defRPr>
            </a:lvl1pPr>
          </a:lstStyle>
          <a:p>
            <a:fld id="{0A30A36F-B4B7-460C-BF49-DBFD0C8057C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宋体" panose="02010600030101010101" pitchFamily="2" charset="-122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宋体" panose="02010600030101010101" pitchFamily="2" charset="-122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宋体" panose="02010600030101010101" pitchFamily="2" charset="-122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宋体" panose="02010600030101010101" pitchFamily="2" charset="-122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宋体" panose="02010600030101010101" pitchFamily="2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 fontAlgn="auto">
              <a:defRPr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宋体" pitchFamily="2" charset="-122"/>
                <a:ea typeface="宋体" pitchFamily="2" charset="-122"/>
              </a:defRPr>
            </a:lvl1pPr>
          </a:lstStyle>
          <a:p>
            <a:fld id="{1A51B8BB-79CA-4852-B584-0D73D9FD12D2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5" cstate="print">
            <a:alphaModFix amt="9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chemeClr val="bg1"/>
            </a:gs>
            <a:gs pos="100000">
              <a:srgbClr val="DEEBF7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7"/>
          <p:cNvGrpSpPr>
            <a:grpSpLocks/>
          </p:cNvGrpSpPr>
          <p:nvPr/>
        </p:nvGrpSpPr>
        <p:grpSpPr bwMode="auto">
          <a:xfrm>
            <a:off x="-12700" y="5030788"/>
            <a:ext cx="12180888" cy="1830387"/>
            <a:chOff x="10" y="7929"/>
            <a:chExt cx="19184" cy="2882"/>
          </a:xfrm>
        </p:grpSpPr>
        <p:pic>
          <p:nvPicPr>
            <p:cNvPr id="6147" name="Picture 12" descr="未命名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2000"/>
            </a:blip>
            <a:srcRect l="1640" r="31155"/>
            <a:stretch>
              <a:fillRect/>
            </a:stretch>
          </p:blipFill>
          <p:spPr bwMode="auto">
            <a:xfrm>
              <a:off x="14076" y="7929"/>
              <a:ext cx="5119" cy="28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148" name="组合 6"/>
            <p:cNvGrpSpPr>
              <a:grpSpLocks/>
            </p:cNvGrpSpPr>
            <p:nvPr/>
          </p:nvGrpSpPr>
          <p:grpSpPr bwMode="auto">
            <a:xfrm>
              <a:off x="10" y="7929"/>
              <a:ext cx="14065" cy="2882"/>
              <a:chOff x="10" y="7929"/>
              <a:chExt cx="14065" cy="2882"/>
            </a:xfrm>
          </p:grpSpPr>
          <p:pic>
            <p:nvPicPr>
              <p:cNvPr id="6149" name="Picture 12" descr="未命名3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12000"/>
              </a:blip>
              <a:srcRect l="1640" r="3049"/>
              <a:stretch>
                <a:fillRect/>
              </a:stretch>
            </p:blipFill>
            <p:spPr bwMode="auto">
              <a:xfrm>
                <a:off x="10" y="7929"/>
                <a:ext cx="7033" cy="28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50" name="Picture 12" descr="未命名3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12000"/>
              </a:blip>
              <a:srcRect l="1640" r="3049"/>
              <a:stretch>
                <a:fillRect/>
              </a:stretch>
            </p:blipFill>
            <p:spPr bwMode="auto">
              <a:xfrm>
                <a:off x="7043" y="7929"/>
                <a:ext cx="7033" cy="28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6151" name="文本框 1"/>
          <p:cNvSpPr txBox="1">
            <a:spLocks noChangeArrowheads="1"/>
          </p:cNvSpPr>
          <p:nvPr/>
        </p:nvSpPr>
        <p:spPr bwMode="auto">
          <a:xfrm>
            <a:off x="1141413" y="673100"/>
            <a:ext cx="10250487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0400" dirty="0" smtClean="0">
                <a:solidFill>
                  <a:srgbClr val="9DC3E6"/>
                </a:solidFill>
                <a:latin typeface="华康勘亭流W9(P)" charset="-122"/>
                <a:ea typeface="华康勘亭流W9(P)" charset="-122"/>
              </a:rPr>
              <a:t>口语交际</a:t>
            </a:r>
            <a:r>
              <a:rPr lang="zh-CN" altLang="en-US" sz="10400" dirty="0" smtClean="0">
                <a:solidFill>
                  <a:srgbClr val="9DC3E6"/>
                </a:solidFill>
                <a:latin typeface="华康勘亭流W9(P)" charset="-122"/>
                <a:ea typeface="华康勘亭流W9(P)" charset="-122"/>
              </a:rPr>
              <a:t>：</a:t>
            </a:r>
            <a:r>
              <a:rPr lang="en-US" altLang="zh-CN" sz="10400" dirty="0" smtClean="0">
                <a:solidFill>
                  <a:srgbClr val="9DC3E6"/>
                </a:solidFill>
                <a:latin typeface="华康勘亭流W9(P)" charset="-122"/>
                <a:ea typeface="华康勘亭流W9(P)" charset="-122"/>
              </a:rPr>
              <a:t/>
            </a:r>
            <a:br>
              <a:rPr lang="en-US" altLang="zh-CN" sz="10400" dirty="0" smtClean="0">
                <a:solidFill>
                  <a:srgbClr val="9DC3E6"/>
                </a:solidFill>
                <a:latin typeface="华康勘亭流W9(P)" charset="-122"/>
                <a:ea typeface="华康勘亭流W9(P)" charset="-122"/>
              </a:rPr>
            </a:br>
            <a:r>
              <a:rPr lang="zh-CN" altLang="en-US" sz="10400" dirty="0" smtClean="0">
                <a:solidFill>
                  <a:srgbClr val="9DC3E6"/>
                </a:solidFill>
                <a:latin typeface="华康勘亭流W9(P)" charset="-122"/>
                <a:ea typeface="华康勘亭流W9(P)" charset="-122"/>
              </a:rPr>
              <a:t>制定</a:t>
            </a:r>
            <a:r>
              <a:rPr lang="zh-CN" altLang="en-US" sz="10400" dirty="0" smtClean="0">
                <a:solidFill>
                  <a:srgbClr val="9DC3E6"/>
                </a:solidFill>
                <a:latin typeface="华康勘亭流W9(P)" charset="-122"/>
                <a:ea typeface="华康勘亭流W9(P)" charset="-122"/>
              </a:rPr>
              <a:t>班级</a:t>
            </a:r>
            <a:r>
              <a:rPr lang="zh-CN" altLang="en-US" sz="10400" dirty="0" smtClean="0">
                <a:solidFill>
                  <a:srgbClr val="9DC3E6"/>
                </a:solidFill>
                <a:latin typeface="华康勘亭流W9(P)" charset="-122"/>
                <a:ea typeface="华康勘亭流W9(P)" charset="-122"/>
              </a:rPr>
              <a:t>公约</a:t>
            </a:r>
            <a:endParaRPr lang="zh-CN" altLang="en-US" sz="10400" dirty="0">
              <a:solidFill>
                <a:srgbClr val="9DC3E6"/>
              </a:solidFill>
              <a:latin typeface="华康勘亭流W9(P)" charset="-122"/>
              <a:ea typeface="华康勘亭流W9(P)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chemeClr val="bg1"/>
            </a:gs>
            <a:gs pos="100000">
              <a:srgbClr val="DEEBF7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文本框 3"/>
          <p:cNvSpPr txBox="1">
            <a:spLocks noChangeArrowheads="1"/>
          </p:cNvSpPr>
          <p:nvPr/>
        </p:nvSpPr>
        <p:spPr bwMode="auto">
          <a:xfrm>
            <a:off x="6211888" y="2289175"/>
            <a:ext cx="5395912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俗话说：</a:t>
            </a:r>
            <a:r>
              <a:rPr lang="en-US" altLang="zh-CN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没有规矩，不成方圆。</a:t>
            </a:r>
            <a:r>
              <a:rPr lang="en-US" altLang="zh-CN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3600" b="1" u="sng">
                <a:latin typeface="楷体" pitchFamily="49" charset="-122"/>
                <a:ea typeface="楷体" pitchFamily="49" charset="-122"/>
              </a:rPr>
              <a:t>班级公约是同学们共同制定、认可的规则。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制定班级公约，可以营造良好的学习环境，建设团结友爱的集体。</a:t>
            </a:r>
          </a:p>
        </p:txBody>
      </p:sp>
      <p:pic>
        <p:nvPicPr>
          <p:cNvPr id="7172" name="图片 4" descr="阿萨德刚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2575" y="1711325"/>
            <a:ext cx="5700713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chemeClr val="bg1"/>
            </a:gs>
            <a:gs pos="100000">
              <a:srgbClr val="DEEBF7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217613" y="1797050"/>
            <a:ext cx="9696450" cy="3332163"/>
            <a:chOff x="5820" y="5777"/>
            <a:chExt cx="13024" cy="5753"/>
          </a:xfrm>
        </p:grpSpPr>
        <p:sp>
          <p:nvSpPr>
            <p:cNvPr id="12" name="圆角矩形 11"/>
            <p:cNvSpPr/>
            <p:nvPr/>
          </p:nvSpPr>
          <p:spPr>
            <a:xfrm>
              <a:off x="5820" y="6660"/>
              <a:ext cx="13024" cy="487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8196" name="文本框 10"/>
            <p:cNvSpPr txBox="1">
              <a:spLocks noChangeArrowheads="1"/>
            </p:cNvSpPr>
            <p:nvPr/>
          </p:nvSpPr>
          <p:spPr bwMode="auto">
            <a:xfrm>
              <a:off x="6323" y="5777"/>
              <a:ext cx="12431" cy="54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US" altLang="zh-CN" sz="3600" b="1">
                <a:latin typeface="楷体" pitchFamily="49" charset="-122"/>
                <a:ea typeface="楷体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600" b="1">
                  <a:latin typeface="楷体" pitchFamily="49" charset="-122"/>
                  <a:ea typeface="楷体" pitchFamily="49" charset="-122"/>
                </a:rPr>
                <a:t>    </a:t>
              </a:r>
              <a:r>
                <a:rPr lang="zh-CN" altLang="en-US" sz="3600" b="1">
                  <a:latin typeface="楷体" pitchFamily="49" charset="-122"/>
                  <a:ea typeface="楷体" pitchFamily="49" charset="-122"/>
                </a:rPr>
                <a:t>班级公约应该根据班级的</a:t>
              </a:r>
              <a:r>
                <a:rPr lang="zh-CN" altLang="en-US" sz="36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实际情况</a:t>
              </a:r>
              <a:r>
                <a:rPr lang="zh-CN" altLang="en-US" sz="3600" b="1">
                  <a:latin typeface="楷体" pitchFamily="49" charset="-122"/>
                  <a:ea typeface="楷体" pitchFamily="49" charset="-122"/>
                </a:rPr>
                <a:t>来制定。</a:t>
              </a:r>
              <a:r>
                <a:rPr lang="zh-CN" altLang="en-US" sz="3600" b="1" u="sng">
                  <a:latin typeface="楷体" pitchFamily="49" charset="-122"/>
                  <a:ea typeface="楷体" pitchFamily="49" charset="-122"/>
                </a:rPr>
                <a:t>针对学习纪律、卫生等方面，全班讨论班级想要达到的目标。</a:t>
              </a:r>
              <a:endParaRPr lang="zh-CN" altLang="en-US" sz="3600" b="1"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8197" name="文本框 2"/>
          <p:cNvSpPr txBox="1">
            <a:spLocks noChangeArrowheads="1"/>
          </p:cNvSpPr>
          <p:nvPr/>
        </p:nvSpPr>
        <p:spPr bwMode="auto">
          <a:xfrm>
            <a:off x="608013" y="1187450"/>
            <a:ext cx="661035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407E69"/>
                </a:solidFill>
                <a:latin typeface="黑体" pitchFamily="49" charset="-122"/>
                <a:ea typeface="黑体" pitchFamily="49" charset="-122"/>
                <a:sym typeface="微软雅黑" pitchFamily="34" charset="-122"/>
              </a:rPr>
              <a:t>第一步：提出班级建设的目标。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chemeClr val="bg1"/>
            </a:gs>
            <a:gs pos="100000">
              <a:srgbClr val="DEEBF7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217613" y="2311400"/>
            <a:ext cx="9696450" cy="3095625"/>
            <a:chOff x="5820" y="6659"/>
            <a:chExt cx="13024" cy="4871"/>
          </a:xfrm>
        </p:grpSpPr>
        <p:sp>
          <p:nvSpPr>
            <p:cNvPr id="12" name="圆角矩形 11"/>
            <p:cNvSpPr/>
            <p:nvPr/>
          </p:nvSpPr>
          <p:spPr>
            <a:xfrm>
              <a:off x="5820" y="6659"/>
              <a:ext cx="13024" cy="487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9220" name="文本框 10"/>
            <p:cNvSpPr txBox="1">
              <a:spLocks noChangeArrowheads="1"/>
            </p:cNvSpPr>
            <p:nvPr/>
          </p:nvSpPr>
          <p:spPr bwMode="auto">
            <a:xfrm>
              <a:off x="6141" y="6818"/>
              <a:ext cx="12431" cy="4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600" b="1">
                  <a:latin typeface="楷体" pitchFamily="49" charset="-122"/>
                  <a:ea typeface="楷体" pitchFamily="49" charset="-122"/>
                </a:rPr>
                <a:t>    </a:t>
              </a:r>
              <a:r>
                <a:rPr lang="zh-CN" altLang="en-US" sz="3600" b="1">
                  <a:latin typeface="楷体" pitchFamily="49" charset="-122"/>
                  <a:ea typeface="楷体" pitchFamily="49" charset="-122"/>
                </a:rPr>
                <a:t>针对</a:t>
              </a:r>
              <a:r>
                <a:rPr lang="zh-CN" altLang="en-US" sz="3600" b="1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班级建设的目标，每位同学在纸条上写出两三条自己认为比较重要的公约内容。再分组讨论，去除不合理的、重复的部分，形成小组意见。</a:t>
              </a:r>
              <a:r>
                <a:rPr lang="zh-CN" altLang="en-US" sz="36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公约内容要具体，便于落实。</a:t>
              </a:r>
              <a:endParaRPr lang="zh-CN" altLang="en-US" sz="3600" b="1"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9221" name="文本框 2"/>
          <p:cNvSpPr txBox="1">
            <a:spLocks noChangeArrowheads="1"/>
          </p:cNvSpPr>
          <p:nvPr/>
        </p:nvSpPr>
        <p:spPr bwMode="auto">
          <a:xfrm>
            <a:off x="608013" y="1187450"/>
            <a:ext cx="7527925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407E69"/>
                </a:solidFill>
                <a:latin typeface="黑体" pitchFamily="49" charset="-122"/>
                <a:ea typeface="黑体" pitchFamily="49" charset="-122"/>
                <a:sym typeface="微软雅黑" pitchFamily="34" charset="-122"/>
              </a:rPr>
              <a:t>第二步：</a:t>
            </a:r>
            <a:r>
              <a:rPr lang="zh-CN" altLang="en-US" sz="3600" b="1">
                <a:solidFill>
                  <a:srgbClr val="407E69"/>
                </a:solidFill>
                <a:latin typeface="黑体" pitchFamily="49" charset="-122"/>
                <a:ea typeface="黑体" pitchFamily="49" charset="-122"/>
              </a:rPr>
              <a:t>分组讨论，形成小组意见</a:t>
            </a:r>
            <a:r>
              <a:rPr lang="zh-CN" altLang="en-US" sz="3600" b="1">
                <a:solidFill>
                  <a:srgbClr val="407E69"/>
                </a:solidFill>
                <a:latin typeface="黑体" pitchFamily="49" charset="-122"/>
                <a:ea typeface="黑体" pitchFamily="49" charset="-122"/>
                <a:sym typeface="微软雅黑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chemeClr val="bg1"/>
            </a:gs>
            <a:gs pos="100000">
              <a:srgbClr val="DEEBF7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217613" y="2471738"/>
            <a:ext cx="9696450" cy="1920875"/>
            <a:chOff x="5820" y="6942"/>
            <a:chExt cx="13024" cy="3315"/>
          </a:xfrm>
        </p:grpSpPr>
        <p:sp>
          <p:nvSpPr>
            <p:cNvPr id="12" name="圆角矩形 11"/>
            <p:cNvSpPr/>
            <p:nvPr/>
          </p:nvSpPr>
          <p:spPr>
            <a:xfrm>
              <a:off x="5820" y="6942"/>
              <a:ext cx="13024" cy="331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0244" name="文本框 10"/>
            <p:cNvSpPr txBox="1">
              <a:spLocks noChangeArrowheads="1"/>
            </p:cNvSpPr>
            <p:nvPr/>
          </p:nvSpPr>
          <p:spPr bwMode="auto">
            <a:xfrm>
              <a:off x="6223" y="7337"/>
              <a:ext cx="12431" cy="24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600" b="1">
                  <a:latin typeface="楷体" pitchFamily="49" charset="-122"/>
                  <a:ea typeface="楷体" pitchFamily="49" charset="-122"/>
                </a:rPr>
                <a:t>   </a:t>
              </a:r>
              <a:r>
                <a:rPr lang="zh-CN" altLang="en-US" sz="3600" b="1">
                  <a:latin typeface="楷体" pitchFamily="49" charset="-122"/>
                  <a:ea typeface="楷体" pitchFamily="49" charset="-122"/>
                </a:rPr>
                <a:t>小组汇报讨论结果。全班同学逐条表决，形成班级公约。</a:t>
              </a:r>
              <a:endParaRPr lang="zh-CN" altLang="en-US" sz="3600" b="1"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10245" name="文本框 2"/>
          <p:cNvSpPr txBox="1">
            <a:spLocks noChangeArrowheads="1"/>
          </p:cNvSpPr>
          <p:nvPr/>
        </p:nvSpPr>
        <p:spPr bwMode="auto">
          <a:xfrm>
            <a:off x="608013" y="1187450"/>
            <a:ext cx="661035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407E69"/>
                </a:solidFill>
                <a:latin typeface="黑体" pitchFamily="49" charset="-122"/>
                <a:ea typeface="黑体" pitchFamily="49" charset="-122"/>
              </a:rPr>
              <a:t>第三步：全班表决，形成公约。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chemeClr val="bg1"/>
            </a:gs>
            <a:gs pos="100000">
              <a:srgbClr val="DEEBF7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"/>
          <p:cNvSpPr txBox="1">
            <a:spLocks noChangeArrowheads="1"/>
          </p:cNvSpPr>
          <p:nvPr/>
        </p:nvSpPr>
        <p:spPr bwMode="auto">
          <a:xfrm>
            <a:off x="1217613" y="908050"/>
            <a:ext cx="44196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2E75B6"/>
                </a:solidFill>
              </a:rPr>
              <a:t>班级公约成果展示</a:t>
            </a:r>
          </a:p>
        </p:txBody>
      </p:sp>
      <p:sp>
        <p:nvSpPr>
          <p:cNvPr id="11267" name="文本框 3"/>
          <p:cNvSpPr txBox="1">
            <a:spLocks noChangeArrowheads="1"/>
          </p:cNvSpPr>
          <p:nvPr/>
        </p:nvSpPr>
        <p:spPr bwMode="auto">
          <a:xfrm>
            <a:off x="765175" y="2452688"/>
            <a:ext cx="4872038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把班级公约写下来并张贴在教室里，班里的每一位同学都要自觉遵守。</a:t>
            </a:r>
          </a:p>
        </p:txBody>
      </p:sp>
      <p:grpSp>
        <p:nvGrpSpPr>
          <p:cNvPr id="11268" name="组合 6"/>
          <p:cNvGrpSpPr>
            <a:grpSpLocks/>
          </p:cNvGrpSpPr>
          <p:nvPr/>
        </p:nvGrpSpPr>
        <p:grpSpPr bwMode="auto">
          <a:xfrm>
            <a:off x="6442075" y="1676400"/>
            <a:ext cx="4546600" cy="4670425"/>
            <a:chOff x="10720" y="2519"/>
            <a:chExt cx="7160" cy="7357"/>
          </a:xfrm>
        </p:grpSpPr>
        <p:sp>
          <p:nvSpPr>
            <p:cNvPr id="6" name="矩形 5"/>
            <p:cNvSpPr/>
            <p:nvPr/>
          </p:nvSpPr>
          <p:spPr>
            <a:xfrm>
              <a:off x="10800" y="2557"/>
              <a:ext cx="7080" cy="73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pic>
          <p:nvPicPr>
            <p:cNvPr id="11270" name="图片 4" descr="u=1412854031,2911197212&amp;fm=26&amp;gp=0_看图王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EFE4"/>
                </a:clrFrom>
                <a:clrTo>
                  <a:srgbClr val="F7EFE4">
                    <a:alpha val="0"/>
                  </a:srgbClr>
                </a:clrTo>
              </a:clrChange>
            </a:blip>
            <a:srcRect l="30479" t="6480" b="20641"/>
            <a:stretch>
              <a:fillRect/>
            </a:stretch>
          </p:blipFill>
          <p:spPr bwMode="auto">
            <a:xfrm>
              <a:off x="10720" y="2519"/>
              <a:ext cx="6952" cy="7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chemeClr val="bg1"/>
            </a:gs>
            <a:gs pos="100000">
              <a:srgbClr val="DEEBF7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247775" y="2192338"/>
            <a:ext cx="9696450" cy="2667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291" name="文本框 1"/>
          <p:cNvSpPr txBox="1">
            <a:spLocks noChangeArrowheads="1"/>
          </p:cNvSpPr>
          <p:nvPr/>
        </p:nvSpPr>
        <p:spPr bwMode="auto">
          <a:xfrm>
            <a:off x="1217613" y="908050"/>
            <a:ext cx="250031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2E75B6"/>
                </a:solidFill>
              </a:rPr>
              <a:t>注意事项</a:t>
            </a:r>
          </a:p>
        </p:txBody>
      </p:sp>
      <p:sp>
        <p:nvSpPr>
          <p:cNvPr id="12292" name="文本框 2"/>
          <p:cNvSpPr txBox="1">
            <a:spLocks noChangeArrowheads="1"/>
          </p:cNvSpPr>
          <p:nvPr/>
        </p:nvSpPr>
        <p:spPr bwMode="auto">
          <a:xfrm>
            <a:off x="1295400" y="2484438"/>
            <a:ext cx="9345613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 1.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发言时要注意时间。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讨论后做小结，既总结大家的共同意见，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     也说明不同意见。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</Words>
  <Application>Microsoft Office PowerPoint</Application>
  <PresentationFormat>自定义</PresentationFormat>
  <Paragraphs>15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apple</dc:creator>
  <cp:lastModifiedBy>老百晓在线</cp:lastModifiedBy>
  <cp:revision>85</cp:revision>
  <dcterms:created xsi:type="dcterms:W3CDTF">2017-02-27T01:55:00Z</dcterms:created>
  <dcterms:modified xsi:type="dcterms:W3CDTF">2020-08-28T17:32:46Z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