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sldIdLst>
    <p:sldId id="510" r:id="rId4"/>
    <p:sldId id="259" r:id="rId5"/>
    <p:sldId id="258" r:id="rId7"/>
    <p:sldId id="540" r:id="rId8"/>
    <p:sldId id="655" r:id="rId9"/>
    <p:sldId id="654" r:id="rId10"/>
    <p:sldId id="514" r:id="rId11"/>
    <p:sldId id="640" r:id="rId12"/>
    <p:sldId id="641" r:id="rId13"/>
    <p:sldId id="642" r:id="rId14"/>
    <p:sldId id="643" r:id="rId15"/>
    <p:sldId id="644" r:id="rId16"/>
    <p:sldId id="645" r:id="rId17"/>
    <p:sldId id="603" r:id="rId18"/>
    <p:sldId id="646" r:id="rId19"/>
    <p:sldId id="606" r:id="rId20"/>
    <p:sldId id="607" r:id="rId21"/>
    <p:sldId id="547" r:id="rId22"/>
    <p:sldId id="548" r:id="rId23"/>
    <p:sldId id="605" r:id="rId24"/>
    <p:sldId id="609" r:id="rId25"/>
    <p:sldId id="610" r:id="rId26"/>
    <p:sldId id="611" r:id="rId27"/>
    <p:sldId id="647" r:id="rId28"/>
    <p:sldId id="649" r:id="rId29"/>
    <p:sldId id="648" r:id="rId30"/>
    <p:sldId id="556" r:id="rId31"/>
    <p:sldId id="612" r:id="rId32"/>
    <p:sldId id="613" r:id="rId33"/>
    <p:sldId id="650" r:id="rId34"/>
    <p:sldId id="561" r:id="rId35"/>
    <p:sldId id="580" r:id="rId36"/>
    <p:sldId id="585" r:id="rId37"/>
    <p:sldId id="568" r:id="rId38"/>
    <p:sldId id="651" r:id="rId39"/>
    <p:sldId id="652" r:id="rId40"/>
    <p:sldId id="653" r:id="rId41"/>
    <p:sldId id="656" r:id="rId42"/>
    <p:sldId id="657" r:id="rId43"/>
    <p:sldId id="658" r:id="rId44"/>
    <p:sldId id="659" r:id="rId45"/>
    <p:sldId id="660" r:id="rId46"/>
    <p:sldId id="257" r:id="rId47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33CC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8"/>
    <p:restoredTop sz="85146"/>
  </p:normalViewPr>
  <p:slideViewPr>
    <p:cSldViewPr snapToGrid="0" snapToObjects="1" showGuides="1">
      <p:cViewPr varScale="1">
        <p:scale>
          <a:sx n="73" d="100"/>
          <a:sy n="73" d="100"/>
        </p:scale>
        <p:origin x="-90" y="-864"/>
      </p:cViewPr>
      <p:guideLst>
        <p:guide orient="horz" pos="2160"/>
        <p:guide pos="30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2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1" loCatId="picture" qsTypeId="urn:microsoft.com/office/officeart/2005/8/quickstyle/simple1#3" qsCatId="simple" csTypeId="urn:microsoft.com/office/officeart/2005/8/colors/accent1_5#2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3B27F4B-A1D0-49DE-A520-041A803B1BFB}" type="presOf" srcId="{1D354850-5A6F-408C-8D03-95F705CE2DA4}" destId="{8BA8033C-FE03-494A-8113-D96014B3BA13}" srcOrd="1" destOrd="0" presId="urn:microsoft.com/office/officeart/2005/8/layout/vList4#1"/>
    <dgm:cxn modelId="{F9F67163-D0DC-4F2E-8A33-CD2844BD3F37}" type="presOf" srcId="{22465261-95D4-419E-BA20-A82485929D8A}" destId="{18C372C0-5AD8-4A38-89E9-D16097035E80}" srcOrd="0" destOrd="0" presId="urn:microsoft.com/office/officeart/2005/8/layout/vList4#1"/>
    <dgm:cxn modelId="{2FA3443C-8D41-4536-A24F-B2FE4DEE8802}" type="presOf" srcId="{1D354850-5A6F-408C-8D03-95F705CE2DA4}" destId="{06B642A3-3B71-4D5F-A6CC-96439EB679BC}" srcOrd="0" destOrd="0" presId="urn:microsoft.com/office/officeart/2005/8/layout/vList4#1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4064C4B9-C181-4565-A3FF-312302084FCB}" type="presParOf" srcId="{18C372C0-5AD8-4A38-89E9-D16097035E80}" destId="{2A5DA98F-18D3-413F-AB81-BA1660210363}" srcOrd="0" destOrd="0" presId="urn:microsoft.com/office/officeart/2005/8/layout/vList4#1"/>
    <dgm:cxn modelId="{14905699-F5AD-47C6-97E5-DB0B112E75CC}" type="presParOf" srcId="{2A5DA98F-18D3-413F-AB81-BA1660210363}" destId="{06B642A3-3B71-4D5F-A6CC-96439EB679BC}" srcOrd="0" destOrd="0" presId="urn:microsoft.com/office/officeart/2005/8/layout/vList4#1"/>
    <dgm:cxn modelId="{AFA51E8F-C6BB-4273-8ABC-11868461C5CA}" type="presParOf" srcId="{2A5DA98F-18D3-413F-AB81-BA1660210363}" destId="{621F4572-E51B-4D27-AD34-5762F572D972}" srcOrd="1" destOrd="0" presId="urn:microsoft.com/office/officeart/2005/8/layout/vList4#1"/>
    <dgm:cxn modelId="{68348D5F-B966-47D5-8132-B88C6909EA08}" type="presParOf" srcId="{2A5DA98F-18D3-413F-AB81-BA1660210363}" destId="{8BA8033C-FE03-494A-8113-D96014B3BA13}" srcOrd="2" destOrd="0" presId="urn:microsoft.com/office/officeart/2005/8/layout/vList4#1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659973-5AD2-46D7-9F03-979CA3FA17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F6E77EC0-048E-430F-9E63-E60DDAC7D7CF}">
      <dgm:prSet custT="1"/>
      <dgm:spPr/>
      <dgm:t>
        <a:bodyPr/>
        <a:lstStyle/>
        <a:p>
          <a:pPr rtl="0"/>
          <a:r>
            <a:rPr lang="zh-CN" altLang="en-US" sz="4000" b="0" i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AC73ADE-7D3A-4013-94AC-47CDFED12E2A}" cxnId="{3761433A-1AEC-4551-8AC0-557E7D60F419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9CFC16E-FF43-42DB-B280-277FB1EDAD69}" cxnId="{3761433A-1AEC-4551-8AC0-557E7D60F419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A96D211-95E7-419F-9B52-FFFBCD0939A1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E9B8413-5A45-4F58-84E1-0370C6415E0B}" cxnId="{C37759E8-B4A7-4AB3-A744-3B687074750D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67C47EB-D78E-49FF-B5AF-EAB43B9DEBE3}" cxnId="{C37759E8-B4A7-4AB3-A744-3B687074750D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BEE0FCB-E1B5-4FA6-B76E-867B3269EA60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65C35F60-EB42-42F0-9F30-1CCFA706C317}" cxnId="{8C1DFC1D-D160-4BDB-8E3A-E5F9FF8D66C0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198F13-A302-4CB1-B9EC-7E39B6B9E832}" cxnId="{8C1DFC1D-D160-4BDB-8E3A-E5F9FF8D66C0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783993F-0D58-4F3D-8B13-33BD7E24BA1F}">
      <dgm:prSet custT="1"/>
      <dgm:spPr/>
      <dgm:t>
        <a:bodyPr/>
        <a:lstStyle/>
        <a:p>
          <a:pPr rtl="0"/>
          <a:r>
            <a:rPr lang="zh-CN" altLang="en-US" sz="4000" b="0" i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3508C65F-382F-4CDD-B421-CCF101B3862E}" cxnId="{3B0499E5-3AE4-4FE9-931A-9DDCB2F52F2A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88C543A-50AB-4536-A262-983C9E095896}" cxnId="{3B0499E5-3AE4-4FE9-931A-9DDCB2F52F2A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CE55A1B-6B0D-4E35-B34C-5DE968C1A0E6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5F555257-0EE2-4E86-B0B8-F775D5E34EB9}" cxnId="{9DC8EDB5-7644-43A8-B87C-5EF5C4B9376B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7F2799A-3A03-428D-A8E8-133C243F1797}" cxnId="{9DC8EDB5-7644-43A8-B87C-5EF5C4B9376B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EDB31B-A9DC-4389-A201-0A2312E3C883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87EF3AC-1D0E-4232-BE4F-527442232C64}" cxnId="{7CF5E26A-F84F-4E30-BFEF-D19043A06D87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0233B772-15EC-418E-B932-7D3A08A3210F}" cxnId="{7CF5E26A-F84F-4E30-BFEF-D19043A06D87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2855CE3-1ABE-40C2-98BA-BC9A4D16DFB1}" type="pres">
      <dgm:prSet presAssocID="{6D659973-5AD2-46D7-9F03-979CA3FA17B7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zh-CN" altLang="en-US"/>
        </a:p>
      </dgm:t>
    </dgm:pt>
    <dgm:pt modelId="{AD3E94F9-C025-4EAC-BBA3-2ADB832FBA0E}" type="pres">
      <dgm:prSet presAssocID="{F6E77EC0-048E-430F-9E63-E60DDAC7D7CF}" presName="parTx1" presStyleLbl="node1" presStyleIdx="0" presStyleCnt="6"/>
      <dgm:spPr/>
      <dgm:t>
        <a:bodyPr/>
        <a:lstStyle/>
        <a:p>
          <a:endParaRPr lang="zh-CN" altLang="en-US"/>
        </a:p>
      </dgm:t>
    </dgm:pt>
    <dgm:pt modelId="{0AD29750-2EC0-4697-83DD-CB1FA58C2FD0}" type="pres">
      <dgm:prSet presAssocID="{4A96D211-95E7-419F-9B52-FFFBCD0939A1}" presName="parTx2" presStyleLbl="node1" presStyleIdx="1" presStyleCnt="6"/>
      <dgm:spPr/>
      <dgm:t>
        <a:bodyPr/>
        <a:lstStyle/>
        <a:p>
          <a:endParaRPr lang="zh-CN" altLang="en-US"/>
        </a:p>
      </dgm:t>
    </dgm:pt>
    <dgm:pt modelId="{DC5C58D7-9EE6-4316-828F-5BFD6CF76A3E}" type="pres">
      <dgm:prSet presAssocID="{BBEE0FCB-E1B5-4FA6-B76E-867B3269EA60}" presName="parTx3" presStyleLbl="node1" presStyleIdx="2" presStyleCnt="6"/>
      <dgm:spPr/>
      <dgm:t>
        <a:bodyPr/>
        <a:lstStyle/>
        <a:p>
          <a:endParaRPr lang="zh-CN" altLang="en-US"/>
        </a:p>
      </dgm:t>
    </dgm:pt>
    <dgm:pt modelId="{3E075571-8697-402F-BE6F-2A683D7B9FAD}" type="pres">
      <dgm:prSet presAssocID="{7783993F-0D58-4F3D-8B13-33BD7E24BA1F}" presName="parTx4" presStyleLbl="node1" presStyleIdx="3" presStyleCnt="6"/>
      <dgm:spPr/>
      <dgm:t>
        <a:bodyPr/>
        <a:lstStyle/>
        <a:p>
          <a:endParaRPr lang="zh-CN" altLang="en-US"/>
        </a:p>
      </dgm:t>
    </dgm:pt>
    <dgm:pt modelId="{5BC72908-51CC-4C59-A198-BFEC8DB29A06}" type="pres">
      <dgm:prSet presAssocID="{4CE55A1B-6B0D-4E35-B34C-5DE968C1A0E6}" presName="parTx5" presStyleLbl="node1" presStyleIdx="4" presStyleCnt="6"/>
      <dgm:spPr/>
      <dgm:t>
        <a:bodyPr/>
        <a:lstStyle/>
        <a:p>
          <a:endParaRPr lang="zh-CN" altLang="en-US"/>
        </a:p>
      </dgm:t>
    </dgm:pt>
    <dgm:pt modelId="{0DFDEEDF-BEE0-4238-B497-75D2DD0A1770}" type="pres">
      <dgm:prSet presAssocID="{13EDB31B-A9DC-4389-A201-0A2312E3C883}" presName="parTx6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3761433A-1AEC-4551-8AC0-557E7D60F419}" srcId="{6D659973-5AD2-46D7-9F03-979CA3FA17B7}" destId="{F6E77EC0-048E-430F-9E63-E60DDAC7D7CF}" srcOrd="0" destOrd="0" parTransId="{BAC73ADE-7D3A-4013-94AC-47CDFED12E2A}" sibTransId="{19CFC16E-FF43-42DB-B280-277FB1EDAD69}"/>
    <dgm:cxn modelId="{30557393-2D51-41DC-A026-D1026D7BE2B3}" type="presOf" srcId="{7783993F-0D58-4F3D-8B13-33BD7E24BA1F}" destId="{3E075571-8697-402F-BE6F-2A683D7B9FAD}" srcOrd="0" destOrd="0" presId="urn:microsoft.com/office/officeart/2009/3/layout/SubStepProcess"/>
    <dgm:cxn modelId="{C37759E8-B4A7-4AB3-A744-3B687074750D}" srcId="{6D659973-5AD2-46D7-9F03-979CA3FA17B7}" destId="{4A96D211-95E7-419F-9B52-FFFBCD0939A1}" srcOrd="1" destOrd="0" parTransId="{1E9B8413-5A45-4F58-84E1-0370C6415E0B}" sibTransId="{167C47EB-D78E-49FF-B5AF-EAB43B9DEBE3}"/>
    <dgm:cxn modelId="{31ACAC8D-759D-4D76-8F34-58ED37B2B347}" type="presOf" srcId="{13EDB31B-A9DC-4389-A201-0A2312E3C883}" destId="{0DFDEEDF-BEE0-4238-B497-75D2DD0A1770}" srcOrd="0" destOrd="0" presId="urn:microsoft.com/office/officeart/2009/3/layout/SubStepProcess"/>
    <dgm:cxn modelId="{1540459F-8C57-4380-9022-BD6BF7CF3978}" type="presOf" srcId="{6D659973-5AD2-46D7-9F03-979CA3FA17B7}" destId="{72855CE3-1ABE-40C2-98BA-BC9A4D16DFB1}" srcOrd="0" destOrd="0" presId="urn:microsoft.com/office/officeart/2009/3/layout/SubStepProcess"/>
    <dgm:cxn modelId="{3F5ECE30-1AE4-493C-A640-015651E89D1A}" type="presOf" srcId="{BBEE0FCB-E1B5-4FA6-B76E-867B3269EA60}" destId="{DC5C58D7-9EE6-4316-828F-5BFD6CF76A3E}" srcOrd="0" destOrd="0" presId="urn:microsoft.com/office/officeart/2009/3/layout/SubStepProcess"/>
    <dgm:cxn modelId="{9DC8EDB5-7644-43A8-B87C-5EF5C4B9376B}" srcId="{6D659973-5AD2-46D7-9F03-979CA3FA17B7}" destId="{4CE55A1B-6B0D-4E35-B34C-5DE968C1A0E6}" srcOrd="4" destOrd="0" parTransId="{5F555257-0EE2-4E86-B0B8-F775D5E34EB9}" sibTransId="{F7F2799A-3A03-428D-A8E8-133C243F1797}"/>
    <dgm:cxn modelId="{8C1DFC1D-D160-4BDB-8E3A-E5F9FF8D66C0}" srcId="{6D659973-5AD2-46D7-9F03-979CA3FA17B7}" destId="{BBEE0FCB-E1B5-4FA6-B76E-867B3269EA60}" srcOrd="2" destOrd="0" parTransId="{65C35F60-EB42-42F0-9F30-1CCFA706C317}" sibTransId="{13198F13-A302-4CB1-B9EC-7E39B6B9E832}"/>
    <dgm:cxn modelId="{7CD6E43B-565B-44E1-B409-6EBBC57707EC}" type="presOf" srcId="{4CE55A1B-6B0D-4E35-B34C-5DE968C1A0E6}" destId="{5BC72908-51CC-4C59-A198-BFEC8DB29A06}" srcOrd="0" destOrd="0" presId="urn:microsoft.com/office/officeart/2009/3/layout/SubStepProcess"/>
    <dgm:cxn modelId="{3B0499E5-3AE4-4FE9-931A-9DDCB2F52F2A}" srcId="{6D659973-5AD2-46D7-9F03-979CA3FA17B7}" destId="{7783993F-0D58-4F3D-8B13-33BD7E24BA1F}" srcOrd="3" destOrd="0" parTransId="{3508C65F-382F-4CDD-B421-CCF101B3862E}" sibTransId="{188C543A-50AB-4536-A262-983C9E095896}"/>
    <dgm:cxn modelId="{7CF5E26A-F84F-4E30-BFEF-D19043A06D87}" srcId="{6D659973-5AD2-46D7-9F03-979CA3FA17B7}" destId="{13EDB31B-A9DC-4389-A201-0A2312E3C883}" srcOrd="5" destOrd="0" parTransId="{F87EF3AC-1D0E-4232-BE4F-527442232C64}" sibTransId="{0233B772-15EC-418E-B932-7D3A08A3210F}"/>
    <dgm:cxn modelId="{D1F6539E-B43B-4E71-835C-ED970F91B428}" type="presOf" srcId="{F6E77EC0-048E-430F-9E63-E60DDAC7D7CF}" destId="{AD3E94F9-C025-4EAC-BBA3-2ADB832FBA0E}" srcOrd="0" destOrd="0" presId="urn:microsoft.com/office/officeart/2009/3/layout/SubStepProcess"/>
    <dgm:cxn modelId="{5404580C-6F41-43AB-873B-7F1D46820707}" type="presOf" srcId="{4A96D211-95E7-419F-9B52-FFFBCD0939A1}" destId="{0AD29750-2EC0-4697-83DD-CB1FA58C2FD0}" srcOrd="0" destOrd="0" presId="urn:microsoft.com/office/officeart/2009/3/layout/SubStepProcess"/>
    <dgm:cxn modelId="{2001232E-739A-42EF-9B86-F6AC4A58DDF9}" type="presParOf" srcId="{72855CE3-1ABE-40C2-98BA-BC9A4D16DFB1}" destId="{AD3E94F9-C025-4EAC-BBA3-2ADB832FBA0E}" srcOrd="0" destOrd="0" presId="urn:microsoft.com/office/officeart/2009/3/layout/SubStepProcess"/>
    <dgm:cxn modelId="{7866ACF2-63BB-477E-9C40-3F7EB51B7705}" type="presParOf" srcId="{72855CE3-1ABE-40C2-98BA-BC9A4D16DFB1}" destId="{0AD29750-2EC0-4697-83DD-CB1FA58C2FD0}" srcOrd="1" destOrd="0" presId="urn:microsoft.com/office/officeart/2009/3/layout/SubStepProcess"/>
    <dgm:cxn modelId="{D61DBCFC-4FA7-4DE9-92EB-6BF8E0108D59}" type="presParOf" srcId="{72855CE3-1ABE-40C2-98BA-BC9A4D16DFB1}" destId="{DC5C58D7-9EE6-4316-828F-5BFD6CF76A3E}" srcOrd="2" destOrd="0" presId="urn:microsoft.com/office/officeart/2009/3/layout/SubStepProcess"/>
    <dgm:cxn modelId="{42D786C7-F9CF-4945-A3EB-CDE13C2D8BAA}" type="presParOf" srcId="{72855CE3-1ABE-40C2-98BA-BC9A4D16DFB1}" destId="{3E075571-8697-402F-BE6F-2A683D7B9FAD}" srcOrd="3" destOrd="0" presId="urn:microsoft.com/office/officeart/2009/3/layout/SubStepProcess"/>
    <dgm:cxn modelId="{9E644194-BBFF-4FE7-894B-4AC7F1E30165}" type="presParOf" srcId="{72855CE3-1ABE-40C2-98BA-BC9A4D16DFB1}" destId="{5BC72908-51CC-4C59-A198-BFEC8DB29A06}" srcOrd="4" destOrd="0" presId="urn:microsoft.com/office/officeart/2009/3/layout/SubStepProcess"/>
    <dgm:cxn modelId="{804B84A8-E3A2-4D4B-8EC3-90B93005CA8B}" type="presParOf" srcId="{72855CE3-1ABE-40C2-98BA-BC9A4D16DFB1}" destId="{0DFDEEDF-BEE0-4238-B497-75D2DD0A1770}" srcOrd="5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4" qsCatId="simple" csTypeId="urn:microsoft.com/office/officeart/2005/8/colors/colorful1#10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DA2226-AE6F-4BE5-B1BF-ADC84D255287}" type="presOf" srcId="{1D354850-5A6F-408C-8D03-95F705CE2DA4}" destId="{06B642A3-3B71-4D5F-A6CC-96439EB679BC}" srcOrd="0" destOrd="0" presId="urn:microsoft.com/office/officeart/2005/8/layout/vList4#2"/>
    <dgm:cxn modelId="{FC253F36-7487-452A-8C8C-B00B724C1EC4}" type="presOf" srcId="{22465261-95D4-419E-BA20-A82485929D8A}" destId="{18C372C0-5AD8-4A38-89E9-D16097035E80}" srcOrd="0" destOrd="0" presId="urn:microsoft.com/office/officeart/2005/8/layout/vList4#2"/>
    <dgm:cxn modelId="{B627F6CA-1631-4AB0-A5D2-F933E541F5BB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6EE85B94-AF97-4B75-97A5-F9CA531CAC52}" type="presParOf" srcId="{18C372C0-5AD8-4A38-89E9-D16097035E80}" destId="{2A5DA98F-18D3-413F-AB81-BA1660210363}" srcOrd="0" destOrd="0" presId="urn:microsoft.com/office/officeart/2005/8/layout/vList4#2"/>
    <dgm:cxn modelId="{E8E74CFB-0C46-4F36-ABB1-0CC6EC4C03B1}" type="presParOf" srcId="{2A5DA98F-18D3-413F-AB81-BA1660210363}" destId="{06B642A3-3B71-4D5F-A6CC-96439EB679BC}" srcOrd="0" destOrd="0" presId="urn:microsoft.com/office/officeart/2005/8/layout/vList4#2"/>
    <dgm:cxn modelId="{85AEEF1D-9A0E-4ADB-803F-36B43E657F55}" type="presParOf" srcId="{2A5DA98F-18D3-413F-AB81-BA1660210363}" destId="{621F4572-E51B-4D27-AD34-5762F572D972}" srcOrd="1" destOrd="0" presId="urn:microsoft.com/office/officeart/2005/8/layout/vList4#2"/>
    <dgm:cxn modelId="{6FA77BF0-C208-4799-8CBD-1437FA7428E5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E94F9-C025-4EAC-BBA3-2ADB832FBA0E}">
      <dsp:nvSpPr>
        <dsp:cNvPr id="0" name=""/>
        <dsp:cNvSpPr/>
      </dsp:nvSpPr>
      <dsp:spPr>
        <a:xfrm>
          <a:off x="1781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90758" y="286521"/>
        <a:ext cx="429616" cy="429616"/>
      </dsp:txXfrm>
    </dsp:sp>
    <dsp:sp modelId="{0AD29750-2EC0-4697-83DD-CB1FA58C2FD0}">
      <dsp:nvSpPr>
        <dsp:cNvPr id="0" name=""/>
        <dsp:cNvSpPr/>
      </dsp:nvSpPr>
      <dsp:spPr>
        <a:xfrm>
          <a:off x="609352" y="197544"/>
          <a:ext cx="607570" cy="6075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698329" y="286521"/>
        <a:ext cx="429616" cy="429616"/>
      </dsp:txXfrm>
    </dsp:sp>
    <dsp:sp modelId="{DC5C58D7-9EE6-4316-828F-5BFD6CF76A3E}">
      <dsp:nvSpPr>
        <dsp:cNvPr id="0" name=""/>
        <dsp:cNvSpPr/>
      </dsp:nvSpPr>
      <dsp:spPr>
        <a:xfrm>
          <a:off x="1216922" y="197544"/>
          <a:ext cx="607570" cy="6075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305899" y="286521"/>
        <a:ext cx="429616" cy="429616"/>
      </dsp:txXfrm>
    </dsp:sp>
    <dsp:sp modelId="{3E075571-8697-402F-BE6F-2A683D7B9FAD}">
      <dsp:nvSpPr>
        <dsp:cNvPr id="0" name=""/>
        <dsp:cNvSpPr/>
      </dsp:nvSpPr>
      <dsp:spPr>
        <a:xfrm>
          <a:off x="1824492" y="197544"/>
          <a:ext cx="607570" cy="6075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913469" y="286521"/>
        <a:ext cx="429616" cy="429616"/>
      </dsp:txXfrm>
    </dsp:sp>
    <dsp:sp modelId="{5BC72908-51CC-4C59-A198-BFEC8DB29A06}">
      <dsp:nvSpPr>
        <dsp:cNvPr id="0" name=""/>
        <dsp:cNvSpPr/>
      </dsp:nvSpPr>
      <dsp:spPr>
        <a:xfrm>
          <a:off x="2432063" y="197544"/>
          <a:ext cx="607570" cy="6075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2521040" y="286521"/>
        <a:ext cx="429616" cy="429616"/>
      </dsp:txXfrm>
    </dsp:sp>
    <dsp:sp modelId="{0DFDEEDF-BEE0-4238-B497-75D2DD0A1770}">
      <dsp:nvSpPr>
        <dsp:cNvPr id="0" name=""/>
        <dsp:cNvSpPr/>
      </dsp:nvSpPr>
      <dsp:spPr>
        <a:xfrm>
          <a:off x="3039633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3128610" y="286521"/>
        <a:ext cx="429616" cy="429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stNode" val="anchor1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4">
                          <dgm:alg type="conn">
                            <dgm:param type="srcNode" val="parTx1"/>
                            <dgm:param type="dstNode" val="anchor1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34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stNode" val="anchor2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48">
                          <dgm:alg type="conn">
                            <dgm:param type="srcNode" val="parTx2"/>
                            <dgm:param type="dstNode" val="anchor2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68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stNode" val="anchor3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82">
                          <dgm:alg type="conn">
                            <dgm:param type="srcNode" val="parTx3"/>
                            <dgm:param type="dstNode" val="anchor3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02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stNode" val="anchor4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16">
                          <dgm:alg type="conn">
                            <dgm:param type="srcNode" val="parTx4"/>
                            <dgm:param type="dstNode" val="anchor4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36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stNode" val="anchor5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50">
                          <dgm:alg type="conn">
                            <dgm:param type="srcNode" val="parTx5"/>
                            <dgm:param type="dstNode" val="anchor5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70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stNode" val="anchor6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84">
                          <dgm:alg type="conn">
                            <dgm:param type="srcNode" val="parTx6"/>
                            <dgm:param type="dstNode" val="anchor6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204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stNode" val="anchor7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218">
                          <dgm:alg type="conn">
                            <dgm:param type="srcNode" val="parTx7"/>
                            <dgm:param type="dstNode" val="anchor7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1272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3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1277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8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274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512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6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5128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9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27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17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1272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3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1277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8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274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512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6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5128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9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27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17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openxmlformats.org/officeDocument/2006/relationships/image" Target="../media/image30.png"/><Relationship Id="rId1" Type="http://schemas.openxmlformats.org/officeDocument/2006/relationships/hyperlink" Target="&#31532;12&#35838;%20&#26391;&#35835;&#38899;&#35270;&#39057;.mp4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slide" Target="slide32.xml"/><Relationship Id="rId4" Type="http://schemas.openxmlformats.org/officeDocument/2006/relationships/slide" Target="slide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32.GIF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9.png"/><Relationship Id="rId1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3.png"/><Relationship Id="rId1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9.png"/><Relationship Id="rId1" Type="http://schemas.openxmlformats.org/officeDocument/2006/relationships/image" Target="../media/image3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3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3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9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hyperlink" Target="&#31532;12&#35838;%20&#26391;&#35835;&#38899;&#35270;&#39057;.mp4" TargetMode="External"/><Relationship Id="rId1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 descr="小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53534">
            <a:off x="7589838" y="5305425"/>
            <a:ext cx="1139825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3" descr="趣味导入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0" y="492125"/>
            <a:ext cx="4445000" cy="156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508"/>
          <p:cNvSpPr>
            <a:spLocks noChangeArrowheads="1"/>
          </p:cNvSpPr>
          <p:nvPr/>
        </p:nvSpPr>
        <p:spPr bwMode="auto">
          <a:xfrm>
            <a:off x="3978054" y="2782390"/>
            <a:ext cx="3951826" cy="302024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99CC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6398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28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6592888" y="1128713"/>
            <a:ext cx="1019175" cy="1103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8054" y="2412909"/>
            <a:ext cx="3951826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095621" y="2991393"/>
            <a:ext cx="3670592" cy="286232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indent="54292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寓言就是用假托的故事或自然物的拟人手法，告诉我们一个深刻道理的文学体裁。今天我们要学的寓言是</a:t>
            </a:r>
            <a:r>
              <a:rPr lang="en-US" altLang="zh-CN" sz="2000" b="1" dirty="0" smtClean="0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——《</a:t>
            </a:r>
            <a:r>
              <a:rPr lang="zh-CN" altLang="en-US" sz="2000" b="1" dirty="0" smtClean="0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亡羊补牢</a:t>
            </a:r>
            <a:r>
              <a:rPr lang="en-US" altLang="zh-CN" sz="2000" b="1" dirty="0" smtClean="0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》</a:t>
            </a:r>
            <a:r>
              <a:rPr lang="zh-CN" altLang="en-US" sz="2000" b="1" dirty="0" smtClean="0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。让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我们一起去课文中看看吧！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钻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5875" y="2027238"/>
            <a:ext cx="11160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zuān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6149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616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616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616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617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617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786313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</a:t>
            </a:r>
            <a:r>
              <a:rPr kumimoji="0" lang="zh-CN" altLang="en-US" sz="2400" b="1" kern="1400" cap="none" spc="0" normalizeH="0" baseline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kern="14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：左右等宽，撇画舒展，“占”上部稍长，“口”要</a:t>
            </a:r>
            <a:r>
              <a:rPr kumimoji="0" lang="zh-CN" altLang="en-US" sz="2400" b="1" kern="1400" cap="none" spc="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小。</a:t>
            </a:r>
            <a:endParaRPr kumimoji="0" lang="zh-CN" altLang="en-US" sz="2400" b="1" kern="14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钅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329655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钻进去  钻心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786313"/>
            <a:ext cx="3640138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猫咪可以从这个洞钻进去。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156" name="Rectangle 27"/>
          <p:cNvSpPr/>
          <p:nvPr/>
        </p:nvSpPr>
        <p:spPr>
          <a:xfrm>
            <a:off x="5416550" y="22034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9726" name="Freeform 30"/>
          <p:cNvSpPr/>
          <p:nvPr/>
        </p:nvSpPr>
        <p:spPr>
          <a:xfrm>
            <a:off x="5427663" y="2268538"/>
            <a:ext cx="701675" cy="1128712"/>
          </a:xfrm>
          <a:custGeom>
            <a:avLst/>
            <a:gdLst>
              <a:gd name="txL" fmla="*/ 0 w 1105"/>
              <a:gd name="txT" fmla="*/ 0 h 1778"/>
              <a:gd name="txR" fmla="*/ 1105 w 1105"/>
              <a:gd name="txB" fmla="*/ 1778 h 1778"/>
            </a:gdLst>
            <a:ahLst/>
            <a:cxnLst>
              <a:cxn ang="0">
                <a:pos x="170" y="1676"/>
              </a:cxn>
              <a:cxn ang="0">
                <a:pos x="102" y="1727"/>
              </a:cxn>
              <a:cxn ang="0">
                <a:pos x="51" y="1761"/>
              </a:cxn>
              <a:cxn ang="0">
                <a:pos x="17" y="1778"/>
              </a:cxn>
              <a:cxn ang="0">
                <a:pos x="0" y="1778"/>
              </a:cxn>
              <a:cxn ang="0">
                <a:pos x="0" y="1761"/>
              </a:cxn>
              <a:cxn ang="0">
                <a:pos x="17" y="1727"/>
              </a:cxn>
              <a:cxn ang="0">
                <a:pos x="34" y="1693"/>
              </a:cxn>
              <a:cxn ang="0">
                <a:pos x="68" y="1625"/>
              </a:cxn>
              <a:cxn ang="0">
                <a:pos x="136" y="1557"/>
              </a:cxn>
              <a:cxn ang="0">
                <a:pos x="204" y="1473"/>
              </a:cxn>
              <a:cxn ang="0">
                <a:pos x="289" y="1354"/>
              </a:cxn>
              <a:cxn ang="0">
                <a:pos x="374" y="1219"/>
              </a:cxn>
              <a:cxn ang="0">
                <a:pos x="459" y="1066"/>
              </a:cxn>
              <a:cxn ang="0">
                <a:pos x="544" y="897"/>
              </a:cxn>
              <a:cxn ang="0">
                <a:pos x="629" y="728"/>
              </a:cxn>
              <a:cxn ang="0">
                <a:pos x="714" y="524"/>
              </a:cxn>
              <a:cxn ang="0">
                <a:pos x="731" y="440"/>
              </a:cxn>
              <a:cxn ang="0">
                <a:pos x="765" y="355"/>
              </a:cxn>
              <a:cxn ang="0">
                <a:pos x="782" y="287"/>
              </a:cxn>
              <a:cxn ang="0">
                <a:pos x="799" y="237"/>
              </a:cxn>
              <a:cxn ang="0">
                <a:pos x="816" y="186"/>
              </a:cxn>
              <a:cxn ang="0">
                <a:pos x="816" y="152"/>
              </a:cxn>
              <a:cxn ang="0">
                <a:pos x="816" y="118"/>
              </a:cxn>
              <a:cxn ang="0">
                <a:pos x="816" y="101"/>
              </a:cxn>
              <a:cxn ang="0">
                <a:pos x="799" y="67"/>
              </a:cxn>
              <a:cxn ang="0">
                <a:pos x="799" y="33"/>
              </a:cxn>
              <a:cxn ang="0">
                <a:pos x="799" y="16"/>
              </a:cxn>
              <a:cxn ang="0">
                <a:pos x="799" y="16"/>
              </a:cxn>
              <a:cxn ang="0">
                <a:pos x="816" y="0"/>
              </a:cxn>
              <a:cxn ang="0">
                <a:pos x="833" y="0"/>
              </a:cxn>
              <a:cxn ang="0">
                <a:pos x="867" y="0"/>
              </a:cxn>
              <a:cxn ang="0">
                <a:pos x="935" y="16"/>
              </a:cxn>
              <a:cxn ang="0">
                <a:pos x="969" y="33"/>
              </a:cxn>
              <a:cxn ang="0">
                <a:pos x="1020" y="67"/>
              </a:cxn>
              <a:cxn ang="0">
                <a:pos x="1054" y="101"/>
              </a:cxn>
              <a:cxn ang="0">
                <a:pos x="1071" y="118"/>
              </a:cxn>
              <a:cxn ang="0">
                <a:pos x="1105" y="169"/>
              </a:cxn>
              <a:cxn ang="0">
                <a:pos x="1105" y="186"/>
              </a:cxn>
              <a:cxn ang="0">
                <a:pos x="1088" y="220"/>
              </a:cxn>
              <a:cxn ang="0">
                <a:pos x="1071" y="254"/>
              </a:cxn>
              <a:cxn ang="0">
                <a:pos x="1054" y="304"/>
              </a:cxn>
              <a:cxn ang="0">
                <a:pos x="1020" y="372"/>
              </a:cxn>
              <a:cxn ang="0">
                <a:pos x="986" y="440"/>
              </a:cxn>
              <a:cxn ang="0">
                <a:pos x="952" y="524"/>
              </a:cxn>
              <a:cxn ang="0">
                <a:pos x="901" y="609"/>
              </a:cxn>
              <a:cxn ang="0">
                <a:pos x="799" y="795"/>
              </a:cxn>
              <a:cxn ang="0">
                <a:pos x="697" y="965"/>
              </a:cxn>
              <a:cxn ang="0">
                <a:pos x="595" y="1134"/>
              </a:cxn>
              <a:cxn ang="0">
                <a:pos x="510" y="1270"/>
              </a:cxn>
              <a:cxn ang="0">
                <a:pos x="425" y="1388"/>
              </a:cxn>
              <a:cxn ang="0">
                <a:pos x="340" y="1507"/>
              </a:cxn>
              <a:cxn ang="0">
                <a:pos x="255" y="1591"/>
              </a:cxn>
              <a:cxn ang="0">
                <a:pos x="170" y="1676"/>
              </a:cxn>
              <a:cxn ang="0">
                <a:pos x="170" y="1676"/>
              </a:cxn>
            </a:cxnLst>
            <a:rect l="txL" t="txT" r="txR" b="txB"/>
            <a:pathLst>
              <a:path w="1105" h="1778">
                <a:moveTo>
                  <a:pt x="170" y="1676"/>
                </a:moveTo>
                <a:lnTo>
                  <a:pt x="102" y="1727"/>
                </a:lnTo>
                <a:lnTo>
                  <a:pt x="51" y="1761"/>
                </a:lnTo>
                <a:lnTo>
                  <a:pt x="17" y="1778"/>
                </a:lnTo>
                <a:lnTo>
                  <a:pt x="0" y="1778"/>
                </a:lnTo>
                <a:lnTo>
                  <a:pt x="0" y="1761"/>
                </a:lnTo>
                <a:lnTo>
                  <a:pt x="17" y="1727"/>
                </a:lnTo>
                <a:lnTo>
                  <a:pt x="34" y="1693"/>
                </a:lnTo>
                <a:lnTo>
                  <a:pt x="68" y="1625"/>
                </a:lnTo>
                <a:lnTo>
                  <a:pt x="136" y="1557"/>
                </a:lnTo>
                <a:lnTo>
                  <a:pt x="204" y="1473"/>
                </a:lnTo>
                <a:lnTo>
                  <a:pt x="289" y="1354"/>
                </a:lnTo>
                <a:lnTo>
                  <a:pt x="374" y="1219"/>
                </a:lnTo>
                <a:lnTo>
                  <a:pt x="459" y="1066"/>
                </a:lnTo>
                <a:lnTo>
                  <a:pt x="544" y="897"/>
                </a:lnTo>
                <a:lnTo>
                  <a:pt x="629" y="728"/>
                </a:lnTo>
                <a:lnTo>
                  <a:pt x="714" y="524"/>
                </a:lnTo>
                <a:lnTo>
                  <a:pt x="731" y="440"/>
                </a:lnTo>
                <a:lnTo>
                  <a:pt x="765" y="355"/>
                </a:lnTo>
                <a:lnTo>
                  <a:pt x="782" y="287"/>
                </a:lnTo>
                <a:lnTo>
                  <a:pt x="799" y="237"/>
                </a:lnTo>
                <a:lnTo>
                  <a:pt x="816" y="186"/>
                </a:lnTo>
                <a:lnTo>
                  <a:pt x="816" y="152"/>
                </a:lnTo>
                <a:lnTo>
                  <a:pt x="816" y="118"/>
                </a:lnTo>
                <a:lnTo>
                  <a:pt x="816" y="101"/>
                </a:lnTo>
                <a:lnTo>
                  <a:pt x="799" y="67"/>
                </a:lnTo>
                <a:lnTo>
                  <a:pt x="799" y="33"/>
                </a:lnTo>
                <a:lnTo>
                  <a:pt x="799" y="16"/>
                </a:lnTo>
                <a:lnTo>
                  <a:pt x="799" y="16"/>
                </a:lnTo>
                <a:lnTo>
                  <a:pt x="816" y="0"/>
                </a:lnTo>
                <a:lnTo>
                  <a:pt x="833" y="0"/>
                </a:lnTo>
                <a:lnTo>
                  <a:pt x="867" y="0"/>
                </a:lnTo>
                <a:lnTo>
                  <a:pt x="935" y="16"/>
                </a:lnTo>
                <a:lnTo>
                  <a:pt x="969" y="33"/>
                </a:lnTo>
                <a:lnTo>
                  <a:pt x="1020" y="67"/>
                </a:lnTo>
                <a:lnTo>
                  <a:pt x="1054" y="101"/>
                </a:lnTo>
                <a:lnTo>
                  <a:pt x="1071" y="118"/>
                </a:lnTo>
                <a:lnTo>
                  <a:pt x="1105" y="169"/>
                </a:lnTo>
                <a:lnTo>
                  <a:pt x="1105" y="186"/>
                </a:lnTo>
                <a:lnTo>
                  <a:pt x="1088" y="220"/>
                </a:lnTo>
                <a:lnTo>
                  <a:pt x="1071" y="254"/>
                </a:lnTo>
                <a:lnTo>
                  <a:pt x="1054" y="304"/>
                </a:lnTo>
                <a:lnTo>
                  <a:pt x="1020" y="372"/>
                </a:lnTo>
                <a:lnTo>
                  <a:pt x="986" y="440"/>
                </a:lnTo>
                <a:lnTo>
                  <a:pt x="952" y="524"/>
                </a:lnTo>
                <a:lnTo>
                  <a:pt x="901" y="609"/>
                </a:lnTo>
                <a:lnTo>
                  <a:pt x="799" y="795"/>
                </a:lnTo>
                <a:lnTo>
                  <a:pt x="697" y="965"/>
                </a:lnTo>
                <a:lnTo>
                  <a:pt x="595" y="1134"/>
                </a:lnTo>
                <a:lnTo>
                  <a:pt x="510" y="1270"/>
                </a:lnTo>
                <a:lnTo>
                  <a:pt x="425" y="1388"/>
                </a:lnTo>
                <a:lnTo>
                  <a:pt x="340" y="1507"/>
                </a:lnTo>
                <a:lnTo>
                  <a:pt x="255" y="1591"/>
                </a:lnTo>
                <a:lnTo>
                  <a:pt x="170" y="1676"/>
                </a:lnTo>
                <a:lnTo>
                  <a:pt x="170" y="167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27" name="Freeform 31"/>
          <p:cNvSpPr/>
          <p:nvPr/>
        </p:nvSpPr>
        <p:spPr>
          <a:xfrm>
            <a:off x="6615113" y="2268538"/>
            <a:ext cx="227012" cy="1160462"/>
          </a:xfrm>
          <a:custGeom>
            <a:avLst/>
            <a:gdLst>
              <a:gd name="txL" fmla="*/ 0 w 357"/>
              <a:gd name="txT" fmla="*/ 0 h 1828"/>
              <a:gd name="txR" fmla="*/ 357 w 357"/>
              <a:gd name="txB" fmla="*/ 1828 h 1828"/>
            </a:gdLst>
            <a:ahLst/>
            <a:cxnLst>
              <a:cxn ang="0">
                <a:pos x="17" y="84"/>
              </a:cxn>
              <a:cxn ang="0">
                <a:pos x="0" y="50"/>
              </a:cxn>
              <a:cxn ang="0">
                <a:pos x="0" y="33"/>
              </a:cxn>
              <a:cxn ang="0">
                <a:pos x="0" y="0"/>
              </a:cxn>
              <a:cxn ang="0">
                <a:pos x="17" y="0"/>
              </a:cxn>
              <a:cxn ang="0">
                <a:pos x="68" y="0"/>
              </a:cxn>
              <a:cxn ang="0">
                <a:pos x="119" y="16"/>
              </a:cxn>
              <a:cxn ang="0">
                <a:pos x="187" y="33"/>
              </a:cxn>
              <a:cxn ang="0">
                <a:pos x="255" y="67"/>
              </a:cxn>
              <a:cxn ang="0">
                <a:pos x="306" y="101"/>
              </a:cxn>
              <a:cxn ang="0">
                <a:pos x="340" y="135"/>
              </a:cxn>
              <a:cxn ang="0">
                <a:pos x="357" y="152"/>
              </a:cxn>
              <a:cxn ang="0">
                <a:pos x="357" y="186"/>
              </a:cxn>
              <a:cxn ang="0">
                <a:pos x="357" y="220"/>
              </a:cxn>
              <a:cxn ang="0">
                <a:pos x="323" y="270"/>
              </a:cxn>
              <a:cxn ang="0">
                <a:pos x="323" y="287"/>
              </a:cxn>
              <a:cxn ang="0">
                <a:pos x="306" y="321"/>
              </a:cxn>
              <a:cxn ang="0">
                <a:pos x="306" y="355"/>
              </a:cxn>
              <a:cxn ang="0">
                <a:pos x="289" y="389"/>
              </a:cxn>
              <a:cxn ang="0">
                <a:pos x="289" y="440"/>
              </a:cxn>
              <a:cxn ang="0">
                <a:pos x="289" y="508"/>
              </a:cxn>
              <a:cxn ang="0">
                <a:pos x="289" y="558"/>
              </a:cxn>
              <a:cxn ang="0">
                <a:pos x="272" y="643"/>
              </a:cxn>
              <a:cxn ang="0">
                <a:pos x="272" y="728"/>
              </a:cxn>
              <a:cxn ang="0">
                <a:pos x="272" y="829"/>
              </a:cxn>
              <a:cxn ang="0">
                <a:pos x="272" y="948"/>
              </a:cxn>
              <a:cxn ang="0">
                <a:pos x="272" y="1100"/>
              </a:cxn>
              <a:cxn ang="0">
                <a:pos x="272" y="1253"/>
              </a:cxn>
              <a:cxn ang="0">
                <a:pos x="255" y="1422"/>
              </a:cxn>
              <a:cxn ang="0">
                <a:pos x="255" y="1625"/>
              </a:cxn>
              <a:cxn ang="0">
                <a:pos x="255" y="1828"/>
              </a:cxn>
              <a:cxn ang="0">
                <a:pos x="102" y="1828"/>
              </a:cxn>
              <a:cxn ang="0">
                <a:pos x="102" y="1795"/>
              </a:cxn>
              <a:cxn ang="0">
                <a:pos x="102" y="1744"/>
              </a:cxn>
              <a:cxn ang="0">
                <a:pos x="102" y="1659"/>
              </a:cxn>
              <a:cxn ang="0">
                <a:pos x="102" y="1541"/>
              </a:cxn>
              <a:cxn ang="0">
                <a:pos x="102" y="1422"/>
              </a:cxn>
              <a:cxn ang="0">
                <a:pos x="102" y="1287"/>
              </a:cxn>
              <a:cxn ang="0">
                <a:pos x="102" y="1151"/>
              </a:cxn>
              <a:cxn ang="0">
                <a:pos x="102" y="999"/>
              </a:cxn>
              <a:cxn ang="0">
                <a:pos x="102" y="694"/>
              </a:cxn>
              <a:cxn ang="0">
                <a:pos x="85" y="389"/>
              </a:cxn>
              <a:cxn ang="0">
                <a:pos x="68" y="270"/>
              </a:cxn>
              <a:cxn ang="0">
                <a:pos x="68" y="169"/>
              </a:cxn>
              <a:cxn ang="0">
                <a:pos x="51" y="135"/>
              </a:cxn>
              <a:cxn ang="0">
                <a:pos x="51" y="118"/>
              </a:cxn>
              <a:cxn ang="0">
                <a:pos x="34" y="84"/>
              </a:cxn>
              <a:cxn ang="0">
                <a:pos x="17" y="84"/>
              </a:cxn>
              <a:cxn ang="0">
                <a:pos x="17" y="84"/>
              </a:cxn>
            </a:cxnLst>
            <a:rect l="txL" t="txT" r="txR" b="txB"/>
            <a:pathLst>
              <a:path w="357" h="1828">
                <a:moveTo>
                  <a:pt x="17" y="84"/>
                </a:moveTo>
                <a:lnTo>
                  <a:pt x="0" y="50"/>
                </a:lnTo>
                <a:lnTo>
                  <a:pt x="0" y="33"/>
                </a:lnTo>
                <a:lnTo>
                  <a:pt x="0" y="0"/>
                </a:lnTo>
                <a:lnTo>
                  <a:pt x="17" y="0"/>
                </a:lnTo>
                <a:lnTo>
                  <a:pt x="68" y="0"/>
                </a:lnTo>
                <a:lnTo>
                  <a:pt x="119" y="16"/>
                </a:lnTo>
                <a:lnTo>
                  <a:pt x="187" y="33"/>
                </a:lnTo>
                <a:lnTo>
                  <a:pt x="255" y="67"/>
                </a:lnTo>
                <a:lnTo>
                  <a:pt x="306" y="101"/>
                </a:lnTo>
                <a:lnTo>
                  <a:pt x="340" y="135"/>
                </a:lnTo>
                <a:lnTo>
                  <a:pt x="357" y="152"/>
                </a:lnTo>
                <a:lnTo>
                  <a:pt x="357" y="186"/>
                </a:lnTo>
                <a:lnTo>
                  <a:pt x="357" y="220"/>
                </a:lnTo>
                <a:lnTo>
                  <a:pt x="323" y="270"/>
                </a:lnTo>
                <a:lnTo>
                  <a:pt x="323" y="287"/>
                </a:lnTo>
                <a:lnTo>
                  <a:pt x="306" y="321"/>
                </a:lnTo>
                <a:lnTo>
                  <a:pt x="306" y="355"/>
                </a:lnTo>
                <a:lnTo>
                  <a:pt x="289" y="389"/>
                </a:lnTo>
                <a:lnTo>
                  <a:pt x="289" y="440"/>
                </a:lnTo>
                <a:lnTo>
                  <a:pt x="289" y="508"/>
                </a:lnTo>
                <a:lnTo>
                  <a:pt x="289" y="558"/>
                </a:lnTo>
                <a:lnTo>
                  <a:pt x="272" y="643"/>
                </a:lnTo>
                <a:lnTo>
                  <a:pt x="272" y="728"/>
                </a:lnTo>
                <a:lnTo>
                  <a:pt x="272" y="829"/>
                </a:lnTo>
                <a:lnTo>
                  <a:pt x="272" y="948"/>
                </a:lnTo>
                <a:lnTo>
                  <a:pt x="272" y="1100"/>
                </a:lnTo>
                <a:lnTo>
                  <a:pt x="272" y="1253"/>
                </a:lnTo>
                <a:lnTo>
                  <a:pt x="255" y="1422"/>
                </a:lnTo>
                <a:lnTo>
                  <a:pt x="255" y="1625"/>
                </a:lnTo>
                <a:lnTo>
                  <a:pt x="255" y="1828"/>
                </a:lnTo>
                <a:lnTo>
                  <a:pt x="102" y="1828"/>
                </a:lnTo>
                <a:lnTo>
                  <a:pt x="102" y="1795"/>
                </a:lnTo>
                <a:lnTo>
                  <a:pt x="102" y="1744"/>
                </a:lnTo>
                <a:lnTo>
                  <a:pt x="102" y="1659"/>
                </a:lnTo>
                <a:lnTo>
                  <a:pt x="102" y="1541"/>
                </a:lnTo>
                <a:lnTo>
                  <a:pt x="102" y="1422"/>
                </a:lnTo>
                <a:lnTo>
                  <a:pt x="102" y="1287"/>
                </a:lnTo>
                <a:lnTo>
                  <a:pt x="102" y="1151"/>
                </a:lnTo>
                <a:lnTo>
                  <a:pt x="102" y="999"/>
                </a:lnTo>
                <a:lnTo>
                  <a:pt x="102" y="694"/>
                </a:lnTo>
                <a:lnTo>
                  <a:pt x="85" y="389"/>
                </a:lnTo>
                <a:lnTo>
                  <a:pt x="68" y="270"/>
                </a:lnTo>
                <a:lnTo>
                  <a:pt x="68" y="169"/>
                </a:lnTo>
                <a:lnTo>
                  <a:pt x="51" y="135"/>
                </a:lnTo>
                <a:lnTo>
                  <a:pt x="51" y="118"/>
                </a:lnTo>
                <a:lnTo>
                  <a:pt x="34" y="84"/>
                </a:lnTo>
                <a:lnTo>
                  <a:pt x="17" y="84"/>
                </a:lnTo>
                <a:lnTo>
                  <a:pt x="17" y="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29" name="Freeform 33"/>
          <p:cNvSpPr/>
          <p:nvPr/>
        </p:nvSpPr>
        <p:spPr>
          <a:xfrm>
            <a:off x="5654675" y="2998788"/>
            <a:ext cx="625475" cy="182562"/>
          </a:xfrm>
          <a:custGeom>
            <a:avLst/>
            <a:gdLst>
              <a:gd name="txL" fmla="*/ 0 w 986"/>
              <a:gd name="txT" fmla="*/ 0 h 288"/>
              <a:gd name="txR" fmla="*/ 986 w 986"/>
              <a:gd name="txB" fmla="*/ 288 h 288"/>
            </a:gdLst>
            <a:ahLst/>
            <a:cxnLst>
              <a:cxn ang="0">
                <a:pos x="459" y="85"/>
              </a:cxn>
              <a:cxn ang="0">
                <a:pos x="544" y="68"/>
              </a:cxn>
              <a:cxn ang="0">
                <a:pos x="612" y="51"/>
              </a:cxn>
              <a:cxn ang="0">
                <a:pos x="663" y="34"/>
              </a:cxn>
              <a:cxn ang="0">
                <a:pos x="714" y="17"/>
              </a:cxn>
              <a:cxn ang="0">
                <a:pos x="765" y="0"/>
              </a:cxn>
              <a:cxn ang="0">
                <a:pos x="799" y="0"/>
              </a:cxn>
              <a:cxn ang="0">
                <a:pos x="816" y="0"/>
              </a:cxn>
              <a:cxn ang="0">
                <a:pos x="833" y="0"/>
              </a:cxn>
              <a:cxn ang="0">
                <a:pos x="901" y="0"/>
              </a:cxn>
              <a:cxn ang="0">
                <a:pos x="952" y="17"/>
              </a:cxn>
              <a:cxn ang="0">
                <a:pos x="986" y="68"/>
              </a:cxn>
              <a:cxn ang="0">
                <a:pos x="986" y="85"/>
              </a:cxn>
              <a:cxn ang="0">
                <a:pos x="986" y="102"/>
              </a:cxn>
              <a:cxn ang="0">
                <a:pos x="969" y="102"/>
              </a:cxn>
              <a:cxn ang="0">
                <a:pos x="952" y="119"/>
              </a:cxn>
              <a:cxn ang="0">
                <a:pos x="901" y="136"/>
              </a:cxn>
              <a:cxn ang="0">
                <a:pos x="867" y="152"/>
              </a:cxn>
              <a:cxn ang="0">
                <a:pos x="799" y="169"/>
              </a:cxn>
              <a:cxn ang="0">
                <a:pos x="731" y="186"/>
              </a:cxn>
              <a:cxn ang="0">
                <a:pos x="663" y="203"/>
              </a:cxn>
              <a:cxn ang="0">
                <a:pos x="493" y="237"/>
              </a:cxn>
              <a:cxn ang="0">
                <a:pos x="323" y="271"/>
              </a:cxn>
              <a:cxn ang="0">
                <a:pos x="153" y="288"/>
              </a:cxn>
              <a:cxn ang="0">
                <a:pos x="0" y="288"/>
              </a:cxn>
              <a:cxn ang="0">
                <a:pos x="0" y="169"/>
              </a:cxn>
              <a:cxn ang="0">
                <a:pos x="102" y="169"/>
              </a:cxn>
              <a:cxn ang="0">
                <a:pos x="204" y="136"/>
              </a:cxn>
              <a:cxn ang="0">
                <a:pos x="323" y="119"/>
              </a:cxn>
              <a:cxn ang="0">
                <a:pos x="459" y="85"/>
              </a:cxn>
              <a:cxn ang="0">
                <a:pos x="459" y="85"/>
              </a:cxn>
            </a:cxnLst>
            <a:rect l="txL" t="txT" r="txR" b="txB"/>
            <a:pathLst>
              <a:path w="986" h="288">
                <a:moveTo>
                  <a:pt x="459" y="85"/>
                </a:moveTo>
                <a:lnTo>
                  <a:pt x="544" y="68"/>
                </a:lnTo>
                <a:lnTo>
                  <a:pt x="612" y="51"/>
                </a:lnTo>
                <a:lnTo>
                  <a:pt x="663" y="34"/>
                </a:lnTo>
                <a:lnTo>
                  <a:pt x="714" y="17"/>
                </a:lnTo>
                <a:lnTo>
                  <a:pt x="765" y="0"/>
                </a:lnTo>
                <a:lnTo>
                  <a:pt x="799" y="0"/>
                </a:lnTo>
                <a:lnTo>
                  <a:pt x="816" y="0"/>
                </a:lnTo>
                <a:lnTo>
                  <a:pt x="833" y="0"/>
                </a:lnTo>
                <a:lnTo>
                  <a:pt x="901" y="0"/>
                </a:lnTo>
                <a:lnTo>
                  <a:pt x="952" y="17"/>
                </a:lnTo>
                <a:lnTo>
                  <a:pt x="986" y="68"/>
                </a:lnTo>
                <a:lnTo>
                  <a:pt x="986" y="85"/>
                </a:lnTo>
                <a:lnTo>
                  <a:pt x="986" y="102"/>
                </a:lnTo>
                <a:lnTo>
                  <a:pt x="969" y="102"/>
                </a:lnTo>
                <a:lnTo>
                  <a:pt x="952" y="119"/>
                </a:lnTo>
                <a:lnTo>
                  <a:pt x="901" y="136"/>
                </a:lnTo>
                <a:lnTo>
                  <a:pt x="867" y="152"/>
                </a:lnTo>
                <a:lnTo>
                  <a:pt x="799" y="169"/>
                </a:lnTo>
                <a:lnTo>
                  <a:pt x="731" y="186"/>
                </a:lnTo>
                <a:lnTo>
                  <a:pt x="663" y="203"/>
                </a:lnTo>
                <a:lnTo>
                  <a:pt x="493" y="237"/>
                </a:lnTo>
                <a:lnTo>
                  <a:pt x="323" y="271"/>
                </a:lnTo>
                <a:lnTo>
                  <a:pt x="153" y="288"/>
                </a:lnTo>
                <a:lnTo>
                  <a:pt x="0" y="288"/>
                </a:lnTo>
                <a:lnTo>
                  <a:pt x="0" y="169"/>
                </a:lnTo>
                <a:lnTo>
                  <a:pt x="102" y="169"/>
                </a:lnTo>
                <a:lnTo>
                  <a:pt x="204" y="136"/>
                </a:lnTo>
                <a:lnTo>
                  <a:pt x="323" y="119"/>
                </a:lnTo>
                <a:lnTo>
                  <a:pt x="459" y="85"/>
                </a:lnTo>
                <a:lnTo>
                  <a:pt x="459" y="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31" name="Freeform 35"/>
          <p:cNvSpPr/>
          <p:nvPr/>
        </p:nvSpPr>
        <p:spPr>
          <a:xfrm>
            <a:off x="5610225" y="3332163"/>
            <a:ext cx="692150" cy="236537"/>
          </a:xfrm>
          <a:custGeom>
            <a:avLst/>
            <a:gdLst>
              <a:gd name="txL" fmla="*/ 0 w 1088"/>
              <a:gd name="txT" fmla="*/ 0 h 373"/>
              <a:gd name="txR" fmla="*/ 1088 w 1088"/>
              <a:gd name="txB" fmla="*/ 373 h 373"/>
            </a:gdLst>
            <a:ahLst/>
            <a:cxnLst>
              <a:cxn ang="0">
                <a:pos x="153" y="373"/>
              </a:cxn>
              <a:cxn ang="0">
                <a:pos x="119" y="356"/>
              </a:cxn>
              <a:cxn ang="0">
                <a:pos x="85" y="339"/>
              </a:cxn>
              <a:cxn ang="0">
                <a:pos x="34" y="305"/>
              </a:cxn>
              <a:cxn ang="0">
                <a:pos x="0" y="271"/>
              </a:cxn>
              <a:cxn ang="0">
                <a:pos x="85" y="237"/>
              </a:cxn>
              <a:cxn ang="0">
                <a:pos x="119" y="237"/>
              </a:cxn>
              <a:cxn ang="0">
                <a:pos x="136" y="220"/>
              </a:cxn>
              <a:cxn ang="0">
                <a:pos x="153" y="220"/>
              </a:cxn>
              <a:cxn ang="0">
                <a:pos x="170" y="220"/>
              </a:cxn>
              <a:cxn ang="0">
                <a:pos x="204" y="203"/>
              </a:cxn>
              <a:cxn ang="0">
                <a:pos x="255" y="203"/>
              </a:cxn>
              <a:cxn ang="0">
                <a:pos x="306" y="186"/>
              </a:cxn>
              <a:cxn ang="0">
                <a:pos x="374" y="169"/>
              </a:cxn>
              <a:cxn ang="0">
                <a:pos x="459" y="135"/>
              </a:cxn>
              <a:cxn ang="0">
                <a:pos x="544" y="119"/>
              </a:cxn>
              <a:cxn ang="0">
                <a:pos x="629" y="85"/>
              </a:cxn>
              <a:cxn ang="0">
                <a:pos x="714" y="68"/>
              </a:cxn>
              <a:cxn ang="0">
                <a:pos x="782" y="51"/>
              </a:cxn>
              <a:cxn ang="0">
                <a:pos x="833" y="34"/>
              </a:cxn>
              <a:cxn ang="0">
                <a:pos x="884" y="17"/>
              </a:cxn>
              <a:cxn ang="0">
                <a:pos x="918" y="17"/>
              </a:cxn>
              <a:cxn ang="0">
                <a:pos x="935" y="17"/>
              </a:cxn>
              <a:cxn ang="0">
                <a:pos x="952" y="0"/>
              </a:cxn>
              <a:cxn ang="0">
                <a:pos x="986" y="17"/>
              </a:cxn>
              <a:cxn ang="0">
                <a:pos x="1037" y="17"/>
              </a:cxn>
              <a:cxn ang="0">
                <a:pos x="1054" y="34"/>
              </a:cxn>
              <a:cxn ang="0">
                <a:pos x="1071" y="34"/>
              </a:cxn>
              <a:cxn ang="0">
                <a:pos x="1088" y="51"/>
              </a:cxn>
              <a:cxn ang="0">
                <a:pos x="1088" y="68"/>
              </a:cxn>
              <a:cxn ang="0">
                <a:pos x="1088" y="68"/>
              </a:cxn>
              <a:cxn ang="0">
                <a:pos x="1071" y="85"/>
              </a:cxn>
              <a:cxn ang="0">
                <a:pos x="1054" y="102"/>
              </a:cxn>
              <a:cxn ang="0">
                <a:pos x="1037" y="119"/>
              </a:cxn>
              <a:cxn ang="0">
                <a:pos x="1020" y="135"/>
              </a:cxn>
              <a:cxn ang="0">
                <a:pos x="986" y="135"/>
              </a:cxn>
              <a:cxn ang="0">
                <a:pos x="952" y="152"/>
              </a:cxn>
              <a:cxn ang="0">
                <a:pos x="901" y="169"/>
              </a:cxn>
              <a:cxn ang="0">
                <a:pos x="850" y="203"/>
              </a:cxn>
              <a:cxn ang="0">
                <a:pos x="782" y="220"/>
              </a:cxn>
              <a:cxn ang="0">
                <a:pos x="714" y="237"/>
              </a:cxn>
              <a:cxn ang="0">
                <a:pos x="629" y="271"/>
              </a:cxn>
              <a:cxn ang="0">
                <a:pos x="544" y="288"/>
              </a:cxn>
              <a:cxn ang="0">
                <a:pos x="459" y="322"/>
              </a:cxn>
              <a:cxn ang="0">
                <a:pos x="391" y="339"/>
              </a:cxn>
              <a:cxn ang="0">
                <a:pos x="340" y="356"/>
              </a:cxn>
              <a:cxn ang="0">
                <a:pos x="306" y="356"/>
              </a:cxn>
              <a:cxn ang="0">
                <a:pos x="272" y="373"/>
              </a:cxn>
              <a:cxn ang="0">
                <a:pos x="255" y="373"/>
              </a:cxn>
              <a:cxn ang="0">
                <a:pos x="238" y="373"/>
              </a:cxn>
              <a:cxn ang="0">
                <a:pos x="221" y="373"/>
              </a:cxn>
              <a:cxn ang="0">
                <a:pos x="204" y="373"/>
              </a:cxn>
              <a:cxn ang="0">
                <a:pos x="153" y="373"/>
              </a:cxn>
              <a:cxn ang="0">
                <a:pos x="153" y="373"/>
              </a:cxn>
            </a:cxnLst>
            <a:rect l="txL" t="txT" r="txR" b="txB"/>
            <a:pathLst>
              <a:path w="1088" h="373">
                <a:moveTo>
                  <a:pt x="153" y="373"/>
                </a:moveTo>
                <a:lnTo>
                  <a:pt x="119" y="356"/>
                </a:lnTo>
                <a:lnTo>
                  <a:pt x="85" y="339"/>
                </a:lnTo>
                <a:lnTo>
                  <a:pt x="34" y="305"/>
                </a:lnTo>
                <a:lnTo>
                  <a:pt x="0" y="271"/>
                </a:lnTo>
                <a:lnTo>
                  <a:pt x="85" y="237"/>
                </a:lnTo>
                <a:lnTo>
                  <a:pt x="119" y="237"/>
                </a:lnTo>
                <a:lnTo>
                  <a:pt x="136" y="220"/>
                </a:lnTo>
                <a:lnTo>
                  <a:pt x="153" y="220"/>
                </a:lnTo>
                <a:lnTo>
                  <a:pt x="170" y="220"/>
                </a:lnTo>
                <a:lnTo>
                  <a:pt x="204" y="203"/>
                </a:lnTo>
                <a:lnTo>
                  <a:pt x="255" y="203"/>
                </a:lnTo>
                <a:lnTo>
                  <a:pt x="306" y="186"/>
                </a:lnTo>
                <a:lnTo>
                  <a:pt x="374" y="169"/>
                </a:lnTo>
                <a:lnTo>
                  <a:pt x="459" y="135"/>
                </a:lnTo>
                <a:lnTo>
                  <a:pt x="544" y="119"/>
                </a:lnTo>
                <a:lnTo>
                  <a:pt x="629" y="85"/>
                </a:lnTo>
                <a:lnTo>
                  <a:pt x="714" y="68"/>
                </a:lnTo>
                <a:lnTo>
                  <a:pt x="782" y="51"/>
                </a:lnTo>
                <a:lnTo>
                  <a:pt x="833" y="34"/>
                </a:lnTo>
                <a:lnTo>
                  <a:pt x="884" y="17"/>
                </a:lnTo>
                <a:lnTo>
                  <a:pt x="918" y="17"/>
                </a:lnTo>
                <a:lnTo>
                  <a:pt x="935" y="17"/>
                </a:lnTo>
                <a:lnTo>
                  <a:pt x="952" y="0"/>
                </a:lnTo>
                <a:lnTo>
                  <a:pt x="986" y="17"/>
                </a:lnTo>
                <a:lnTo>
                  <a:pt x="1037" y="17"/>
                </a:lnTo>
                <a:lnTo>
                  <a:pt x="1054" y="34"/>
                </a:lnTo>
                <a:lnTo>
                  <a:pt x="1071" y="34"/>
                </a:lnTo>
                <a:lnTo>
                  <a:pt x="1088" y="51"/>
                </a:lnTo>
                <a:lnTo>
                  <a:pt x="1088" y="68"/>
                </a:lnTo>
                <a:lnTo>
                  <a:pt x="1088" y="68"/>
                </a:lnTo>
                <a:lnTo>
                  <a:pt x="1071" y="85"/>
                </a:lnTo>
                <a:lnTo>
                  <a:pt x="1054" y="102"/>
                </a:lnTo>
                <a:lnTo>
                  <a:pt x="1037" y="119"/>
                </a:lnTo>
                <a:lnTo>
                  <a:pt x="1020" y="135"/>
                </a:lnTo>
                <a:lnTo>
                  <a:pt x="986" y="135"/>
                </a:lnTo>
                <a:lnTo>
                  <a:pt x="952" y="152"/>
                </a:lnTo>
                <a:lnTo>
                  <a:pt x="901" y="169"/>
                </a:lnTo>
                <a:lnTo>
                  <a:pt x="850" y="203"/>
                </a:lnTo>
                <a:lnTo>
                  <a:pt x="782" y="220"/>
                </a:lnTo>
                <a:lnTo>
                  <a:pt x="714" y="237"/>
                </a:lnTo>
                <a:lnTo>
                  <a:pt x="629" y="271"/>
                </a:lnTo>
                <a:lnTo>
                  <a:pt x="544" y="288"/>
                </a:lnTo>
                <a:lnTo>
                  <a:pt x="459" y="322"/>
                </a:lnTo>
                <a:lnTo>
                  <a:pt x="391" y="339"/>
                </a:lnTo>
                <a:lnTo>
                  <a:pt x="340" y="356"/>
                </a:lnTo>
                <a:lnTo>
                  <a:pt x="306" y="356"/>
                </a:lnTo>
                <a:lnTo>
                  <a:pt x="272" y="373"/>
                </a:lnTo>
                <a:lnTo>
                  <a:pt x="255" y="373"/>
                </a:lnTo>
                <a:lnTo>
                  <a:pt x="238" y="373"/>
                </a:lnTo>
                <a:lnTo>
                  <a:pt x="221" y="373"/>
                </a:lnTo>
                <a:lnTo>
                  <a:pt x="204" y="373"/>
                </a:lnTo>
                <a:lnTo>
                  <a:pt x="153" y="373"/>
                </a:lnTo>
                <a:lnTo>
                  <a:pt x="153" y="37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32" name="Freeform 36"/>
          <p:cNvSpPr/>
          <p:nvPr/>
        </p:nvSpPr>
        <p:spPr>
          <a:xfrm>
            <a:off x="6345238" y="3408363"/>
            <a:ext cx="173037" cy="665162"/>
          </a:xfrm>
          <a:custGeom>
            <a:avLst/>
            <a:gdLst>
              <a:gd name="txL" fmla="*/ 0 w 273"/>
              <a:gd name="txT" fmla="*/ 0 h 1049"/>
              <a:gd name="txR" fmla="*/ 273 w 273"/>
              <a:gd name="txB" fmla="*/ 1049 h 1049"/>
            </a:gdLst>
            <a:ahLst/>
            <a:cxnLst>
              <a:cxn ang="0">
                <a:pos x="34" y="101"/>
              </a:cxn>
              <a:cxn ang="0">
                <a:pos x="17" y="50"/>
              </a:cxn>
              <a:cxn ang="0">
                <a:pos x="0" y="33"/>
              </a:cxn>
              <a:cxn ang="0">
                <a:pos x="17" y="16"/>
              </a:cxn>
              <a:cxn ang="0">
                <a:pos x="34" y="0"/>
              </a:cxn>
              <a:cxn ang="0">
                <a:pos x="51" y="0"/>
              </a:cxn>
              <a:cxn ang="0">
                <a:pos x="86" y="0"/>
              </a:cxn>
              <a:cxn ang="0">
                <a:pos x="154" y="16"/>
              </a:cxn>
              <a:cxn ang="0">
                <a:pos x="222" y="33"/>
              </a:cxn>
              <a:cxn ang="0">
                <a:pos x="222" y="33"/>
              </a:cxn>
              <a:cxn ang="0">
                <a:pos x="239" y="50"/>
              </a:cxn>
              <a:cxn ang="0">
                <a:pos x="239" y="84"/>
              </a:cxn>
              <a:cxn ang="0">
                <a:pos x="239" y="101"/>
              </a:cxn>
              <a:cxn ang="0">
                <a:pos x="256" y="152"/>
              </a:cxn>
              <a:cxn ang="0">
                <a:pos x="256" y="203"/>
              </a:cxn>
              <a:cxn ang="0">
                <a:pos x="256" y="254"/>
              </a:cxn>
              <a:cxn ang="0">
                <a:pos x="273" y="321"/>
              </a:cxn>
              <a:cxn ang="0">
                <a:pos x="273" y="575"/>
              </a:cxn>
              <a:cxn ang="0">
                <a:pos x="273" y="711"/>
              </a:cxn>
              <a:cxn ang="0">
                <a:pos x="273" y="829"/>
              </a:cxn>
              <a:cxn ang="0">
                <a:pos x="273" y="931"/>
              </a:cxn>
              <a:cxn ang="0">
                <a:pos x="273" y="999"/>
              </a:cxn>
              <a:cxn ang="0">
                <a:pos x="256" y="1016"/>
              </a:cxn>
              <a:cxn ang="0">
                <a:pos x="256" y="1049"/>
              </a:cxn>
              <a:cxn ang="0">
                <a:pos x="256" y="1049"/>
              </a:cxn>
              <a:cxn ang="0">
                <a:pos x="239" y="1049"/>
              </a:cxn>
              <a:cxn ang="0">
                <a:pos x="222" y="1049"/>
              </a:cxn>
              <a:cxn ang="0">
                <a:pos x="205" y="1049"/>
              </a:cxn>
              <a:cxn ang="0">
                <a:pos x="188" y="1033"/>
              </a:cxn>
              <a:cxn ang="0">
                <a:pos x="171" y="999"/>
              </a:cxn>
              <a:cxn ang="0">
                <a:pos x="171" y="965"/>
              </a:cxn>
              <a:cxn ang="0">
                <a:pos x="154" y="880"/>
              </a:cxn>
              <a:cxn ang="0">
                <a:pos x="137" y="795"/>
              </a:cxn>
              <a:cxn ang="0">
                <a:pos x="120" y="677"/>
              </a:cxn>
              <a:cxn ang="0">
                <a:pos x="120" y="541"/>
              </a:cxn>
              <a:cxn ang="0">
                <a:pos x="103" y="440"/>
              </a:cxn>
              <a:cxn ang="0">
                <a:pos x="103" y="338"/>
              </a:cxn>
              <a:cxn ang="0">
                <a:pos x="86" y="270"/>
              </a:cxn>
              <a:cxn ang="0">
                <a:pos x="68" y="186"/>
              </a:cxn>
              <a:cxn ang="0">
                <a:pos x="34" y="101"/>
              </a:cxn>
              <a:cxn ang="0">
                <a:pos x="34" y="101"/>
              </a:cxn>
            </a:cxnLst>
            <a:rect l="txL" t="txT" r="txR" b="txB"/>
            <a:pathLst>
              <a:path w="273" h="1049">
                <a:moveTo>
                  <a:pt x="34" y="101"/>
                </a:moveTo>
                <a:lnTo>
                  <a:pt x="17" y="50"/>
                </a:lnTo>
                <a:lnTo>
                  <a:pt x="0" y="33"/>
                </a:lnTo>
                <a:lnTo>
                  <a:pt x="17" y="16"/>
                </a:lnTo>
                <a:lnTo>
                  <a:pt x="34" y="0"/>
                </a:lnTo>
                <a:lnTo>
                  <a:pt x="51" y="0"/>
                </a:lnTo>
                <a:lnTo>
                  <a:pt x="86" y="0"/>
                </a:lnTo>
                <a:lnTo>
                  <a:pt x="154" y="16"/>
                </a:lnTo>
                <a:lnTo>
                  <a:pt x="222" y="33"/>
                </a:lnTo>
                <a:lnTo>
                  <a:pt x="222" y="33"/>
                </a:lnTo>
                <a:lnTo>
                  <a:pt x="239" y="50"/>
                </a:lnTo>
                <a:lnTo>
                  <a:pt x="239" y="84"/>
                </a:lnTo>
                <a:lnTo>
                  <a:pt x="239" y="101"/>
                </a:lnTo>
                <a:lnTo>
                  <a:pt x="256" y="152"/>
                </a:lnTo>
                <a:lnTo>
                  <a:pt x="256" y="203"/>
                </a:lnTo>
                <a:lnTo>
                  <a:pt x="256" y="254"/>
                </a:lnTo>
                <a:lnTo>
                  <a:pt x="273" y="321"/>
                </a:lnTo>
                <a:lnTo>
                  <a:pt x="273" y="575"/>
                </a:lnTo>
                <a:lnTo>
                  <a:pt x="273" y="711"/>
                </a:lnTo>
                <a:lnTo>
                  <a:pt x="273" y="829"/>
                </a:lnTo>
                <a:lnTo>
                  <a:pt x="273" y="931"/>
                </a:lnTo>
                <a:lnTo>
                  <a:pt x="273" y="999"/>
                </a:lnTo>
                <a:lnTo>
                  <a:pt x="256" y="1016"/>
                </a:lnTo>
                <a:lnTo>
                  <a:pt x="256" y="1049"/>
                </a:lnTo>
                <a:lnTo>
                  <a:pt x="256" y="1049"/>
                </a:lnTo>
                <a:lnTo>
                  <a:pt x="239" y="1049"/>
                </a:lnTo>
                <a:lnTo>
                  <a:pt x="222" y="1049"/>
                </a:lnTo>
                <a:lnTo>
                  <a:pt x="205" y="1049"/>
                </a:lnTo>
                <a:lnTo>
                  <a:pt x="188" y="1033"/>
                </a:lnTo>
                <a:lnTo>
                  <a:pt x="171" y="999"/>
                </a:lnTo>
                <a:lnTo>
                  <a:pt x="171" y="965"/>
                </a:lnTo>
                <a:lnTo>
                  <a:pt x="154" y="880"/>
                </a:lnTo>
                <a:lnTo>
                  <a:pt x="137" y="795"/>
                </a:lnTo>
                <a:lnTo>
                  <a:pt x="120" y="677"/>
                </a:lnTo>
                <a:lnTo>
                  <a:pt x="120" y="541"/>
                </a:lnTo>
                <a:lnTo>
                  <a:pt x="103" y="440"/>
                </a:lnTo>
                <a:lnTo>
                  <a:pt x="103" y="338"/>
                </a:lnTo>
                <a:lnTo>
                  <a:pt x="86" y="270"/>
                </a:lnTo>
                <a:lnTo>
                  <a:pt x="68" y="186"/>
                </a:lnTo>
                <a:lnTo>
                  <a:pt x="34" y="101"/>
                </a:lnTo>
                <a:lnTo>
                  <a:pt x="34" y="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33" name="Freeform 37"/>
          <p:cNvSpPr/>
          <p:nvPr/>
        </p:nvSpPr>
        <p:spPr>
          <a:xfrm>
            <a:off x="6442075" y="3311525"/>
            <a:ext cx="820738" cy="581025"/>
          </a:xfrm>
          <a:custGeom>
            <a:avLst/>
            <a:gdLst>
              <a:gd name="txL" fmla="*/ 0 w 1292"/>
              <a:gd name="txT" fmla="*/ 0 h 915"/>
              <a:gd name="txR" fmla="*/ 1292 w 1292"/>
              <a:gd name="txB" fmla="*/ 915 h 915"/>
            </a:gdLst>
            <a:ahLst/>
            <a:cxnLst>
              <a:cxn ang="0">
                <a:pos x="850" y="34"/>
              </a:cxn>
              <a:cxn ang="0">
                <a:pos x="884" y="17"/>
              </a:cxn>
              <a:cxn ang="0">
                <a:pos x="918" y="0"/>
              </a:cxn>
              <a:cxn ang="0">
                <a:pos x="952" y="0"/>
              </a:cxn>
              <a:cxn ang="0">
                <a:pos x="986" y="17"/>
              </a:cxn>
              <a:cxn ang="0">
                <a:pos x="1054" y="51"/>
              </a:cxn>
              <a:cxn ang="0">
                <a:pos x="1122" y="85"/>
              </a:cxn>
              <a:cxn ang="0">
                <a:pos x="1207" y="136"/>
              </a:cxn>
              <a:cxn ang="0">
                <a:pos x="1258" y="169"/>
              </a:cxn>
              <a:cxn ang="0">
                <a:pos x="1275" y="186"/>
              </a:cxn>
              <a:cxn ang="0">
                <a:pos x="1292" y="203"/>
              </a:cxn>
              <a:cxn ang="0">
                <a:pos x="1275" y="254"/>
              </a:cxn>
              <a:cxn ang="0">
                <a:pos x="1258" y="254"/>
              </a:cxn>
              <a:cxn ang="0">
                <a:pos x="1241" y="271"/>
              </a:cxn>
              <a:cxn ang="0">
                <a:pos x="1224" y="288"/>
              </a:cxn>
              <a:cxn ang="0">
                <a:pos x="1207" y="339"/>
              </a:cxn>
              <a:cxn ang="0">
                <a:pos x="1173" y="390"/>
              </a:cxn>
              <a:cxn ang="0">
                <a:pos x="1139" y="457"/>
              </a:cxn>
              <a:cxn ang="0">
                <a:pos x="1105" y="542"/>
              </a:cxn>
              <a:cxn ang="0">
                <a:pos x="1054" y="661"/>
              </a:cxn>
              <a:cxn ang="0">
                <a:pos x="1003" y="779"/>
              </a:cxn>
              <a:cxn ang="0">
                <a:pos x="952" y="915"/>
              </a:cxn>
              <a:cxn ang="0">
                <a:pos x="850" y="915"/>
              </a:cxn>
              <a:cxn ang="0">
                <a:pos x="884" y="762"/>
              </a:cxn>
              <a:cxn ang="0">
                <a:pos x="901" y="627"/>
              </a:cxn>
              <a:cxn ang="0">
                <a:pos x="918" y="508"/>
              </a:cxn>
              <a:cxn ang="0">
                <a:pos x="918" y="423"/>
              </a:cxn>
              <a:cxn ang="0">
                <a:pos x="935" y="339"/>
              </a:cxn>
              <a:cxn ang="0">
                <a:pos x="935" y="271"/>
              </a:cxn>
              <a:cxn ang="0">
                <a:pos x="935" y="237"/>
              </a:cxn>
              <a:cxn ang="0">
                <a:pos x="918" y="220"/>
              </a:cxn>
              <a:cxn ang="0">
                <a:pos x="867" y="186"/>
              </a:cxn>
              <a:cxn ang="0">
                <a:pos x="816" y="186"/>
              </a:cxn>
              <a:cxn ang="0">
                <a:pos x="799" y="186"/>
              </a:cxn>
              <a:cxn ang="0">
                <a:pos x="748" y="186"/>
              </a:cxn>
              <a:cxn ang="0">
                <a:pos x="680" y="203"/>
              </a:cxn>
              <a:cxn ang="0">
                <a:pos x="578" y="220"/>
              </a:cxn>
              <a:cxn ang="0">
                <a:pos x="459" y="237"/>
              </a:cxn>
              <a:cxn ang="0">
                <a:pos x="323" y="271"/>
              </a:cxn>
              <a:cxn ang="0">
                <a:pos x="170" y="288"/>
              </a:cxn>
              <a:cxn ang="0">
                <a:pos x="0" y="322"/>
              </a:cxn>
              <a:cxn ang="0">
                <a:pos x="0" y="186"/>
              </a:cxn>
              <a:cxn ang="0">
                <a:pos x="102" y="169"/>
              </a:cxn>
              <a:cxn ang="0">
                <a:pos x="221" y="169"/>
              </a:cxn>
              <a:cxn ang="0">
                <a:pos x="289" y="153"/>
              </a:cxn>
              <a:cxn ang="0">
                <a:pos x="374" y="136"/>
              </a:cxn>
              <a:cxn ang="0">
                <a:pos x="459" y="119"/>
              </a:cxn>
              <a:cxn ang="0">
                <a:pos x="578" y="102"/>
              </a:cxn>
              <a:cxn ang="0">
                <a:pos x="680" y="68"/>
              </a:cxn>
              <a:cxn ang="0">
                <a:pos x="765" y="51"/>
              </a:cxn>
              <a:cxn ang="0">
                <a:pos x="816" y="34"/>
              </a:cxn>
              <a:cxn ang="0">
                <a:pos x="850" y="34"/>
              </a:cxn>
              <a:cxn ang="0">
                <a:pos x="850" y="34"/>
              </a:cxn>
            </a:cxnLst>
            <a:rect l="txL" t="txT" r="txR" b="txB"/>
            <a:pathLst>
              <a:path w="1292" h="915">
                <a:moveTo>
                  <a:pt x="850" y="34"/>
                </a:moveTo>
                <a:lnTo>
                  <a:pt x="884" y="17"/>
                </a:lnTo>
                <a:lnTo>
                  <a:pt x="918" y="0"/>
                </a:lnTo>
                <a:lnTo>
                  <a:pt x="952" y="0"/>
                </a:lnTo>
                <a:lnTo>
                  <a:pt x="986" y="17"/>
                </a:lnTo>
                <a:lnTo>
                  <a:pt x="1054" y="51"/>
                </a:lnTo>
                <a:lnTo>
                  <a:pt x="1122" y="85"/>
                </a:lnTo>
                <a:lnTo>
                  <a:pt x="1207" y="136"/>
                </a:lnTo>
                <a:lnTo>
                  <a:pt x="1258" y="169"/>
                </a:lnTo>
                <a:lnTo>
                  <a:pt x="1275" y="186"/>
                </a:lnTo>
                <a:lnTo>
                  <a:pt x="1292" y="203"/>
                </a:lnTo>
                <a:lnTo>
                  <a:pt x="1275" y="254"/>
                </a:lnTo>
                <a:lnTo>
                  <a:pt x="1258" y="254"/>
                </a:lnTo>
                <a:lnTo>
                  <a:pt x="1241" y="271"/>
                </a:lnTo>
                <a:lnTo>
                  <a:pt x="1224" y="288"/>
                </a:lnTo>
                <a:lnTo>
                  <a:pt x="1207" y="339"/>
                </a:lnTo>
                <a:lnTo>
                  <a:pt x="1173" y="390"/>
                </a:lnTo>
                <a:lnTo>
                  <a:pt x="1139" y="457"/>
                </a:lnTo>
                <a:lnTo>
                  <a:pt x="1105" y="542"/>
                </a:lnTo>
                <a:lnTo>
                  <a:pt x="1054" y="661"/>
                </a:lnTo>
                <a:lnTo>
                  <a:pt x="1003" y="779"/>
                </a:lnTo>
                <a:lnTo>
                  <a:pt x="952" y="915"/>
                </a:lnTo>
                <a:lnTo>
                  <a:pt x="850" y="915"/>
                </a:lnTo>
                <a:lnTo>
                  <a:pt x="884" y="762"/>
                </a:lnTo>
                <a:lnTo>
                  <a:pt x="901" y="627"/>
                </a:lnTo>
                <a:lnTo>
                  <a:pt x="918" y="508"/>
                </a:lnTo>
                <a:lnTo>
                  <a:pt x="918" y="423"/>
                </a:lnTo>
                <a:lnTo>
                  <a:pt x="935" y="339"/>
                </a:lnTo>
                <a:lnTo>
                  <a:pt x="935" y="271"/>
                </a:lnTo>
                <a:lnTo>
                  <a:pt x="935" y="237"/>
                </a:lnTo>
                <a:lnTo>
                  <a:pt x="918" y="220"/>
                </a:lnTo>
                <a:lnTo>
                  <a:pt x="867" y="186"/>
                </a:lnTo>
                <a:lnTo>
                  <a:pt x="816" y="186"/>
                </a:lnTo>
                <a:lnTo>
                  <a:pt x="799" y="186"/>
                </a:lnTo>
                <a:lnTo>
                  <a:pt x="748" y="186"/>
                </a:lnTo>
                <a:lnTo>
                  <a:pt x="680" y="203"/>
                </a:lnTo>
                <a:lnTo>
                  <a:pt x="578" y="220"/>
                </a:lnTo>
                <a:lnTo>
                  <a:pt x="459" y="237"/>
                </a:lnTo>
                <a:lnTo>
                  <a:pt x="323" y="271"/>
                </a:lnTo>
                <a:lnTo>
                  <a:pt x="170" y="288"/>
                </a:lnTo>
                <a:lnTo>
                  <a:pt x="0" y="322"/>
                </a:lnTo>
                <a:lnTo>
                  <a:pt x="0" y="186"/>
                </a:lnTo>
                <a:lnTo>
                  <a:pt x="102" y="169"/>
                </a:lnTo>
                <a:lnTo>
                  <a:pt x="221" y="169"/>
                </a:lnTo>
                <a:lnTo>
                  <a:pt x="289" y="153"/>
                </a:lnTo>
                <a:lnTo>
                  <a:pt x="374" y="136"/>
                </a:lnTo>
                <a:lnTo>
                  <a:pt x="459" y="119"/>
                </a:lnTo>
                <a:lnTo>
                  <a:pt x="578" y="102"/>
                </a:lnTo>
                <a:lnTo>
                  <a:pt x="680" y="68"/>
                </a:lnTo>
                <a:lnTo>
                  <a:pt x="765" y="51"/>
                </a:lnTo>
                <a:lnTo>
                  <a:pt x="816" y="34"/>
                </a:lnTo>
                <a:lnTo>
                  <a:pt x="850" y="34"/>
                </a:lnTo>
                <a:lnTo>
                  <a:pt x="85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34" name="Freeform 38"/>
          <p:cNvSpPr/>
          <p:nvPr/>
        </p:nvSpPr>
        <p:spPr>
          <a:xfrm>
            <a:off x="6484938" y="3794125"/>
            <a:ext cx="669925" cy="173038"/>
          </a:xfrm>
          <a:custGeom>
            <a:avLst/>
            <a:gdLst>
              <a:gd name="txL" fmla="*/ 0 w 1054"/>
              <a:gd name="txT" fmla="*/ 0 h 271"/>
              <a:gd name="txR" fmla="*/ 1054 w 1054"/>
              <a:gd name="txB" fmla="*/ 271 h 271"/>
            </a:gdLst>
            <a:ahLst/>
            <a:cxnLst>
              <a:cxn ang="0">
                <a:pos x="561" y="85"/>
              </a:cxn>
              <a:cxn ang="0">
                <a:pos x="646" y="68"/>
              </a:cxn>
              <a:cxn ang="0">
                <a:pos x="714" y="51"/>
              </a:cxn>
              <a:cxn ang="0">
                <a:pos x="782" y="34"/>
              </a:cxn>
              <a:cxn ang="0">
                <a:pos x="833" y="34"/>
              </a:cxn>
              <a:cxn ang="0">
                <a:pos x="884" y="17"/>
              </a:cxn>
              <a:cxn ang="0">
                <a:pos x="918" y="17"/>
              </a:cxn>
              <a:cxn ang="0">
                <a:pos x="935" y="17"/>
              </a:cxn>
              <a:cxn ang="0">
                <a:pos x="952" y="0"/>
              </a:cxn>
              <a:cxn ang="0">
                <a:pos x="986" y="17"/>
              </a:cxn>
              <a:cxn ang="0">
                <a:pos x="1020" y="34"/>
              </a:cxn>
              <a:cxn ang="0">
                <a:pos x="1054" y="85"/>
              </a:cxn>
              <a:cxn ang="0">
                <a:pos x="1054" y="136"/>
              </a:cxn>
              <a:cxn ang="0">
                <a:pos x="1054" y="153"/>
              </a:cxn>
              <a:cxn ang="0">
                <a:pos x="1054" y="170"/>
              </a:cxn>
              <a:cxn ang="0">
                <a:pos x="1037" y="186"/>
              </a:cxn>
              <a:cxn ang="0">
                <a:pos x="1003" y="186"/>
              </a:cxn>
              <a:cxn ang="0">
                <a:pos x="986" y="186"/>
              </a:cxn>
              <a:cxn ang="0">
                <a:pos x="918" y="186"/>
              </a:cxn>
              <a:cxn ang="0">
                <a:pos x="833" y="203"/>
              </a:cxn>
              <a:cxn ang="0">
                <a:pos x="731" y="203"/>
              </a:cxn>
              <a:cxn ang="0">
                <a:pos x="578" y="220"/>
              </a:cxn>
              <a:cxn ang="0">
                <a:pos x="408" y="237"/>
              </a:cxn>
              <a:cxn ang="0">
                <a:pos x="221" y="254"/>
              </a:cxn>
              <a:cxn ang="0">
                <a:pos x="102" y="254"/>
              </a:cxn>
              <a:cxn ang="0">
                <a:pos x="0" y="271"/>
              </a:cxn>
              <a:cxn ang="0">
                <a:pos x="0" y="153"/>
              </a:cxn>
              <a:cxn ang="0">
                <a:pos x="102" y="136"/>
              </a:cxn>
              <a:cxn ang="0">
                <a:pos x="238" y="119"/>
              </a:cxn>
              <a:cxn ang="0">
                <a:pos x="391" y="102"/>
              </a:cxn>
              <a:cxn ang="0">
                <a:pos x="561" y="85"/>
              </a:cxn>
              <a:cxn ang="0">
                <a:pos x="561" y="85"/>
              </a:cxn>
            </a:cxnLst>
            <a:rect l="txL" t="txT" r="txR" b="txB"/>
            <a:pathLst>
              <a:path w="1054" h="271">
                <a:moveTo>
                  <a:pt x="561" y="85"/>
                </a:moveTo>
                <a:lnTo>
                  <a:pt x="646" y="68"/>
                </a:lnTo>
                <a:lnTo>
                  <a:pt x="714" y="51"/>
                </a:lnTo>
                <a:lnTo>
                  <a:pt x="782" y="34"/>
                </a:lnTo>
                <a:lnTo>
                  <a:pt x="833" y="34"/>
                </a:lnTo>
                <a:lnTo>
                  <a:pt x="884" y="17"/>
                </a:lnTo>
                <a:lnTo>
                  <a:pt x="918" y="17"/>
                </a:lnTo>
                <a:lnTo>
                  <a:pt x="935" y="17"/>
                </a:lnTo>
                <a:lnTo>
                  <a:pt x="952" y="0"/>
                </a:lnTo>
                <a:lnTo>
                  <a:pt x="986" y="17"/>
                </a:lnTo>
                <a:lnTo>
                  <a:pt x="1020" y="34"/>
                </a:lnTo>
                <a:lnTo>
                  <a:pt x="1054" y="85"/>
                </a:lnTo>
                <a:lnTo>
                  <a:pt x="1054" y="136"/>
                </a:lnTo>
                <a:lnTo>
                  <a:pt x="1054" y="153"/>
                </a:lnTo>
                <a:lnTo>
                  <a:pt x="1054" y="170"/>
                </a:lnTo>
                <a:lnTo>
                  <a:pt x="1037" y="186"/>
                </a:lnTo>
                <a:lnTo>
                  <a:pt x="1003" y="186"/>
                </a:lnTo>
                <a:lnTo>
                  <a:pt x="986" y="186"/>
                </a:lnTo>
                <a:lnTo>
                  <a:pt x="918" y="186"/>
                </a:lnTo>
                <a:lnTo>
                  <a:pt x="833" y="203"/>
                </a:lnTo>
                <a:lnTo>
                  <a:pt x="731" y="203"/>
                </a:lnTo>
                <a:lnTo>
                  <a:pt x="578" y="220"/>
                </a:lnTo>
                <a:lnTo>
                  <a:pt x="408" y="237"/>
                </a:lnTo>
                <a:lnTo>
                  <a:pt x="221" y="254"/>
                </a:lnTo>
                <a:lnTo>
                  <a:pt x="102" y="254"/>
                </a:lnTo>
                <a:lnTo>
                  <a:pt x="0" y="271"/>
                </a:lnTo>
                <a:lnTo>
                  <a:pt x="0" y="153"/>
                </a:lnTo>
                <a:lnTo>
                  <a:pt x="102" y="136"/>
                </a:lnTo>
                <a:lnTo>
                  <a:pt x="238" y="119"/>
                </a:lnTo>
                <a:lnTo>
                  <a:pt x="391" y="102"/>
                </a:lnTo>
                <a:lnTo>
                  <a:pt x="561" y="85"/>
                </a:lnTo>
                <a:lnTo>
                  <a:pt x="561" y="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35" name="Freeform 39"/>
          <p:cNvSpPr/>
          <p:nvPr/>
        </p:nvSpPr>
        <p:spPr>
          <a:xfrm>
            <a:off x="5870575" y="2654300"/>
            <a:ext cx="517525" cy="173038"/>
          </a:xfrm>
          <a:custGeom>
            <a:avLst/>
            <a:gdLst>
              <a:gd name="txL" fmla="*/ 0 w 816"/>
              <a:gd name="txT" fmla="*/ 0 h 271"/>
              <a:gd name="txR" fmla="*/ 816 w 816"/>
              <a:gd name="txB" fmla="*/ 271 h 271"/>
            </a:gdLst>
            <a:ahLst/>
            <a:cxnLst>
              <a:cxn ang="0">
                <a:pos x="391" y="68"/>
              </a:cxn>
              <a:cxn ang="0">
                <a:pos x="493" y="51"/>
              </a:cxn>
              <a:cxn ang="0">
                <a:pos x="578" y="17"/>
              </a:cxn>
              <a:cxn ang="0">
                <a:pos x="646" y="0"/>
              </a:cxn>
              <a:cxn ang="0">
                <a:pos x="697" y="0"/>
              </a:cxn>
              <a:cxn ang="0">
                <a:pos x="748" y="34"/>
              </a:cxn>
              <a:cxn ang="0">
                <a:pos x="765" y="51"/>
              </a:cxn>
              <a:cxn ang="0">
                <a:pos x="799" y="68"/>
              </a:cxn>
              <a:cxn ang="0">
                <a:pos x="799" y="102"/>
              </a:cxn>
              <a:cxn ang="0">
                <a:pos x="816" y="119"/>
              </a:cxn>
              <a:cxn ang="0">
                <a:pos x="816" y="136"/>
              </a:cxn>
              <a:cxn ang="0">
                <a:pos x="799" y="136"/>
              </a:cxn>
              <a:cxn ang="0">
                <a:pos x="799" y="153"/>
              </a:cxn>
              <a:cxn ang="0">
                <a:pos x="782" y="153"/>
              </a:cxn>
              <a:cxn ang="0">
                <a:pos x="731" y="170"/>
              </a:cxn>
              <a:cxn ang="0">
                <a:pos x="646" y="186"/>
              </a:cxn>
              <a:cxn ang="0">
                <a:pos x="544" y="220"/>
              </a:cxn>
              <a:cxn ang="0">
                <a:pos x="425" y="254"/>
              </a:cxn>
              <a:cxn ang="0">
                <a:pos x="289" y="271"/>
              </a:cxn>
              <a:cxn ang="0">
                <a:pos x="153" y="271"/>
              </a:cxn>
              <a:cxn ang="0">
                <a:pos x="0" y="271"/>
              </a:cxn>
              <a:cxn ang="0">
                <a:pos x="0" y="153"/>
              </a:cxn>
              <a:cxn ang="0">
                <a:pos x="187" y="119"/>
              </a:cxn>
              <a:cxn ang="0">
                <a:pos x="391" y="68"/>
              </a:cxn>
              <a:cxn ang="0">
                <a:pos x="391" y="68"/>
              </a:cxn>
            </a:cxnLst>
            <a:rect l="txL" t="txT" r="txR" b="txB"/>
            <a:pathLst>
              <a:path w="816" h="271">
                <a:moveTo>
                  <a:pt x="391" y="68"/>
                </a:moveTo>
                <a:lnTo>
                  <a:pt x="493" y="51"/>
                </a:lnTo>
                <a:lnTo>
                  <a:pt x="578" y="17"/>
                </a:lnTo>
                <a:lnTo>
                  <a:pt x="646" y="0"/>
                </a:lnTo>
                <a:lnTo>
                  <a:pt x="697" y="0"/>
                </a:lnTo>
                <a:lnTo>
                  <a:pt x="748" y="34"/>
                </a:lnTo>
                <a:lnTo>
                  <a:pt x="765" y="51"/>
                </a:lnTo>
                <a:lnTo>
                  <a:pt x="799" y="68"/>
                </a:lnTo>
                <a:lnTo>
                  <a:pt x="799" y="102"/>
                </a:lnTo>
                <a:lnTo>
                  <a:pt x="816" y="119"/>
                </a:lnTo>
                <a:lnTo>
                  <a:pt x="816" y="136"/>
                </a:lnTo>
                <a:lnTo>
                  <a:pt x="799" y="136"/>
                </a:lnTo>
                <a:lnTo>
                  <a:pt x="799" y="153"/>
                </a:lnTo>
                <a:lnTo>
                  <a:pt x="782" y="153"/>
                </a:lnTo>
                <a:lnTo>
                  <a:pt x="731" y="170"/>
                </a:lnTo>
                <a:lnTo>
                  <a:pt x="646" y="186"/>
                </a:lnTo>
                <a:lnTo>
                  <a:pt x="544" y="220"/>
                </a:lnTo>
                <a:lnTo>
                  <a:pt x="425" y="254"/>
                </a:lnTo>
                <a:lnTo>
                  <a:pt x="289" y="271"/>
                </a:lnTo>
                <a:lnTo>
                  <a:pt x="153" y="271"/>
                </a:lnTo>
                <a:lnTo>
                  <a:pt x="0" y="271"/>
                </a:lnTo>
                <a:lnTo>
                  <a:pt x="0" y="153"/>
                </a:lnTo>
                <a:lnTo>
                  <a:pt x="187" y="119"/>
                </a:lnTo>
                <a:lnTo>
                  <a:pt x="391" y="68"/>
                </a:lnTo>
                <a:lnTo>
                  <a:pt x="391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30" name="Freeform 34"/>
          <p:cNvSpPr/>
          <p:nvPr/>
        </p:nvSpPr>
        <p:spPr>
          <a:xfrm>
            <a:off x="5826125" y="3084513"/>
            <a:ext cx="508000" cy="1042987"/>
          </a:xfrm>
          <a:custGeom>
            <a:avLst/>
            <a:gdLst>
              <a:gd name="txL" fmla="*/ 0 w 799"/>
              <a:gd name="txT" fmla="*/ 0 h 1642"/>
              <a:gd name="txR" fmla="*/ 799 w 799"/>
              <a:gd name="txB" fmla="*/ 1642 h 1642"/>
            </a:gdLst>
            <a:ahLst/>
            <a:cxnLst>
              <a:cxn ang="0">
                <a:pos x="153" y="1591"/>
              </a:cxn>
              <a:cxn ang="0">
                <a:pos x="119" y="1642"/>
              </a:cxn>
              <a:cxn ang="0">
                <a:pos x="85" y="1642"/>
              </a:cxn>
              <a:cxn ang="0">
                <a:pos x="51" y="1608"/>
              </a:cxn>
              <a:cxn ang="0">
                <a:pos x="17" y="1524"/>
              </a:cxn>
              <a:cxn ang="0">
                <a:pos x="0" y="1405"/>
              </a:cxn>
              <a:cxn ang="0">
                <a:pos x="17" y="1354"/>
              </a:cxn>
              <a:cxn ang="0">
                <a:pos x="68" y="1287"/>
              </a:cxn>
              <a:cxn ang="0">
                <a:pos x="119" y="1185"/>
              </a:cxn>
              <a:cxn ang="0">
                <a:pos x="153" y="999"/>
              </a:cxn>
              <a:cxn ang="0">
                <a:pos x="170" y="863"/>
              </a:cxn>
              <a:cxn ang="0">
                <a:pos x="170" y="660"/>
              </a:cxn>
              <a:cxn ang="0">
                <a:pos x="170" y="389"/>
              </a:cxn>
              <a:cxn ang="0">
                <a:pos x="170" y="33"/>
              </a:cxn>
              <a:cxn ang="0">
                <a:pos x="340" y="203"/>
              </a:cxn>
              <a:cxn ang="0">
                <a:pos x="340" y="541"/>
              </a:cxn>
              <a:cxn ang="0">
                <a:pos x="340" y="778"/>
              </a:cxn>
              <a:cxn ang="0">
                <a:pos x="340" y="948"/>
              </a:cxn>
              <a:cxn ang="0">
                <a:pos x="323" y="1049"/>
              </a:cxn>
              <a:cxn ang="0">
                <a:pos x="323" y="1134"/>
              </a:cxn>
              <a:cxn ang="0">
                <a:pos x="357" y="1151"/>
              </a:cxn>
              <a:cxn ang="0">
                <a:pos x="476" y="1117"/>
              </a:cxn>
              <a:cxn ang="0">
                <a:pos x="663" y="1033"/>
              </a:cxn>
              <a:cxn ang="0">
                <a:pos x="782" y="1016"/>
              </a:cxn>
              <a:cxn ang="0">
                <a:pos x="799" y="1016"/>
              </a:cxn>
              <a:cxn ang="0">
                <a:pos x="765" y="1066"/>
              </a:cxn>
              <a:cxn ang="0">
                <a:pos x="697" y="1117"/>
              </a:cxn>
              <a:cxn ang="0">
                <a:pos x="595" y="1202"/>
              </a:cxn>
              <a:cxn ang="0">
                <a:pos x="391" y="1337"/>
              </a:cxn>
              <a:cxn ang="0">
                <a:pos x="255" y="1456"/>
              </a:cxn>
              <a:cxn ang="0">
                <a:pos x="204" y="1524"/>
              </a:cxn>
              <a:cxn ang="0">
                <a:pos x="187" y="1557"/>
              </a:cxn>
            </a:cxnLst>
            <a:rect l="txL" t="txT" r="txR" b="txB"/>
            <a:pathLst>
              <a:path w="799" h="1642">
                <a:moveTo>
                  <a:pt x="187" y="1557"/>
                </a:moveTo>
                <a:lnTo>
                  <a:pt x="153" y="1591"/>
                </a:lnTo>
                <a:lnTo>
                  <a:pt x="136" y="1608"/>
                </a:lnTo>
                <a:lnTo>
                  <a:pt x="119" y="1642"/>
                </a:lnTo>
                <a:lnTo>
                  <a:pt x="102" y="1642"/>
                </a:lnTo>
                <a:lnTo>
                  <a:pt x="85" y="1642"/>
                </a:lnTo>
                <a:lnTo>
                  <a:pt x="68" y="1625"/>
                </a:lnTo>
                <a:lnTo>
                  <a:pt x="51" y="1608"/>
                </a:lnTo>
                <a:lnTo>
                  <a:pt x="34" y="1557"/>
                </a:lnTo>
                <a:lnTo>
                  <a:pt x="17" y="1524"/>
                </a:lnTo>
                <a:lnTo>
                  <a:pt x="17" y="1473"/>
                </a:lnTo>
                <a:lnTo>
                  <a:pt x="0" y="1405"/>
                </a:lnTo>
                <a:lnTo>
                  <a:pt x="0" y="1388"/>
                </a:lnTo>
                <a:lnTo>
                  <a:pt x="17" y="1354"/>
                </a:lnTo>
                <a:lnTo>
                  <a:pt x="34" y="1320"/>
                </a:lnTo>
                <a:lnTo>
                  <a:pt x="68" y="1287"/>
                </a:lnTo>
                <a:lnTo>
                  <a:pt x="102" y="1236"/>
                </a:lnTo>
                <a:lnTo>
                  <a:pt x="119" y="1185"/>
                </a:lnTo>
                <a:lnTo>
                  <a:pt x="136" y="1100"/>
                </a:lnTo>
                <a:lnTo>
                  <a:pt x="153" y="999"/>
                </a:lnTo>
                <a:lnTo>
                  <a:pt x="153" y="948"/>
                </a:lnTo>
                <a:lnTo>
                  <a:pt x="170" y="863"/>
                </a:lnTo>
                <a:lnTo>
                  <a:pt x="170" y="778"/>
                </a:lnTo>
                <a:lnTo>
                  <a:pt x="170" y="660"/>
                </a:lnTo>
                <a:lnTo>
                  <a:pt x="170" y="541"/>
                </a:lnTo>
                <a:lnTo>
                  <a:pt x="170" y="389"/>
                </a:lnTo>
                <a:lnTo>
                  <a:pt x="170" y="220"/>
                </a:lnTo>
                <a:lnTo>
                  <a:pt x="170" y="33"/>
                </a:lnTo>
                <a:lnTo>
                  <a:pt x="340" y="0"/>
                </a:lnTo>
                <a:lnTo>
                  <a:pt x="340" y="203"/>
                </a:lnTo>
                <a:lnTo>
                  <a:pt x="340" y="372"/>
                </a:lnTo>
                <a:lnTo>
                  <a:pt x="340" y="541"/>
                </a:lnTo>
                <a:lnTo>
                  <a:pt x="340" y="660"/>
                </a:lnTo>
                <a:lnTo>
                  <a:pt x="340" y="778"/>
                </a:lnTo>
                <a:lnTo>
                  <a:pt x="340" y="863"/>
                </a:lnTo>
                <a:lnTo>
                  <a:pt x="340" y="948"/>
                </a:lnTo>
                <a:lnTo>
                  <a:pt x="340" y="982"/>
                </a:lnTo>
                <a:lnTo>
                  <a:pt x="323" y="1049"/>
                </a:lnTo>
                <a:lnTo>
                  <a:pt x="323" y="1100"/>
                </a:lnTo>
                <a:lnTo>
                  <a:pt x="323" y="1134"/>
                </a:lnTo>
                <a:lnTo>
                  <a:pt x="340" y="1151"/>
                </a:lnTo>
                <a:lnTo>
                  <a:pt x="357" y="1151"/>
                </a:lnTo>
                <a:lnTo>
                  <a:pt x="408" y="1134"/>
                </a:lnTo>
                <a:lnTo>
                  <a:pt x="476" y="1117"/>
                </a:lnTo>
                <a:lnTo>
                  <a:pt x="561" y="1066"/>
                </a:lnTo>
                <a:lnTo>
                  <a:pt x="663" y="1033"/>
                </a:lnTo>
                <a:lnTo>
                  <a:pt x="731" y="1016"/>
                </a:lnTo>
                <a:lnTo>
                  <a:pt x="782" y="1016"/>
                </a:lnTo>
                <a:lnTo>
                  <a:pt x="799" y="1016"/>
                </a:lnTo>
                <a:lnTo>
                  <a:pt x="799" y="1016"/>
                </a:lnTo>
                <a:lnTo>
                  <a:pt x="782" y="1033"/>
                </a:lnTo>
                <a:lnTo>
                  <a:pt x="765" y="1066"/>
                </a:lnTo>
                <a:lnTo>
                  <a:pt x="731" y="1083"/>
                </a:lnTo>
                <a:lnTo>
                  <a:pt x="697" y="1117"/>
                </a:lnTo>
                <a:lnTo>
                  <a:pt x="646" y="1151"/>
                </a:lnTo>
                <a:lnTo>
                  <a:pt x="595" y="1202"/>
                </a:lnTo>
                <a:lnTo>
                  <a:pt x="527" y="1253"/>
                </a:lnTo>
                <a:lnTo>
                  <a:pt x="391" y="1337"/>
                </a:lnTo>
                <a:lnTo>
                  <a:pt x="289" y="1422"/>
                </a:lnTo>
                <a:lnTo>
                  <a:pt x="255" y="1456"/>
                </a:lnTo>
                <a:lnTo>
                  <a:pt x="221" y="1490"/>
                </a:lnTo>
                <a:lnTo>
                  <a:pt x="204" y="1524"/>
                </a:lnTo>
                <a:lnTo>
                  <a:pt x="187" y="1557"/>
                </a:lnTo>
                <a:lnTo>
                  <a:pt x="187" y="15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28" name="Freeform 32"/>
          <p:cNvSpPr/>
          <p:nvPr/>
        </p:nvSpPr>
        <p:spPr>
          <a:xfrm>
            <a:off x="6745288" y="2762250"/>
            <a:ext cx="517525" cy="171450"/>
          </a:xfrm>
          <a:custGeom>
            <a:avLst/>
            <a:gdLst>
              <a:gd name="txL" fmla="*/ 0 w 816"/>
              <a:gd name="txT" fmla="*/ 0 h 270"/>
              <a:gd name="txR" fmla="*/ 816 w 816"/>
              <a:gd name="txB" fmla="*/ 270 h 270"/>
            </a:gdLst>
            <a:ahLst/>
            <a:cxnLst>
              <a:cxn ang="0">
                <a:pos x="748" y="50"/>
              </a:cxn>
              <a:cxn ang="0">
                <a:pos x="799" y="84"/>
              </a:cxn>
              <a:cxn ang="0">
                <a:pos x="816" y="101"/>
              </a:cxn>
              <a:cxn ang="0">
                <a:pos x="816" y="101"/>
              </a:cxn>
              <a:cxn ang="0">
                <a:pos x="816" y="118"/>
              </a:cxn>
              <a:cxn ang="0">
                <a:pos x="799" y="118"/>
              </a:cxn>
              <a:cxn ang="0">
                <a:pos x="765" y="135"/>
              </a:cxn>
              <a:cxn ang="0">
                <a:pos x="731" y="152"/>
              </a:cxn>
              <a:cxn ang="0">
                <a:pos x="697" y="152"/>
              </a:cxn>
              <a:cxn ang="0">
                <a:pos x="646" y="169"/>
              </a:cxn>
              <a:cxn ang="0">
                <a:pos x="578" y="186"/>
              </a:cxn>
              <a:cxn ang="0">
                <a:pos x="493" y="203"/>
              </a:cxn>
              <a:cxn ang="0">
                <a:pos x="340" y="237"/>
              </a:cxn>
              <a:cxn ang="0">
                <a:pos x="204" y="254"/>
              </a:cxn>
              <a:cxn ang="0">
                <a:pos x="85" y="270"/>
              </a:cxn>
              <a:cxn ang="0">
                <a:pos x="0" y="270"/>
              </a:cxn>
              <a:cxn ang="0">
                <a:pos x="0" y="169"/>
              </a:cxn>
              <a:cxn ang="0">
                <a:pos x="17" y="169"/>
              </a:cxn>
              <a:cxn ang="0">
                <a:pos x="34" y="152"/>
              </a:cxn>
              <a:cxn ang="0">
                <a:pos x="102" y="135"/>
              </a:cxn>
              <a:cxn ang="0">
                <a:pos x="204" y="118"/>
              </a:cxn>
              <a:cxn ang="0">
                <a:pos x="323" y="84"/>
              </a:cxn>
              <a:cxn ang="0">
                <a:pos x="442" y="50"/>
              </a:cxn>
              <a:cxn ang="0">
                <a:pos x="527" y="16"/>
              </a:cxn>
              <a:cxn ang="0">
                <a:pos x="595" y="0"/>
              </a:cxn>
              <a:cxn ang="0">
                <a:pos x="646" y="0"/>
              </a:cxn>
              <a:cxn ang="0">
                <a:pos x="663" y="0"/>
              </a:cxn>
              <a:cxn ang="0">
                <a:pos x="697" y="16"/>
              </a:cxn>
              <a:cxn ang="0">
                <a:pos x="731" y="33"/>
              </a:cxn>
              <a:cxn ang="0">
                <a:pos x="748" y="50"/>
              </a:cxn>
              <a:cxn ang="0">
                <a:pos x="748" y="50"/>
              </a:cxn>
            </a:cxnLst>
            <a:rect l="txL" t="txT" r="txR" b="txB"/>
            <a:pathLst>
              <a:path w="816" h="270">
                <a:moveTo>
                  <a:pt x="748" y="50"/>
                </a:moveTo>
                <a:lnTo>
                  <a:pt x="799" y="84"/>
                </a:lnTo>
                <a:lnTo>
                  <a:pt x="816" y="101"/>
                </a:lnTo>
                <a:lnTo>
                  <a:pt x="816" y="101"/>
                </a:lnTo>
                <a:lnTo>
                  <a:pt x="816" y="118"/>
                </a:lnTo>
                <a:lnTo>
                  <a:pt x="799" y="118"/>
                </a:lnTo>
                <a:lnTo>
                  <a:pt x="765" y="135"/>
                </a:lnTo>
                <a:lnTo>
                  <a:pt x="731" y="152"/>
                </a:lnTo>
                <a:lnTo>
                  <a:pt x="697" y="152"/>
                </a:lnTo>
                <a:lnTo>
                  <a:pt x="646" y="169"/>
                </a:lnTo>
                <a:lnTo>
                  <a:pt x="578" y="186"/>
                </a:lnTo>
                <a:lnTo>
                  <a:pt x="493" y="203"/>
                </a:lnTo>
                <a:lnTo>
                  <a:pt x="340" y="237"/>
                </a:lnTo>
                <a:lnTo>
                  <a:pt x="204" y="254"/>
                </a:lnTo>
                <a:lnTo>
                  <a:pt x="85" y="270"/>
                </a:lnTo>
                <a:lnTo>
                  <a:pt x="0" y="270"/>
                </a:lnTo>
                <a:lnTo>
                  <a:pt x="0" y="169"/>
                </a:lnTo>
                <a:lnTo>
                  <a:pt x="17" y="169"/>
                </a:lnTo>
                <a:lnTo>
                  <a:pt x="34" y="152"/>
                </a:lnTo>
                <a:lnTo>
                  <a:pt x="102" y="135"/>
                </a:lnTo>
                <a:lnTo>
                  <a:pt x="204" y="118"/>
                </a:lnTo>
                <a:lnTo>
                  <a:pt x="323" y="84"/>
                </a:lnTo>
                <a:lnTo>
                  <a:pt x="442" y="50"/>
                </a:lnTo>
                <a:lnTo>
                  <a:pt x="527" y="16"/>
                </a:lnTo>
                <a:lnTo>
                  <a:pt x="595" y="0"/>
                </a:lnTo>
                <a:lnTo>
                  <a:pt x="646" y="0"/>
                </a:lnTo>
                <a:lnTo>
                  <a:pt x="663" y="0"/>
                </a:lnTo>
                <a:lnTo>
                  <a:pt x="697" y="16"/>
                </a:lnTo>
                <a:lnTo>
                  <a:pt x="731" y="33"/>
                </a:lnTo>
                <a:lnTo>
                  <a:pt x="748" y="50"/>
                </a:lnTo>
                <a:lnTo>
                  <a:pt x="748" y="5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29726" grpId="0" bldLvl="0" animBg="1"/>
      <p:bldP spid="29727" grpId="0" bldLvl="0" animBg="1"/>
      <p:bldP spid="29729" grpId="0" bldLvl="0" animBg="1"/>
      <p:bldP spid="29731" grpId="0" bldLvl="0" animBg="1"/>
      <p:bldP spid="29732" grpId="0" bldLvl="0" animBg="1"/>
      <p:bldP spid="29733" grpId="0" bldLvl="0" animBg="1"/>
      <p:bldP spid="29734" grpId="0" bldLvl="0" animBg="1"/>
      <p:bldP spid="29735" grpId="0" bldLvl="0" animBg="1"/>
      <p:bldP spid="29730" grpId="0" bldLvl="0" animBg="1"/>
      <p:bldP spid="297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劝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4438" y="2027238"/>
            <a:ext cx="1187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quàn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7173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718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718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718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718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718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</a:t>
            </a:r>
            <a:r>
              <a:rPr kumimoji="0" lang="zh-CN" altLang="en-US" sz="2400" b="1" kern="1400" cap="none" spc="0" normalizeH="0" baseline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kern="14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左边小而靠上，右部笔画舒展。</a:t>
            </a:r>
            <a:endParaRPr kumimoji="0" lang="zh-CN" altLang="en-US" sz="2400" b="1" kern="14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力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447222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劝告  劝说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857750"/>
            <a:ext cx="3640138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我们要耐心听从老人家的劝告。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Q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180" name="Rectangle 27"/>
          <p:cNvSpPr/>
          <p:nvPr/>
        </p:nvSpPr>
        <p:spPr>
          <a:xfrm>
            <a:off x="3327400" y="22161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0762" name="Freeform 42"/>
          <p:cNvSpPr/>
          <p:nvPr/>
        </p:nvSpPr>
        <p:spPr>
          <a:xfrm>
            <a:off x="5529263" y="2570163"/>
            <a:ext cx="800100" cy="1193800"/>
          </a:xfrm>
          <a:custGeom>
            <a:avLst/>
            <a:gdLst>
              <a:gd name="txL" fmla="*/ 0 w 1259"/>
              <a:gd name="txT" fmla="*/ 0 h 1879"/>
              <a:gd name="txR" fmla="*/ 1259 w 1259"/>
              <a:gd name="txB" fmla="*/ 1879 h 1879"/>
            </a:gdLst>
            <a:ahLst/>
            <a:cxnLst>
              <a:cxn ang="0">
                <a:pos x="0" y="1846"/>
              </a:cxn>
              <a:cxn ang="0">
                <a:pos x="85" y="1761"/>
              </a:cxn>
              <a:cxn ang="0">
                <a:pos x="238" y="1608"/>
              </a:cxn>
              <a:cxn ang="0">
                <a:pos x="408" y="1422"/>
              </a:cxn>
              <a:cxn ang="0">
                <a:pos x="595" y="1185"/>
              </a:cxn>
              <a:cxn ang="0">
                <a:pos x="731" y="948"/>
              </a:cxn>
              <a:cxn ang="0">
                <a:pos x="833" y="711"/>
              </a:cxn>
              <a:cxn ang="0">
                <a:pos x="901" y="525"/>
              </a:cxn>
              <a:cxn ang="0">
                <a:pos x="935" y="355"/>
              </a:cxn>
              <a:cxn ang="0">
                <a:pos x="952" y="271"/>
              </a:cxn>
              <a:cxn ang="0">
                <a:pos x="935" y="254"/>
              </a:cxn>
              <a:cxn ang="0">
                <a:pos x="867" y="254"/>
              </a:cxn>
              <a:cxn ang="0">
                <a:pos x="680" y="288"/>
              </a:cxn>
              <a:cxn ang="0">
                <a:pos x="578" y="322"/>
              </a:cxn>
              <a:cxn ang="0">
                <a:pos x="442" y="338"/>
              </a:cxn>
              <a:cxn ang="0">
                <a:pos x="357" y="338"/>
              </a:cxn>
              <a:cxn ang="0">
                <a:pos x="255" y="271"/>
              </a:cxn>
              <a:cxn ang="0">
                <a:pos x="238" y="254"/>
              </a:cxn>
              <a:cxn ang="0">
                <a:pos x="255" y="237"/>
              </a:cxn>
              <a:cxn ang="0">
                <a:pos x="289" y="237"/>
              </a:cxn>
              <a:cxn ang="0">
                <a:pos x="374" y="220"/>
              </a:cxn>
              <a:cxn ang="0">
                <a:pos x="561" y="186"/>
              </a:cxn>
              <a:cxn ang="0">
                <a:pos x="748" y="135"/>
              </a:cxn>
              <a:cxn ang="0">
                <a:pos x="867" y="101"/>
              </a:cxn>
              <a:cxn ang="0">
                <a:pos x="935" y="67"/>
              </a:cxn>
              <a:cxn ang="0">
                <a:pos x="969" y="34"/>
              </a:cxn>
              <a:cxn ang="0">
                <a:pos x="1037" y="0"/>
              </a:cxn>
              <a:cxn ang="0">
                <a:pos x="1071" y="17"/>
              </a:cxn>
              <a:cxn ang="0">
                <a:pos x="1157" y="84"/>
              </a:cxn>
              <a:cxn ang="0">
                <a:pos x="1225" y="169"/>
              </a:cxn>
              <a:cxn ang="0">
                <a:pos x="1259" y="203"/>
              </a:cxn>
              <a:cxn ang="0">
                <a:pos x="1242" y="237"/>
              </a:cxn>
              <a:cxn ang="0">
                <a:pos x="1208" y="254"/>
              </a:cxn>
              <a:cxn ang="0">
                <a:pos x="1157" y="322"/>
              </a:cxn>
              <a:cxn ang="0">
                <a:pos x="1105" y="474"/>
              </a:cxn>
              <a:cxn ang="0">
                <a:pos x="1003" y="762"/>
              </a:cxn>
              <a:cxn ang="0">
                <a:pos x="901" y="982"/>
              </a:cxn>
              <a:cxn ang="0">
                <a:pos x="765" y="1219"/>
              </a:cxn>
              <a:cxn ang="0">
                <a:pos x="561" y="1456"/>
              </a:cxn>
              <a:cxn ang="0">
                <a:pos x="357" y="1676"/>
              </a:cxn>
              <a:cxn ang="0">
                <a:pos x="153" y="1812"/>
              </a:cxn>
              <a:cxn ang="0">
                <a:pos x="34" y="1879"/>
              </a:cxn>
              <a:cxn ang="0">
                <a:pos x="0" y="1879"/>
              </a:cxn>
            </a:cxnLst>
            <a:rect l="txL" t="txT" r="txR" b="txB"/>
            <a:pathLst>
              <a:path w="1259" h="1879">
                <a:moveTo>
                  <a:pt x="0" y="1879"/>
                </a:moveTo>
                <a:lnTo>
                  <a:pt x="0" y="1846"/>
                </a:lnTo>
                <a:lnTo>
                  <a:pt x="34" y="1812"/>
                </a:lnTo>
                <a:lnTo>
                  <a:pt x="85" y="1761"/>
                </a:lnTo>
                <a:lnTo>
                  <a:pt x="153" y="1693"/>
                </a:lnTo>
                <a:lnTo>
                  <a:pt x="238" y="1608"/>
                </a:lnTo>
                <a:lnTo>
                  <a:pt x="323" y="1524"/>
                </a:lnTo>
                <a:lnTo>
                  <a:pt x="408" y="1422"/>
                </a:lnTo>
                <a:lnTo>
                  <a:pt x="510" y="1304"/>
                </a:lnTo>
                <a:lnTo>
                  <a:pt x="595" y="1185"/>
                </a:lnTo>
                <a:lnTo>
                  <a:pt x="663" y="1067"/>
                </a:lnTo>
                <a:lnTo>
                  <a:pt x="731" y="948"/>
                </a:lnTo>
                <a:lnTo>
                  <a:pt x="782" y="830"/>
                </a:lnTo>
                <a:lnTo>
                  <a:pt x="833" y="711"/>
                </a:lnTo>
                <a:lnTo>
                  <a:pt x="867" y="609"/>
                </a:lnTo>
                <a:lnTo>
                  <a:pt x="901" y="525"/>
                </a:lnTo>
                <a:lnTo>
                  <a:pt x="918" y="423"/>
                </a:lnTo>
                <a:lnTo>
                  <a:pt x="935" y="355"/>
                </a:lnTo>
                <a:lnTo>
                  <a:pt x="952" y="305"/>
                </a:lnTo>
                <a:lnTo>
                  <a:pt x="952" y="271"/>
                </a:lnTo>
                <a:lnTo>
                  <a:pt x="952" y="254"/>
                </a:lnTo>
                <a:lnTo>
                  <a:pt x="935" y="254"/>
                </a:lnTo>
                <a:lnTo>
                  <a:pt x="918" y="254"/>
                </a:lnTo>
                <a:lnTo>
                  <a:pt x="867" y="254"/>
                </a:lnTo>
                <a:lnTo>
                  <a:pt x="782" y="271"/>
                </a:lnTo>
                <a:lnTo>
                  <a:pt x="680" y="288"/>
                </a:lnTo>
                <a:lnTo>
                  <a:pt x="629" y="305"/>
                </a:lnTo>
                <a:lnTo>
                  <a:pt x="578" y="322"/>
                </a:lnTo>
                <a:lnTo>
                  <a:pt x="493" y="338"/>
                </a:lnTo>
                <a:lnTo>
                  <a:pt x="442" y="338"/>
                </a:lnTo>
                <a:lnTo>
                  <a:pt x="408" y="355"/>
                </a:lnTo>
                <a:lnTo>
                  <a:pt x="357" y="338"/>
                </a:lnTo>
                <a:lnTo>
                  <a:pt x="306" y="305"/>
                </a:lnTo>
                <a:lnTo>
                  <a:pt x="255" y="271"/>
                </a:lnTo>
                <a:lnTo>
                  <a:pt x="238" y="254"/>
                </a:lnTo>
                <a:lnTo>
                  <a:pt x="238" y="254"/>
                </a:lnTo>
                <a:lnTo>
                  <a:pt x="238" y="237"/>
                </a:lnTo>
                <a:lnTo>
                  <a:pt x="255" y="237"/>
                </a:lnTo>
                <a:lnTo>
                  <a:pt x="272" y="237"/>
                </a:lnTo>
                <a:lnTo>
                  <a:pt x="289" y="237"/>
                </a:lnTo>
                <a:lnTo>
                  <a:pt x="323" y="237"/>
                </a:lnTo>
                <a:lnTo>
                  <a:pt x="374" y="220"/>
                </a:lnTo>
                <a:lnTo>
                  <a:pt x="459" y="203"/>
                </a:lnTo>
                <a:lnTo>
                  <a:pt x="561" y="186"/>
                </a:lnTo>
                <a:lnTo>
                  <a:pt x="663" y="152"/>
                </a:lnTo>
                <a:lnTo>
                  <a:pt x="748" y="135"/>
                </a:lnTo>
                <a:lnTo>
                  <a:pt x="816" y="118"/>
                </a:lnTo>
                <a:lnTo>
                  <a:pt x="867" y="101"/>
                </a:lnTo>
                <a:lnTo>
                  <a:pt x="901" y="84"/>
                </a:lnTo>
                <a:lnTo>
                  <a:pt x="935" y="67"/>
                </a:lnTo>
                <a:lnTo>
                  <a:pt x="952" y="51"/>
                </a:lnTo>
                <a:lnTo>
                  <a:pt x="969" y="34"/>
                </a:lnTo>
                <a:lnTo>
                  <a:pt x="1003" y="17"/>
                </a:lnTo>
                <a:lnTo>
                  <a:pt x="1037" y="0"/>
                </a:lnTo>
                <a:lnTo>
                  <a:pt x="1054" y="17"/>
                </a:lnTo>
                <a:lnTo>
                  <a:pt x="1071" y="17"/>
                </a:lnTo>
                <a:lnTo>
                  <a:pt x="1122" y="51"/>
                </a:lnTo>
                <a:lnTo>
                  <a:pt x="1157" y="84"/>
                </a:lnTo>
                <a:lnTo>
                  <a:pt x="1208" y="135"/>
                </a:lnTo>
                <a:lnTo>
                  <a:pt x="1225" y="169"/>
                </a:lnTo>
                <a:lnTo>
                  <a:pt x="1242" y="186"/>
                </a:lnTo>
                <a:lnTo>
                  <a:pt x="1259" y="203"/>
                </a:lnTo>
                <a:lnTo>
                  <a:pt x="1259" y="220"/>
                </a:lnTo>
                <a:lnTo>
                  <a:pt x="1242" y="237"/>
                </a:lnTo>
                <a:lnTo>
                  <a:pt x="1225" y="237"/>
                </a:lnTo>
                <a:lnTo>
                  <a:pt x="1208" y="254"/>
                </a:lnTo>
                <a:lnTo>
                  <a:pt x="1174" y="271"/>
                </a:lnTo>
                <a:lnTo>
                  <a:pt x="1157" y="322"/>
                </a:lnTo>
                <a:lnTo>
                  <a:pt x="1122" y="389"/>
                </a:lnTo>
                <a:lnTo>
                  <a:pt x="1105" y="474"/>
                </a:lnTo>
                <a:lnTo>
                  <a:pt x="1037" y="660"/>
                </a:lnTo>
                <a:lnTo>
                  <a:pt x="1003" y="762"/>
                </a:lnTo>
                <a:lnTo>
                  <a:pt x="952" y="863"/>
                </a:lnTo>
                <a:lnTo>
                  <a:pt x="901" y="982"/>
                </a:lnTo>
                <a:lnTo>
                  <a:pt x="833" y="1100"/>
                </a:lnTo>
                <a:lnTo>
                  <a:pt x="765" y="1219"/>
                </a:lnTo>
                <a:lnTo>
                  <a:pt x="680" y="1338"/>
                </a:lnTo>
                <a:lnTo>
                  <a:pt x="561" y="1456"/>
                </a:lnTo>
                <a:lnTo>
                  <a:pt x="459" y="1575"/>
                </a:lnTo>
                <a:lnTo>
                  <a:pt x="357" y="1676"/>
                </a:lnTo>
                <a:lnTo>
                  <a:pt x="255" y="1744"/>
                </a:lnTo>
                <a:lnTo>
                  <a:pt x="153" y="1812"/>
                </a:lnTo>
                <a:lnTo>
                  <a:pt x="68" y="1846"/>
                </a:lnTo>
                <a:lnTo>
                  <a:pt x="34" y="1879"/>
                </a:lnTo>
                <a:lnTo>
                  <a:pt x="0" y="1879"/>
                </a:lnTo>
                <a:lnTo>
                  <a:pt x="0" y="18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0" name="Freeform 40"/>
          <p:cNvSpPr/>
          <p:nvPr/>
        </p:nvSpPr>
        <p:spPr>
          <a:xfrm>
            <a:off x="5681663" y="2903538"/>
            <a:ext cx="528637" cy="709612"/>
          </a:xfrm>
          <a:custGeom>
            <a:avLst/>
            <a:gdLst>
              <a:gd name="txL" fmla="*/ 0 w 833"/>
              <a:gd name="txT" fmla="*/ 0 h 1117"/>
              <a:gd name="txR" fmla="*/ 833 w 833"/>
              <a:gd name="txB" fmla="*/ 1117 h 1117"/>
            </a:gdLst>
            <a:ahLst/>
            <a:cxnLst>
              <a:cxn ang="0">
                <a:pos x="0" y="17"/>
              </a:cxn>
              <a:cxn ang="0">
                <a:pos x="17" y="0"/>
              </a:cxn>
              <a:cxn ang="0">
                <a:pos x="34" y="0"/>
              </a:cxn>
              <a:cxn ang="0">
                <a:pos x="68" y="0"/>
              </a:cxn>
              <a:cxn ang="0">
                <a:pos x="102" y="17"/>
              </a:cxn>
              <a:cxn ang="0">
                <a:pos x="136" y="51"/>
              </a:cxn>
              <a:cxn ang="0">
                <a:pos x="187" y="84"/>
              </a:cxn>
              <a:cxn ang="0">
                <a:pos x="255" y="135"/>
              </a:cxn>
              <a:cxn ang="0">
                <a:pos x="340" y="203"/>
              </a:cxn>
              <a:cxn ang="0">
                <a:pos x="425" y="288"/>
              </a:cxn>
              <a:cxn ang="0">
                <a:pos x="510" y="389"/>
              </a:cxn>
              <a:cxn ang="0">
                <a:pos x="595" y="491"/>
              </a:cxn>
              <a:cxn ang="0">
                <a:pos x="680" y="626"/>
              </a:cxn>
              <a:cxn ang="0">
                <a:pos x="748" y="745"/>
              </a:cxn>
              <a:cxn ang="0">
                <a:pos x="799" y="846"/>
              </a:cxn>
              <a:cxn ang="0">
                <a:pos x="833" y="948"/>
              </a:cxn>
              <a:cxn ang="0">
                <a:pos x="833" y="999"/>
              </a:cxn>
              <a:cxn ang="0">
                <a:pos x="816" y="1050"/>
              </a:cxn>
              <a:cxn ang="0">
                <a:pos x="816" y="1083"/>
              </a:cxn>
              <a:cxn ang="0">
                <a:pos x="799" y="1100"/>
              </a:cxn>
              <a:cxn ang="0">
                <a:pos x="782" y="1117"/>
              </a:cxn>
              <a:cxn ang="0">
                <a:pos x="765" y="1117"/>
              </a:cxn>
              <a:cxn ang="0">
                <a:pos x="748" y="1100"/>
              </a:cxn>
              <a:cxn ang="0">
                <a:pos x="731" y="1067"/>
              </a:cxn>
              <a:cxn ang="0">
                <a:pos x="714" y="1033"/>
              </a:cxn>
              <a:cxn ang="0">
                <a:pos x="680" y="999"/>
              </a:cxn>
              <a:cxn ang="0">
                <a:pos x="646" y="948"/>
              </a:cxn>
              <a:cxn ang="0">
                <a:pos x="612" y="880"/>
              </a:cxn>
              <a:cxn ang="0">
                <a:pos x="578" y="813"/>
              </a:cxn>
              <a:cxn ang="0">
                <a:pos x="391" y="542"/>
              </a:cxn>
              <a:cxn ang="0">
                <a:pos x="187" y="271"/>
              </a:cxn>
              <a:cxn ang="0">
                <a:pos x="102" y="169"/>
              </a:cxn>
              <a:cxn ang="0">
                <a:pos x="34" y="101"/>
              </a:cxn>
              <a:cxn ang="0">
                <a:pos x="17" y="67"/>
              </a:cxn>
              <a:cxn ang="0">
                <a:pos x="0" y="34"/>
              </a:cxn>
              <a:cxn ang="0">
                <a:pos x="0" y="17"/>
              </a:cxn>
              <a:cxn ang="0">
                <a:pos x="0" y="17"/>
              </a:cxn>
              <a:cxn ang="0">
                <a:pos x="0" y="17"/>
              </a:cxn>
            </a:cxnLst>
            <a:rect l="txL" t="txT" r="txR" b="txB"/>
            <a:pathLst>
              <a:path w="833" h="1117">
                <a:moveTo>
                  <a:pt x="0" y="17"/>
                </a:move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17"/>
                </a:lnTo>
                <a:lnTo>
                  <a:pt x="136" y="51"/>
                </a:lnTo>
                <a:lnTo>
                  <a:pt x="187" y="84"/>
                </a:lnTo>
                <a:lnTo>
                  <a:pt x="255" y="135"/>
                </a:lnTo>
                <a:lnTo>
                  <a:pt x="340" y="203"/>
                </a:lnTo>
                <a:lnTo>
                  <a:pt x="425" y="288"/>
                </a:lnTo>
                <a:lnTo>
                  <a:pt x="510" y="389"/>
                </a:lnTo>
                <a:lnTo>
                  <a:pt x="595" y="491"/>
                </a:lnTo>
                <a:lnTo>
                  <a:pt x="680" y="626"/>
                </a:lnTo>
                <a:lnTo>
                  <a:pt x="748" y="745"/>
                </a:lnTo>
                <a:lnTo>
                  <a:pt x="799" y="846"/>
                </a:lnTo>
                <a:lnTo>
                  <a:pt x="833" y="948"/>
                </a:lnTo>
                <a:lnTo>
                  <a:pt x="833" y="999"/>
                </a:lnTo>
                <a:lnTo>
                  <a:pt x="816" y="1050"/>
                </a:lnTo>
                <a:lnTo>
                  <a:pt x="816" y="1083"/>
                </a:lnTo>
                <a:lnTo>
                  <a:pt x="799" y="1100"/>
                </a:lnTo>
                <a:lnTo>
                  <a:pt x="782" y="1117"/>
                </a:lnTo>
                <a:lnTo>
                  <a:pt x="765" y="1117"/>
                </a:lnTo>
                <a:lnTo>
                  <a:pt x="748" y="1100"/>
                </a:lnTo>
                <a:lnTo>
                  <a:pt x="731" y="1067"/>
                </a:lnTo>
                <a:lnTo>
                  <a:pt x="714" y="1033"/>
                </a:lnTo>
                <a:lnTo>
                  <a:pt x="680" y="999"/>
                </a:lnTo>
                <a:lnTo>
                  <a:pt x="646" y="948"/>
                </a:lnTo>
                <a:lnTo>
                  <a:pt x="612" y="880"/>
                </a:lnTo>
                <a:lnTo>
                  <a:pt x="578" y="813"/>
                </a:lnTo>
                <a:lnTo>
                  <a:pt x="391" y="542"/>
                </a:lnTo>
                <a:lnTo>
                  <a:pt x="187" y="271"/>
                </a:lnTo>
                <a:lnTo>
                  <a:pt x="102" y="169"/>
                </a:lnTo>
                <a:lnTo>
                  <a:pt x="34" y="101"/>
                </a:lnTo>
                <a:lnTo>
                  <a:pt x="17" y="67"/>
                </a:lnTo>
                <a:lnTo>
                  <a:pt x="0" y="34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3" name="Freeform 43"/>
          <p:cNvSpPr/>
          <p:nvPr/>
        </p:nvSpPr>
        <p:spPr>
          <a:xfrm>
            <a:off x="6350000" y="2700338"/>
            <a:ext cx="885825" cy="1311275"/>
          </a:xfrm>
          <a:custGeom>
            <a:avLst/>
            <a:gdLst>
              <a:gd name="txL" fmla="*/ 0 w 1394"/>
              <a:gd name="txT" fmla="*/ 0 h 2066"/>
              <a:gd name="txR" fmla="*/ 1394 w 1394"/>
              <a:gd name="txB" fmla="*/ 2066 h 2066"/>
            </a:gdLst>
            <a:ahLst/>
            <a:cxnLst>
              <a:cxn ang="0">
                <a:pos x="1156" y="1219"/>
              </a:cxn>
              <a:cxn ang="0">
                <a:pos x="1122" y="1405"/>
              </a:cxn>
              <a:cxn ang="0">
                <a:pos x="1088" y="1575"/>
              </a:cxn>
              <a:cxn ang="0">
                <a:pos x="1037" y="1693"/>
              </a:cxn>
              <a:cxn ang="0">
                <a:pos x="969" y="1846"/>
              </a:cxn>
              <a:cxn ang="0">
                <a:pos x="884" y="1964"/>
              </a:cxn>
              <a:cxn ang="0">
                <a:pos x="799" y="2049"/>
              </a:cxn>
              <a:cxn ang="0">
                <a:pos x="731" y="2066"/>
              </a:cxn>
              <a:cxn ang="0">
                <a:pos x="680" y="2049"/>
              </a:cxn>
              <a:cxn ang="0">
                <a:pos x="680" y="1998"/>
              </a:cxn>
              <a:cxn ang="0">
                <a:pos x="680" y="1914"/>
              </a:cxn>
              <a:cxn ang="0">
                <a:pos x="629" y="1795"/>
              </a:cxn>
              <a:cxn ang="0">
                <a:pos x="544" y="1676"/>
              </a:cxn>
              <a:cxn ang="0">
                <a:pos x="493" y="1609"/>
              </a:cxn>
              <a:cxn ang="0">
                <a:pos x="510" y="1592"/>
              </a:cxn>
              <a:cxn ang="0">
                <a:pos x="595" y="1609"/>
              </a:cxn>
              <a:cxn ang="0">
                <a:pos x="714" y="1660"/>
              </a:cxn>
              <a:cxn ang="0">
                <a:pos x="799" y="1660"/>
              </a:cxn>
              <a:cxn ang="0">
                <a:pos x="850" y="1626"/>
              </a:cxn>
              <a:cxn ang="0">
                <a:pos x="884" y="1524"/>
              </a:cxn>
              <a:cxn ang="0">
                <a:pos x="918" y="1372"/>
              </a:cxn>
              <a:cxn ang="0">
                <a:pos x="969" y="1168"/>
              </a:cxn>
              <a:cxn ang="0">
                <a:pos x="1003" y="914"/>
              </a:cxn>
              <a:cxn ang="0">
                <a:pos x="1054" y="694"/>
              </a:cxn>
              <a:cxn ang="0">
                <a:pos x="1071" y="525"/>
              </a:cxn>
              <a:cxn ang="0">
                <a:pos x="1088" y="423"/>
              </a:cxn>
              <a:cxn ang="0">
                <a:pos x="1088" y="322"/>
              </a:cxn>
              <a:cxn ang="0">
                <a:pos x="1088" y="237"/>
              </a:cxn>
              <a:cxn ang="0">
                <a:pos x="1054" y="220"/>
              </a:cxn>
              <a:cxn ang="0">
                <a:pos x="1020" y="220"/>
              </a:cxn>
              <a:cxn ang="0">
                <a:pos x="918" y="220"/>
              </a:cxn>
              <a:cxn ang="0">
                <a:pos x="765" y="237"/>
              </a:cxn>
              <a:cxn ang="0">
                <a:pos x="374" y="356"/>
              </a:cxn>
              <a:cxn ang="0">
                <a:pos x="221" y="406"/>
              </a:cxn>
              <a:cxn ang="0">
                <a:pos x="136" y="406"/>
              </a:cxn>
              <a:cxn ang="0">
                <a:pos x="68" y="373"/>
              </a:cxn>
              <a:cxn ang="0">
                <a:pos x="0" y="254"/>
              </a:cxn>
              <a:cxn ang="0">
                <a:pos x="255" y="220"/>
              </a:cxn>
              <a:cxn ang="0">
                <a:pos x="323" y="220"/>
              </a:cxn>
              <a:cxn ang="0">
                <a:pos x="561" y="169"/>
              </a:cxn>
              <a:cxn ang="0">
                <a:pos x="782" y="119"/>
              </a:cxn>
              <a:cxn ang="0">
                <a:pos x="901" y="85"/>
              </a:cxn>
              <a:cxn ang="0">
                <a:pos x="1003" y="51"/>
              </a:cxn>
              <a:cxn ang="0">
                <a:pos x="1037" y="34"/>
              </a:cxn>
              <a:cxn ang="0">
                <a:pos x="1088" y="0"/>
              </a:cxn>
              <a:cxn ang="0">
                <a:pos x="1156" y="0"/>
              </a:cxn>
              <a:cxn ang="0">
                <a:pos x="1241" y="34"/>
              </a:cxn>
              <a:cxn ang="0">
                <a:pos x="1326" y="119"/>
              </a:cxn>
              <a:cxn ang="0">
                <a:pos x="1377" y="186"/>
              </a:cxn>
              <a:cxn ang="0">
                <a:pos x="1377" y="237"/>
              </a:cxn>
              <a:cxn ang="0">
                <a:pos x="1326" y="271"/>
              </a:cxn>
              <a:cxn ang="0">
                <a:pos x="1309" y="373"/>
              </a:cxn>
              <a:cxn ang="0">
                <a:pos x="1292" y="508"/>
              </a:cxn>
              <a:cxn ang="0">
                <a:pos x="1275" y="643"/>
              </a:cxn>
              <a:cxn ang="0">
                <a:pos x="1241" y="796"/>
              </a:cxn>
              <a:cxn ang="0">
                <a:pos x="1207" y="999"/>
              </a:cxn>
              <a:cxn ang="0">
                <a:pos x="1190" y="1101"/>
              </a:cxn>
            </a:cxnLst>
            <a:rect l="txL" t="txT" r="txR" b="txB"/>
            <a:pathLst>
              <a:path w="1394" h="2066">
                <a:moveTo>
                  <a:pt x="1190" y="1101"/>
                </a:moveTo>
                <a:lnTo>
                  <a:pt x="1156" y="1219"/>
                </a:lnTo>
                <a:lnTo>
                  <a:pt x="1139" y="1321"/>
                </a:lnTo>
                <a:lnTo>
                  <a:pt x="1122" y="1405"/>
                </a:lnTo>
                <a:lnTo>
                  <a:pt x="1105" y="1490"/>
                </a:lnTo>
                <a:lnTo>
                  <a:pt x="1088" y="1575"/>
                </a:lnTo>
                <a:lnTo>
                  <a:pt x="1054" y="1643"/>
                </a:lnTo>
                <a:lnTo>
                  <a:pt x="1037" y="1693"/>
                </a:lnTo>
                <a:lnTo>
                  <a:pt x="1020" y="1744"/>
                </a:lnTo>
                <a:lnTo>
                  <a:pt x="969" y="1846"/>
                </a:lnTo>
                <a:lnTo>
                  <a:pt x="918" y="1914"/>
                </a:lnTo>
                <a:lnTo>
                  <a:pt x="884" y="1964"/>
                </a:lnTo>
                <a:lnTo>
                  <a:pt x="850" y="2015"/>
                </a:lnTo>
                <a:lnTo>
                  <a:pt x="799" y="2049"/>
                </a:lnTo>
                <a:lnTo>
                  <a:pt x="765" y="2066"/>
                </a:lnTo>
                <a:lnTo>
                  <a:pt x="731" y="2066"/>
                </a:lnTo>
                <a:lnTo>
                  <a:pt x="714" y="2066"/>
                </a:lnTo>
                <a:lnTo>
                  <a:pt x="680" y="2049"/>
                </a:lnTo>
                <a:lnTo>
                  <a:pt x="680" y="2032"/>
                </a:lnTo>
                <a:lnTo>
                  <a:pt x="680" y="1998"/>
                </a:lnTo>
                <a:lnTo>
                  <a:pt x="680" y="1964"/>
                </a:lnTo>
                <a:lnTo>
                  <a:pt x="680" y="1914"/>
                </a:lnTo>
                <a:lnTo>
                  <a:pt x="663" y="1846"/>
                </a:lnTo>
                <a:lnTo>
                  <a:pt x="629" y="1795"/>
                </a:lnTo>
                <a:lnTo>
                  <a:pt x="595" y="1727"/>
                </a:lnTo>
                <a:lnTo>
                  <a:pt x="544" y="1676"/>
                </a:lnTo>
                <a:lnTo>
                  <a:pt x="510" y="1626"/>
                </a:lnTo>
                <a:lnTo>
                  <a:pt x="493" y="1609"/>
                </a:lnTo>
                <a:lnTo>
                  <a:pt x="493" y="1592"/>
                </a:lnTo>
                <a:lnTo>
                  <a:pt x="510" y="1592"/>
                </a:lnTo>
                <a:lnTo>
                  <a:pt x="544" y="1592"/>
                </a:lnTo>
                <a:lnTo>
                  <a:pt x="595" y="1609"/>
                </a:lnTo>
                <a:lnTo>
                  <a:pt x="663" y="1643"/>
                </a:lnTo>
                <a:lnTo>
                  <a:pt x="714" y="1660"/>
                </a:lnTo>
                <a:lnTo>
                  <a:pt x="765" y="1676"/>
                </a:lnTo>
                <a:lnTo>
                  <a:pt x="799" y="1660"/>
                </a:lnTo>
                <a:lnTo>
                  <a:pt x="833" y="1643"/>
                </a:lnTo>
                <a:lnTo>
                  <a:pt x="850" y="1626"/>
                </a:lnTo>
                <a:lnTo>
                  <a:pt x="867" y="1575"/>
                </a:lnTo>
                <a:lnTo>
                  <a:pt x="884" y="1524"/>
                </a:lnTo>
                <a:lnTo>
                  <a:pt x="901" y="1456"/>
                </a:lnTo>
                <a:lnTo>
                  <a:pt x="918" y="1372"/>
                </a:lnTo>
                <a:lnTo>
                  <a:pt x="935" y="1270"/>
                </a:lnTo>
                <a:lnTo>
                  <a:pt x="969" y="1168"/>
                </a:lnTo>
                <a:lnTo>
                  <a:pt x="986" y="1033"/>
                </a:lnTo>
                <a:lnTo>
                  <a:pt x="1003" y="914"/>
                </a:lnTo>
                <a:lnTo>
                  <a:pt x="1037" y="796"/>
                </a:lnTo>
                <a:lnTo>
                  <a:pt x="1054" y="694"/>
                </a:lnTo>
                <a:lnTo>
                  <a:pt x="1071" y="610"/>
                </a:lnTo>
                <a:lnTo>
                  <a:pt x="1071" y="525"/>
                </a:lnTo>
                <a:lnTo>
                  <a:pt x="1088" y="457"/>
                </a:lnTo>
                <a:lnTo>
                  <a:pt x="1088" y="423"/>
                </a:lnTo>
                <a:lnTo>
                  <a:pt x="1088" y="373"/>
                </a:lnTo>
                <a:lnTo>
                  <a:pt x="1088" y="322"/>
                </a:lnTo>
                <a:lnTo>
                  <a:pt x="1088" y="271"/>
                </a:lnTo>
                <a:lnTo>
                  <a:pt x="1088" y="237"/>
                </a:lnTo>
                <a:lnTo>
                  <a:pt x="1071" y="220"/>
                </a:lnTo>
                <a:lnTo>
                  <a:pt x="1054" y="220"/>
                </a:lnTo>
                <a:lnTo>
                  <a:pt x="1037" y="220"/>
                </a:lnTo>
                <a:lnTo>
                  <a:pt x="1020" y="220"/>
                </a:lnTo>
                <a:lnTo>
                  <a:pt x="986" y="220"/>
                </a:lnTo>
                <a:lnTo>
                  <a:pt x="918" y="220"/>
                </a:lnTo>
                <a:lnTo>
                  <a:pt x="850" y="237"/>
                </a:lnTo>
                <a:lnTo>
                  <a:pt x="765" y="237"/>
                </a:lnTo>
                <a:lnTo>
                  <a:pt x="561" y="288"/>
                </a:lnTo>
                <a:lnTo>
                  <a:pt x="374" y="356"/>
                </a:lnTo>
                <a:lnTo>
                  <a:pt x="289" y="373"/>
                </a:lnTo>
                <a:lnTo>
                  <a:pt x="221" y="406"/>
                </a:lnTo>
                <a:lnTo>
                  <a:pt x="170" y="406"/>
                </a:lnTo>
                <a:lnTo>
                  <a:pt x="136" y="406"/>
                </a:lnTo>
                <a:lnTo>
                  <a:pt x="102" y="389"/>
                </a:lnTo>
                <a:lnTo>
                  <a:pt x="68" y="373"/>
                </a:lnTo>
                <a:lnTo>
                  <a:pt x="34" y="322"/>
                </a:lnTo>
                <a:lnTo>
                  <a:pt x="0" y="254"/>
                </a:lnTo>
                <a:lnTo>
                  <a:pt x="136" y="237"/>
                </a:lnTo>
                <a:lnTo>
                  <a:pt x="255" y="220"/>
                </a:lnTo>
                <a:lnTo>
                  <a:pt x="289" y="220"/>
                </a:lnTo>
                <a:lnTo>
                  <a:pt x="323" y="220"/>
                </a:lnTo>
                <a:lnTo>
                  <a:pt x="425" y="186"/>
                </a:lnTo>
                <a:lnTo>
                  <a:pt x="561" y="169"/>
                </a:lnTo>
                <a:lnTo>
                  <a:pt x="714" y="135"/>
                </a:lnTo>
                <a:lnTo>
                  <a:pt x="782" y="119"/>
                </a:lnTo>
                <a:lnTo>
                  <a:pt x="850" y="102"/>
                </a:lnTo>
                <a:lnTo>
                  <a:pt x="901" y="85"/>
                </a:lnTo>
                <a:lnTo>
                  <a:pt x="952" y="68"/>
                </a:lnTo>
                <a:lnTo>
                  <a:pt x="1003" y="51"/>
                </a:lnTo>
                <a:lnTo>
                  <a:pt x="1020" y="51"/>
                </a:lnTo>
                <a:lnTo>
                  <a:pt x="1037" y="34"/>
                </a:lnTo>
                <a:lnTo>
                  <a:pt x="1054" y="17"/>
                </a:lnTo>
                <a:lnTo>
                  <a:pt x="1088" y="0"/>
                </a:lnTo>
                <a:lnTo>
                  <a:pt x="1122" y="0"/>
                </a:lnTo>
                <a:lnTo>
                  <a:pt x="1156" y="0"/>
                </a:lnTo>
                <a:lnTo>
                  <a:pt x="1190" y="17"/>
                </a:lnTo>
                <a:lnTo>
                  <a:pt x="1241" y="34"/>
                </a:lnTo>
                <a:lnTo>
                  <a:pt x="1292" y="68"/>
                </a:lnTo>
                <a:lnTo>
                  <a:pt x="1326" y="119"/>
                </a:lnTo>
                <a:lnTo>
                  <a:pt x="1360" y="152"/>
                </a:lnTo>
                <a:lnTo>
                  <a:pt x="1377" y="186"/>
                </a:lnTo>
                <a:lnTo>
                  <a:pt x="1394" y="203"/>
                </a:lnTo>
                <a:lnTo>
                  <a:pt x="1377" y="237"/>
                </a:lnTo>
                <a:lnTo>
                  <a:pt x="1343" y="254"/>
                </a:lnTo>
                <a:lnTo>
                  <a:pt x="1326" y="271"/>
                </a:lnTo>
                <a:lnTo>
                  <a:pt x="1326" y="322"/>
                </a:lnTo>
                <a:lnTo>
                  <a:pt x="1309" y="373"/>
                </a:lnTo>
                <a:lnTo>
                  <a:pt x="1292" y="457"/>
                </a:lnTo>
                <a:lnTo>
                  <a:pt x="1292" y="508"/>
                </a:lnTo>
                <a:lnTo>
                  <a:pt x="1275" y="576"/>
                </a:lnTo>
                <a:lnTo>
                  <a:pt x="1275" y="643"/>
                </a:lnTo>
                <a:lnTo>
                  <a:pt x="1258" y="711"/>
                </a:lnTo>
                <a:lnTo>
                  <a:pt x="1241" y="796"/>
                </a:lnTo>
                <a:lnTo>
                  <a:pt x="1224" y="897"/>
                </a:lnTo>
                <a:lnTo>
                  <a:pt x="1207" y="999"/>
                </a:lnTo>
                <a:lnTo>
                  <a:pt x="1190" y="1101"/>
                </a:lnTo>
                <a:lnTo>
                  <a:pt x="1190" y="1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1" name="Freeform 41"/>
          <p:cNvSpPr/>
          <p:nvPr/>
        </p:nvSpPr>
        <p:spPr>
          <a:xfrm>
            <a:off x="6015038" y="2216150"/>
            <a:ext cx="865187" cy="1795463"/>
          </a:xfrm>
          <a:custGeom>
            <a:avLst/>
            <a:gdLst>
              <a:gd name="txL" fmla="*/ 0 w 1361"/>
              <a:gd name="txT" fmla="*/ 0 h 2828"/>
              <a:gd name="txR" fmla="*/ 1361 w 1361"/>
              <a:gd name="txB" fmla="*/ 2828 h 2828"/>
            </a:gdLst>
            <a:ahLst/>
            <a:cxnLst>
              <a:cxn ang="0">
                <a:pos x="1021" y="1101"/>
              </a:cxn>
              <a:cxn ang="0">
                <a:pos x="1089" y="728"/>
              </a:cxn>
              <a:cxn ang="0">
                <a:pos x="1106" y="423"/>
              </a:cxn>
              <a:cxn ang="0">
                <a:pos x="1123" y="271"/>
              </a:cxn>
              <a:cxn ang="0">
                <a:pos x="1123" y="152"/>
              </a:cxn>
              <a:cxn ang="0">
                <a:pos x="1106" y="85"/>
              </a:cxn>
              <a:cxn ang="0">
                <a:pos x="1072" y="51"/>
              </a:cxn>
              <a:cxn ang="0">
                <a:pos x="1072" y="17"/>
              </a:cxn>
              <a:cxn ang="0">
                <a:pos x="1106" y="0"/>
              </a:cxn>
              <a:cxn ang="0">
                <a:pos x="1174" y="17"/>
              </a:cxn>
              <a:cxn ang="0">
                <a:pos x="1293" y="68"/>
              </a:cxn>
              <a:cxn ang="0">
                <a:pos x="1344" y="102"/>
              </a:cxn>
              <a:cxn ang="0">
                <a:pos x="1361" y="169"/>
              </a:cxn>
              <a:cxn ang="0">
                <a:pos x="1344" y="254"/>
              </a:cxn>
              <a:cxn ang="0">
                <a:pos x="1310" y="406"/>
              </a:cxn>
              <a:cxn ang="0">
                <a:pos x="1276" y="677"/>
              </a:cxn>
              <a:cxn ang="0">
                <a:pos x="1208" y="1033"/>
              </a:cxn>
              <a:cxn ang="0">
                <a:pos x="1123" y="1439"/>
              </a:cxn>
              <a:cxn ang="0">
                <a:pos x="953" y="1846"/>
              </a:cxn>
              <a:cxn ang="0">
                <a:pos x="749" y="2201"/>
              </a:cxn>
              <a:cxn ang="0">
                <a:pos x="477" y="2506"/>
              </a:cxn>
              <a:cxn ang="0">
                <a:pos x="255" y="2676"/>
              </a:cxn>
              <a:cxn ang="0">
                <a:pos x="136" y="2760"/>
              </a:cxn>
              <a:cxn ang="0">
                <a:pos x="51" y="2811"/>
              </a:cxn>
              <a:cxn ang="0">
                <a:pos x="0" y="2828"/>
              </a:cxn>
              <a:cxn ang="0">
                <a:pos x="0" y="2828"/>
              </a:cxn>
              <a:cxn ang="0">
                <a:pos x="17" y="2777"/>
              </a:cxn>
              <a:cxn ang="0">
                <a:pos x="85" y="2709"/>
              </a:cxn>
              <a:cxn ang="0">
                <a:pos x="187" y="2608"/>
              </a:cxn>
              <a:cxn ang="0">
                <a:pos x="392" y="2405"/>
              </a:cxn>
              <a:cxn ang="0">
                <a:pos x="613" y="2117"/>
              </a:cxn>
              <a:cxn ang="0">
                <a:pos x="817" y="1778"/>
              </a:cxn>
              <a:cxn ang="0">
                <a:pos x="936" y="1439"/>
              </a:cxn>
              <a:cxn ang="0">
                <a:pos x="987" y="1270"/>
              </a:cxn>
            </a:cxnLst>
            <a:rect l="txL" t="txT" r="txR" b="txB"/>
            <a:pathLst>
              <a:path w="1361" h="2828">
                <a:moveTo>
                  <a:pt x="987" y="1270"/>
                </a:moveTo>
                <a:lnTo>
                  <a:pt x="1021" y="1101"/>
                </a:lnTo>
                <a:lnTo>
                  <a:pt x="1055" y="914"/>
                </a:lnTo>
                <a:lnTo>
                  <a:pt x="1089" y="728"/>
                </a:lnTo>
                <a:lnTo>
                  <a:pt x="1106" y="525"/>
                </a:lnTo>
                <a:lnTo>
                  <a:pt x="1106" y="423"/>
                </a:lnTo>
                <a:lnTo>
                  <a:pt x="1123" y="339"/>
                </a:lnTo>
                <a:lnTo>
                  <a:pt x="1123" y="271"/>
                </a:lnTo>
                <a:lnTo>
                  <a:pt x="1123" y="220"/>
                </a:lnTo>
                <a:lnTo>
                  <a:pt x="1123" y="152"/>
                </a:lnTo>
                <a:lnTo>
                  <a:pt x="1106" y="118"/>
                </a:lnTo>
                <a:lnTo>
                  <a:pt x="1106" y="85"/>
                </a:lnTo>
                <a:lnTo>
                  <a:pt x="1089" y="68"/>
                </a:lnTo>
                <a:lnTo>
                  <a:pt x="1072" y="51"/>
                </a:lnTo>
                <a:lnTo>
                  <a:pt x="1055" y="34"/>
                </a:lnTo>
                <a:lnTo>
                  <a:pt x="1072" y="17"/>
                </a:lnTo>
                <a:lnTo>
                  <a:pt x="1072" y="0"/>
                </a:lnTo>
                <a:lnTo>
                  <a:pt x="1106" y="0"/>
                </a:lnTo>
                <a:lnTo>
                  <a:pt x="1140" y="0"/>
                </a:lnTo>
                <a:lnTo>
                  <a:pt x="1174" y="17"/>
                </a:lnTo>
                <a:lnTo>
                  <a:pt x="1242" y="34"/>
                </a:lnTo>
                <a:lnTo>
                  <a:pt x="1293" y="68"/>
                </a:lnTo>
                <a:lnTo>
                  <a:pt x="1327" y="85"/>
                </a:lnTo>
                <a:lnTo>
                  <a:pt x="1344" y="102"/>
                </a:lnTo>
                <a:lnTo>
                  <a:pt x="1361" y="118"/>
                </a:lnTo>
                <a:lnTo>
                  <a:pt x="1361" y="169"/>
                </a:lnTo>
                <a:lnTo>
                  <a:pt x="1344" y="203"/>
                </a:lnTo>
                <a:lnTo>
                  <a:pt x="1344" y="254"/>
                </a:lnTo>
                <a:lnTo>
                  <a:pt x="1327" y="322"/>
                </a:lnTo>
                <a:lnTo>
                  <a:pt x="1310" y="406"/>
                </a:lnTo>
                <a:lnTo>
                  <a:pt x="1293" y="542"/>
                </a:lnTo>
                <a:lnTo>
                  <a:pt x="1276" y="677"/>
                </a:lnTo>
                <a:lnTo>
                  <a:pt x="1242" y="847"/>
                </a:lnTo>
                <a:lnTo>
                  <a:pt x="1208" y="1033"/>
                </a:lnTo>
                <a:lnTo>
                  <a:pt x="1174" y="1236"/>
                </a:lnTo>
                <a:lnTo>
                  <a:pt x="1123" y="1439"/>
                </a:lnTo>
                <a:lnTo>
                  <a:pt x="1038" y="1643"/>
                </a:lnTo>
                <a:lnTo>
                  <a:pt x="953" y="1846"/>
                </a:lnTo>
                <a:lnTo>
                  <a:pt x="868" y="2015"/>
                </a:lnTo>
                <a:lnTo>
                  <a:pt x="749" y="2201"/>
                </a:lnTo>
                <a:lnTo>
                  <a:pt x="630" y="2354"/>
                </a:lnTo>
                <a:lnTo>
                  <a:pt x="477" y="2506"/>
                </a:lnTo>
                <a:lnTo>
                  <a:pt x="340" y="2625"/>
                </a:lnTo>
                <a:lnTo>
                  <a:pt x="255" y="2676"/>
                </a:lnTo>
                <a:lnTo>
                  <a:pt x="187" y="2726"/>
                </a:lnTo>
                <a:lnTo>
                  <a:pt x="136" y="2760"/>
                </a:lnTo>
                <a:lnTo>
                  <a:pt x="85" y="2794"/>
                </a:lnTo>
                <a:lnTo>
                  <a:pt x="51" y="2811"/>
                </a:lnTo>
                <a:lnTo>
                  <a:pt x="34" y="2828"/>
                </a:lnTo>
                <a:lnTo>
                  <a:pt x="0" y="2828"/>
                </a:lnTo>
                <a:lnTo>
                  <a:pt x="0" y="2828"/>
                </a:lnTo>
                <a:lnTo>
                  <a:pt x="0" y="2828"/>
                </a:lnTo>
                <a:lnTo>
                  <a:pt x="0" y="2811"/>
                </a:lnTo>
                <a:lnTo>
                  <a:pt x="17" y="2777"/>
                </a:lnTo>
                <a:lnTo>
                  <a:pt x="51" y="2743"/>
                </a:lnTo>
                <a:lnTo>
                  <a:pt x="85" y="2709"/>
                </a:lnTo>
                <a:lnTo>
                  <a:pt x="136" y="2659"/>
                </a:lnTo>
                <a:lnTo>
                  <a:pt x="187" y="2608"/>
                </a:lnTo>
                <a:lnTo>
                  <a:pt x="255" y="2540"/>
                </a:lnTo>
                <a:lnTo>
                  <a:pt x="392" y="2405"/>
                </a:lnTo>
                <a:lnTo>
                  <a:pt x="511" y="2269"/>
                </a:lnTo>
                <a:lnTo>
                  <a:pt x="613" y="2117"/>
                </a:lnTo>
                <a:lnTo>
                  <a:pt x="715" y="1947"/>
                </a:lnTo>
                <a:lnTo>
                  <a:pt x="817" y="1778"/>
                </a:lnTo>
                <a:lnTo>
                  <a:pt x="885" y="1609"/>
                </a:lnTo>
                <a:lnTo>
                  <a:pt x="936" y="1439"/>
                </a:lnTo>
                <a:lnTo>
                  <a:pt x="987" y="1270"/>
                </a:lnTo>
                <a:lnTo>
                  <a:pt x="987" y="12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30762" grpId="0" bldLvl="0" animBg="1"/>
      <p:bldP spid="30760" grpId="0" bldLvl="0" animBg="1"/>
      <p:bldP spid="30763" grpId="0" bldLvl="0" animBg="1"/>
      <p:bldP spid="3076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丢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diū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8197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821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821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821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821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821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96939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</a:t>
            </a:r>
            <a:r>
              <a:rPr kumimoji="0" lang="zh-CN" altLang="en-US" sz="2400" b="1" kern="1400" cap="none" spc="0" normalizeH="0" baseline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kern="14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第四笔横长托上盖下，竖在竖中线上。</a:t>
            </a:r>
            <a:endParaRPr kumimoji="0" lang="zh-CN" altLang="en-US" sz="2400" b="1" kern="14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丿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460285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丢掉  丢失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896939"/>
            <a:ext cx="36401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垃圾不能随手丢掉。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204" name="Rectangle 27"/>
          <p:cNvSpPr/>
          <p:nvPr/>
        </p:nvSpPr>
        <p:spPr>
          <a:xfrm>
            <a:off x="5419725" y="215582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774" name="Freeform 30"/>
          <p:cNvSpPr/>
          <p:nvPr/>
        </p:nvSpPr>
        <p:spPr>
          <a:xfrm>
            <a:off x="5946775" y="2176463"/>
            <a:ext cx="828675" cy="334962"/>
          </a:xfrm>
          <a:custGeom>
            <a:avLst/>
            <a:gdLst>
              <a:gd name="txL" fmla="*/ 0 w 1305"/>
              <a:gd name="txT" fmla="*/ 0 h 526"/>
              <a:gd name="txR" fmla="*/ 1305 w 1305"/>
              <a:gd name="txB" fmla="*/ 526 h 526"/>
            </a:gdLst>
            <a:ahLst/>
            <a:cxnLst>
              <a:cxn ang="0">
                <a:pos x="0" y="509"/>
              </a:cxn>
              <a:cxn ang="0">
                <a:pos x="17" y="509"/>
              </a:cxn>
              <a:cxn ang="0">
                <a:pos x="34" y="492"/>
              </a:cxn>
              <a:cxn ang="0">
                <a:pos x="68" y="475"/>
              </a:cxn>
              <a:cxn ang="0">
                <a:pos x="102" y="458"/>
              </a:cxn>
              <a:cxn ang="0">
                <a:pos x="153" y="441"/>
              </a:cxn>
              <a:cxn ang="0">
                <a:pos x="220" y="424"/>
              </a:cxn>
              <a:cxn ang="0">
                <a:pos x="288" y="407"/>
              </a:cxn>
              <a:cxn ang="0">
                <a:pos x="373" y="373"/>
              </a:cxn>
              <a:cxn ang="0">
                <a:pos x="525" y="322"/>
              </a:cxn>
              <a:cxn ang="0">
                <a:pos x="678" y="289"/>
              </a:cxn>
              <a:cxn ang="0">
                <a:pos x="780" y="238"/>
              </a:cxn>
              <a:cxn ang="0">
                <a:pos x="864" y="187"/>
              </a:cxn>
              <a:cxn ang="0">
                <a:pos x="932" y="153"/>
              </a:cxn>
              <a:cxn ang="0">
                <a:pos x="983" y="119"/>
              </a:cxn>
              <a:cxn ang="0">
                <a:pos x="1017" y="85"/>
              </a:cxn>
              <a:cxn ang="0">
                <a:pos x="1017" y="51"/>
              </a:cxn>
              <a:cxn ang="0">
                <a:pos x="1017" y="17"/>
              </a:cxn>
              <a:cxn ang="0">
                <a:pos x="1034" y="0"/>
              </a:cxn>
              <a:cxn ang="0">
                <a:pos x="1034" y="0"/>
              </a:cxn>
              <a:cxn ang="0">
                <a:pos x="1051" y="0"/>
              </a:cxn>
              <a:cxn ang="0">
                <a:pos x="1084" y="0"/>
              </a:cxn>
              <a:cxn ang="0">
                <a:pos x="1118" y="17"/>
              </a:cxn>
              <a:cxn ang="0">
                <a:pos x="1152" y="34"/>
              </a:cxn>
              <a:cxn ang="0">
                <a:pos x="1186" y="85"/>
              </a:cxn>
              <a:cxn ang="0">
                <a:pos x="1237" y="119"/>
              </a:cxn>
              <a:cxn ang="0">
                <a:pos x="1271" y="153"/>
              </a:cxn>
              <a:cxn ang="0">
                <a:pos x="1288" y="187"/>
              </a:cxn>
              <a:cxn ang="0">
                <a:pos x="1305" y="221"/>
              </a:cxn>
              <a:cxn ang="0">
                <a:pos x="1305" y="221"/>
              </a:cxn>
              <a:cxn ang="0">
                <a:pos x="1288" y="238"/>
              </a:cxn>
              <a:cxn ang="0">
                <a:pos x="1254" y="255"/>
              </a:cxn>
              <a:cxn ang="0">
                <a:pos x="1220" y="272"/>
              </a:cxn>
              <a:cxn ang="0">
                <a:pos x="1169" y="289"/>
              </a:cxn>
              <a:cxn ang="0">
                <a:pos x="1118" y="322"/>
              </a:cxn>
              <a:cxn ang="0">
                <a:pos x="1034" y="339"/>
              </a:cxn>
              <a:cxn ang="0">
                <a:pos x="949" y="356"/>
              </a:cxn>
              <a:cxn ang="0">
                <a:pos x="780" y="407"/>
              </a:cxn>
              <a:cxn ang="0">
                <a:pos x="610" y="458"/>
              </a:cxn>
              <a:cxn ang="0">
                <a:pos x="458" y="492"/>
              </a:cxn>
              <a:cxn ang="0">
                <a:pos x="305" y="509"/>
              </a:cxn>
              <a:cxn ang="0">
                <a:pos x="237" y="526"/>
              </a:cxn>
              <a:cxn ang="0">
                <a:pos x="170" y="526"/>
              </a:cxn>
              <a:cxn ang="0">
                <a:pos x="119" y="526"/>
              </a:cxn>
              <a:cxn ang="0">
                <a:pos x="85" y="526"/>
              </a:cxn>
              <a:cxn ang="0">
                <a:pos x="51" y="526"/>
              </a:cxn>
              <a:cxn ang="0">
                <a:pos x="34" y="526"/>
              </a:cxn>
              <a:cxn ang="0">
                <a:pos x="17" y="526"/>
              </a:cxn>
              <a:cxn ang="0">
                <a:pos x="0" y="509"/>
              </a:cxn>
              <a:cxn ang="0">
                <a:pos x="0" y="509"/>
              </a:cxn>
            </a:cxnLst>
            <a:rect l="txL" t="txT" r="txR" b="txB"/>
            <a:pathLst>
              <a:path w="1305" h="526">
                <a:moveTo>
                  <a:pt x="0" y="509"/>
                </a:moveTo>
                <a:lnTo>
                  <a:pt x="17" y="509"/>
                </a:lnTo>
                <a:lnTo>
                  <a:pt x="34" y="492"/>
                </a:lnTo>
                <a:lnTo>
                  <a:pt x="68" y="475"/>
                </a:lnTo>
                <a:lnTo>
                  <a:pt x="102" y="458"/>
                </a:lnTo>
                <a:lnTo>
                  <a:pt x="153" y="441"/>
                </a:lnTo>
                <a:lnTo>
                  <a:pt x="220" y="424"/>
                </a:lnTo>
                <a:lnTo>
                  <a:pt x="288" y="407"/>
                </a:lnTo>
                <a:lnTo>
                  <a:pt x="373" y="373"/>
                </a:lnTo>
                <a:lnTo>
                  <a:pt x="525" y="322"/>
                </a:lnTo>
                <a:lnTo>
                  <a:pt x="678" y="289"/>
                </a:lnTo>
                <a:lnTo>
                  <a:pt x="780" y="238"/>
                </a:lnTo>
                <a:lnTo>
                  <a:pt x="864" y="187"/>
                </a:lnTo>
                <a:lnTo>
                  <a:pt x="932" y="153"/>
                </a:lnTo>
                <a:lnTo>
                  <a:pt x="983" y="119"/>
                </a:lnTo>
                <a:lnTo>
                  <a:pt x="1017" y="85"/>
                </a:lnTo>
                <a:lnTo>
                  <a:pt x="1017" y="51"/>
                </a:lnTo>
                <a:lnTo>
                  <a:pt x="1017" y="17"/>
                </a:lnTo>
                <a:lnTo>
                  <a:pt x="1034" y="0"/>
                </a:lnTo>
                <a:lnTo>
                  <a:pt x="1034" y="0"/>
                </a:lnTo>
                <a:lnTo>
                  <a:pt x="1051" y="0"/>
                </a:lnTo>
                <a:lnTo>
                  <a:pt x="1084" y="0"/>
                </a:lnTo>
                <a:lnTo>
                  <a:pt x="1118" y="17"/>
                </a:lnTo>
                <a:lnTo>
                  <a:pt x="1152" y="34"/>
                </a:lnTo>
                <a:lnTo>
                  <a:pt x="1186" y="85"/>
                </a:lnTo>
                <a:lnTo>
                  <a:pt x="1237" y="119"/>
                </a:lnTo>
                <a:lnTo>
                  <a:pt x="1271" y="153"/>
                </a:lnTo>
                <a:lnTo>
                  <a:pt x="1288" y="187"/>
                </a:lnTo>
                <a:lnTo>
                  <a:pt x="1305" y="221"/>
                </a:lnTo>
                <a:lnTo>
                  <a:pt x="1305" y="221"/>
                </a:lnTo>
                <a:lnTo>
                  <a:pt x="1288" y="238"/>
                </a:lnTo>
                <a:lnTo>
                  <a:pt x="1254" y="255"/>
                </a:lnTo>
                <a:lnTo>
                  <a:pt x="1220" y="272"/>
                </a:lnTo>
                <a:lnTo>
                  <a:pt x="1169" y="289"/>
                </a:lnTo>
                <a:lnTo>
                  <a:pt x="1118" y="322"/>
                </a:lnTo>
                <a:lnTo>
                  <a:pt x="1034" y="339"/>
                </a:lnTo>
                <a:lnTo>
                  <a:pt x="949" y="356"/>
                </a:lnTo>
                <a:lnTo>
                  <a:pt x="780" y="407"/>
                </a:lnTo>
                <a:lnTo>
                  <a:pt x="610" y="458"/>
                </a:lnTo>
                <a:lnTo>
                  <a:pt x="458" y="492"/>
                </a:lnTo>
                <a:lnTo>
                  <a:pt x="305" y="509"/>
                </a:lnTo>
                <a:lnTo>
                  <a:pt x="237" y="526"/>
                </a:lnTo>
                <a:lnTo>
                  <a:pt x="170" y="526"/>
                </a:lnTo>
                <a:lnTo>
                  <a:pt x="119" y="526"/>
                </a:lnTo>
                <a:lnTo>
                  <a:pt x="85" y="526"/>
                </a:lnTo>
                <a:lnTo>
                  <a:pt x="51" y="526"/>
                </a:lnTo>
                <a:lnTo>
                  <a:pt x="34" y="526"/>
                </a:lnTo>
                <a:lnTo>
                  <a:pt x="17" y="526"/>
                </a:lnTo>
                <a:lnTo>
                  <a:pt x="0" y="509"/>
                </a:lnTo>
                <a:lnTo>
                  <a:pt x="0" y="5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79" name="Freeform 35"/>
          <p:cNvSpPr/>
          <p:nvPr/>
        </p:nvSpPr>
        <p:spPr>
          <a:xfrm>
            <a:off x="5946775" y="2693988"/>
            <a:ext cx="850900" cy="258762"/>
          </a:xfrm>
          <a:custGeom>
            <a:avLst/>
            <a:gdLst>
              <a:gd name="txL" fmla="*/ 0 w 1339"/>
              <a:gd name="txT" fmla="*/ 0 h 407"/>
              <a:gd name="txR" fmla="*/ 1339 w 1339"/>
              <a:gd name="txB" fmla="*/ 407 h 407"/>
            </a:gdLst>
            <a:ahLst/>
            <a:cxnLst>
              <a:cxn ang="0">
                <a:pos x="1220" y="17"/>
              </a:cxn>
              <a:cxn ang="0">
                <a:pos x="1254" y="17"/>
              </a:cxn>
              <a:cxn ang="0">
                <a:pos x="1288" y="17"/>
              </a:cxn>
              <a:cxn ang="0">
                <a:pos x="1305" y="34"/>
              </a:cxn>
              <a:cxn ang="0">
                <a:pos x="1339" y="68"/>
              </a:cxn>
              <a:cxn ang="0">
                <a:pos x="1339" y="102"/>
              </a:cxn>
              <a:cxn ang="0">
                <a:pos x="1339" y="119"/>
              </a:cxn>
              <a:cxn ang="0">
                <a:pos x="1339" y="136"/>
              </a:cxn>
              <a:cxn ang="0">
                <a:pos x="1322" y="153"/>
              </a:cxn>
              <a:cxn ang="0">
                <a:pos x="1305" y="153"/>
              </a:cxn>
              <a:cxn ang="0">
                <a:pos x="1271" y="170"/>
              </a:cxn>
              <a:cxn ang="0">
                <a:pos x="1237" y="170"/>
              </a:cxn>
              <a:cxn ang="0">
                <a:pos x="1203" y="187"/>
              </a:cxn>
              <a:cxn ang="0">
                <a:pos x="1152" y="204"/>
              </a:cxn>
              <a:cxn ang="0">
                <a:pos x="1101" y="221"/>
              </a:cxn>
              <a:cxn ang="0">
                <a:pos x="1034" y="221"/>
              </a:cxn>
              <a:cxn ang="0">
                <a:pos x="949" y="238"/>
              </a:cxn>
              <a:cxn ang="0">
                <a:pos x="796" y="272"/>
              </a:cxn>
              <a:cxn ang="0">
                <a:pos x="661" y="288"/>
              </a:cxn>
              <a:cxn ang="0">
                <a:pos x="542" y="322"/>
              </a:cxn>
              <a:cxn ang="0">
                <a:pos x="424" y="356"/>
              </a:cxn>
              <a:cxn ang="0">
                <a:pos x="339" y="373"/>
              </a:cxn>
              <a:cxn ang="0">
                <a:pos x="254" y="390"/>
              </a:cxn>
              <a:cxn ang="0">
                <a:pos x="203" y="407"/>
              </a:cxn>
              <a:cxn ang="0">
                <a:pos x="153" y="407"/>
              </a:cxn>
              <a:cxn ang="0">
                <a:pos x="102" y="390"/>
              </a:cxn>
              <a:cxn ang="0">
                <a:pos x="51" y="356"/>
              </a:cxn>
              <a:cxn ang="0">
                <a:pos x="34" y="356"/>
              </a:cxn>
              <a:cxn ang="0">
                <a:pos x="17" y="339"/>
              </a:cxn>
              <a:cxn ang="0">
                <a:pos x="0" y="305"/>
              </a:cxn>
              <a:cxn ang="0">
                <a:pos x="17" y="288"/>
              </a:cxn>
              <a:cxn ang="0">
                <a:pos x="34" y="288"/>
              </a:cxn>
              <a:cxn ang="0">
                <a:pos x="51" y="288"/>
              </a:cxn>
              <a:cxn ang="0">
                <a:pos x="85" y="288"/>
              </a:cxn>
              <a:cxn ang="0">
                <a:pos x="119" y="272"/>
              </a:cxn>
              <a:cxn ang="0">
                <a:pos x="170" y="255"/>
              </a:cxn>
              <a:cxn ang="0">
                <a:pos x="220" y="238"/>
              </a:cxn>
              <a:cxn ang="0">
                <a:pos x="305" y="221"/>
              </a:cxn>
              <a:cxn ang="0">
                <a:pos x="407" y="204"/>
              </a:cxn>
              <a:cxn ang="0">
                <a:pos x="508" y="170"/>
              </a:cxn>
              <a:cxn ang="0">
                <a:pos x="627" y="136"/>
              </a:cxn>
              <a:cxn ang="0">
                <a:pos x="746" y="102"/>
              </a:cxn>
              <a:cxn ang="0">
                <a:pos x="864" y="68"/>
              </a:cxn>
              <a:cxn ang="0">
                <a:pos x="949" y="51"/>
              </a:cxn>
              <a:cxn ang="0">
                <a:pos x="1034" y="34"/>
              </a:cxn>
              <a:cxn ang="0">
                <a:pos x="1101" y="17"/>
              </a:cxn>
              <a:cxn ang="0">
                <a:pos x="1152" y="17"/>
              </a:cxn>
              <a:cxn ang="0">
                <a:pos x="1186" y="0"/>
              </a:cxn>
              <a:cxn ang="0">
                <a:pos x="1220" y="17"/>
              </a:cxn>
              <a:cxn ang="0">
                <a:pos x="1220" y="17"/>
              </a:cxn>
            </a:cxnLst>
            <a:rect l="txL" t="txT" r="txR" b="txB"/>
            <a:pathLst>
              <a:path w="1339" h="407">
                <a:moveTo>
                  <a:pt x="1220" y="17"/>
                </a:moveTo>
                <a:lnTo>
                  <a:pt x="1254" y="17"/>
                </a:lnTo>
                <a:lnTo>
                  <a:pt x="1288" y="17"/>
                </a:lnTo>
                <a:lnTo>
                  <a:pt x="1305" y="34"/>
                </a:lnTo>
                <a:lnTo>
                  <a:pt x="1339" y="68"/>
                </a:lnTo>
                <a:lnTo>
                  <a:pt x="1339" y="102"/>
                </a:lnTo>
                <a:lnTo>
                  <a:pt x="1339" y="119"/>
                </a:lnTo>
                <a:lnTo>
                  <a:pt x="1339" y="136"/>
                </a:lnTo>
                <a:lnTo>
                  <a:pt x="1322" y="153"/>
                </a:lnTo>
                <a:lnTo>
                  <a:pt x="1305" y="153"/>
                </a:lnTo>
                <a:lnTo>
                  <a:pt x="1271" y="170"/>
                </a:lnTo>
                <a:lnTo>
                  <a:pt x="1237" y="170"/>
                </a:lnTo>
                <a:lnTo>
                  <a:pt x="1203" y="187"/>
                </a:lnTo>
                <a:lnTo>
                  <a:pt x="1152" y="204"/>
                </a:lnTo>
                <a:lnTo>
                  <a:pt x="1101" y="221"/>
                </a:lnTo>
                <a:lnTo>
                  <a:pt x="1034" y="221"/>
                </a:lnTo>
                <a:lnTo>
                  <a:pt x="949" y="238"/>
                </a:lnTo>
                <a:lnTo>
                  <a:pt x="796" y="272"/>
                </a:lnTo>
                <a:lnTo>
                  <a:pt x="661" y="288"/>
                </a:lnTo>
                <a:lnTo>
                  <a:pt x="542" y="322"/>
                </a:lnTo>
                <a:lnTo>
                  <a:pt x="424" y="356"/>
                </a:lnTo>
                <a:lnTo>
                  <a:pt x="339" y="373"/>
                </a:lnTo>
                <a:lnTo>
                  <a:pt x="254" y="390"/>
                </a:lnTo>
                <a:lnTo>
                  <a:pt x="203" y="407"/>
                </a:lnTo>
                <a:lnTo>
                  <a:pt x="153" y="407"/>
                </a:lnTo>
                <a:lnTo>
                  <a:pt x="102" y="390"/>
                </a:lnTo>
                <a:lnTo>
                  <a:pt x="51" y="356"/>
                </a:lnTo>
                <a:lnTo>
                  <a:pt x="34" y="356"/>
                </a:lnTo>
                <a:lnTo>
                  <a:pt x="17" y="339"/>
                </a:lnTo>
                <a:lnTo>
                  <a:pt x="0" y="305"/>
                </a:lnTo>
                <a:lnTo>
                  <a:pt x="17" y="288"/>
                </a:lnTo>
                <a:lnTo>
                  <a:pt x="34" y="288"/>
                </a:lnTo>
                <a:lnTo>
                  <a:pt x="51" y="288"/>
                </a:lnTo>
                <a:lnTo>
                  <a:pt x="85" y="288"/>
                </a:lnTo>
                <a:lnTo>
                  <a:pt x="119" y="272"/>
                </a:lnTo>
                <a:lnTo>
                  <a:pt x="170" y="255"/>
                </a:lnTo>
                <a:lnTo>
                  <a:pt x="220" y="238"/>
                </a:lnTo>
                <a:lnTo>
                  <a:pt x="305" y="221"/>
                </a:lnTo>
                <a:lnTo>
                  <a:pt x="407" y="204"/>
                </a:lnTo>
                <a:lnTo>
                  <a:pt x="508" y="170"/>
                </a:lnTo>
                <a:lnTo>
                  <a:pt x="627" y="136"/>
                </a:lnTo>
                <a:lnTo>
                  <a:pt x="746" y="102"/>
                </a:lnTo>
                <a:lnTo>
                  <a:pt x="864" y="68"/>
                </a:lnTo>
                <a:lnTo>
                  <a:pt x="949" y="51"/>
                </a:lnTo>
                <a:lnTo>
                  <a:pt x="1034" y="34"/>
                </a:lnTo>
                <a:lnTo>
                  <a:pt x="1101" y="17"/>
                </a:lnTo>
                <a:lnTo>
                  <a:pt x="1152" y="17"/>
                </a:lnTo>
                <a:lnTo>
                  <a:pt x="1186" y="0"/>
                </a:lnTo>
                <a:lnTo>
                  <a:pt x="1220" y="17"/>
                </a:lnTo>
                <a:lnTo>
                  <a:pt x="1220" y="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75" name="Freeform 31"/>
          <p:cNvSpPr/>
          <p:nvPr/>
        </p:nvSpPr>
        <p:spPr>
          <a:xfrm>
            <a:off x="6291263" y="2435225"/>
            <a:ext cx="171450" cy="798513"/>
          </a:xfrm>
          <a:custGeom>
            <a:avLst/>
            <a:gdLst>
              <a:gd name="txL" fmla="*/ 0 w 271"/>
              <a:gd name="txT" fmla="*/ 0 h 1257"/>
              <a:gd name="txR" fmla="*/ 271 w 271"/>
              <a:gd name="txB" fmla="*/ 1257 h 1257"/>
            </a:gdLst>
            <a:ahLst/>
            <a:cxnLst>
              <a:cxn ang="0">
                <a:pos x="0" y="0"/>
              </a:cxn>
              <a:cxn ang="0">
                <a:pos x="68" y="17"/>
              </a:cxn>
              <a:cxn ang="0">
                <a:pos x="136" y="34"/>
              </a:cxn>
              <a:cxn ang="0">
                <a:pos x="187" y="51"/>
              </a:cxn>
              <a:cxn ang="0">
                <a:pos x="221" y="85"/>
              </a:cxn>
              <a:cxn ang="0">
                <a:pos x="238" y="102"/>
              </a:cxn>
              <a:cxn ang="0">
                <a:pos x="254" y="136"/>
              </a:cxn>
              <a:cxn ang="0">
                <a:pos x="271" y="153"/>
              </a:cxn>
              <a:cxn ang="0">
                <a:pos x="254" y="187"/>
              </a:cxn>
              <a:cxn ang="0">
                <a:pos x="254" y="238"/>
              </a:cxn>
              <a:cxn ang="0">
                <a:pos x="238" y="323"/>
              </a:cxn>
              <a:cxn ang="0">
                <a:pos x="221" y="425"/>
              </a:cxn>
              <a:cxn ang="0">
                <a:pos x="221" y="476"/>
              </a:cxn>
              <a:cxn ang="0">
                <a:pos x="204" y="561"/>
              </a:cxn>
              <a:cxn ang="0">
                <a:pos x="204" y="646"/>
              </a:cxn>
              <a:cxn ang="0">
                <a:pos x="204" y="747"/>
              </a:cxn>
              <a:cxn ang="0">
                <a:pos x="187" y="849"/>
              </a:cxn>
              <a:cxn ang="0">
                <a:pos x="187" y="985"/>
              </a:cxn>
              <a:cxn ang="0">
                <a:pos x="187" y="1121"/>
              </a:cxn>
              <a:cxn ang="0">
                <a:pos x="187" y="1257"/>
              </a:cxn>
              <a:cxn ang="0">
                <a:pos x="34" y="1257"/>
              </a:cxn>
              <a:cxn ang="0">
                <a:pos x="34" y="1053"/>
              </a:cxn>
              <a:cxn ang="0">
                <a:pos x="34" y="849"/>
              </a:cxn>
              <a:cxn ang="0">
                <a:pos x="34" y="680"/>
              </a:cxn>
              <a:cxn ang="0">
                <a:pos x="34" y="510"/>
              </a:cxn>
              <a:cxn ang="0">
                <a:pos x="17" y="357"/>
              </a:cxn>
              <a:cxn ang="0">
                <a:pos x="17" y="221"/>
              </a:cxn>
              <a:cxn ang="0">
                <a:pos x="17" y="102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271" h="1257">
                <a:moveTo>
                  <a:pt x="0" y="0"/>
                </a:moveTo>
                <a:lnTo>
                  <a:pt x="68" y="17"/>
                </a:lnTo>
                <a:lnTo>
                  <a:pt x="136" y="34"/>
                </a:lnTo>
                <a:lnTo>
                  <a:pt x="187" y="51"/>
                </a:lnTo>
                <a:lnTo>
                  <a:pt x="221" y="85"/>
                </a:lnTo>
                <a:lnTo>
                  <a:pt x="238" y="102"/>
                </a:lnTo>
                <a:lnTo>
                  <a:pt x="254" y="136"/>
                </a:lnTo>
                <a:lnTo>
                  <a:pt x="271" y="153"/>
                </a:lnTo>
                <a:lnTo>
                  <a:pt x="254" y="187"/>
                </a:lnTo>
                <a:lnTo>
                  <a:pt x="254" y="238"/>
                </a:lnTo>
                <a:lnTo>
                  <a:pt x="238" y="323"/>
                </a:lnTo>
                <a:lnTo>
                  <a:pt x="221" y="425"/>
                </a:lnTo>
                <a:lnTo>
                  <a:pt x="221" y="476"/>
                </a:lnTo>
                <a:lnTo>
                  <a:pt x="204" y="561"/>
                </a:lnTo>
                <a:lnTo>
                  <a:pt x="204" y="646"/>
                </a:lnTo>
                <a:lnTo>
                  <a:pt x="204" y="747"/>
                </a:lnTo>
                <a:lnTo>
                  <a:pt x="187" y="849"/>
                </a:lnTo>
                <a:lnTo>
                  <a:pt x="187" y="985"/>
                </a:lnTo>
                <a:lnTo>
                  <a:pt x="187" y="1121"/>
                </a:lnTo>
                <a:lnTo>
                  <a:pt x="187" y="1257"/>
                </a:lnTo>
                <a:lnTo>
                  <a:pt x="34" y="1257"/>
                </a:lnTo>
                <a:lnTo>
                  <a:pt x="34" y="1053"/>
                </a:lnTo>
                <a:lnTo>
                  <a:pt x="34" y="849"/>
                </a:lnTo>
                <a:lnTo>
                  <a:pt x="34" y="680"/>
                </a:lnTo>
                <a:lnTo>
                  <a:pt x="34" y="510"/>
                </a:lnTo>
                <a:lnTo>
                  <a:pt x="17" y="357"/>
                </a:lnTo>
                <a:lnTo>
                  <a:pt x="17" y="221"/>
                </a:lnTo>
                <a:lnTo>
                  <a:pt x="17" y="10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78" name="Freeform 34"/>
          <p:cNvSpPr/>
          <p:nvPr/>
        </p:nvSpPr>
        <p:spPr>
          <a:xfrm>
            <a:off x="5419725" y="3071813"/>
            <a:ext cx="1860550" cy="344487"/>
          </a:xfrm>
          <a:custGeom>
            <a:avLst/>
            <a:gdLst>
              <a:gd name="txL" fmla="*/ 0 w 2931"/>
              <a:gd name="txT" fmla="*/ 0 h 543"/>
              <a:gd name="txR" fmla="*/ 2931 w 2931"/>
              <a:gd name="txB" fmla="*/ 543 h 543"/>
            </a:gdLst>
            <a:ahLst/>
            <a:cxnLst>
              <a:cxn ang="0">
                <a:pos x="2118" y="68"/>
              </a:cxn>
              <a:cxn ang="0">
                <a:pos x="2338" y="34"/>
              </a:cxn>
              <a:cxn ang="0">
                <a:pos x="2474" y="17"/>
              </a:cxn>
              <a:cxn ang="0">
                <a:pos x="2558" y="0"/>
              </a:cxn>
              <a:cxn ang="0">
                <a:pos x="2592" y="0"/>
              </a:cxn>
              <a:cxn ang="0">
                <a:pos x="2660" y="17"/>
              </a:cxn>
              <a:cxn ang="0">
                <a:pos x="2779" y="68"/>
              </a:cxn>
              <a:cxn ang="0">
                <a:pos x="2880" y="153"/>
              </a:cxn>
              <a:cxn ang="0">
                <a:pos x="2914" y="204"/>
              </a:cxn>
              <a:cxn ang="0">
                <a:pos x="2914" y="238"/>
              </a:cxn>
              <a:cxn ang="0">
                <a:pos x="2897" y="238"/>
              </a:cxn>
              <a:cxn ang="0">
                <a:pos x="2829" y="238"/>
              </a:cxn>
              <a:cxn ang="0">
                <a:pos x="2728" y="238"/>
              </a:cxn>
              <a:cxn ang="0">
                <a:pos x="2592" y="238"/>
              </a:cxn>
              <a:cxn ang="0">
                <a:pos x="2270" y="238"/>
              </a:cxn>
              <a:cxn ang="0">
                <a:pos x="1999" y="255"/>
              </a:cxn>
              <a:cxn ang="0">
                <a:pos x="1694" y="289"/>
              </a:cxn>
              <a:cxn ang="0">
                <a:pos x="1321" y="340"/>
              </a:cxn>
              <a:cxn ang="0">
                <a:pos x="932" y="408"/>
              </a:cxn>
              <a:cxn ang="0">
                <a:pos x="610" y="475"/>
              </a:cxn>
              <a:cxn ang="0">
                <a:pos x="474" y="509"/>
              </a:cxn>
              <a:cxn ang="0">
                <a:pos x="373" y="526"/>
              </a:cxn>
              <a:cxn ang="0">
                <a:pos x="322" y="543"/>
              </a:cxn>
              <a:cxn ang="0">
                <a:pos x="288" y="543"/>
              </a:cxn>
              <a:cxn ang="0">
                <a:pos x="237" y="526"/>
              </a:cxn>
              <a:cxn ang="0">
                <a:pos x="136" y="492"/>
              </a:cxn>
              <a:cxn ang="0">
                <a:pos x="34" y="442"/>
              </a:cxn>
              <a:cxn ang="0">
                <a:pos x="0" y="408"/>
              </a:cxn>
              <a:cxn ang="0">
                <a:pos x="51" y="391"/>
              </a:cxn>
              <a:cxn ang="0">
                <a:pos x="186" y="391"/>
              </a:cxn>
              <a:cxn ang="0">
                <a:pos x="305" y="374"/>
              </a:cxn>
              <a:cxn ang="0">
                <a:pos x="457" y="357"/>
              </a:cxn>
              <a:cxn ang="0">
                <a:pos x="661" y="323"/>
              </a:cxn>
              <a:cxn ang="0">
                <a:pos x="915" y="272"/>
              </a:cxn>
              <a:cxn ang="0">
                <a:pos x="1999" y="102"/>
              </a:cxn>
            </a:cxnLst>
            <a:rect l="txL" t="txT" r="txR" b="txB"/>
            <a:pathLst>
              <a:path w="2931" h="543">
                <a:moveTo>
                  <a:pt x="1999" y="102"/>
                </a:moveTo>
                <a:lnTo>
                  <a:pt x="2118" y="68"/>
                </a:lnTo>
                <a:lnTo>
                  <a:pt x="2236" y="51"/>
                </a:lnTo>
                <a:lnTo>
                  <a:pt x="2338" y="34"/>
                </a:lnTo>
                <a:lnTo>
                  <a:pt x="2406" y="17"/>
                </a:lnTo>
                <a:lnTo>
                  <a:pt x="2474" y="17"/>
                </a:lnTo>
                <a:lnTo>
                  <a:pt x="2524" y="0"/>
                </a:lnTo>
                <a:lnTo>
                  <a:pt x="2558" y="0"/>
                </a:lnTo>
                <a:lnTo>
                  <a:pt x="2575" y="0"/>
                </a:lnTo>
                <a:lnTo>
                  <a:pt x="2592" y="0"/>
                </a:lnTo>
                <a:lnTo>
                  <a:pt x="2626" y="17"/>
                </a:lnTo>
                <a:lnTo>
                  <a:pt x="2660" y="17"/>
                </a:lnTo>
                <a:lnTo>
                  <a:pt x="2728" y="51"/>
                </a:lnTo>
                <a:lnTo>
                  <a:pt x="2779" y="68"/>
                </a:lnTo>
                <a:lnTo>
                  <a:pt x="2812" y="102"/>
                </a:lnTo>
                <a:lnTo>
                  <a:pt x="2880" y="153"/>
                </a:lnTo>
                <a:lnTo>
                  <a:pt x="2914" y="187"/>
                </a:lnTo>
                <a:lnTo>
                  <a:pt x="2914" y="204"/>
                </a:lnTo>
                <a:lnTo>
                  <a:pt x="2931" y="221"/>
                </a:lnTo>
                <a:lnTo>
                  <a:pt x="2914" y="238"/>
                </a:lnTo>
                <a:lnTo>
                  <a:pt x="2914" y="238"/>
                </a:lnTo>
                <a:lnTo>
                  <a:pt x="2897" y="238"/>
                </a:lnTo>
                <a:lnTo>
                  <a:pt x="2863" y="238"/>
                </a:lnTo>
                <a:lnTo>
                  <a:pt x="2829" y="238"/>
                </a:lnTo>
                <a:lnTo>
                  <a:pt x="2779" y="238"/>
                </a:lnTo>
                <a:lnTo>
                  <a:pt x="2728" y="238"/>
                </a:lnTo>
                <a:lnTo>
                  <a:pt x="2660" y="238"/>
                </a:lnTo>
                <a:lnTo>
                  <a:pt x="2592" y="238"/>
                </a:lnTo>
                <a:lnTo>
                  <a:pt x="2423" y="221"/>
                </a:lnTo>
                <a:lnTo>
                  <a:pt x="2270" y="238"/>
                </a:lnTo>
                <a:lnTo>
                  <a:pt x="2135" y="238"/>
                </a:lnTo>
                <a:lnTo>
                  <a:pt x="1999" y="255"/>
                </a:lnTo>
                <a:lnTo>
                  <a:pt x="1847" y="272"/>
                </a:lnTo>
                <a:lnTo>
                  <a:pt x="1694" y="289"/>
                </a:lnTo>
                <a:lnTo>
                  <a:pt x="1508" y="306"/>
                </a:lnTo>
                <a:lnTo>
                  <a:pt x="1321" y="340"/>
                </a:lnTo>
                <a:lnTo>
                  <a:pt x="1118" y="374"/>
                </a:lnTo>
                <a:lnTo>
                  <a:pt x="932" y="408"/>
                </a:lnTo>
                <a:lnTo>
                  <a:pt x="762" y="442"/>
                </a:lnTo>
                <a:lnTo>
                  <a:pt x="610" y="475"/>
                </a:lnTo>
                <a:lnTo>
                  <a:pt x="542" y="492"/>
                </a:lnTo>
                <a:lnTo>
                  <a:pt x="474" y="509"/>
                </a:lnTo>
                <a:lnTo>
                  <a:pt x="424" y="509"/>
                </a:lnTo>
                <a:lnTo>
                  <a:pt x="373" y="526"/>
                </a:lnTo>
                <a:lnTo>
                  <a:pt x="339" y="543"/>
                </a:lnTo>
                <a:lnTo>
                  <a:pt x="322" y="543"/>
                </a:lnTo>
                <a:lnTo>
                  <a:pt x="305" y="543"/>
                </a:lnTo>
                <a:lnTo>
                  <a:pt x="288" y="543"/>
                </a:lnTo>
                <a:lnTo>
                  <a:pt x="271" y="543"/>
                </a:lnTo>
                <a:lnTo>
                  <a:pt x="237" y="526"/>
                </a:lnTo>
                <a:lnTo>
                  <a:pt x="203" y="509"/>
                </a:lnTo>
                <a:lnTo>
                  <a:pt x="136" y="492"/>
                </a:lnTo>
                <a:lnTo>
                  <a:pt x="85" y="458"/>
                </a:lnTo>
                <a:lnTo>
                  <a:pt x="34" y="442"/>
                </a:lnTo>
                <a:lnTo>
                  <a:pt x="17" y="425"/>
                </a:lnTo>
                <a:lnTo>
                  <a:pt x="0" y="408"/>
                </a:lnTo>
                <a:lnTo>
                  <a:pt x="17" y="408"/>
                </a:lnTo>
                <a:lnTo>
                  <a:pt x="51" y="391"/>
                </a:lnTo>
                <a:lnTo>
                  <a:pt x="102" y="391"/>
                </a:lnTo>
                <a:lnTo>
                  <a:pt x="186" y="391"/>
                </a:lnTo>
                <a:lnTo>
                  <a:pt x="237" y="374"/>
                </a:lnTo>
                <a:lnTo>
                  <a:pt x="305" y="374"/>
                </a:lnTo>
                <a:lnTo>
                  <a:pt x="373" y="357"/>
                </a:lnTo>
                <a:lnTo>
                  <a:pt x="457" y="357"/>
                </a:lnTo>
                <a:lnTo>
                  <a:pt x="559" y="340"/>
                </a:lnTo>
                <a:lnTo>
                  <a:pt x="661" y="323"/>
                </a:lnTo>
                <a:lnTo>
                  <a:pt x="779" y="306"/>
                </a:lnTo>
                <a:lnTo>
                  <a:pt x="915" y="272"/>
                </a:lnTo>
                <a:lnTo>
                  <a:pt x="1457" y="187"/>
                </a:lnTo>
                <a:lnTo>
                  <a:pt x="1999" y="102"/>
                </a:lnTo>
                <a:lnTo>
                  <a:pt x="1999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76" name="Freeform 32"/>
          <p:cNvSpPr/>
          <p:nvPr/>
        </p:nvSpPr>
        <p:spPr>
          <a:xfrm>
            <a:off x="5818188" y="3276600"/>
            <a:ext cx="957262" cy="700088"/>
          </a:xfrm>
          <a:custGeom>
            <a:avLst/>
            <a:gdLst>
              <a:gd name="txL" fmla="*/ 0 w 1508"/>
              <a:gd name="txT" fmla="*/ 0 h 1103"/>
              <a:gd name="txR" fmla="*/ 1508 w 1508"/>
              <a:gd name="txB" fmla="*/ 1103 h 1103"/>
            </a:gdLst>
            <a:ahLst/>
            <a:cxnLst>
              <a:cxn ang="0">
                <a:pos x="373" y="611"/>
              </a:cxn>
              <a:cxn ang="0">
                <a:pos x="508" y="441"/>
              </a:cxn>
              <a:cxn ang="0">
                <a:pos x="644" y="254"/>
              </a:cxn>
              <a:cxn ang="0">
                <a:pos x="694" y="119"/>
              </a:cxn>
              <a:cxn ang="0">
                <a:pos x="678" y="51"/>
              </a:cxn>
              <a:cxn ang="0">
                <a:pos x="678" y="0"/>
              </a:cxn>
              <a:cxn ang="0">
                <a:pos x="711" y="0"/>
              </a:cxn>
              <a:cxn ang="0">
                <a:pos x="813" y="0"/>
              </a:cxn>
              <a:cxn ang="0">
                <a:pos x="932" y="51"/>
              </a:cxn>
              <a:cxn ang="0">
                <a:pos x="966" y="152"/>
              </a:cxn>
              <a:cxn ang="0">
                <a:pos x="966" y="203"/>
              </a:cxn>
              <a:cxn ang="0">
                <a:pos x="932" y="220"/>
              </a:cxn>
              <a:cxn ang="0">
                <a:pos x="881" y="288"/>
              </a:cxn>
              <a:cxn ang="0">
                <a:pos x="796" y="373"/>
              </a:cxn>
              <a:cxn ang="0">
                <a:pos x="678" y="492"/>
              </a:cxn>
              <a:cxn ang="0">
                <a:pos x="559" y="611"/>
              </a:cxn>
              <a:cxn ang="0">
                <a:pos x="474" y="713"/>
              </a:cxn>
              <a:cxn ang="0">
                <a:pos x="440" y="764"/>
              </a:cxn>
              <a:cxn ang="0">
                <a:pos x="423" y="798"/>
              </a:cxn>
              <a:cxn ang="0">
                <a:pos x="474" y="798"/>
              </a:cxn>
              <a:cxn ang="0">
                <a:pos x="610" y="781"/>
              </a:cxn>
              <a:cxn ang="0">
                <a:pos x="796" y="747"/>
              </a:cxn>
              <a:cxn ang="0">
                <a:pos x="1050" y="679"/>
              </a:cxn>
              <a:cxn ang="0">
                <a:pos x="1287" y="645"/>
              </a:cxn>
              <a:cxn ang="0">
                <a:pos x="1508" y="730"/>
              </a:cxn>
              <a:cxn ang="0">
                <a:pos x="1237" y="781"/>
              </a:cxn>
              <a:cxn ang="0">
                <a:pos x="1050" y="815"/>
              </a:cxn>
              <a:cxn ang="0">
                <a:pos x="847" y="883"/>
              </a:cxn>
              <a:cxn ang="0">
                <a:pos x="610" y="950"/>
              </a:cxn>
              <a:cxn ang="0">
                <a:pos x="390" y="1001"/>
              </a:cxn>
              <a:cxn ang="0">
                <a:pos x="254" y="1069"/>
              </a:cxn>
              <a:cxn ang="0">
                <a:pos x="152" y="1103"/>
              </a:cxn>
              <a:cxn ang="0">
                <a:pos x="102" y="1086"/>
              </a:cxn>
              <a:cxn ang="0">
                <a:pos x="51" y="1018"/>
              </a:cxn>
              <a:cxn ang="0">
                <a:pos x="0" y="933"/>
              </a:cxn>
              <a:cxn ang="0">
                <a:pos x="0" y="883"/>
              </a:cxn>
              <a:cxn ang="0">
                <a:pos x="17" y="849"/>
              </a:cxn>
              <a:cxn ang="0">
                <a:pos x="102" y="815"/>
              </a:cxn>
              <a:cxn ang="0">
                <a:pos x="203" y="781"/>
              </a:cxn>
              <a:cxn ang="0">
                <a:pos x="305" y="679"/>
              </a:cxn>
            </a:cxnLst>
            <a:rect l="txL" t="txT" r="txR" b="txB"/>
            <a:pathLst>
              <a:path w="1508" h="1103">
                <a:moveTo>
                  <a:pt x="305" y="679"/>
                </a:moveTo>
                <a:lnTo>
                  <a:pt x="373" y="611"/>
                </a:lnTo>
                <a:lnTo>
                  <a:pt x="440" y="526"/>
                </a:lnTo>
                <a:lnTo>
                  <a:pt x="508" y="441"/>
                </a:lnTo>
                <a:lnTo>
                  <a:pt x="593" y="339"/>
                </a:lnTo>
                <a:lnTo>
                  <a:pt x="644" y="254"/>
                </a:lnTo>
                <a:lnTo>
                  <a:pt x="678" y="186"/>
                </a:lnTo>
                <a:lnTo>
                  <a:pt x="694" y="119"/>
                </a:lnTo>
                <a:lnTo>
                  <a:pt x="678" y="85"/>
                </a:lnTo>
                <a:lnTo>
                  <a:pt x="678" y="51"/>
                </a:lnTo>
                <a:lnTo>
                  <a:pt x="661" y="34"/>
                </a:lnTo>
                <a:lnTo>
                  <a:pt x="678" y="0"/>
                </a:lnTo>
                <a:lnTo>
                  <a:pt x="694" y="0"/>
                </a:lnTo>
                <a:lnTo>
                  <a:pt x="711" y="0"/>
                </a:lnTo>
                <a:lnTo>
                  <a:pt x="762" y="0"/>
                </a:lnTo>
                <a:lnTo>
                  <a:pt x="813" y="0"/>
                </a:lnTo>
                <a:lnTo>
                  <a:pt x="898" y="34"/>
                </a:lnTo>
                <a:lnTo>
                  <a:pt x="932" y="51"/>
                </a:lnTo>
                <a:lnTo>
                  <a:pt x="949" y="85"/>
                </a:lnTo>
                <a:lnTo>
                  <a:pt x="966" y="152"/>
                </a:lnTo>
                <a:lnTo>
                  <a:pt x="966" y="169"/>
                </a:lnTo>
                <a:lnTo>
                  <a:pt x="966" y="203"/>
                </a:lnTo>
                <a:lnTo>
                  <a:pt x="949" y="203"/>
                </a:lnTo>
                <a:lnTo>
                  <a:pt x="932" y="220"/>
                </a:lnTo>
                <a:lnTo>
                  <a:pt x="915" y="254"/>
                </a:lnTo>
                <a:lnTo>
                  <a:pt x="881" y="288"/>
                </a:lnTo>
                <a:lnTo>
                  <a:pt x="847" y="322"/>
                </a:lnTo>
                <a:lnTo>
                  <a:pt x="796" y="373"/>
                </a:lnTo>
                <a:lnTo>
                  <a:pt x="745" y="424"/>
                </a:lnTo>
                <a:lnTo>
                  <a:pt x="678" y="492"/>
                </a:lnTo>
                <a:lnTo>
                  <a:pt x="627" y="560"/>
                </a:lnTo>
                <a:lnTo>
                  <a:pt x="559" y="611"/>
                </a:lnTo>
                <a:lnTo>
                  <a:pt x="525" y="662"/>
                </a:lnTo>
                <a:lnTo>
                  <a:pt x="474" y="713"/>
                </a:lnTo>
                <a:lnTo>
                  <a:pt x="457" y="747"/>
                </a:lnTo>
                <a:lnTo>
                  <a:pt x="440" y="764"/>
                </a:lnTo>
                <a:lnTo>
                  <a:pt x="423" y="781"/>
                </a:lnTo>
                <a:lnTo>
                  <a:pt x="423" y="798"/>
                </a:lnTo>
                <a:lnTo>
                  <a:pt x="440" y="798"/>
                </a:lnTo>
                <a:lnTo>
                  <a:pt x="474" y="798"/>
                </a:lnTo>
                <a:lnTo>
                  <a:pt x="542" y="798"/>
                </a:lnTo>
                <a:lnTo>
                  <a:pt x="610" y="781"/>
                </a:lnTo>
                <a:lnTo>
                  <a:pt x="694" y="764"/>
                </a:lnTo>
                <a:lnTo>
                  <a:pt x="796" y="747"/>
                </a:lnTo>
                <a:lnTo>
                  <a:pt x="915" y="713"/>
                </a:lnTo>
                <a:lnTo>
                  <a:pt x="1050" y="679"/>
                </a:lnTo>
                <a:lnTo>
                  <a:pt x="1169" y="662"/>
                </a:lnTo>
                <a:lnTo>
                  <a:pt x="1287" y="645"/>
                </a:lnTo>
                <a:lnTo>
                  <a:pt x="1508" y="611"/>
                </a:lnTo>
                <a:lnTo>
                  <a:pt x="1508" y="730"/>
                </a:lnTo>
                <a:lnTo>
                  <a:pt x="1372" y="747"/>
                </a:lnTo>
                <a:lnTo>
                  <a:pt x="1237" y="781"/>
                </a:lnTo>
                <a:lnTo>
                  <a:pt x="1135" y="798"/>
                </a:lnTo>
                <a:lnTo>
                  <a:pt x="1050" y="815"/>
                </a:lnTo>
                <a:lnTo>
                  <a:pt x="949" y="849"/>
                </a:lnTo>
                <a:lnTo>
                  <a:pt x="847" y="883"/>
                </a:lnTo>
                <a:lnTo>
                  <a:pt x="728" y="916"/>
                </a:lnTo>
                <a:lnTo>
                  <a:pt x="610" y="950"/>
                </a:lnTo>
                <a:lnTo>
                  <a:pt x="491" y="967"/>
                </a:lnTo>
                <a:lnTo>
                  <a:pt x="390" y="1001"/>
                </a:lnTo>
                <a:lnTo>
                  <a:pt x="305" y="1035"/>
                </a:lnTo>
                <a:lnTo>
                  <a:pt x="254" y="1069"/>
                </a:lnTo>
                <a:lnTo>
                  <a:pt x="203" y="1103"/>
                </a:lnTo>
                <a:lnTo>
                  <a:pt x="152" y="1103"/>
                </a:lnTo>
                <a:lnTo>
                  <a:pt x="118" y="1103"/>
                </a:lnTo>
                <a:lnTo>
                  <a:pt x="102" y="1086"/>
                </a:lnTo>
                <a:lnTo>
                  <a:pt x="68" y="1052"/>
                </a:lnTo>
                <a:lnTo>
                  <a:pt x="51" y="1018"/>
                </a:lnTo>
                <a:lnTo>
                  <a:pt x="17" y="967"/>
                </a:lnTo>
                <a:lnTo>
                  <a:pt x="0" y="933"/>
                </a:lnTo>
                <a:lnTo>
                  <a:pt x="0" y="916"/>
                </a:lnTo>
                <a:lnTo>
                  <a:pt x="0" y="883"/>
                </a:lnTo>
                <a:lnTo>
                  <a:pt x="0" y="866"/>
                </a:lnTo>
                <a:lnTo>
                  <a:pt x="17" y="849"/>
                </a:lnTo>
                <a:lnTo>
                  <a:pt x="51" y="832"/>
                </a:lnTo>
                <a:lnTo>
                  <a:pt x="102" y="815"/>
                </a:lnTo>
                <a:lnTo>
                  <a:pt x="152" y="798"/>
                </a:lnTo>
                <a:lnTo>
                  <a:pt x="203" y="781"/>
                </a:lnTo>
                <a:lnTo>
                  <a:pt x="254" y="730"/>
                </a:lnTo>
                <a:lnTo>
                  <a:pt x="305" y="679"/>
                </a:lnTo>
                <a:lnTo>
                  <a:pt x="305" y="6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77" name="Freeform 33"/>
          <p:cNvSpPr/>
          <p:nvPr/>
        </p:nvSpPr>
        <p:spPr>
          <a:xfrm>
            <a:off x="6538913" y="3459163"/>
            <a:ext cx="387350" cy="571500"/>
          </a:xfrm>
          <a:custGeom>
            <a:avLst/>
            <a:gdLst>
              <a:gd name="txL" fmla="*/ 0 w 610"/>
              <a:gd name="txT" fmla="*/ 0 h 900"/>
              <a:gd name="txR" fmla="*/ 610 w 610"/>
              <a:gd name="txB" fmla="*/ 900 h 900"/>
            </a:gdLst>
            <a:ahLst/>
            <a:cxnLst>
              <a:cxn ang="0">
                <a:pos x="542" y="493"/>
              </a:cxn>
              <a:cxn ang="0">
                <a:pos x="593" y="561"/>
              </a:cxn>
              <a:cxn ang="0">
                <a:pos x="610" y="628"/>
              </a:cxn>
              <a:cxn ang="0">
                <a:pos x="610" y="696"/>
              </a:cxn>
              <a:cxn ang="0">
                <a:pos x="593" y="764"/>
              </a:cxn>
              <a:cxn ang="0">
                <a:pos x="576" y="832"/>
              </a:cxn>
              <a:cxn ang="0">
                <a:pos x="559" y="866"/>
              </a:cxn>
              <a:cxn ang="0">
                <a:pos x="542" y="900"/>
              </a:cxn>
              <a:cxn ang="0">
                <a:pos x="525" y="900"/>
              </a:cxn>
              <a:cxn ang="0">
                <a:pos x="508" y="883"/>
              </a:cxn>
              <a:cxn ang="0">
                <a:pos x="474" y="866"/>
              </a:cxn>
              <a:cxn ang="0">
                <a:pos x="440" y="815"/>
              </a:cxn>
              <a:cxn ang="0">
                <a:pos x="407" y="747"/>
              </a:cxn>
              <a:cxn ang="0">
                <a:pos x="305" y="595"/>
              </a:cxn>
              <a:cxn ang="0">
                <a:pos x="203" y="425"/>
              </a:cxn>
              <a:cxn ang="0">
                <a:pos x="152" y="340"/>
              </a:cxn>
              <a:cxn ang="0">
                <a:pos x="102" y="255"/>
              </a:cxn>
              <a:cxn ang="0">
                <a:pos x="68" y="187"/>
              </a:cxn>
              <a:cxn ang="0">
                <a:pos x="34" y="136"/>
              </a:cxn>
              <a:cxn ang="0">
                <a:pos x="17" y="85"/>
              </a:cxn>
              <a:cxn ang="0">
                <a:pos x="0" y="51"/>
              </a:cxn>
              <a:cxn ang="0">
                <a:pos x="0" y="17"/>
              </a:cxn>
              <a:cxn ang="0">
                <a:pos x="0" y="0"/>
              </a:cxn>
              <a:cxn ang="0">
                <a:pos x="17" y="0"/>
              </a:cxn>
              <a:cxn ang="0">
                <a:pos x="34" y="0"/>
              </a:cxn>
              <a:cxn ang="0">
                <a:pos x="68" y="0"/>
              </a:cxn>
              <a:cxn ang="0">
                <a:pos x="119" y="34"/>
              </a:cxn>
              <a:cxn ang="0">
                <a:pos x="152" y="68"/>
              </a:cxn>
              <a:cxn ang="0">
                <a:pos x="220" y="102"/>
              </a:cxn>
              <a:cxn ang="0">
                <a:pos x="271" y="153"/>
              </a:cxn>
              <a:cxn ang="0">
                <a:pos x="339" y="204"/>
              </a:cxn>
              <a:cxn ang="0">
                <a:pos x="390" y="272"/>
              </a:cxn>
              <a:cxn ang="0">
                <a:pos x="457" y="357"/>
              </a:cxn>
              <a:cxn ang="0">
                <a:pos x="542" y="493"/>
              </a:cxn>
              <a:cxn ang="0">
                <a:pos x="542" y="493"/>
              </a:cxn>
            </a:cxnLst>
            <a:rect l="txL" t="txT" r="txR" b="txB"/>
            <a:pathLst>
              <a:path w="610" h="900">
                <a:moveTo>
                  <a:pt x="542" y="493"/>
                </a:moveTo>
                <a:lnTo>
                  <a:pt x="593" y="561"/>
                </a:lnTo>
                <a:lnTo>
                  <a:pt x="610" y="628"/>
                </a:lnTo>
                <a:lnTo>
                  <a:pt x="610" y="696"/>
                </a:lnTo>
                <a:lnTo>
                  <a:pt x="593" y="764"/>
                </a:lnTo>
                <a:lnTo>
                  <a:pt x="576" y="832"/>
                </a:lnTo>
                <a:lnTo>
                  <a:pt x="559" y="866"/>
                </a:lnTo>
                <a:lnTo>
                  <a:pt x="542" y="900"/>
                </a:lnTo>
                <a:lnTo>
                  <a:pt x="525" y="900"/>
                </a:lnTo>
                <a:lnTo>
                  <a:pt x="508" y="883"/>
                </a:lnTo>
                <a:lnTo>
                  <a:pt x="474" y="866"/>
                </a:lnTo>
                <a:lnTo>
                  <a:pt x="440" y="815"/>
                </a:lnTo>
                <a:lnTo>
                  <a:pt x="407" y="747"/>
                </a:lnTo>
                <a:lnTo>
                  <a:pt x="305" y="595"/>
                </a:lnTo>
                <a:lnTo>
                  <a:pt x="203" y="425"/>
                </a:lnTo>
                <a:lnTo>
                  <a:pt x="152" y="340"/>
                </a:lnTo>
                <a:lnTo>
                  <a:pt x="102" y="255"/>
                </a:lnTo>
                <a:lnTo>
                  <a:pt x="68" y="187"/>
                </a:lnTo>
                <a:lnTo>
                  <a:pt x="34" y="136"/>
                </a:lnTo>
                <a:lnTo>
                  <a:pt x="17" y="85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19" y="34"/>
                </a:lnTo>
                <a:lnTo>
                  <a:pt x="152" y="68"/>
                </a:lnTo>
                <a:lnTo>
                  <a:pt x="220" y="102"/>
                </a:lnTo>
                <a:lnTo>
                  <a:pt x="271" y="153"/>
                </a:lnTo>
                <a:lnTo>
                  <a:pt x="339" y="204"/>
                </a:lnTo>
                <a:lnTo>
                  <a:pt x="390" y="272"/>
                </a:lnTo>
                <a:lnTo>
                  <a:pt x="457" y="357"/>
                </a:lnTo>
                <a:lnTo>
                  <a:pt x="542" y="493"/>
                </a:lnTo>
                <a:lnTo>
                  <a:pt x="542" y="49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31774" grpId="0" bldLvl="0" animBg="1"/>
      <p:bldP spid="31779" grpId="0" bldLvl="0" animBg="1"/>
      <p:bldP spid="31775" grpId="0" bldLvl="0" animBg="1"/>
      <p:bldP spid="31778" grpId="0" bldLvl="0" animBg="1"/>
      <p:bldP spid="31776" grpId="0" bldLvl="0" animBg="1"/>
      <p:bldP spid="3177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告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5875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gào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9221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923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923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923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923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924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10002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</a:t>
            </a:r>
            <a:r>
              <a:rPr kumimoji="0" lang="zh-CN" altLang="en-US" sz="2400" b="1" kern="1400" cap="none" spc="0" normalizeH="0" baseline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kern="14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第三笔竖在竖中线上，第四笔横要长。</a:t>
            </a:r>
            <a:endParaRPr kumimoji="0" lang="zh-CN" altLang="en-US" sz="2400" b="1" kern="14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口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473348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劝告  告知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910002"/>
            <a:ext cx="3640138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我们要耐心听从老人家的劝告。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G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228" name="Rectangle 27"/>
          <p:cNvSpPr/>
          <p:nvPr/>
        </p:nvSpPr>
        <p:spPr>
          <a:xfrm>
            <a:off x="3403600" y="220980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2804" name="Freeform 36"/>
          <p:cNvSpPr/>
          <p:nvPr/>
        </p:nvSpPr>
        <p:spPr>
          <a:xfrm>
            <a:off x="5921375" y="3513138"/>
            <a:ext cx="203200" cy="614362"/>
          </a:xfrm>
          <a:custGeom>
            <a:avLst/>
            <a:gdLst>
              <a:gd name="txL" fmla="*/ 0 w 322"/>
              <a:gd name="txT" fmla="*/ 0 h 968"/>
              <a:gd name="txR" fmla="*/ 322 w 322"/>
              <a:gd name="txB" fmla="*/ 968 h 968"/>
            </a:gdLst>
            <a:ahLst/>
            <a:cxnLst>
              <a:cxn ang="0">
                <a:pos x="51" y="170"/>
              </a:cxn>
              <a:cxn ang="0">
                <a:pos x="17" y="153"/>
              </a:cxn>
              <a:cxn ang="0">
                <a:pos x="0" y="136"/>
              </a:cxn>
              <a:cxn ang="0">
                <a:pos x="0" y="102"/>
              </a:cxn>
              <a:cxn ang="0">
                <a:pos x="0" y="68"/>
              </a:cxn>
              <a:cxn ang="0">
                <a:pos x="17" y="51"/>
              </a:cxn>
              <a:cxn ang="0">
                <a:pos x="17" y="34"/>
              </a:cxn>
              <a:cxn ang="0">
                <a:pos x="68" y="0"/>
              </a:cxn>
              <a:cxn ang="0">
                <a:pos x="102" y="0"/>
              </a:cxn>
              <a:cxn ang="0">
                <a:pos x="153" y="0"/>
              </a:cxn>
              <a:cxn ang="0">
                <a:pos x="204" y="17"/>
              </a:cxn>
              <a:cxn ang="0">
                <a:pos x="288" y="51"/>
              </a:cxn>
              <a:cxn ang="0">
                <a:pos x="305" y="255"/>
              </a:cxn>
              <a:cxn ang="0">
                <a:pos x="305" y="442"/>
              </a:cxn>
              <a:cxn ang="0">
                <a:pos x="322" y="595"/>
              </a:cxn>
              <a:cxn ang="0">
                <a:pos x="322" y="730"/>
              </a:cxn>
              <a:cxn ang="0">
                <a:pos x="322" y="832"/>
              </a:cxn>
              <a:cxn ang="0">
                <a:pos x="322" y="900"/>
              </a:cxn>
              <a:cxn ang="0">
                <a:pos x="322" y="951"/>
              </a:cxn>
              <a:cxn ang="0">
                <a:pos x="322" y="968"/>
              </a:cxn>
              <a:cxn ang="0">
                <a:pos x="288" y="968"/>
              </a:cxn>
              <a:cxn ang="0">
                <a:pos x="272" y="968"/>
              </a:cxn>
              <a:cxn ang="0">
                <a:pos x="255" y="934"/>
              </a:cxn>
              <a:cxn ang="0">
                <a:pos x="238" y="900"/>
              </a:cxn>
              <a:cxn ang="0">
                <a:pos x="204" y="798"/>
              </a:cxn>
              <a:cxn ang="0">
                <a:pos x="187" y="730"/>
              </a:cxn>
              <a:cxn ang="0">
                <a:pos x="187" y="662"/>
              </a:cxn>
              <a:cxn ang="0">
                <a:pos x="170" y="612"/>
              </a:cxn>
              <a:cxn ang="0">
                <a:pos x="153" y="527"/>
              </a:cxn>
              <a:cxn ang="0">
                <a:pos x="136" y="442"/>
              </a:cxn>
              <a:cxn ang="0">
                <a:pos x="136" y="357"/>
              </a:cxn>
              <a:cxn ang="0">
                <a:pos x="119" y="272"/>
              </a:cxn>
              <a:cxn ang="0">
                <a:pos x="102" y="221"/>
              </a:cxn>
              <a:cxn ang="0">
                <a:pos x="68" y="187"/>
              </a:cxn>
              <a:cxn ang="0">
                <a:pos x="51" y="170"/>
              </a:cxn>
              <a:cxn ang="0">
                <a:pos x="51" y="170"/>
              </a:cxn>
            </a:cxnLst>
            <a:rect l="txL" t="txT" r="txR" b="txB"/>
            <a:pathLst>
              <a:path w="322" h="968">
                <a:moveTo>
                  <a:pt x="51" y="170"/>
                </a:moveTo>
                <a:lnTo>
                  <a:pt x="17" y="153"/>
                </a:lnTo>
                <a:lnTo>
                  <a:pt x="0" y="136"/>
                </a:lnTo>
                <a:lnTo>
                  <a:pt x="0" y="102"/>
                </a:lnTo>
                <a:lnTo>
                  <a:pt x="0" y="68"/>
                </a:lnTo>
                <a:lnTo>
                  <a:pt x="17" y="51"/>
                </a:lnTo>
                <a:lnTo>
                  <a:pt x="17" y="34"/>
                </a:lnTo>
                <a:lnTo>
                  <a:pt x="68" y="0"/>
                </a:lnTo>
                <a:lnTo>
                  <a:pt x="102" y="0"/>
                </a:lnTo>
                <a:lnTo>
                  <a:pt x="153" y="0"/>
                </a:lnTo>
                <a:lnTo>
                  <a:pt x="204" y="17"/>
                </a:lnTo>
                <a:lnTo>
                  <a:pt x="288" y="51"/>
                </a:lnTo>
                <a:lnTo>
                  <a:pt x="305" y="255"/>
                </a:lnTo>
                <a:lnTo>
                  <a:pt x="305" y="442"/>
                </a:lnTo>
                <a:lnTo>
                  <a:pt x="322" y="595"/>
                </a:lnTo>
                <a:lnTo>
                  <a:pt x="322" y="730"/>
                </a:lnTo>
                <a:lnTo>
                  <a:pt x="322" y="832"/>
                </a:lnTo>
                <a:lnTo>
                  <a:pt x="322" y="900"/>
                </a:lnTo>
                <a:lnTo>
                  <a:pt x="322" y="951"/>
                </a:lnTo>
                <a:lnTo>
                  <a:pt x="322" y="968"/>
                </a:lnTo>
                <a:lnTo>
                  <a:pt x="288" y="968"/>
                </a:lnTo>
                <a:lnTo>
                  <a:pt x="272" y="968"/>
                </a:lnTo>
                <a:lnTo>
                  <a:pt x="255" y="934"/>
                </a:lnTo>
                <a:lnTo>
                  <a:pt x="238" y="900"/>
                </a:lnTo>
                <a:lnTo>
                  <a:pt x="204" y="798"/>
                </a:lnTo>
                <a:lnTo>
                  <a:pt x="187" y="730"/>
                </a:lnTo>
                <a:lnTo>
                  <a:pt x="187" y="662"/>
                </a:lnTo>
                <a:lnTo>
                  <a:pt x="170" y="612"/>
                </a:lnTo>
                <a:lnTo>
                  <a:pt x="153" y="527"/>
                </a:lnTo>
                <a:lnTo>
                  <a:pt x="136" y="442"/>
                </a:lnTo>
                <a:lnTo>
                  <a:pt x="136" y="357"/>
                </a:lnTo>
                <a:lnTo>
                  <a:pt x="119" y="272"/>
                </a:lnTo>
                <a:lnTo>
                  <a:pt x="102" y="221"/>
                </a:lnTo>
                <a:lnTo>
                  <a:pt x="68" y="187"/>
                </a:lnTo>
                <a:lnTo>
                  <a:pt x="51" y="170"/>
                </a:lnTo>
                <a:lnTo>
                  <a:pt x="51" y="1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805" name="Freeform 37"/>
          <p:cNvSpPr/>
          <p:nvPr/>
        </p:nvSpPr>
        <p:spPr>
          <a:xfrm>
            <a:off x="6007100" y="3427413"/>
            <a:ext cx="882650" cy="549275"/>
          </a:xfrm>
          <a:custGeom>
            <a:avLst/>
            <a:gdLst>
              <a:gd name="txL" fmla="*/ 0 w 1389"/>
              <a:gd name="txT" fmla="*/ 0 h 866"/>
              <a:gd name="txR" fmla="*/ 1389 w 1389"/>
              <a:gd name="txB" fmla="*/ 866 h 866"/>
            </a:gdLst>
            <a:ahLst/>
            <a:cxnLst>
              <a:cxn ang="0">
                <a:pos x="0" y="187"/>
              </a:cxn>
              <a:cxn ang="0">
                <a:pos x="136" y="170"/>
              </a:cxn>
              <a:cxn ang="0">
                <a:pos x="271" y="153"/>
              </a:cxn>
              <a:cxn ang="0">
                <a:pos x="407" y="136"/>
              </a:cxn>
              <a:cxn ang="0">
                <a:pos x="559" y="119"/>
              </a:cxn>
              <a:cxn ang="0">
                <a:pos x="627" y="102"/>
              </a:cxn>
              <a:cxn ang="0">
                <a:pos x="695" y="85"/>
              </a:cxn>
              <a:cxn ang="0">
                <a:pos x="745" y="68"/>
              </a:cxn>
              <a:cxn ang="0">
                <a:pos x="796" y="68"/>
              </a:cxn>
              <a:cxn ang="0">
                <a:pos x="830" y="51"/>
              </a:cxn>
              <a:cxn ang="0">
                <a:pos x="864" y="34"/>
              </a:cxn>
              <a:cxn ang="0">
                <a:pos x="881" y="34"/>
              </a:cxn>
              <a:cxn ang="0">
                <a:pos x="898" y="34"/>
              </a:cxn>
              <a:cxn ang="0">
                <a:pos x="949" y="17"/>
              </a:cxn>
              <a:cxn ang="0">
                <a:pos x="1000" y="0"/>
              </a:cxn>
              <a:cxn ang="0">
                <a:pos x="1017" y="17"/>
              </a:cxn>
              <a:cxn ang="0">
                <a:pos x="1067" y="34"/>
              </a:cxn>
              <a:cxn ang="0">
                <a:pos x="1135" y="68"/>
              </a:cxn>
              <a:cxn ang="0">
                <a:pos x="1220" y="119"/>
              </a:cxn>
              <a:cxn ang="0">
                <a:pos x="1288" y="153"/>
              </a:cxn>
              <a:cxn ang="0">
                <a:pos x="1338" y="204"/>
              </a:cxn>
              <a:cxn ang="0">
                <a:pos x="1372" y="238"/>
              </a:cxn>
              <a:cxn ang="0">
                <a:pos x="1389" y="255"/>
              </a:cxn>
              <a:cxn ang="0">
                <a:pos x="1372" y="306"/>
              </a:cxn>
              <a:cxn ang="0">
                <a:pos x="1321" y="323"/>
              </a:cxn>
              <a:cxn ang="0">
                <a:pos x="1305" y="340"/>
              </a:cxn>
              <a:cxn ang="0">
                <a:pos x="1271" y="374"/>
              </a:cxn>
              <a:cxn ang="0">
                <a:pos x="1237" y="425"/>
              </a:cxn>
              <a:cxn ang="0">
                <a:pos x="1203" y="476"/>
              </a:cxn>
              <a:cxn ang="0">
                <a:pos x="1169" y="561"/>
              </a:cxn>
              <a:cxn ang="0">
                <a:pos x="1118" y="646"/>
              </a:cxn>
              <a:cxn ang="0">
                <a:pos x="1084" y="748"/>
              </a:cxn>
              <a:cxn ang="0">
                <a:pos x="1033" y="866"/>
              </a:cxn>
              <a:cxn ang="0">
                <a:pos x="915" y="866"/>
              </a:cxn>
              <a:cxn ang="0">
                <a:pos x="932" y="764"/>
              </a:cxn>
              <a:cxn ang="0">
                <a:pos x="966" y="663"/>
              </a:cxn>
              <a:cxn ang="0">
                <a:pos x="983" y="578"/>
              </a:cxn>
              <a:cxn ang="0">
                <a:pos x="983" y="493"/>
              </a:cxn>
              <a:cxn ang="0">
                <a:pos x="1000" y="442"/>
              </a:cxn>
              <a:cxn ang="0">
                <a:pos x="1017" y="391"/>
              </a:cxn>
              <a:cxn ang="0">
                <a:pos x="1017" y="357"/>
              </a:cxn>
              <a:cxn ang="0">
                <a:pos x="1017" y="323"/>
              </a:cxn>
              <a:cxn ang="0">
                <a:pos x="1017" y="272"/>
              </a:cxn>
              <a:cxn ang="0">
                <a:pos x="1000" y="238"/>
              </a:cxn>
              <a:cxn ang="0">
                <a:pos x="983" y="221"/>
              </a:cxn>
              <a:cxn ang="0">
                <a:pos x="966" y="221"/>
              </a:cxn>
              <a:cxn ang="0">
                <a:pos x="898" y="204"/>
              </a:cxn>
              <a:cxn ang="0">
                <a:pos x="864" y="204"/>
              </a:cxn>
              <a:cxn ang="0">
                <a:pos x="796" y="221"/>
              </a:cxn>
              <a:cxn ang="0">
                <a:pos x="729" y="221"/>
              </a:cxn>
              <a:cxn ang="0">
                <a:pos x="610" y="238"/>
              </a:cxn>
              <a:cxn ang="0">
                <a:pos x="491" y="255"/>
              </a:cxn>
              <a:cxn ang="0">
                <a:pos x="356" y="272"/>
              </a:cxn>
              <a:cxn ang="0">
                <a:pos x="186" y="272"/>
              </a:cxn>
              <a:cxn ang="0">
                <a:pos x="0" y="289"/>
              </a:cxn>
              <a:cxn ang="0">
                <a:pos x="0" y="187"/>
              </a:cxn>
              <a:cxn ang="0">
                <a:pos x="0" y="187"/>
              </a:cxn>
            </a:cxnLst>
            <a:rect l="txL" t="txT" r="txR" b="txB"/>
            <a:pathLst>
              <a:path w="1389" h="866">
                <a:moveTo>
                  <a:pt x="0" y="187"/>
                </a:moveTo>
                <a:lnTo>
                  <a:pt x="136" y="170"/>
                </a:lnTo>
                <a:lnTo>
                  <a:pt x="271" y="153"/>
                </a:lnTo>
                <a:lnTo>
                  <a:pt x="407" y="136"/>
                </a:lnTo>
                <a:lnTo>
                  <a:pt x="559" y="119"/>
                </a:lnTo>
                <a:lnTo>
                  <a:pt x="627" y="102"/>
                </a:lnTo>
                <a:lnTo>
                  <a:pt x="695" y="85"/>
                </a:lnTo>
                <a:lnTo>
                  <a:pt x="745" y="68"/>
                </a:lnTo>
                <a:lnTo>
                  <a:pt x="796" y="68"/>
                </a:lnTo>
                <a:lnTo>
                  <a:pt x="830" y="51"/>
                </a:lnTo>
                <a:lnTo>
                  <a:pt x="864" y="34"/>
                </a:lnTo>
                <a:lnTo>
                  <a:pt x="881" y="34"/>
                </a:lnTo>
                <a:lnTo>
                  <a:pt x="898" y="34"/>
                </a:lnTo>
                <a:lnTo>
                  <a:pt x="949" y="17"/>
                </a:lnTo>
                <a:lnTo>
                  <a:pt x="1000" y="0"/>
                </a:lnTo>
                <a:lnTo>
                  <a:pt x="1017" y="17"/>
                </a:lnTo>
                <a:lnTo>
                  <a:pt x="1067" y="34"/>
                </a:lnTo>
                <a:lnTo>
                  <a:pt x="1135" y="68"/>
                </a:lnTo>
                <a:lnTo>
                  <a:pt x="1220" y="119"/>
                </a:lnTo>
                <a:lnTo>
                  <a:pt x="1288" y="153"/>
                </a:lnTo>
                <a:lnTo>
                  <a:pt x="1338" y="204"/>
                </a:lnTo>
                <a:lnTo>
                  <a:pt x="1372" y="238"/>
                </a:lnTo>
                <a:lnTo>
                  <a:pt x="1389" y="255"/>
                </a:lnTo>
                <a:lnTo>
                  <a:pt x="1372" y="306"/>
                </a:lnTo>
                <a:lnTo>
                  <a:pt x="1321" y="323"/>
                </a:lnTo>
                <a:lnTo>
                  <a:pt x="1305" y="340"/>
                </a:lnTo>
                <a:lnTo>
                  <a:pt x="1271" y="374"/>
                </a:lnTo>
                <a:lnTo>
                  <a:pt x="1237" y="425"/>
                </a:lnTo>
                <a:lnTo>
                  <a:pt x="1203" y="476"/>
                </a:lnTo>
                <a:lnTo>
                  <a:pt x="1169" y="561"/>
                </a:lnTo>
                <a:lnTo>
                  <a:pt x="1118" y="646"/>
                </a:lnTo>
                <a:lnTo>
                  <a:pt x="1084" y="748"/>
                </a:lnTo>
                <a:lnTo>
                  <a:pt x="1033" y="866"/>
                </a:lnTo>
                <a:lnTo>
                  <a:pt x="915" y="866"/>
                </a:lnTo>
                <a:lnTo>
                  <a:pt x="932" y="764"/>
                </a:lnTo>
                <a:lnTo>
                  <a:pt x="966" y="663"/>
                </a:lnTo>
                <a:lnTo>
                  <a:pt x="983" y="578"/>
                </a:lnTo>
                <a:lnTo>
                  <a:pt x="983" y="493"/>
                </a:lnTo>
                <a:lnTo>
                  <a:pt x="1000" y="442"/>
                </a:lnTo>
                <a:lnTo>
                  <a:pt x="1017" y="391"/>
                </a:lnTo>
                <a:lnTo>
                  <a:pt x="1017" y="357"/>
                </a:lnTo>
                <a:lnTo>
                  <a:pt x="1017" y="323"/>
                </a:lnTo>
                <a:lnTo>
                  <a:pt x="1017" y="272"/>
                </a:lnTo>
                <a:lnTo>
                  <a:pt x="1000" y="238"/>
                </a:lnTo>
                <a:lnTo>
                  <a:pt x="983" y="221"/>
                </a:lnTo>
                <a:lnTo>
                  <a:pt x="966" y="221"/>
                </a:lnTo>
                <a:lnTo>
                  <a:pt x="898" y="204"/>
                </a:lnTo>
                <a:lnTo>
                  <a:pt x="864" y="204"/>
                </a:lnTo>
                <a:lnTo>
                  <a:pt x="796" y="221"/>
                </a:lnTo>
                <a:lnTo>
                  <a:pt x="729" y="221"/>
                </a:lnTo>
                <a:lnTo>
                  <a:pt x="610" y="238"/>
                </a:lnTo>
                <a:lnTo>
                  <a:pt x="491" y="255"/>
                </a:lnTo>
                <a:lnTo>
                  <a:pt x="356" y="272"/>
                </a:lnTo>
                <a:lnTo>
                  <a:pt x="186" y="272"/>
                </a:lnTo>
                <a:lnTo>
                  <a:pt x="0" y="289"/>
                </a:lnTo>
                <a:lnTo>
                  <a:pt x="0" y="187"/>
                </a:lnTo>
                <a:lnTo>
                  <a:pt x="0" y="1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807" name="Freeform 39"/>
          <p:cNvSpPr/>
          <p:nvPr/>
        </p:nvSpPr>
        <p:spPr>
          <a:xfrm>
            <a:off x="5759450" y="2478088"/>
            <a:ext cx="409575" cy="636587"/>
          </a:xfrm>
          <a:custGeom>
            <a:avLst/>
            <a:gdLst>
              <a:gd name="txL" fmla="*/ 0 w 644"/>
              <a:gd name="txT" fmla="*/ 0 h 1002"/>
              <a:gd name="txR" fmla="*/ 644 w 644"/>
              <a:gd name="txB" fmla="*/ 1002 h 1002"/>
            </a:gdLst>
            <a:ahLst/>
            <a:cxnLst>
              <a:cxn ang="0">
                <a:pos x="0" y="1002"/>
              </a:cxn>
              <a:cxn ang="0">
                <a:pos x="0" y="985"/>
              </a:cxn>
              <a:cxn ang="0">
                <a:pos x="17" y="951"/>
              </a:cxn>
              <a:cxn ang="0">
                <a:pos x="51" y="883"/>
              </a:cxn>
              <a:cxn ang="0">
                <a:pos x="102" y="815"/>
              </a:cxn>
              <a:cxn ang="0">
                <a:pos x="170" y="730"/>
              </a:cxn>
              <a:cxn ang="0">
                <a:pos x="221" y="629"/>
              </a:cxn>
              <a:cxn ang="0">
                <a:pos x="271" y="527"/>
              </a:cxn>
              <a:cxn ang="0">
                <a:pos x="339" y="391"/>
              </a:cxn>
              <a:cxn ang="0">
                <a:pos x="356" y="340"/>
              </a:cxn>
              <a:cxn ang="0">
                <a:pos x="373" y="272"/>
              </a:cxn>
              <a:cxn ang="0">
                <a:pos x="407" y="187"/>
              </a:cxn>
              <a:cxn ang="0">
                <a:pos x="407" y="119"/>
              </a:cxn>
              <a:cxn ang="0">
                <a:pos x="407" y="85"/>
              </a:cxn>
              <a:cxn ang="0">
                <a:pos x="390" y="51"/>
              </a:cxn>
              <a:cxn ang="0">
                <a:pos x="390" y="34"/>
              </a:cxn>
              <a:cxn ang="0">
                <a:pos x="390" y="17"/>
              </a:cxn>
              <a:cxn ang="0">
                <a:pos x="407" y="0"/>
              </a:cxn>
              <a:cxn ang="0">
                <a:pos x="441" y="0"/>
              </a:cxn>
              <a:cxn ang="0">
                <a:pos x="458" y="0"/>
              </a:cxn>
              <a:cxn ang="0">
                <a:pos x="509" y="17"/>
              </a:cxn>
              <a:cxn ang="0">
                <a:pos x="542" y="51"/>
              </a:cxn>
              <a:cxn ang="0">
                <a:pos x="593" y="102"/>
              </a:cxn>
              <a:cxn ang="0">
                <a:pos x="627" y="136"/>
              </a:cxn>
              <a:cxn ang="0">
                <a:pos x="644" y="170"/>
              </a:cxn>
              <a:cxn ang="0">
                <a:pos x="644" y="204"/>
              </a:cxn>
              <a:cxn ang="0">
                <a:pos x="627" y="255"/>
              </a:cxn>
              <a:cxn ang="0">
                <a:pos x="593" y="323"/>
              </a:cxn>
              <a:cxn ang="0">
                <a:pos x="542" y="408"/>
              </a:cxn>
              <a:cxn ang="0">
                <a:pos x="475" y="527"/>
              </a:cxn>
              <a:cxn ang="0">
                <a:pos x="390" y="663"/>
              </a:cxn>
              <a:cxn ang="0">
                <a:pos x="305" y="764"/>
              </a:cxn>
              <a:cxn ang="0">
                <a:pos x="221" y="849"/>
              </a:cxn>
              <a:cxn ang="0">
                <a:pos x="153" y="917"/>
              </a:cxn>
              <a:cxn ang="0">
                <a:pos x="102" y="968"/>
              </a:cxn>
              <a:cxn ang="0">
                <a:pos x="51" y="1002"/>
              </a:cxn>
              <a:cxn ang="0">
                <a:pos x="17" y="1002"/>
              </a:cxn>
              <a:cxn ang="0">
                <a:pos x="0" y="1002"/>
              </a:cxn>
              <a:cxn ang="0">
                <a:pos x="0" y="1002"/>
              </a:cxn>
            </a:cxnLst>
            <a:rect l="txL" t="txT" r="txR" b="txB"/>
            <a:pathLst>
              <a:path w="644" h="1002">
                <a:moveTo>
                  <a:pt x="0" y="1002"/>
                </a:moveTo>
                <a:lnTo>
                  <a:pt x="0" y="985"/>
                </a:lnTo>
                <a:lnTo>
                  <a:pt x="17" y="951"/>
                </a:lnTo>
                <a:lnTo>
                  <a:pt x="51" y="883"/>
                </a:lnTo>
                <a:lnTo>
                  <a:pt x="102" y="815"/>
                </a:lnTo>
                <a:lnTo>
                  <a:pt x="170" y="730"/>
                </a:lnTo>
                <a:lnTo>
                  <a:pt x="221" y="629"/>
                </a:lnTo>
                <a:lnTo>
                  <a:pt x="271" y="527"/>
                </a:lnTo>
                <a:lnTo>
                  <a:pt x="339" y="391"/>
                </a:lnTo>
                <a:lnTo>
                  <a:pt x="356" y="340"/>
                </a:lnTo>
                <a:lnTo>
                  <a:pt x="373" y="272"/>
                </a:lnTo>
                <a:lnTo>
                  <a:pt x="407" y="187"/>
                </a:lnTo>
                <a:lnTo>
                  <a:pt x="407" y="119"/>
                </a:lnTo>
                <a:lnTo>
                  <a:pt x="407" y="85"/>
                </a:lnTo>
                <a:lnTo>
                  <a:pt x="390" y="51"/>
                </a:lnTo>
                <a:lnTo>
                  <a:pt x="390" y="34"/>
                </a:lnTo>
                <a:lnTo>
                  <a:pt x="390" y="17"/>
                </a:lnTo>
                <a:lnTo>
                  <a:pt x="407" y="0"/>
                </a:lnTo>
                <a:lnTo>
                  <a:pt x="441" y="0"/>
                </a:lnTo>
                <a:lnTo>
                  <a:pt x="458" y="0"/>
                </a:lnTo>
                <a:lnTo>
                  <a:pt x="509" y="17"/>
                </a:lnTo>
                <a:lnTo>
                  <a:pt x="542" y="51"/>
                </a:lnTo>
                <a:lnTo>
                  <a:pt x="593" y="102"/>
                </a:lnTo>
                <a:lnTo>
                  <a:pt x="627" y="136"/>
                </a:lnTo>
                <a:lnTo>
                  <a:pt x="644" y="170"/>
                </a:lnTo>
                <a:lnTo>
                  <a:pt x="644" y="204"/>
                </a:lnTo>
                <a:lnTo>
                  <a:pt x="627" y="255"/>
                </a:lnTo>
                <a:lnTo>
                  <a:pt x="593" y="323"/>
                </a:lnTo>
                <a:lnTo>
                  <a:pt x="542" y="408"/>
                </a:lnTo>
                <a:lnTo>
                  <a:pt x="475" y="527"/>
                </a:lnTo>
                <a:lnTo>
                  <a:pt x="390" y="663"/>
                </a:lnTo>
                <a:lnTo>
                  <a:pt x="305" y="764"/>
                </a:lnTo>
                <a:lnTo>
                  <a:pt x="221" y="849"/>
                </a:lnTo>
                <a:lnTo>
                  <a:pt x="153" y="917"/>
                </a:lnTo>
                <a:lnTo>
                  <a:pt x="102" y="968"/>
                </a:lnTo>
                <a:lnTo>
                  <a:pt x="51" y="1002"/>
                </a:lnTo>
                <a:lnTo>
                  <a:pt x="17" y="1002"/>
                </a:lnTo>
                <a:lnTo>
                  <a:pt x="0" y="1002"/>
                </a:lnTo>
                <a:lnTo>
                  <a:pt x="0" y="10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808" name="Freeform 40"/>
          <p:cNvSpPr/>
          <p:nvPr/>
        </p:nvSpPr>
        <p:spPr>
          <a:xfrm>
            <a:off x="5975350" y="2673350"/>
            <a:ext cx="903288" cy="225425"/>
          </a:xfrm>
          <a:custGeom>
            <a:avLst/>
            <a:gdLst>
              <a:gd name="txL" fmla="*/ 0 w 1423"/>
              <a:gd name="txT" fmla="*/ 0 h 357"/>
              <a:gd name="txR" fmla="*/ 1423 w 1423"/>
              <a:gd name="txB" fmla="*/ 357 h 357"/>
            </a:gdLst>
            <a:ahLst/>
            <a:cxnLst>
              <a:cxn ang="0">
                <a:pos x="491" y="187"/>
              </a:cxn>
              <a:cxn ang="0">
                <a:pos x="593" y="170"/>
              </a:cxn>
              <a:cxn ang="0">
                <a:pos x="678" y="153"/>
              </a:cxn>
              <a:cxn ang="0">
                <a:pos x="746" y="136"/>
              </a:cxn>
              <a:cxn ang="0">
                <a:pos x="830" y="119"/>
              </a:cxn>
              <a:cxn ang="0">
                <a:pos x="881" y="102"/>
              </a:cxn>
              <a:cxn ang="0">
                <a:pos x="932" y="85"/>
              </a:cxn>
              <a:cxn ang="0">
                <a:pos x="983" y="68"/>
              </a:cxn>
              <a:cxn ang="0">
                <a:pos x="1017" y="51"/>
              </a:cxn>
              <a:cxn ang="0">
                <a:pos x="1084" y="17"/>
              </a:cxn>
              <a:cxn ang="0">
                <a:pos x="1152" y="0"/>
              </a:cxn>
              <a:cxn ang="0">
                <a:pos x="1203" y="0"/>
              </a:cxn>
              <a:cxn ang="0">
                <a:pos x="1254" y="0"/>
              </a:cxn>
              <a:cxn ang="0">
                <a:pos x="1339" y="0"/>
              </a:cxn>
              <a:cxn ang="0">
                <a:pos x="1372" y="17"/>
              </a:cxn>
              <a:cxn ang="0">
                <a:pos x="1389" y="17"/>
              </a:cxn>
              <a:cxn ang="0">
                <a:pos x="1406" y="68"/>
              </a:cxn>
              <a:cxn ang="0">
                <a:pos x="1423" y="102"/>
              </a:cxn>
              <a:cxn ang="0">
                <a:pos x="1406" y="136"/>
              </a:cxn>
              <a:cxn ang="0">
                <a:pos x="1389" y="153"/>
              </a:cxn>
              <a:cxn ang="0">
                <a:pos x="1372" y="153"/>
              </a:cxn>
              <a:cxn ang="0">
                <a:pos x="1322" y="170"/>
              </a:cxn>
              <a:cxn ang="0">
                <a:pos x="1271" y="187"/>
              </a:cxn>
              <a:cxn ang="0">
                <a:pos x="1169" y="204"/>
              </a:cxn>
              <a:cxn ang="0">
                <a:pos x="1051" y="221"/>
              </a:cxn>
              <a:cxn ang="0">
                <a:pos x="915" y="255"/>
              </a:cxn>
              <a:cxn ang="0">
                <a:pos x="796" y="272"/>
              </a:cxn>
              <a:cxn ang="0">
                <a:pos x="678" y="306"/>
              </a:cxn>
              <a:cxn ang="0">
                <a:pos x="576" y="323"/>
              </a:cxn>
              <a:cxn ang="0">
                <a:pos x="458" y="340"/>
              </a:cxn>
              <a:cxn ang="0">
                <a:pos x="322" y="357"/>
              </a:cxn>
              <a:cxn ang="0">
                <a:pos x="170" y="357"/>
              </a:cxn>
              <a:cxn ang="0">
                <a:pos x="0" y="357"/>
              </a:cxn>
              <a:cxn ang="0">
                <a:pos x="0" y="272"/>
              </a:cxn>
              <a:cxn ang="0">
                <a:pos x="34" y="272"/>
              </a:cxn>
              <a:cxn ang="0">
                <a:pos x="68" y="255"/>
              </a:cxn>
              <a:cxn ang="0">
                <a:pos x="119" y="255"/>
              </a:cxn>
              <a:cxn ang="0">
                <a:pos x="187" y="238"/>
              </a:cxn>
              <a:cxn ang="0">
                <a:pos x="254" y="238"/>
              </a:cxn>
              <a:cxn ang="0">
                <a:pos x="322" y="221"/>
              </a:cxn>
              <a:cxn ang="0">
                <a:pos x="407" y="204"/>
              </a:cxn>
              <a:cxn ang="0">
                <a:pos x="491" y="187"/>
              </a:cxn>
              <a:cxn ang="0">
                <a:pos x="491" y="187"/>
              </a:cxn>
            </a:cxnLst>
            <a:rect l="txL" t="txT" r="txR" b="txB"/>
            <a:pathLst>
              <a:path w="1423" h="357">
                <a:moveTo>
                  <a:pt x="491" y="187"/>
                </a:moveTo>
                <a:lnTo>
                  <a:pt x="593" y="170"/>
                </a:lnTo>
                <a:lnTo>
                  <a:pt x="678" y="153"/>
                </a:lnTo>
                <a:lnTo>
                  <a:pt x="746" y="136"/>
                </a:lnTo>
                <a:lnTo>
                  <a:pt x="830" y="119"/>
                </a:lnTo>
                <a:lnTo>
                  <a:pt x="881" y="102"/>
                </a:lnTo>
                <a:lnTo>
                  <a:pt x="932" y="85"/>
                </a:lnTo>
                <a:lnTo>
                  <a:pt x="983" y="68"/>
                </a:lnTo>
                <a:lnTo>
                  <a:pt x="1017" y="51"/>
                </a:lnTo>
                <a:lnTo>
                  <a:pt x="1084" y="17"/>
                </a:lnTo>
                <a:lnTo>
                  <a:pt x="1152" y="0"/>
                </a:lnTo>
                <a:lnTo>
                  <a:pt x="1203" y="0"/>
                </a:lnTo>
                <a:lnTo>
                  <a:pt x="1254" y="0"/>
                </a:lnTo>
                <a:lnTo>
                  <a:pt x="1339" y="0"/>
                </a:lnTo>
                <a:lnTo>
                  <a:pt x="1372" y="17"/>
                </a:lnTo>
                <a:lnTo>
                  <a:pt x="1389" y="17"/>
                </a:lnTo>
                <a:lnTo>
                  <a:pt x="1406" y="68"/>
                </a:lnTo>
                <a:lnTo>
                  <a:pt x="1423" y="102"/>
                </a:lnTo>
                <a:lnTo>
                  <a:pt x="1406" y="136"/>
                </a:lnTo>
                <a:lnTo>
                  <a:pt x="1389" y="153"/>
                </a:lnTo>
                <a:lnTo>
                  <a:pt x="1372" y="153"/>
                </a:lnTo>
                <a:lnTo>
                  <a:pt x="1322" y="170"/>
                </a:lnTo>
                <a:lnTo>
                  <a:pt x="1271" y="187"/>
                </a:lnTo>
                <a:lnTo>
                  <a:pt x="1169" y="204"/>
                </a:lnTo>
                <a:lnTo>
                  <a:pt x="1051" y="221"/>
                </a:lnTo>
                <a:lnTo>
                  <a:pt x="915" y="255"/>
                </a:lnTo>
                <a:lnTo>
                  <a:pt x="796" y="272"/>
                </a:lnTo>
                <a:lnTo>
                  <a:pt x="678" y="306"/>
                </a:lnTo>
                <a:lnTo>
                  <a:pt x="576" y="323"/>
                </a:lnTo>
                <a:lnTo>
                  <a:pt x="458" y="340"/>
                </a:lnTo>
                <a:lnTo>
                  <a:pt x="322" y="357"/>
                </a:lnTo>
                <a:lnTo>
                  <a:pt x="170" y="357"/>
                </a:lnTo>
                <a:lnTo>
                  <a:pt x="0" y="357"/>
                </a:lnTo>
                <a:lnTo>
                  <a:pt x="0" y="272"/>
                </a:lnTo>
                <a:lnTo>
                  <a:pt x="34" y="272"/>
                </a:lnTo>
                <a:lnTo>
                  <a:pt x="68" y="255"/>
                </a:lnTo>
                <a:lnTo>
                  <a:pt x="119" y="255"/>
                </a:lnTo>
                <a:lnTo>
                  <a:pt x="187" y="238"/>
                </a:lnTo>
                <a:lnTo>
                  <a:pt x="254" y="238"/>
                </a:lnTo>
                <a:lnTo>
                  <a:pt x="322" y="221"/>
                </a:lnTo>
                <a:lnTo>
                  <a:pt x="407" y="204"/>
                </a:lnTo>
                <a:lnTo>
                  <a:pt x="491" y="187"/>
                </a:lnTo>
                <a:lnTo>
                  <a:pt x="491" y="1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810" name="Freeform 42"/>
          <p:cNvSpPr/>
          <p:nvPr/>
        </p:nvSpPr>
        <p:spPr>
          <a:xfrm>
            <a:off x="6286500" y="2198688"/>
            <a:ext cx="215900" cy="1001712"/>
          </a:xfrm>
          <a:custGeom>
            <a:avLst/>
            <a:gdLst>
              <a:gd name="txL" fmla="*/ 0 w 339"/>
              <a:gd name="txT" fmla="*/ 0 h 1579"/>
              <a:gd name="txR" fmla="*/ 339 w 339"/>
              <a:gd name="txB" fmla="*/ 1579 h 1579"/>
            </a:gdLst>
            <a:ahLst/>
            <a:cxnLst>
              <a:cxn ang="0">
                <a:pos x="85" y="1579"/>
              </a:cxn>
              <a:cxn ang="0">
                <a:pos x="85" y="1426"/>
              </a:cxn>
              <a:cxn ang="0">
                <a:pos x="102" y="1273"/>
              </a:cxn>
              <a:cxn ang="0">
                <a:pos x="102" y="1138"/>
              </a:cxn>
              <a:cxn ang="0">
                <a:pos x="102" y="1019"/>
              </a:cxn>
              <a:cxn ang="0">
                <a:pos x="102" y="900"/>
              </a:cxn>
              <a:cxn ang="0">
                <a:pos x="102" y="798"/>
              </a:cxn>
              <a:cxn ang="0">
                <a:pos x="102" y="696"/>
              </a:cxn>
              <a:cxn ang="0">
                <a:pos x="102" y="611"/>
              </a:cxn>
              <a:cxn ang="0">
                <a:pos x="102" y="526"/>
              </a:cxn>
              <a:cxn ang="0">
                <a:pos x="102" y="458"/>
              </a:cxn>
              <a:cxn ang="0">
                <a:pos x="102" y="407"/>
              </a:cxn>
              <a:cxn ang="0">
                <a:pos x="102" y="357"/>
              </a:cxn>
              <a:cxn ang="0">
                <a:pos x="102" y="306"/>
              </a:cxn>
              <a:cxn ang="0">
                <a:pos x="102" y="272"/>
              </a:cxn>
              <a:cxn ang="0">
                <a:pos x="85" y="255"/>
              </a:cxn>
              <a:cxn ang="0">
                <a:pos x="85" y="238"/>
              </a:cxn>
              <a:cxn ang="0">
                <a:pos x="68" y="170"/>
              </a:cxn>
              <a:cxn ang="0">
                <a:pos x="51" y="136"/>
              </a:cxn>
              <a:cxn ang="0">
                <a:pos x="34" y="102"/>
              </a:cxn>
              <a:cxn ang="0">
                <a:pos x="0" y="68"/>
              </a:cxn>
              <a:cxn ang="0">
                <a:pos x="0" y="51"/>
              </a:cxn>
              <a:cxn ang="0">
                <a:pos x="0" y="34"/>
              </a:cxn>
              <a:cxn ang="0">
                <a:pos x="0" y="0"/>
              </a:cxn>
              <a:cxn ang="0">
                <a:pos x="17" y="0"/>
              </a:cxn>
              <a:cxn ang="0">
                <a:pos x="51" y="0"/>
              </a:cxn>
              <a:cxn ang="0">
                <a:pos x="102" y="17"/>
              </a:cxn>
              <a:cxn ang="0">
                <a:pos x="170" y="34"/>
              </a:cxn>
              <a:cxn ang="0">
                <a:pos x="238" y="68"/>
              </a:cxn>
              <a:cxn ang="0">
                <a:pos x="272" y="102"/>
              </a:cxn>
              <a:cxn ang="0">
                <a:pos x="305" y="119"/>
              </a:cxn>
              <a:cxn ang="0">
                <a:pos x="322" y="153"/>
              </a:cxn>
              <a:cxn ang="0">
                <a:pos x="339" y="187"/>
              </a:cxn>
              <a:cxn ang="0">
                <a:pos x="339" y="221"/>
              </a:cxn>
              <a:cxn ang="0">
                <a:pos x="322" y="272"/>
              </a:cxn>
              <a:cxn ang="0">
                <a:pos x="305" y="306"/>
              </a:cxn>
              <a:cxn ang="0">
                <a:pos x="305" y="323"/>
              </a:cxn>
              <a:cxn ang="0">
                <a:pos x="305" y="373"/>
              </a:cxn>
              <a:cxn ang="0">
                <a:pos x="289" y="424"/>
              </a:cxn>
              <a:cxn ang="0">
                <a:pos x="289" y="475"/>
              </a:cxn>
              <a:cxn ang="0">
                <a:pos x="289" y="543"/>
              </a:cxn>
              <a:cxn ang="0">
                <a:pos x="289" y="628"/>
              </a:cxn>
              <a:cxn ang="0">
                <a:pos x="272" y="713"/>
              </a:cxn>
              <a:cxn ang="0">
                <a:pos x="272" y="917"/>
              </a:cxn>
              <a:cxn ang="0">
                <a:pos x="255" y="1121"/>
              </a:cxn>
              <a:cxn ang="0">
                <a:pos x="255" y="1341"/>
              </a:cxn>
              <a:cxn ang="0">
                <a:pos x="238" y="1579"/>
              </a:cxn>
              <a:cxn ang="0">
                <a:pos x="85" y="1579"/>
              </a:cxn>
              <a:cxn ang="0">
                <a:pos x="85" y="1579"/>
              </a:cxn>
            </a:cxnLst>
            <a:rect l="txL" t="txT" r="txR" b="txB"/>
            <a:pathLst>
              <a:path w="339" h="1579">
                <a:moveTo>
                  <a:pt x="85" y="1579"/>
                </a:moveTo>
                <a:lnTo>
                  <a:pt x="85" y="1426"/>
                </a:lnTo>
                <a:lnTo>
                  <a:pt x="102" y="1273"/>
                </a:lnTo>
                <a:lnTo>
                  <a:pt x="102" y="1138"/>
                </a:lnTo>
                <a:lnTo>
                  <a:pt x="102" y="1019"/>
                </a:lnTo>
                <a:lnTo>
                  <a:pt x="102" y="900"/>
                </a:lnTo>
                <a:lnTo>
                  <a:pt x="102" y="798"/>
                </a:lnTo>
                <a:lnTo>
                  <a:pt x="102" y="696"/>
                </a:lnTo>
                <a:lnTo>
                  <a:pt x="102" y="611"/>
                </a:lnTo>
                <a:lnTo>
                  <a:pt x="102" y="526"/>
                </a:lnTo>
                <a:lnTo>
                  <a:pt x="102" y="458"/>
                </a:lnTo>
                <a:lnTo>
                  <a:pt x="102" y="407"/>
                </a:lnTo>
                <a:lnTo>
                  <a:pt x="102" y="357"/>
                </a:lnTo>
                <a:lnTo>
                  <a:pt x="102" y="306"/>
                </a:lnTo>
                <a:lnTo>
                  <a:pt x="102" y="272"/>
                </a:lnTo>
                <a:lnTo>
                  <a:pt x="85" y="255"/>
                </a:lnTo>
                <a:lnTo>
                  <a:pt x="85" y="238"/>
                </a:lnTo>
                <a:lnTo>
                  <a:pt x="68" y="170"/>
                </a:lnTo>
                <a:lnTo>
                  <a:pt x="51" y="136"/>
                </a:lnTo>
                <a:lnTo>
                  <a:pt x="34" y="102"/>
                </a:lnTo>
                <a:lnTo>
                  <a:pt x="0" y="68"/>
                </a:lnTo>
                <a:lnTo>
                  <a:pt x="0" y="51"/>
                </a:lnTo>
                <a:lnTo>
                  <a:pt x="0" y="34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102" y="17"/>
                </a:lnTo>
                <a:lnTo>
                  <a:pt x="170" y="34"/>
                </a:lnTo>
                <a:lnTo>
                  <a:pt x="238" y="68"/>
                </a:lnTo>
                <a:lnTo>
                  <a:pt x="272" y="102"/>
                </a:lnTo>
                <a:lnTo>
                  <a:pt x="305" y="119"/>
                </a:lnTo>
                <a:lnTo>
                  <a:pt x="322" y="153"/>
                </a:lnTo>
                <a:lnTo>
                  <a:pt x="339" y="187"/>
                </a:lnTo>
                <a:lnTo>
                  <a:pt x="339" y="221"/>
                </a:lnTo>
                <a:lnTo>
                  <a:pt x="322" y="272"/>
                </a:lnTo>
                <a:lnTo>
                  <a:pt x="305" y="306"/>
                </a:lnTo>
                <a:lnTo>
                  <a:pt x="305" y="323"/>
                </a:lnTo>
                <a:lnTo>
                  <a:pt x="305" y="373"/>
                </a:lnTo>
                <a:lnTo>
                  <a:pt x="289" y="424"/>
                </a:lnTo>
                <a:lnTo>
                  <a:pt x="289" y="475"/>
                </a:lnTo>
                <a:lnTo>
                  <a:pt x="289" y="543"/>
                </a:lnTo>
                <a:lnTo>
                  <a:pt x="289" y="628"/>
                </a:lnTo>
                <a:lnTo>
                  <a:pt x="272" y="713"/>
                </a:lnTo>
                <a:lnTo>
                  <a:pt x="272" y="917"/>
                </a:lnTo>
                <a:lnTo>
                  <a:pt x="255" y="1121"/>
                </a:lnTo>
                <a:lnTo>
                  <a:pt x="255" y="1341"/>
                </a:lnTo>
                <a:lnTo>
                  <a:pt x="238" y="1579"/>
                </a:lnTo>
                <a:lnTo>
                  <a:pt x="85" y="1579"/>
                </a:lnTo>
                <a:lnTo>
                  <a:pt x="85" y="15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809" name="Freeform 41"/>
          <p:cNvSpPr/>
          <p:nvPr/>
        </p:nvSpPr>
        <p:spPr>
          <a:xfrm>
            <a:off x="5437188" y="3071813"/>
            <a:ext cx="1860550" cy="301625"/>
          </a:xfrm>
          <a:custGeom>
            <a:avLst/>
            <a:gdLst>
              <a:gd name="txL" fmla="*/ 0 w 2931"/>
              <a:gd name="txT" fmla="*/ 0 h 476"/>
              <a:gd name="txR" fmla="*/ 2931 w 2931"/>
              <a:gd name="txB" fmla="*/ 476 h 476"/>
            </a:gdLst>
            <a:ahLst/>
            <a:cxnLst>
              <a:cxn ang="0">
                <a:pos x="2897" y="136"/>
              </a:cxn>
              <a:cxn ang="0">
                <a:pos x="2931" y="170"/>
              </a:cxn>
              <a:cxn ang="0">
                <a:pos x="2914" y="204"/>
              </a:cxn>
              <a:cxn ang="0">
                <a:pos x="2880" y="221"/>
              </a:cxn>
              <a:cxn ang="0">
                <a:pos x="2762" y="221"/>
              </a:cxn>
              <a:cxn ang="0">
                <a:pos x="2592" y="238"/>
              </a:cxn>
              <a:cxn ang="0">
                <a:pos x="2372" y="238"/>
              </a:cxn>
              <a:cxn ang="0">
                <a:pos x="2118" y="238"/>
              </a:cxn>
              <a:cxn ang="0">
                <a:pos x="1915" y="238"/>
              </a:cxn>
              <a:cxn ang="0">
                <a:pos x="1779" y="238"/>
              </a:cxn>
              <a:cxn ang="0">
                <a:pos x="1660" y="255"/>
              </a:cxn>
              <a:cxn ang="0">
                <a:pos x="1457" y="272"/>
              </a:cxn>
              <a:cxn ang="0">
                <a:pos x="1169" y="323"/>
              </a:cxn>
              <a:cxn ang="0">
                <a:pos x="847" y="374"/>
              </a:cxn>
              <a:cxn ang="0">
                <a:pos x="576" y="425"/>
              </a:cxn>
              <a:cxn ang="0">
                <a:pos x="339" y="476"/>
              </a:cxn>
              <a:cxn ang="0">
                <a:pos x="237" y="476"/>
              </a:cxn>
              <a:cxn ang="0">
                <a:pos x="102" y="442"/>
              </a:cxn>
              <a:cxn ang="0">
                <a:pos x="34" y="408"/>
              </a:cxn>
              <a:cxn ang="0">
                <a:pos x="0" y="374"/>
              </a:cxn>
              <a:cxn ang="0">
                <a:pos x="17" y="357"/>
              </a:cxn>
              <a:cxn ang="0">
                <a:pos x="85" y="340"/>
              </a:cxn>
              <a:cxn ang="0">
                <a:pos x="136" y="323"/>
              </a:cxn>
              <a:cxn ang="0">
                <a:pos x="220" y="323"/>
              </a:cxn>
              <a:cxn ang="0">
                <a:pos x="339" y="306"/>
              </a:cxn>
              <a:cxn ang="0">
                <a:pos x="491" y="272"/>
              </a:cxn>
              <a:cxn ang="0">
                <a:pos x="864" y="221"/>
              </a:cxn>
              <a:cxn ang="0">
                <a:pos x="1322" y="153"/>
              </a:cxn>
              <a:cxn ang="0">
                <a:pos x="1745" y="102"/>
              </a:cxn>
              <a:cxn ang="0">
                <a:pos x="2118" y="51"/>
              </a:cxn>
              <a:cxn ang="0">
                <a:pos x="2372" y="17"/>
              </a:cxn>
              <a:cxn ang="0">
                <a:pos x="2524" y="0"/>
              </a:cxn>
              <a:cxn ang="0">
                <a:pos x="2728" y="34"/>
              </a:cxn>
              <a:cxn ang="0">
                <a:pos x="2880" y="119"/>
              </a:cxn>
            </a:cxnLst>
            <a:rect l="txL" t="txT" r="txR" b="txB"/>
            <a:pathLst>
              <a:path w="2931" h="476">
                <a:moveTo>
                  <a:pt x="2880" y="119"/>
                </a:moveTo>
                <a:lnTo>
                  <a:pt x="2897" y="136"/>
                </a:lnTo>
                <a:lnTo>
                  <a:pt x="2914" y="153"/>
                </a:lnTo>
                <a:lnTo>
                  <a:pt x="2931" y="170"/>
                </a:lnTo>
                <a:lnTo>
                  <a:pt x="2931" y="187"/>
                </a:lnTo>
                <a:lnTo>
                  <a:pt x="2914" y="204"/>
                </a:lnTo>
                <a:lnTo>
                  <a:pt x="2897" y="221"/>
                </a:lnTo>
                <a:lnTo>
                  <a:pt x="2880" y="221"/>
                </a:lnTo>
                <a:lnTo>
                  <a:pt x="2829" y="221"/>
                </a:lnTo>
                <a:lnTo>
                  <a:pt x="2762" y="221"/>
                </a:lnTo>
                <a:lnTo>
                  <a:pt x="2694" y="238"/>
                </a:lnTo>
                <a:lnTo>
                  <a:pt x="2592" y="238"/>
                </a:lnTo>
                <a:lnTo>
                  <a:pt x="2491" y="238"/>
                </a:lnTo>
                <a:lnTo>
                  <a:pt x="2372" y="238"/>
                </a:lnTo>
                <a:lnTo>
                  <a:pt x="2236" y="238"/>
                </a:lnTo>
                <a:lnTo>
                  <a:pt x="2118" y="238"/>
                </a:lnTo>
                <a:lnTo>
                  <a:pt x="2016" y="238"/>
                </a:lnTo>
                <a:lnTo>
                  <a:pt x="1915" y="238"/>
                </a:lnTo>
                <a:lnTo>
                  <a:pt x="1847" y="238"/>
                </a:lnTo>
                <a:lnTo>
                  <a:pt x="1779" y="238"/>
                </a:lnTo>
                <a:lnTo>
                  <a:pt x="1711" y="238"/>
                </a:lnTo>
                <a:lnTo>
                  <a:pt x="1660" y="255"/>
                </a:lnTo>
                <a:lnTo>
                  <a:pt x="1576" y="255"/>
                </a:lnTo>
                <a:lnTo>
                  <a:pt x="1457" y="272"/>
                </a:lnTo>
                <a:lnTo>
                  <a:pt x="1322" y="289"/>
                </a:lnTo>
                <a:lnTo>
                  <a:pt x="1169" y="323"/>
                </a:lnTo>
                <a:lnTo>
                  <a:pt x="1000" y="340"/>
                </a:lnTo>
                <a:lnTo>
                  <a:pt x="847" y="374"/>
                </a:lnTo>
                <a:lnTo>
                  <a:pt x="712" y="391"/>
                </a:lnTo>
                <a:lnTo>
                  <a:pt x="576" y="425"/>
                </a:lnTo>
                <a:lnTo>
                  <a:pt x="441" y="459"/>
                </a:lnTo>
                <a:lnTo>
                  <a:pt x="339" y="476"/>
                </a:lnTo>
                <a:lnTo>
                  <a:pt x="271" y="476"/>
                </a:lnTo>
                <a:lnTo>
                  <a:pt x="237" y="476"/>
                </a:lnTo>
                <a:lnTo>
                  <a:pt x="169" y="476"/>
                </a:lnTo>
                <a:lnTo>
                  <a:pt x="102" y="442"/>
                </a:lnTo>
                <a:lnTo>
                  <a:pt x="51" y="425"/>
                </a:lnTo>
                <a:lnTo>
                  <a:pt x="34" y="408"/>
                </a:lnTo>
                <a:lnTo>
                  <a:pt x="17" y="391"/>
                </a:lnTo>
                <a:lnTo>
                  <a:pt x="0" y="374"/>
                </a:lnTo>
                <a:lnTo>
                  <a:pt x="0" y="357"/>
                </a:lnTo>
                <a:lnTo>
                  <a:pt x="17" y="357"/>
                </a:lnTo>
                <a:lnTo>
                  <a:pt x="34" y="340"/>
                </a:lnTo>
                <a:lnTo>
                  <a:pt x="85" y="340"/>
                </a:lnTo>
                <a:lnTo>
                  <a:pt x="102" y="323"/>
                </a:lnTo>
                <a:lnTo>
                  <a:pt x="136" y="323"/>
                </a:lnTo>
                <a:lnTo>
                  <a:pt x="169" y="323"/>
                </a:lnTo>
                <a:lnTo>
                  <a:pt x="220" y="323"/>
                </a:lnTo>
                <a:lnTo>
                  <a:pt x="271" y="306"/>
                </a:lnTo>
                <a:lnTo>
                  <a:pt x="339" y="306"/>
                </a:lnTo>
                <a:lnTo>
                  <a:pt x="407" y="289"/>
                </a:lnTo>
                <a:lnTo>
                  <a:pt x="491" y="272"/>
                </a:lnTo>
                <a:lnTo>
                  <a:pt x="678" y="255"/>
                </a:lnTo>
                <a:lnTo>
                  <a:pt x="864" y="221"/>
                </a:lnTo>
                <a:lnTo>
                  <a:pt x="1084" y="187"/>
                </a:lnTo>
                <a:lnTo>
                  <a:pt x="1322" y="153"/>
                </a:lnTo>
                <a:lnTo>
                  <a:pt x="1542" y="119"/>
                </a:lnTo>
                <a:lnTo>
                  <a:pt x="1745" y="102"/>
                </a:lnTo>
                <a:lnTo>
                  <a:pt x="1948" y="68"/>
                </a:lnTo>
                <a:lnTo>
                  <a:pt x="2118" y="51"/>
                </a:lnTo>
                <a:lnTo>
                  <a:pt x="2253" y="34"/>
                </a:lnTo>
                <a:lnTo>
                  <a:pt x="2372" y="17"/>
                </a:lnTo>
                <a:lnTo>
                  <a:pt x="2474" y="0"/>
                </a:lnTo>
                <a:lnTo>
                  <a:pt x="2524" y="0"/>
                </a:lnTo>
                <a:lnTo>
                  <a:pt x="2626" y="17"/>
                </a:lnTo>
                <a:lnTo>
                  <a:pt x="2728" y="34"/>
                </a:lnTo>
                <a:lnTo>
                  <a:pt x="2812" y="68"/>
                </a:lnTo>
                <a:lnTo>
                  <a:pt x="2880" y="119"/>
                </a:lnTo>
                <a:lnTo>
                  <a:pt x="2880" y="11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806" name="Freeform 38"/>
          <p:cNvSpPr/>
          <p:nvPr/>
        </p:nvSpPr>
        <p:spPr>
          <a:xfrm>
            <a:off x="6092825" y="3911600"/>
            <a:ext cx="677863" cy="141288"/>
          </a:xfrm>
          <a:custGeom>
            <a:avLst/>
            <a:gdLst>
              <a:gd name="txL" fmla="*/ 0 w 1067"/>
              <a:gd name="txT" fmla="*/ 0 h 221"/>
              <a:gd name="txR" fmla="*/ 1067 w 1067"/>
              <a:gd name="txB" fmla="*/ 221 h 221"/>
            </a:gdLst>
            <a:ahLst/>
            <a:cxnLst>
              <a:cxn ang="0">
                <a:pos x="1050" y="102"/>
              </a:cxn>
              <a:cxn ang="0">
                <a:pos x="1050" y="119"/>
              </a:cxn>
              <a:cxn ang="0">
                <a:pos x="1033" y="136"/>
              </a:cxn>
              <a:cxn ang="0">
                <a:pos x="999" y="153"/>
              </a:cxn>
              <a:cxn ang="0">
                <a:pos x="965" y="153"/>
              </a:cxn>
              <a:cxn ang="0">
                <a:pos x="914" y="153"/>
              </a:cxn>
              <a:cxn ang="0">
                <a:pos x="830" y="153"/>
              </a:cxn>
              <a:cxn ang="0">
                <a:pos x="711" y="170"/>
              </a:cxn>
              <a:cxn ang="0">
                <a:pos x="576" y="170"/>
              </a:cxn>
              <a:cxn ang="0">
                <a:pos x="406" y="187"/>
              </a:cxn>
              <a:cxn ang="0">
                <a:pos x="220" y="204"/>
              </a:cxn>
              <a:cxn ang="0">
                <a:pos x="0" y="221"/>
              </a:cxn>
              <a:cxn ang="0">
                <a:pos x="0" y="102"/>
              </a:cxn>
              <a:cxn ang="0">
                <a:pos x="169" y="85"/>
              </a:cxn>
              <a:cxn ang="0">
                <a:pos x="321" y="68"/>
              </a:cxn>
              <a:cxn ang="0">
                <a:pos x="457" y="51"/>
              </a:cxn>
              <a:cxn ang="0">
                <a:pos x="576" y="34"/>
              </a:cxn>
              <a:cxn ang="0">
                <a:pos x="677" y="17"/>
              </a:cxn>
              <a:cxn ang="0">
                <a:pos x="745" y="0"/>
              </a:cxn>
              <a:cxn ang="0">
                <a:pos x="813" y="0"/>
              </a:cxn>
              <a:cxn ang="0">
                <a:pos x="847" y="0"/>
              </a:cxn>
              <a:cxn ang="0">
                <a:pos x="948" y="17"/>
              </a:cxn>
              <a:cxn ang="0">
                <a:pos x="982" y="17"/>
              </a:cxn>
              <a:cxn ang="0">
                <a:pos x="1016" y="34"/>
              </a:cxn>
              <a:cxn ang="0">
                <a:pos x="1050" y="51"/>
              </a:cxn>
              <a:cxn ang="0">
                <a:pos x="1050" y="68"/>
              </a:cxn>
              <a:cxn ang="0">
                <a:pos x="1067" y="85"/>
              </a:cxn>
              <a:cxn ang="0">
                <a:pos x="1050" y="102"/>
              </a:cxn>
              <a:cxn ang="0">
                <a:pos x="1050" y="102"/>
              </a:cxn>
            </a:cxnLst>
            <a:rect l="txL" t="txT" r="txR" b="txB"/>
            <a:pathLst>
              <a:path w="1067" h="221">
                <a:moveTo>
                  <a:pt x="1050" y="102"/>
                </a:moveTo>
                <a:lnTo>
                  <a:pt x="1050" y="119"/>
                </a:lnTo>
                <a:lnTo>
                  <a:pt x="1033" y="136"/>
                </a:lnTo>
                <a:lnTo>
                  <a:pt x="999" y="153"/>
                </a:lnTo>
                <a:lnTo>
                  <a:pt x="965" y="153"/>
                </a:lnTo>
                <a:lnTo>
                  <a:pt x="914" y="153"/>
                </a:lnTo>
                <a:lnTo>
                  <a:pt x="830" y="153"/>
                </a:lnTo>
                <a:lnTo>
                  <a:pt x="711" y="170"/>
                </a:lnTo>
                <a:lnTo>
                  <a:pt x="576" y="170"/>
                </a:lnTo>
                <a:lnTo>
                  <a:pt x="406" y="187"/>
                </a:lnTo>
                <a:lnTo>
                  <a:pt x="220" y="204"/>
                </a:lnTo>
                <a:lnTo>
                  <a:pt x="0" y="221"/>
                </a:lnTo>
                <a:lnTo>
                  <a:pt x="0" y="102"/>
                </a:lnTo>
                <a:lnTo>
                  <a:pt x="169" y="85"/>
                </a:lnTo>
                <a:lnTo>
                  <a:pt x="321" y="68"/>
                </a:lnTo>
                <a:lnTo>
                  <a:pt x="457" y="51"/>
                </a:lnTo>
                <a:lnTo>
                  <a:pt x="576" y="34"/>
                </a:lnTo>
                <a:lnTo>
                  <a:pt x="677" y="17"/>
                </a:lnTo>
                <a:lnTo>
                  <a:pt x="745" y="0"/>
                </a:lnTo>
                <a:lnTo>
                  <a:pt x="813" y="0"/>
                </a:lnTo>
                <a:lnTo>
                  <a:pt x="847" y="0"/>
                </a:lnTo>
                <a:lnTo>
                  <a:pt x="948" y="17"/>
                </a:lnTo>
                <a:lnTo>
                  <a:pt x="982" y="17"/>
                </a:lnTo>
                <a:lnTo>
                  <a:pt x="1016" y="34"/>
                </a:lnTo>
                <a:lnTo>
                  <a:pt x="1050" y="51"/>
                </a:lnTo>
                <a:lnTo>
                  <a:pt x="1050" y="68"/>
                </a:lnTo>
                <a:lnTo>
                  <a:pt x="1067" y="85"/>
                </a:lnTo>
                <a:lnTo>
                  <a:pt x="1050" y="102"/>
                </a:lnTo>
                <a:lnTo>
                  <a:pt x="1050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32804" grpId="0" bldLvl="0" animBg="1"/>
      <p:bldP spid="32805" grpId="0" bldLvl="0" animBg="1"/>
      <p:bldP spid="32807" grpId="0" bldLvl="0" animBg="1"/>
      <p:bldP spid="32808" grpId="0" bldLvl="0" animBg="1"/>
      <p:bldP spid="32810" grpId="0" bldLvl="0" animBg="1"/>
      <p:bldP spid="32809" grpId="0" bldLvl="0" animBg="1"/>
      <p:bldP spid="3280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1"/>
          <p:cNvSpPr/>
          <p:nvPr/>
        </p:nvSpPr>
        <p:spPr>
          <a:xfrm>
            <a:off x="1027748" y="1842225"/>
            <a:ext cx="7456487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亡羊补牢：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窟窿：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街坊：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652" name="组合 1"/>
          <p:cNvGrpSpPr/>
          <p:nvPr/>
        </p:nvGrpSpPr>
        <p:grpSpPr>
          <a:xfrm>
            <a:off x="563245" y="1143090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7655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理解词语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1"/>
          <p:cNvSpPr/>
          <p:nvPr/>
        </p:nvSpPr>
        <p:spPr>
          <a:xfrm>
            <a:off x="1758315" y="1842225"/>
            <a:ext cx="687133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719455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亡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，丢失。牢，指养牲畜的圈。“亡羊 补牢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”指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丢失了羊羔再去修补羊圈。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719455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</a:rPr>
              <a:t>造句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：这次没考好，要找出原因</a:t>
            </a: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</a:rPr>
              <a:t>吸取教训，</a:t>
            </a:r>
            <a:r>
              <a:rPr lang="zh-CN" altLang="en-US" sz="2400" b="1" u="sng" dirty="0" smtClean="0">
                <a:solidFill>
                  <a:schemeClr val="tx1"/>
                </a:solidFill>
                <a:latin typeface="+mj-ea"/>
                <a:ea typeface="+mj-ea"/>
              </a:rPr>
              <a:t>亡羊补牢</a:t>
            </a: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</a:rPr>
              <a:t>还为时不晚。</a:t>
            </a:r>
            <a:endParaRPr lang="en-US" altLang="zh-CN" sz="24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180975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洞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；孔。 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</a:rPr>
              <a:t>造句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：我的鞋底磨了个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窟窿</a:t>
            </a: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CN" sz="24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180975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街巷的邻居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</a:rPr>
              <a:t>造句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：我们周围的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街坊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都知道这件事</a:t>
            </a: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1"/>
          <p:cNvSpPr/>
          <p:nvPr/>
        </p:nvSpPr>
        <p:spPr>
          <a:xfrm>
            <a:off x="995363" y="1522513"/>
            <a:ext cx="7456487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后悔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接受：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1"/>
          <p:cNvSpPr/>
          <p:nvPr/>
        </p:nvSpPr>
        <p:spPr>
          <a:xfrm>
            <a:off x="1815103" y="1522513"/>
            <a:ext cx="6943725" cy="2221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为了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过去的作为或为了没有做到的事而感到懊悔。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造句：我真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后悔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做错了事。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采纳。 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造句：请你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接受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我的道歉。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0724" name="组合 2"/>
          <p:cNvGrpSpPr/>
          <p:nvPr/>
        </p:nvGrpSpPr>
        <p:grpSpPr>
          <a:xfrm>
            <a:off x="1271588" y="2208213"/>
            <a:ext cx="7150100" cy="325596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再读课文：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89" y="3135167"/>
              <a:ext cx="6826286" cy="230717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边读边想，课文可以分成几段？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3"/>
          <p:cNvSpPr/>
          <p:nvPr/>
        </p:nvSpPr>
        <p:spPr>
          <a:xfrm>
            <a:off x="1063172" y="1912483"/>
            <a:ext cx="7166429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第一部分（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第</a:t>
            </a:r>
            <a:r>
              <a:rPr lang="en-US" altLang="zh-CN" sz="2400" b="1" dirty="0" smtClean="0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自然段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）：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圈破羊丢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r>
              <a:rPr lang="zh-CN" altLang="en-US" sz="2400" b="1" dirty="0">
                <a:latin typeface="+mj-ea"/>
                <a:ea typeface="+mj-ea"/>
              </a:rPr>
              <a:t>写养羊人丢了一只羊及丢羊的原因。</a:t>
            </a:r>
            <a:endParaRPr lang="zh-CN" altLang="en-US" sz="2400" b="1" dirty="0">
              <a:latin typeface="+mj-ea"/>
              <a:ea typeface="+mj-ea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第二部分（第</a:t>
            </a:r>
            <a:r>
              <a:rPr lang="en-US" altLang="zh-CN" sz="2400" b="1" dirty="0" smtClean="0">
                <a:solidFill>
                  <a:srgbClr val="0070C0"/>
                </a:solidFill>
                <a:latin typeface="+mj-ea"/>
                <a:ea typeface="+mj-ea"/>
              </a:rPr>
              <a:t>2-4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自然段）：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再次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丢羊。</a:t>
            </a:r>
            <a:r>
              <a:rPr lang="zh-CN" altLang="en-US" sz="2400" b="1" dirty="0">
                <a:latin typeface="+mj-ea"/>
                <a:ea typeface="+mj-ea"/>
              </a:rPr>
              <a:t>写养羊人不听街坊的劝告，羊又被狼叼走了。</a:t>
            </a:r>
            <a:endParaRPr lang="zh-CN" altLang="en-US" sz="2400" b="1" dirty="0">
              <a:latin typeface="+mj-ea"/>
              <a:ea typeface="+mj-ea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第三部分（第</a:t>
            </a:r>
            <a:r>
              <a:rPr lang="en-US" altLang="zh-CN" sz="2400" b="1" dirty="0" smtClean="0">
                <a:solidFill>
                  <a:srgbClr val="0070C0"/>
                </a:solidFill>
                <a:latin typeface="+mj-ea"/>
                <a:ea typeface="+mj-ea"/>
              </a:rPr>
              <a:t>5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自然段）：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修补羊圈。</a:t>
            </a:r>
            <a:r>
              <a:rPr lang="zh-CN" altLang="en-US" sz="2400" b="1" dirty="0">
                <a:latin typeface="+mj-ea"/>
                <a:ea typeface="+mj-ea"/>
              </a:rPr>
              <a:t>写养羊人再次丢羊后，知错就改</a:t>
            </a:r>
            <a:r>
              <a:rPr lang="en-US" altLang="zh-CN" sz="2400" b="1" dirty="0">
                <a:latin typeface="+mj-ea"/>
                <a:ea typeface="+mj-ea"/>
              </a:rPr>
              <a:t>——</a:t>
            </a:r>
            <a:r>
              <a:rPr lang="zh-CN" altLang="en-US" sz="2400" b="1" dirty="0">
                <a:latin typeface="+mj-ea"/>
                <a:ea typeface="+mj-ea"/>
              </a:rPr>
              <a:t>把羊圈修好，从此再没丢过羊。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31748" name="组合 11"/>
          <p:cNvGrpSpPr/>
          <p:nvPr/>
        </p:nvGrpSpPr>
        <p:grpSpPr>
          <a:xfrm>
            <a:off x="946150" y="1168400"/>
            <a:ext cx="3792538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1"/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交流分段情况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942002" y="1822450"/>
            <a:ext cx="7449524" cy="4059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pitchFamily="34" charset="0"/>
              </a:rPr>
              <a:t>核心问题：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dobe 黑体 Std R" pitchFamily="34" charset="-122"/>
              <a:sym typeface="Calibri" panose="020F0502020204030204" pitchFamily="34" charset="0"/>
            </a:endParaRPr>
          </a:p>
          <a:p>
            <a:pPr marL="342900" lvl="0" indent="-6858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这则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寓言的</a:t>
            </a:r>
            <a:r>
              <a:rPr lang="zh-CN" altLang="en-US" sz="2400" b="1" dirty="0" smtClean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寓意是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什么</a:t>
            </a:r>
            <a:r>
              <a:rPr lang="zh-CN" altLang="en-US" sz="2400" b="1" dirty="0" smtClean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？</a:t>
            </a:r>
            <a:endParaRPr lang="en-US" altLang="zh-CN" sz="2400" b="1" dirty="0" smtClean="0">
              <a:solidFill>
                <a:prstClr val="black"/>
              </a:solidFill>
              <a:latin typeface="+mj-ea"/>
              <a:ea typeface="+mj-ea"/>
              <a:sym typeface="Calibri" panose="020F0502020204030204" pitchFamily="34" charset="0"/>
            </a:endParaRPr>
          </a:p>
          <a:p>
            <a:pPr marL="342900" lvl="0" indent="-3429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Calibri" panose="020F0502020204030204" pitchFamily="34" charset="0"/>
              </a:rPr>
              <a:t>串珠问题：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273050" lvl="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Calibri" panose="020F0502020204030204" pitchFamily="34" charset="0"/>
              </a:rPr>
              <a:t>1.</a:t>
            </a:r>
            <a:r>
              <a:rPr lang="en-US" altLang="zh-CN" sz="2400" b="1" dirty="0" smtClean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亡羊补牢</a:t>
            </a:r>
            <a:r>
              <a:rPr lang="en-US" altLang="zh-CN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中第一次羊</a:t>
            </a:r>
            <a:r>
              <a:rPr lang="zh-CN" altLang="en-US" sz="2400" b="1" dirty="0" smtClean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丢了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，养羊人是怎么做的？结果怎样</a:t>
            </a:r>
            <a:r>
              <a:rPr lang="zh-CN" altLang="en-US" sz="2400" b="1" dirty="0" smtClean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？</a:t>
            </a:r>
            <a:endParaRPr lang="en-US" altLang="zh-CN" sz="2400" b="1" dirty="0" smtClean="0">
              <a:solidFill>
                <a:prstClr val="black"/>
              </a:solidFill>
              <a:latin typeface="+mj-ea"/>
              <a:ea typeface="+mj-ea"/>
              <a:sym typeface="Calibri" panose="020F0502020204030204" pitchFamily="34" charset="0"/>
            </a:endParaRPr>
          </a:p>
          <a:p>
            <a:pPr marL="273050" lvl="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Calibri" panose="020F0502020204030204" pitchFamily="34" charset="0"/>
              </a:rPr>
              <a:t>2.</a:t>
            </a:r>
            <a:r>
              <a:rPr lang="en-US" altLang="zh-CN" sz="2400" b="1" dirty="0" smtClean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亡羊补牢</a:t>
            </a:r>
            <a:r>
              <a:rPr lang="en-US" altLang="zh-CN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sym typeface="Calibri" panose="020F0502020204030204" pitchFamily="34" charset="0"/>
              </a:rPr>
              <a:t>中的养羊人最后又是怎么做的？结果怎样？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Calibri" panose="020F0502020204030204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2253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163" y="1058863"/>
            <a:ext cx="3767137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>
          <a:xfrm>
            <a:off x="1276979" y="4986338"/>
            <a:ext cx="7397121" cy="1208087"/>
            <a:chOff x="762454" y="4775851"/>
            <a:chExt cx="7395195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607743" y="5009150"/>
              <a:ext cx="6549906" cy="860194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0" marR="0" lvl="1" indent="0" algn="l" defTabSz="1244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  <a:sym typeface="Calibri" panose="020F0502020204030204" pitchFamily="34" charset="0"/>
                </a:rPr>
                <a:t>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  <a:sym typeface="Calibri" panose="020F0502020204030204" pitchFamily="34" charset="0"/>
                </a:rPr>
                <a:t>这则寓言的寓意是什么？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62454" y="4775851"/>
              <a:ext cx="1169683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marL="0" marR="0" lvl="0" indent="0" algn="ctr" defTabSz="6223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卡通简体" pitchFamily="65" charset="-122"/>
                  <a:ea typeface="方正卡通简体" pitchFamily="65" charset="-122"/>
                  <a:cs typeface="+mn-cs"/>
                </a:rPr>
                <a:t>边听边想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2335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听录音回顾课文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331" y="2259874"/>
            <a:ext cx="3474728" cy="272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9774" y="2081848"/>
            <a:ext cx="5679695" cy="3489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958850" y="194691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6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8" name="组合 13338"/>
          <p:cNvGrpSpPr/>
          <p:nvPr/>
        </p:nvGrpSpPr>
        <p:grpSpPr>
          <a:xfrm>
            <a:off x="1240155" y="904875"/>
            <a:ext cx="7001193" cy="1181100"/>
            <a:chOff x="2379275" y="929038"/>
            <a:chExt cx="7001130" cy="1181268"/>
          </a:xfrm>
        </p:grpSpPr>
        <p:sp>
          <p:nvSpPr>
            <p:cNvPr id="13329" name="Text Box 2"/>
            <p:cNvSpPr txBox="1"/>
            <p:nvPr/>
          </p:nvSpPr>
          <p:spPr>
            <a:xfrm>
              <a:off x="3617913" y="1187816"/>
              <a:ext cx="5762492" cy="8300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CC0000"/>
                  </a:solidFill>
                  <a:latin typeface="Calibri" panose="020F0502020204030204" pitchFamily="34" charset="0"/>
                  <a:ea typeface="黑体" panose="02010609060101010101" pitchFamily="49" charset="-122"/>
                </a:rPr>
                <a:t>寓言二则</a:t>
              </a:r>
              <a:r>
                <a:rPr lang="en-US" altLang="zh-CN" sz="4800" b="1" dirty="0">
                  <a:solidFill>
                    <a:srgbClr val="CC0000"/>
                  </a:solidFill>
                  <a:latin typeface="Calibri" panose="020F0502020204030204" pitchFamily="34" charset="0"/>
                  <a:ea typeface="黑体" panose="02010609060101010101" pitchFamily="49" charset="-122"/>
                </a:rPr>
                <a:t>—亡羊补牢</a:t>
              </a:r>
              <a:r>
                <a:rPr lang="zh-CN" altLang="en-US" sz="4800" b="1" dirty="0">
                  <a:solidFill>
                    <a:srgbClr val="CC0000"/>
                  </a:solidFill>
                  <a:latin typeface="Calibri" panose="020F0502020204030204" pitchFamily="34" charset="0"/>
                  <a:ea typeface="黑体" panose="02010609060101010101" pitchFamily="49" charset="-122"/>
                </a:rPr>
                <a:t> </a:t>
              </a:r>
              <a:endParaRPr lang="zh-CN" altLang="en-US" sz="4800" b="1" dirty="0">
                <a:solidFill>
                  <a:srgbClr val="CC0000"/>
                </a:solidFill>
                <a:latin typeface="Calibri" panose="020F050202020403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3330" name="组合 13337"/>
            <p:cNvGrpSpPr/>
            <p:nvPr/>
          </p:nvGrpSpPr>
          <p:grpSpPr>
            <a:xfrm>
              <a:off x="2379275" y="929038"/>
              <a:ext cx="1181089" cy="1181268"/>
              <a:chOff x="2533650" y="760413"/>
              <a:chExt cx="1181089" cy="1181268"/>
            </a:xfrm>
          </p:grpSpPr>
          <p:sp>
            <p:nvSpPr>
              <p:cNvPr id="13331" name="AutoShape 11"/>
              <p:cNvSpPr>
                <a:spLocks noChangeArrowheads="1"/>
              </p:cNvSpPr>
              <p:nvPr/>
            </p:nvSpPr>
            <p:spPr bwMode="gray">
              <a:xfrm>
                <a:off x="2533650" y="760413"/>
                <a:ext cx="1181089" cy="118126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ko-KR" sz="2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Gulim" panose="020B0600000101010101" pitchFamily="34" charset="-127"/>
                  <a:cs typeface="+mn-cs"/>
                </a:endParaRPr>
              </a:p>
            </p:txBody>
          </p:sp>
          <p:sp>
            <p:nvSpPr>
              <p:cNvPr id="13332" name="文本框 13"/>
              <p:cNvSpPr txBox="1"/>
              <p:nvPr/>
            </p:nvSpPr>
            <p:spPr>
              <a:xfrm>
                <a:off x="2640163" y="945452"/>
                <a:ext cx="875022" cy="922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12</a:t>
                </a:r>
                <a:endParaRPr lang="zh-CN" altLang="en-US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grpSp>
        <p:nvGrpSpPr>
          <p:cNvPr id="13319" name="组合 2"/>
          <p:cNvGrpSpPr/>
          <p:nvPr/>
        </p:nvGrpSpPr>
        <p:grpSpPr>
          <a:xfrm>
            <a:off x="2293173" y="5614812"/>
            <a:ext cx="5050293" cy="746379"/>
            <a:chOff x="1766868" y="5681022"/>
            <a:chExt cx="4174145" cy="561975"/>
          </a:xfrm>
        </p:grpSpPr>
        <p:sp>
          <p:nvSpPr>
            <p:cNvPr id="27" name="任意多边形 26">
              <a:hlinkClick r:id="rId4" action="ppaction://hlinksldjump"/>
            </p:cNvPr>
            <p:cNvSpPr/>
            <p:nvPr/>
          </p:nvSpPr>
          <p:spPr bwMode="auto">
            <a:xfrm>
              <a:off x="1766868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初读感知</a:t>
              </a:r>
              <a:endParaRPr kumimoji="0" lang="zh-CN" altLang="en-US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 27">
              <a:hlinkClick r:id="rId5" action="ppaction://hlinksldjump"/>
            </p:cNvPr>
            <p:cNvSpPr/>
            <p:nvPr/>
          </p:nvSpPr>
          <p:spPr bwMode="auto">
            <a:xfrm>
              <a:off x="4635632" y="5681022"/>
              <a:ext cx="1305381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课堂拓展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 28">
              <a:hlinkClick r:id="rId6" action="ppaction://hlinksldjump"/>
            </p:cNvPr>
            <p:cNvSpPr/>
            <p:nvPr/>
          </p:nvSpPr>
          <p:spPr bwMode="auto">
            <a:xfrm>
              <a:off x="3169536" y="5681022"/>
              <a:ext cx="1368813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1">
                        <a:lumMod val="75000"/>
                        <a:alpha val="8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课文解读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1">
                      <a:lumMod val="75000"/>
                      <a:alpha val="8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流程图: 摘录 31"/>
            <p:cNvSpPr/>
            <p:nvPr/>
          </p:nvSpPr>
          <p:spPr bwMode="auto">
            <a:xfrm rot="5400000">
              <a:off x="3057720" y="5867838"/>
              <a:ext cx="143434" cy="166636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流程图: 摘录 32"/>
            <p:cNvSpPr/>
            <p:nvPr/>
          </p:nvSpPr>
          <p:spPr bwMode="auto">
            <a:xfrm rot="5400000">
              <a:off x="4492376" y="5867326"/>
              <a:ext cx="141044" cy="191566"/>
            </a:xfrm>
            <a:prstGeom prst="flowChartExtra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/>
          <p:nvPr/>
        </p:nvSpPr>
        <p:spPr>
          <a:xfrm>
            <a:off x="694095" y="4131508"/>
            <a:ext cx="7621501" cy="1163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这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话交代了故事发生的时间、人物、“亡羊”的原因，为下文的“补牢”做铺垫。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1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692333" y="1597350"/>
            <a:ext cx="7789112" cy="169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4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从前有个人，养了几只羊。一天早上，他去放羊，发现少了一只。原来羊圈破了个窟窿，夜里狼从窟窿钻进去，把那只羊叼走了。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798599" y="3400111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你从故事的开头了解到了什么？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64857" y="2844347"/>
            <a:ext cx="1653064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铺垫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9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2"/>
          <p:cNvSpPr/>
          <p:nvPr/>
        </p:nvSpPr>
        <p:spPr>
          <a:xfrm>
            <a:off x="832442" y="3996504"/>
            <a:ext cx="758004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“劝”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“赶快”写出了街坊对养羊人的关心以及在街坊心中修羊圈的紧迫性。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6152" y="1901639"/>
            <a:ext cx="7302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街坊劝他说：“赶快把羊圈修一修，堵上那个窟窿吧。”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890040" y="333479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1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“劝”“赶快”写出了什么？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48632" y="2622281"/>
            <a:ext cx="1653064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语言描写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6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/>
          <p:nvPr/>
        </p:nvSpPr>
        <p:spPr>
          <a:xfrm>
            <a:off x="764451" y="1431562"/>
            <a:ext cx="7502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他说：“羊已经丢了，还修羊圈干什么呢？”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8282" y="3189338"/>
            <a:ext cx="74295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这句话运用了反问的修辞手法，说明养羊人认为羊已经丢了，修补羊圈于事无补，突出了养羊人对及时纠正自己的错误——修羊圈这件事不以为然的态度，为下文再次丢羊埋下了伏笔。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072605" y="2525763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1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这句话运用了什么修辞手法？有什么作用？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83762" y="2076722"/>
            <a:ext cx="2489083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语言描写、反问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2"/>
          <p:cNvSpPr/>
          <p:nvPr/>
        </p:nvSpPr>
        <p:spPr>
          <a:xfrm>
            <a:off x="754063" y="3678237"/>
            <a:ext cx="7731125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两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个“又”，强调了养羊人不听劝告，让悲剧再一次发生，为后文养羊人的后悔作铺垫。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1046479" y="3119437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1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两个“又”的作用是什么？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7013" y="1802938"/>
            <a:ext cx="81029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第二天早上，他去放羊，发现羊又少了一只。原来狼又从窟窿钻进去，把羊叼走了。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/>
          <p:nvPr/>
        </p:nvSpPr>
        <p:spPr>
          <a:xfrm>
            <a:off x="907415" y="1510214"/>
            <a:ext cx="75025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他很后悔，不该不接受街坊的劝告，心想，现在修还不晚。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848" y="3265443"/>
            <a:ext cx="7620092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不好，“不该不接受”是双重否定词，表示肯定、必须的意思，加强了语气，突出了养羊人认识到街坊建议的正确性后，后悔的程度。而“应该接受”语气较轻，没有这样的表达效果。心理描写说明养羊人认识到现在纠正错误还不晚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072605" y="2760897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1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不该不接受”换成“应该接受”好不好？为什么？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83762" y="2324919"/>
            <a:ext cx="1875129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/>
          <p:nvPr/>
        </p:nvSpPr>
        <p:spPr>
          <a:xfrm>
            <a:off x="892131" y="3072138"/>
            <a:ext cx="7455036" cy="27699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“赶快”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写出了养羊人知错就改，用实际行动纠正了自己的错误。“结结实实”突出了养羊人真正认识到自己的错误，而且非常认真地弥补和纠正了错误。“再也没丢过”强调了养羊人修补羊圈后的结果，点明了知错就改，就不算晚的道理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1072605" y="253882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1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说说你对这句话的理解？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912" y="1417606"/>
            <a:ext cx="7313751" cy="116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4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他赶快堵上那个窟窿，把羊圈修得结结实实的。从此，他的羊再也没丢过。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896255" y="1827213"/>
            <a:ext cx="7346406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r>
              <a:rPr lang="en-US" altLang="zh-CN" sz="2400" b="1" dirty="0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965A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627380">
              <a:lnSpc>
                <a:spcPct val="150000"/>
              </a:lnSpc>
              <a:defRPr/>
            </a:pPr>
            <a:r>
              <a:rPr kumimoji="0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在现实生活中</a:t>
            </a:r>
            <a:r>
              <a:rPr kumimoji="0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，如果遇到寓言中那样的人，你会对他们说些什么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　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_____________________________________________________________________________</a:t>
            </a:r>
            <a:r>
              <a:rPr lang="en-US" altLang="zh-CN" sz="2400" b="1" dirty="0" smtClean="0">
                <a:latin typeface="+mj-ea"/>
              </a:rPr>
              <a:t>____________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36868" name="图片 24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039" y="2067243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70130" y="3433822"/>
            <a:ext cx="739865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我想对《亡羊补牢》这则寓言中的放羊人说，你能知错就改，也不算晚。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35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pitchFamily="34" charset="0"/>
              </a:rPr>
              <a:t>核心问题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pitchFamily="34" charset="0"/>
              </a:rPr>
              <a:t>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3150" y="3300413"/>
            <a:ext cx="7652839" cy="11371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42925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+mj-ea"/>
                <a:ea typeface="+mj-ea"/>
              </a:rPr>
              <a:t>《亡羊补牢》告诉我们，一个人做错了事，只要认真改正，就不算晚。</a:t>
            </a:r>
            <a:endParaRPr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677" name="矩形 5"/>
          <p:cNvSpPr/>
          <p:nvPr/>
        </p:nvSpPr>
        <p:spPr>
          <a:xfrm>
            <a:off x="977900" y="2609850"/>
            <a:ext cx="7408863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3055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这则寓言的寓意是什么？</a:t>
            </a:r>
            <a:endParaRPr lang="zh-CN" altLang="en-US" sz="2400" b="1" dirty="0">
              <a:solidFill>
                <a:srgbClr val="00000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pic>
        <p:nvPicPr>
          <p:cNvPr id="2867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813" y="1185863"/>
            <a:ext cx="5518150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内容占位符 2"/>
          <p:cNvSpPr txBox="1"/>
          <p:nvPr/>
        </p:nvSpPr>
        <p:spPr>
          <a:xfrm>
            <a:off x="1000125" y="2465070"/>
            <a:ext cx="764540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447675" lvl="0" indent="-4476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latin typeface="+mj-ea"/>
                <a:ea typeface="+mj-ea"/>
                <a:sym typeface="Calibri" panose="020F0502020204030204" pitchFamily="34" charset="0"/>
              </a:rPr>
              <a:t>1.</a:t>
            </a:r>
            <a:r>
              <a:rPr lang="en-US" altLang="zh-CN" sz="2400" b="1" dirty="0" smtClean="0">
                <a:latin typeface="+mj-ea"/>
                <a:ea typeface="+mj-ea"/>
              </a:rPr>
              <a:t>《</a:t>
            </a:r>
            <a:r>
              <a:rPr lang="zh-CN" altLang="en-US" sz="2400" b="1" dirty="0">
                <a:latin typeface="+mj-ea"/>
                <a:ea typeface="+mj-ea"/>
              </a:rPr>
              <a:t>亡羊补牢</a:t>
            </a:r>
            <a:r>
              <a:rPr lang="en-US" altLang="zh-CN" sz="2400" b="1" dirty="0">
                <a:latin typeface="+mj-ea"/>
                <a:ea typeface="+mj-ea"/>
              </a:rPr>
              <a:t>》</a:t>
            </a:r>
            <a:r>
              <a:rPr lang="zh-CN" altLang="en-US" sz="2400" b="1" dirty="0">
                <a:latin typeface="+mj-ea"/>
                <a:ea typeface="+mj-ea"/>
              </a:rPr>
              <a:t>中第一次羊丢了，养羊人是怎么做的？结果怎样？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5425" y="3725545"/>
            <a:ext cx="683895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7092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《亡羊补牢》中的养羊人没有听取街坊的意见，也没有补羊圈，结果第二天羊被狼又叼走了一只。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46085" name="内容占位符 2"/>
          <p:cNvSpPr txBox="1"/>
          <p:nvPr/>
        </p:nvSpPr>
        <p:spPr>
          <a:xfrm>
            <a:off x="635000" y="1733550"/>
            <a:ext cx="2203450" cy="5921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串珠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问题：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900519" y="1747339"/>
            <a:ext cx="7252881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lvl="0" indent="-3619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Calibri" panose="020F0502020204030204" pitchFamily="34" charset="0"/>
              </a:rPr>
              <a:t>《亡羊补牢》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Calibri" panose="020F0502020204030204" pitchFamily="34" charset="0"/>
              </a:rPr>
              <a:t>中的放羊</a:t>
            </a: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  <a:cs typeface="+mn-cs"/>
                <a:sym typeface="Calibri" panose="020F0502020204030204" pitchFamily="34" charset="0"/>
              </a:rPr>
              <a:t>人最后又是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Calibri" panose="020F0502020204030204" pitchFamily="34" charset="0"/>
              </a:rPr>
              <a:t>这么做的？结果怎样？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Calibri" panose="020F0502020204030204" pitchFamily="34" charset="0"/>
              </a:rPr>
              <a:t>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  <a:sym typeface="Calibri" panose="020F0502020204030204" pitchFamily="34" charset="0"/>
            </a:endParaRPr>
          </a:p>
          <a:p>
            <a:pPr marL="361950" marR="0" lvl="0" indent="-3619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3025" y="2975112"/>
            <a:ext cx="699107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175" lvl="0" indent="62230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sz="2400" b="1" dirty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《</a:t>
            </a:r>
            <a:r>
              <a:rPr sz="2400" b="1" dirty="0" err="1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亡羊补牢》中的养羊人最后听取了街坊的意见，修补了羊圈，</a:t>
            </a:r>
            <a:r>
              <a:rPr sz="2400" b="1" dirty="0" err="1" smtClean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再也没丢过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羊</a:t>
            </a:r>
            <a:r>
              <a:rPr sz="2400" b="1" dirty="0" smtClean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。</a:t>
            </a:r>
            <a:endParaRPr sz="2400" b="1" dirty="0">
              <a:solidFill>
                <a:srgbClr val="FF000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6"/>
          <p:cNvSpPr/>
          <p:nvPr/>
        </p:nvSpPr>
        <p:spPr>
          <a:xfrm>
            <a:off x="914400" y="2333625"/>
            <a:ext cx="7491413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1.</a:t>
            </a:r>
            <a:r>
              <a:rPr lang="zh-CN" altLang="en-US" sz="2400" b="1" dirty="0">
                <a:latin typeface="+mj-ea"/>
                <a:ea typeface="+mj-ea"/>
              </a:rPr>
              <a:t>会认、会写生字。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2.</a:t>
            </a:r>
            <a:r>
              <a:rPr lang="zh-CN" altLang="en-US" sz="2400" b="1" dirty="0">
                <a:latin typeface="+mj-ea"/>
                <a:ea typeface="+mj-ea"/>
              </a:rPr>
              <a:t>正确、流利地朗读课文，背诵课文。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（重点）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3.</a:t>
            </a:r>
            <a:r>
              <a:rPr lang="zh-CN" altLang="en-US" sz="2400" b="1" dirty="0">
                <a:latin typeface="+mj-ea"/>
                <a:ea typeface="+mj-ea"/>
              </a:rPr>
              <a:t>默读课文，能在读中悟出故事的寓意。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（难点）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26"/>
          <p:cNvSpPr txBox="1"/>
          <p:nvPr/>
        </p:nvSpPr>
        <p:spPr>
          <a:xfrm>
            <a:off x="1139508" y="3011170"/>
            <a:ext cx="675005" cy="17246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亡羊补牢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985963" y="2305050"/>
            <a:ext cx="333375" cy="323850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2" name="矩形 7"/>
          <p:cNvSpPr/>
          <p:nvPr/>
        </p:nvSpPr>
        <p:spPr>
          <a:xfrm>
            <a:off x="5582604" y="3439478"/>
            <a:ext cx="100901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后悔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 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47938" y="2092325"/>
            <a:ext cx="404367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起因——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圈破丢羊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  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7763" y="3176452"/>
            <a:ext cx="3405187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不听劝告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再次丢羊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2538" y="4898390"/>
            <a:ext cx="4235767" cy="559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结果——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修补</a:t>
            </a:r>
            <a:r>
              <a:rPr lang="zh-CN" altLang="en-US" sz="24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羊圈 知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错就改</a:t>
            </a:r>
            <a:endParaRPr lang="zh-CN" altLang="en-US" sz="24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0186" name="组合 3"/>
          <p:cNvGrpSpPr/>
          <p:nvPr/>
        </p:nvGrpSpPr>
        <p:grpSpPr>
          <a:xfrm>
            <a:off x="558800" y="1165225"/>
            <a:ext cx="2593975" cy="666750"/>
            <a:chOff x="3711597" y="1189830"/>
            <a:chExt cx="2593669" cy="666750"/>
          </a:xfrm>
        </p:grpSpPr>
        <p:sp>
          <p:nvSpPr>
            <p:cNvPr id="17" name="圆角矩形 1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0191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92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  <a:endParaRPr lang="zh-CN" altLang="en-US" sz="2400" b="1" dirty="0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20" name="左大括号 19"/>
          <p:cNvSpPr/>
          <p:nvPr/>
        </p:nvSpPr>
        <p:spPr>
          <a:xfrm rot="10800000">
            <a:off x="5139055" y="3405505"/>
            <a:ext cx="332740" cy="87439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188" name="矩形 1"/>
          <p:cNvSpPr/>
          <p:nvPr/>
        </p:nvSpPr>
        <p:spPr>
          <a:xfrm>
            <a:off x="7038975" y="3311525"/>
            <a:ext cx="161290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亡羊补牢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为时不晚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 rot="10800000">
            <a:off x="6591618" y="2254250"/>
            <a:ext cx="333375" cy="323850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346450" y="3390265"/>
            <a:ext cx="332740" cy="87439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8255" y="3567430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经过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632" grpId="0"/>
      <p:bldP spid="29" grpId="0"/>
      <p:bldP spid="5" grpId="0"/>
      <p:bldP spid="20" grpId="0" bldLvl="0" animBg="1"/>
      <p:bldP spid="50188" grpId="0"/>
      <p:bldP spid="16" grpId="0" bldLvl="0" animBg="1"/>
      <p:bldP spid="2" grpId="0" bldLvl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内容占位符 2"/>
          <p:cNvSpPr txBox="1"/>
          <p:nvPr/>
        </p:nvSpPr>
        <p:spPr>
          <a:xfrm>
            <a:off x="1029335" y="2126933"/>
            <a:ext cx="7416800" cy="26035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22300">
              <a:lnSpc>
                <a:spcPct val="150000"/>
              </a:lnSpc>
              <a:spcBef>
                <a:spcPct val="20000"/>
              </a:spcBef>
            </a:pPr>
            <a:r>
              <a:rPr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《亡羊补牢》讲述了从前有一个人养了几只羊，羊丢了两次后才修补羊圈的故事。告诉我们，一个人做错了事，只要肯接受建议，认真改正，就不算晚。   </a:t>
            </a:r>
            <a:endParaRPr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31748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1750" name="图片 5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5" name="组合 5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3798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9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3796" name="矩形 1"/>
          <p:cNvSpPr/>
          <p:nvPr/>
        </p:nvSpPr>
        <p:spPr>
          <a:xfrm>
            <a:off x="953092" y="1720034"/>
            <a:ext cx="752470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伟大的成绩和辛勤的劳动是成正比例的，有一分劳动就有一份收获，日积月累，从少到多，奇迹就可以创造出来。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9" name="组合 6"/>
          <p:cNvGrpSpPr/>
          <p:nvPr/>
        </p:nvGrpSpPr>
        <p:grpSpPr>
          <a:xfrm>
            <a:off x="558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24" name="文本框 16"/>
            <p:cNvSpPr txBox="1"/>
            <p:nvPr/>
          </p:nvSpPr>
          <p:spPr>
            <a:xfrm>
              <a:off x="4786874" y="1346993"/>
              <a:ext cx="277459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  <p:pic>
          <p:nvPicPr>
            <p:cNvPr id="34825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内容占位符 2"/>
          <p:cNvSpPr txBox="1">
            <a:spLocks noChangeArrowheads="1"/>
          </p:cNvSpPr>
          <p:nvPr/>
        </p:nvSpPr>
        <p:spPr bwMode="auto">
          <a:xfrm>
            <a:off x="1161733" y="1857375"/>
            <a:ext cx="7299325" cy="3749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【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寓言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】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Calibri" panose="020F0502020204030204" pitchFamily="34" charset="0"/>
              </a:rPr>
              <a:t>寓言是民间口头创作。在先秦诸子百家的著作中，经常采用寓言阐明道理，保存了许多当时流行的优秀寓言。如：《亡鈇》、《攘鸡》、《揠苗助长》、《自相矛盾》、《郑人买履》、《守株待兔》、《刻舟求剑》、《画蛇添足》等，其中《庄子》与《韩非子》收录最多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Box 10"/>
          <p:cNvSpPr txBox="1"/>
          <p:nvPr/>
        </p:nvSpPr>
        <p:spPr>
          <a:xfrm>
            <a:off x="1010920" y="2389505"/>
            <a:ext cx="7121525" cy="25766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《亡羊补牢》是一篇浅显易懂的寓言故事，该 故事情节简明有趣，但寓意深刻。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们无论做错什么事，只要善于听取别人善意的劝告，及时改正还不算晚。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矩形 12"/>
          <p:cNvSpPr/>
          <p:nvPr/>
        </p:nvSpPr>
        <p:spPr>
          <a:xfrm>
            <a:off x="1322705" y="1798682"/>
            <a:ext cx="706755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朗读课文。说说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“揠苗助长”的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105535" y="2452280"/>
            <a:ext cx="748284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教师点拨：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首先要借助汉语拼音解决生字新词，然后多读几遍做到正确、流利朗读课文。最后在理解课文内容的基础上用自己的话说说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这个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成语的意思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102" y="9382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</p:spPr>
      </p:pic>
      <p:sp>
        <p:nvSpPr>
          <p:cNvPr id="56326" name="矩形 5"/>
          <p:cNvSpPr/>
          <p:nvPr/>
        </p:nvSpPr>
        <p:spPr>
          <a:xfrm>
            <a:off x="954088" y="1885042"/>
            <a:ext cx="4937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sp>
        <p:nvSpPr>
          <p:cNvPr id="8" name="TextBox 2"/>
          <p:cNvSpPr txBox="1"/>
          <p:nvPr/>
        </p:nvSpPr>
        <p:spPr>
          <a:xfrm>
            <a:off x="1105535" y="4137422"/>
            <a:ext cx="748284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参考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答案：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亡羊补牢：羊丢失了再去修补羊圈，还不算晚。比喻出了问题以后想办法补救，以免以后再受类似的损失。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矩形 12"/>
          <p:cNvSpPr/>
          <p:nvPr/>
        </p:nvSpPr>
        <p:spPr>
          <a:xfrm>
            <a:off x="1201261" y="1502233"/>
            <a:ext cx="7556500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说说两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个句子有什么不同。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他堵上那个窟窿</a:t>
            </a:r>
            <a:r>
              <a:rPr sz="2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，把羊圈修的结结实实的</a:t>
            </a:r>
            <a:r>
              <a:rPr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他赶紧堵上那个窟窿，把羊圈修的结结实实的。</a:t>
            </a:r>
            <a:endParaRPr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9" name="矩形 5"/>
          <p:cNvSpPr/>
          <p:nvPr/>
        </p:nvSpPr>
        <p:spPr>
          <a:xfrm>
            <a:off x="888841" y="1594943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sp>
        <p:nvSpPr>
          <p:cNvPr id="7" name="TextBox 2"/>
          <p:cNvSpPr txBox="1"/>
          <p:nvPr/>
        </p:nvSpPr>
        <p:spPr>
          <a:xfrm>
            <a:off x="1201510" y="3351228"/>
            <a:ext cx="7115175" cy="18312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参考答案：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第二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个句子“赶紧”这个词强调了修补羊圈的速度很快。加上这个词比第一句话写的更具体，更生动。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矩形 12"/>
          <p:cNvSpPr/>
          <p:nvPr/>
        </p:nvSpPr>
        <p:spPr>
          <a:xfrm>
            <a:off x="1128213" y="1455150"/>
            <a:ext cx="7400290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选做：生活中有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类似 “亡羊补牢”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的示例吗？和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165860" y="2670453"/>
            <a:ext cx="7395210" cy="3493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教师点拨：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完成本题需要我们联系自己的实际生活经验想一想，自己是否亲自经历过或者是自己看到过、听到过这样的事例，如果有，和同学交流一下。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参考答案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《亡羊补牢》类似的示例：小明平时不好好学习，期中考试成绩很差。他下半学期努力学习，期末考了双百。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7349" name="矩形 5"/>
          <p:cNvSpPr/>
          <p:nvPr/>
        </p:nvSpPr>
        <p:spPr>
          <a:xfrm>
            <a:off x="815793" y="1600112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851275" y="3033713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635375" y="4672013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04963" y="3033713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057900" y="2997200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27088" y="1905000"/>
            <a:ext cx="7921625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看拼音，写词语。</a:t>
            </a:r>
            <a:endParaRPr lang="en-US" altLang="zh-CN" sz="2400" b="1" dirty="0">
              <a:latin typeface="+mn-ea"/>
              <a:ea typeface="+mn-ea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2400" b="1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sǐ</a:t>
            </a: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2400" b="1" err="1">
                <a:latin typeface="方正姚体" panose="02010601030101010101" pitchFamily="2" charset="-122"/>
                <a:ea typeface="方正姚体" panose="02010601030101010101" pitchFamily="2" charset="-122"/>
              </a:rPr>
              <a:t>wáng</a:t>
            </a: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          láo      jì              zuān    jìn</a:t>
            </a: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 diū    </a:t>
            </a:r>
            <a:r>
              <a:rPr lang="en-US" altLang="zh-CN" sz="2400" b="1" err="1">
                <a:latin typeface="方正姚体" panose="02010601030101010101" pitchFamily="2" charset="-122"/>
                <a:ea typeface="方正姚体" panose="02010601030101010101" pitchFamily="2" charset="-122"/>
              </a:rPr>
              <a:t>shī</a:t>
            </a: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        quàn  gào            jīn      pí       lì      jìn</a:t>
            </a: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52588" y="3076575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 亡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105525" y="304006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钻 进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897313" y="3082925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牢 记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690938" y="4699000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 告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7"/>
          <p:cNvSpPr txBox="1">
            <a:spLocks noChangeArrowheads="1"/>
          </p:cNvSpPr>
          <p:nvPr/>
        </p:nvSpPr>
        <p:spPr bwMode="auto">
          <a:xfrm>
            <a:off x="2563813" y="1282700"/>
            <a:ext cx="4016375" cy="490538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习题源于</a:t>
            </a:r>
            <a:r>
              <a:rPr lang="en-US" altLang="zh-CN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点拨</a:t>
            </a:r>
            <a:r>
              <a:rPr lang="en-US" altLang="zh-CN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的“基础知识练”</a:t>
            </a:r>
            <a:endParaRPr lang="zh-CN" altLang="en-US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3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8188" y="320675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580063" y="4684713"/>
          <a:ext cx="2879725" cy="733426"/>
        </p:xfrm>
        <a:graphic>
          <a:graphicData uri="http://schemas.openxmlformats.org/drawingml/2006/table">
            <a:tbl>
              <a:tblPr/>
              <a:tblGrid>
                <a:gridCol w="360363"/>
                <a:gridCol w="360362"/>
                <a:gridCol w="358775"/>
                <a:gridCol w="360363"/>
                <a:gridCol w="360362"/>
                <a:gridCol w="360363"/>
                <a:gridCol w="358775"/>
                <a:gridCol w="360362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620838" y="4713288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676400" y="4740275"/>
            <a:ext cx="13430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 失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51500" y="4759325"/>
            <a:ext cx="2735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 疲 力 尽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6" grpId="0"/>
      <p:bldP spid="27" grpId="0"/>
      <p:bldP spid="30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8713" y="1125538"/>
            <a:ext cx="7115175" cy="558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2</a:t>
            </a:r>
            <a:r>
              <a:rPr lang="zh-CN" altLang="en-US" sz="2400" b="1" dirty="0">
                <a:latin typeface="+mn-ea"/>
                <a:ea typeface="+mn-ea"/>
              </a:rPr>
              <a:t>．把水果送到合适的盘子里。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连线题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endParaRPr lang="en-US" altLang="zh-CN" sz="2400" b="1" dirty="0"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30400" y="3141663"/>
            <a:ext cx="5499100" cy="13668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7190" idx="2"/>
          </p:cNvCxnSpPr>
          <p:nvPr/>
        </p:nvCxnSpPr>
        <p:spPr>
          <a:xfrm>
            <a:off x="3395663" y="3284538"/>
            <a:ext cx="2744787" cy="12239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7179" idx="0"/>
          </p:cNvCxnSpPr>
          <p:nvPr/>
        </p:nvCxnSpPr>
        <p:spPr>
          <a:xfrm flipH="1">
            <a:off x="1962150" y="3284538"/>
            <a:ext cx="2717800" cy="12239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192" idx="2"/>
            <a:endCxn id="7180" idx="0"/>
          </p:cNvCxnSpPr>
          <p:nvPr/>
        </p:nvCxnSpPr>
        <p:spPr>
          <a:xfrm flipH="1">
            <a:off x="3405188" y="3284538"/>
            <a:ext cx="2768600" cy="12239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7193" idx="2"/>
            <a:endCxn id="7181" idx="0"/>
          </p:cNvCxnSpPr>
          <p:nvPr/>
        </p:nvCxnSpPr>
        <p:spPr>
          <a:xfrm flipH="1">
            <a:off x="4849813" y="3284538"/>
            <a:ext cx="2763837" cy="12239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77" name="组合 11"/>
          <p:cNvGrpSpPr/>
          <p:nvPr/>
        </p:nvGrpSpPr>
        <p:grpSpPr bwMode="auto">
          <a:xfrm>
            <a:off x="1438275" y="2112963"/>
            <a:ext cx="6589713" cy="1171575"/>
            <a:chOff x="1438139" y="2256551"/>
            <a:chExt cx="6590245" cy="1172449"/>
          </a:xfrm>
        </p:grpSpPr>
        <p:pic>
          <p:nvPicPr>
            <p:cNvPr id="7189" name="Picture 2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8139" y="2256551"/>
              <a:ext cx="829605" cy="1172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0" name="Picture 2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8299" y="2256551"/>
              <a:ext cx="1035553" cy="1172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1" name="Picture 2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459" y="2256551"/>
              <a:ext cx="829605" cy="1172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2" name="Picture 2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8619" y="2256551"/>
              <a:ext cx="829605" cy="1172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93" name="Picture 2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8779" y="2256551"/>
              <a:ext cx="829605" cy="1172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94" name="矩形 2"/>
            <p:cNvSpPr>
              <a:spLocks noChangeArrowheads="1"/>
            </p:cNvSpPr>
            <p:nvPr/>
          </p:nvSpPr>
          <p:spPr bwMode="auto">
            <a:xfrm>
              <a:off x="1492906" y="2611942"/>
              <a:ext cx="72006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diāo</a:t>
              </a:r>
              <a:endParaRPr lang="zh-CN" altLang="en-US"/>
            </a:p>
          </p:txBody>
        </p:sp>
        <p:sp>
          <p:nvSpPr>
            <p:cNvPr id="7195" name="矩形 5"/>
            <p:cNvSpPr>
              <a:spLocks noChangeArrowheads="1"/>
            </p:cNvSpPr>
            <p:nvPr/>
          </p:nvSpPr>
          <p:spPr bwMode="auto">
            <a:xfrm>
              <a:off x="2915816" y="2608986"/>
              <a:ext cx="9444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chuǎn</a:t>
              </a:r>
              <a:endParaRPr lang="zh-CN" altLang="en-US"/>
            </a:p>
          </p:txBody>
        </p:sp>
        <p:sp>
          <p:nvSpPr>
            <p:cNvPr id="7196" name="矩形 7"/>
            <p:cNvSpPr>
              <a:spLocks noChangeArrowheads="1"/>
            </p:cNvSpPr>
            <p:nvPr/>
          </p:nvSpPr>
          <p:spPr bwMode="auto">
            <a:xfrm>
              <a:off x="4442549" y="2611942"/>
              <a:ext cx="6335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jiāo</a:t>
              </a:r>
              <a:endParaRPr lang="zh-CN" altLang="en-US"/>
            </a:p>
          </p:txBody>
        </p:sp>
        <p:sp>
          <p:nvSpPr>
            <p:cNvPr id="7197" name="矩形 9"/>
            <p:cNvSpPr>
              <a:spLocks noChangeArrowheads="1"/>
            </p:cNvSpPr>
            <p:nvPr/>
          </p:nvSpPr>
          <p:spPr bwMode="auto">
            <a:xfrm>
              <a:off x="5910478" y="2624587"/>
              <a:ext cx="4603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jié</a:t>
              </a:r>
              <a:endParaRPr lang="zh-CN" altLang="en-US"/>
            </a:p>
          </p:txBody>
        </p:sp>
        <p:sp>
          <p:nvSpPr>
            <p:cNvPr id="7198" name="矩形 10"/>
            <p:cNvSpPr>
              <a:spLocks noChangeArrowheads="1"/>
            </p:cNvSpPr>
            <p:nvPr/>
          </p:nvSpPr>
          <p:spPr bwMode="auto">
            <a:xfrm>
              <a:off x="7428736" y="2624587"/>
              <a:ext cx="3914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cǐ</a:t>
              </a:r>
              <a:endParaRPr lang="zh-CN" altLang="en-US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178" name="组合 20"/>
          <p:cNvGrpSpPr/>
          <p:nvPr/>
        </p:nvGrpSpPr>
        <p:grpSpPr bwMode="auto">
          <a:xfrm>
            <a:off x="1454150" y="4508500"/>
            <a:ext cx="6789738" cy="668338"/>
            <a:chOff x="1453767" y="4272896"/>
            <a:chExt cx="6790641" cy="668272"/>
          </a:xfrm>
        </p:grpSpPr>
        <p:pic>
          <p:nvPicPr>
            <p:cNvPr id="7179" name="Picture 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3767" y="4272896"/>
              <a:ext cx="1016566" cy="668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80" name="Picture 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7286" y="4272896"/>
              <a:ext cx="1016566" cy="668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81" name="Picture 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805" y="4272896"/>
              <a:ext cx="1016566" cy="668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82" name="Picture 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4324" y="4272896"/>
              <a:ext cx="1016566" cy="668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83" name="Picture 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7842" y="4272896"/>
              <a:ext cx="1016566" cy="668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84" name="矩形 14"/>
            <p:cNvSpPr>
              <a:spLocks noChangeArrowheads="1"/>
            </p:cNvSpPr>
            <p:nvPr/>
          </p:nvSpPr>
          <p:spPr bwMode="auto">
            <a:xfrm>
              <a:off x="1684132" y="4365104"/>
              <a:ext cx="4940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焦</a:t>
              </a:r>
              <a:endParaRPr lang="zh-CN" altLang="en-US"/>
            </a:p>
          </p:txBody>
        </p:sp>
        <p:sp>
          <p:nvSpPr>
            <p:cNvPr id="7185" name="矩形 16"/>
            <p:cNvSpPr>
              <a:spLocks noChangeArrowheads="1"/>
            </p:cNvSpPr>
            <p:nvPr/>
          </p:nvSpPr>
          <p:spPr bwMode="auto">
            <a:xfrm>
              <a:off x="3141037" y="4357781"/>
              <a:ext cx="4940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截</a:t>
              </a:r>
              <a:endParaRPr lang="zh-CN" altLang="en-US"/>
            </a:p>
          </p:txBody>
        </p:sp>
        <p:sp>
          <p:nvSpPr>
            <p:cNvPr id="7186" name="矩形 17"/>
            <p:cNvSpPr>
              <a:spLocks noChangeArrowheads="1"/>
            </p:cNvSpPr>
            <p:nvPr/>
          </p:nvSpPr>
          <p:spPr bwMode="auto">
            <a:xfrm>
              <a:off x="4572000" y="4327865"/>
              <a:ext cx="4940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此</a:t>
              </a:r>
              <a:endParaRPr lang="zh-CN" altLang="en-US"/>
            </a:p>
          </p:txBody>
        </p:sp>
        <p:sp>
          <p:nvSpPr>
            <p:cNvPr id="7187" name="矩形 18"/>
            <p:cNvSpPr>
              <a:spLocks noChangeArrowheads="1"/>
            </p:cNvSpPr>
            <p:nvPr/>
          </p:nvSpPr>
          <p:spPr bwMode="auto">
            <a:xfrm>
              <a:off x="6029952" y="4350239"/>
              <a:ext cx="4940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喘</a:t>
              </a:r>
              <a:endParaRPr lang="zh-CN" altLang="en-US"/>
            </a:p>
          </p:txBody>
        </p:sp>
        <p:sp>
          <p:nvSpPr>
            <p:cNvPr id="7188" name="矩形 19"/>
            <p:cNvSpPr>
              <a:spLocks noChangeArrowheads="1"/>
            </p:cNvSpPr>
            <p:nvPr/>
          </p:nvSpPr>
          <p:spPr bwMode="auto">
            <a:xfrm>
              <a:off x="7501675" y="4328304"/>
              <a:ext cx="4940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叼</a:t>
              </a:r>
              <a:endParaRPr lang="zh-CN" altLang="en-US" sz="24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1" descr="听英语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2" name="组合 19"/>
          <p:cNvGrpSpPr/>
          <p:nvPr/>
        </p:nvGrpSpPr>
        <p:grpSpPr>
          <a:xfrm>
            <a:off x="1711325" y="1731963"/>
            <a:ext cx="2838450" cy="3987228"/>
            <a:chOff x="1864976" y="1731963"/>
            <a:chExt cx="2839124" cy="3986355"/>
          </a:xfrm>
        </p:grpSpPr>
        <p:sp>
          <p:nvSpPr>
            <p:cNvPr id="21" name="Oval 677"/>
            <p:cNvSpPr>
              <a:spLocks noChangeArrowheads="1"/>
            </p:cNvSpPr>
            <p:nvPr/>
          </p:nvSpPr>
          <p:spPr bwMode="auto">
            <a:xfrm rot="21275257">
              <a:off x="2095219" y="1731963"/>
              <a:ext cx="2310360" cy="2310894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15" name="Oval 510"/>
            <p:cNvSpPr/>
            <p:nvPr/>
          </p:nvSpPr>
          <p:spPr>
            <a:xfrm>
              <a:off x="2209800" y="3206750"/>
              <a:ext cx="2087563" cy="74453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17416" name="Oval 512"/>
            <p:cNvSpPr/>
            <p:nvPr/>
          </p:nvSpPr>
          <p:spPr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17417" name="AutoShape 513"/>
            <p:cNvSpPr/>
            <p:nvPr/>
          </p:nvSpPr>
          <p:spPr>
            <a:xfrm>
              <a:off x="1864976" y="3832145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 cap="flat" cmpd="sng">
              <a:solidFill>
                <a:srgbClr val="F69D2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25" name="TextBox 6"/>
            <p:cNvSpPr txBox="1"/>
            <p:nvPr/>
          </p:nvSpPr>
          <p:spPr>
            <a:xfrm>
              <a:off x="2415970" y="2119228"/>
              <a:ext cx="1881634" cy="10776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黑体 Std R"/>
                  <a:ea typeface="Adobe 黑体 Std R"/>
                  <a:cs typeface="Adobe 黑体 Std R"/>
                  <a:hlinkClick r:id="rId2" action="ppaction://hlinkfile"/>
                </a:rPr>
                <a:t>   </a:t>
              </a: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点击</a:t>
              </a:r>
              <a:endParaRPr kumimoji="0" lang="en-US" altLang="zh-CN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  <a:hlinkClick r:id="rId2" action="ppaction://hlinkfile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听朗读</a:t>
              </a:r>
              <a:endPara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endParaRPr>
            </a:p>
          </p:txBody>
        </p:sp>
        <p:grpSp>
          <p:nvGrpSpPr>
            <p:cNvPr id="17419" name="组 53"/>
            <p:cNvGrpSpPr/>
            <p:nvPr/>
          </p:nvGrpSpPr>
          <p:grpSpPr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719803" y="2181019"/>
                <a:ext cx="207953" cy="208373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17422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7420" name="矩形 11"/>
            <p:cNvSpPr/>
            <p:nvPr/>
          </p:nvSpPr>
          <p:spPr>
            <a:xfrm>
              <a:off x="2117200" y="3832146"/>
              <a:ext cx="2422525" cy="18861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zh-CN" altLang="en-US" sz="2000" b="1" dirty="0">
                  <a:latin typeface="宋体" panose="02010600030101010101" pitchFamily="2" charset="-122"/>
                </a:rPr>
                <a:t>听范读，边听边画出课文中的生字词。同时认准字音,理解词语意思。</a:t>
              </a:r>
              <a:endParaRPr lang="zh-CN" altLang="en-US" sz="20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18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7100" y="30638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6488" y="1912938"/>
            <a:ext cx="5770562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2550">
              <a:lnSpc>
                <a:spcPct val="150000"/>
              </a:lnSpc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</a:rPr>
              <a:t>．巧填量词。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indent="536575" defTabSz="82550">
              <a:lnSpc>
                <a:spcPct val="150000"/>
              </a:lnSpc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一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禾苗　一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人　　　　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indent="536575" defTabSz="82550">
              <a:lnSpc>
                <a:spcPct val="150000"/>
              </a:lnSpc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一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羊    一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羊圈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indent="536575" defTabSz="82550">
              <a:lnSpc>
                <a:spcPct val="150000"/>
              </a:lnSpc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一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窟窿  一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办法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276600" y="1555750"/>
            <a:ext cx="173196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　　　　　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11413" y="253365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棵</a:t>
            </a: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84738" y="253365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11413" y="3182938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只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884738" y="3141663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432050" y="3667125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84738" y="367347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4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"/>
          <p:cNvSpPr>
            <a:spLocks noChangeArrowheads="1"/>
          </p:cNvSpPr>
          <p:nvPr/>
        </p:nvSpPr>
        <p:spPr bwMode="auto">
          <a:xfrm>
            <a:off x="900113" y="1412875"/>
            <a:ext cx="799306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4</a:t>
            </a:r>
            <a:r>
              <a:rPr lang="zh-CN" altLang="en-US" sz="2400" b="1">
                <a:latin typeface="宋体" panose="02010600030101010101" pitchFamily="2" charset="-122"/>
              </a:rPr>
              <a:t>．选词填空，我最棒！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ctr" defTabSz="82550"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巴望　　　　希望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</a:rPr>
              <a:t>古时候有个人，他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　  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latin typeface="宋体" panose="02010600030101010101" pitchFamily="2" charset="-122"/>
              </a:rPr>
              <a:t>自己田里的禾苗长得快些。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</a:rPr>
              <a:t>妈妈对我寄予很大的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  　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ctr" defTabSz="82550"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焦急　　　　着急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(3)</a:t>
            </a:r>
            <a:r>
              <a:rPr lang="zh-CN" altLang="en-US" sz="2400" b="1">
                <a:latin typeface="宋体" panose="02010600030101010101" pitchFamily="2" charset="-122"/>
              </a:rPr>
              <a:t>每次妈妈下班回来晚了，我的心里都很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  　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(4)</a:t>
            </a:r>
            <a:r>
              <a:rPr lang="zh-CN" altLang="en-US" sz="2400" b="1">
                <a:latin typeface="宋体" panose="02010600030101010101" pitchFamily="2" charset="-122"/>
              </a:rPr>
              <a:t>种田人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  　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latin typeface="宋体" panose="02010600030101010101" pitchFamily="2" charset="-122"/>
              </a:rPr>
              <a:t>地看着田里的禾苗，转来转去。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276600" y="1555750"/>
            <a:ext cx="173196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　　　　　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90988" y="263366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巴望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67225" y="316706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希望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804025" y="42926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着急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27313" y="4840288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焦急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850" y="1597025"/>
            <a:ext cx="8569325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5</a:t>
            </a:r>
            <a:r>
              <a:rPr lang="zh-CN" altLang="en-US" sz="2400" b="1" dirty="0">
                <a:latin typeface="+mn-ea"/>
                <a:ea typeface="+mn-ea"/>
              </a:rPr>
              <a:t>．按要求写句子。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(1)</a:t>
            </a:r>
            <a:r>
              <a:rPr lang="zh-CN" altLang="en-US" sz="2400" b="1" dirty="0">
                <a:latin typeface="+mn-ea"/>
                <a:ea typeface="+mn-ea"/>
              </a:rPr>
              <a:t>夜里狼从窟窿钻进去，把羊叼走了。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改为“被”字句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endParaRPr lang="en-US" altLang="zh-CN" sz="2400" b="1" dirty="0">
              <a:latin typeface="+mn-ea"/>
              <a:ea typeface="+mn-ea"/>
            </a:endParaRPr>
          </a:p>
          <a:p>
            <a:pPr indent="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__________________________________________________</a:t>
            </a:r>
            <a:endParaRPr lang="en-US" altLang="zh-CN" sz="2400" b="1" dirty="0"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(2)</a:t>
            </a:r>
            <a:r>
              <a:rPr lang="zh-CN" altLang="en-US" sz="2400" b="1" dirty="0">
                <a:latin typeface="+mn-ea"/>
                <a:ea typeface="+mn-ea"/>
              </a:rPr>
              <a:t>他回到家里，一边喘气一边说：“今天可把我累坏了！”。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用加点的词语造句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endParaRPr lang="en-US" altLang="zh-CN" sz="2400" b="1" dirty="0">
              <a:latin typeface="+mn-ea"/>
              <a:ea typeface="+mn-ea"/>
            </a:endParaRPr>
          </a:p>
          <a:p>
            <a:pPr marL="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____________________________________________________________________________________________________</a:t>
            </a:r>
            <a:endParaRPr lang="en-US" altLang="zh-CN" sz="2400" b="1" dirty="0">
              <a:latin typeface="+mn-ea"/>
              <a:ea typeface="+mn-ea"/>
            </a:endParaRPr>
          </a:p>
        </p:txBody>
      </p:sp>
      <p:pic>
        <p:nvPicPr>
          <p:cNvPr id="10243" name="Picture 8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429000"/>
            <a:ext cx="682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8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3429000"/>
            <a:ext cx="682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8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3429000"/>
            <a:ext cx="682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8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429000"/>
            <a:ext cx="682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27088" y="2798763"/>
            <a:ext cx="6211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夜里羊被从窟窿钻进去的狼叼走了。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00113" y="4316413"/>
            <a:ext cx="763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我们坐在游船上，一边听着动听的音乐，一边欣赏着两岸的美景。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3"/>
          <p:cNvSpPr/>
          <p:nvPr/>
        </p:nvSpPr>
        <p:spPr>
          <a:xfrm>
            <a:off x="771525" y="2443163"/>
            <a:ext cx="7434263" cy="973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6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89978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Box 7"/>
          <p:cNvSpPr txBox="1"/>
          <p:nvPr/>
        </p:nvSpPr>
        <p:spPr>
          <a:xfrm>
            <a:off x="1377950" y="1910900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200" b="1" dirty="0">
              <a:solidFill>
                <a:srgbClr val="00B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矩形 1"/>
          <p:cNvSpPr/>
          <p:nvPr/>
        </p:nvSpPr>
        <p:spPr>
          <a:xfrm>
            <a:off x="1547769" y="2795138"/>
            <a:ext cx="6421438" cy="29238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Wáng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láo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</a:t>
            </a:r>
            <a:r>
              <a:rPr lang="en-US" altLang="zh-CN" sz="20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juàn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kū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20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lóng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láng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亡羊补牢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羊圈   窟 窿   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狼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zuān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</a:t>
            </a:r>
            <a:r>
              <a:rPr lang="en-US" altLang="zh-CN" sz="20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diāo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fāng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huǐ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钻进去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走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街坊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后悔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2802794" y="1049329"/>
          <a:ext cx="3648986" cy="1002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67959" y="2317386"/>
            <a:ext cx="1193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wáng 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0954" y="2317386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 láo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4085" y="2835637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4580" y="2835637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牢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11294" y="2835637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寓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7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538" y="1550610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8" name="TextBox 30"/>
          <p:cNvSpPr txBox="1"/>
          <p:nvPr/>
        </p:nvSpPr>
        <p:spPr>
          <a:xfrm>
            <a:off x="1487488" y="1628397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3200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05760" y="2835637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01817" y="3797875"/>
            <a:ext cx="6111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cǐ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94085" y="3797875"/>
            <a:ext cx="1397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fāng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26535" y="2317386"/>
            <a:ext cx="1443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zuān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05760" y="4303426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49258" y="2835637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钻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11294" y="4315311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叼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94085" y="4329916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坊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21954" y="2317386"/>
            <a:ext cx="1017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juàn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11517" y="4317216"/>
            <a:ext cx="11207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悔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947770" y="3797875"/>
            <a:ext cx="146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huǐ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419853" y="2317386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yù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511294" y="3797875"/>
            <a:ext cx="1397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diāo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  <p:bldP spid="33" grpId="0"/>
      <p:bldP spid="34" grpId="0"/>
      <p:bldP spid="47" grpId="0"/>
      <p:bldP spid="49" grpId="0"/>
      <p:bldP spid="51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824163" y="2392997"/>
            <a:ext cx="3255327" cy="1383665"/>
            <a:chOff x="2240504" y="4746972"/>
            <a:chExt cx="3254725" cy="1385824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2532"/>
              <a:ext cx="150784" cy="950806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6" name="TextBox 15"/>
            <p:cNvSpPr txBox="1"/>
            <p:nvPr/>
          </p:nvSpPr>
          <p:spPr>
            <a:xfrm>
              <a:off x="2484974" y="4746972"/>
              <a:ext cx="3010255" cy="13858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b="1" dirty="0">
                  <a:solidFill>
                    <a:srgbClr val="FF0000"/>
                  </a:solidFill>
                </a:rPr>
                <a:t> </a:t>
              </a:r>
              <a:r>
                <a:rPr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juàn</a:t>
              </a:r>
              <a:r>
                <a:rPr sz="2800" b="1" dirty="0">
                  <a:solidFill>
                    <a:srgbClr val="FF0000"/>
                  </a:solidFill>
                </a:rPr>
                <a:t> </a:t>
              </a:r>
              <a:r>
                <a:rPr 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（羊圈）</a:t>
              </a:r>
              <a:endPara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quān</a:t>
              </a:r>
              <a:r>
                <a:rPr sz="2800" b="1" dirty="0">
                  <a:solidFill>
                    <a:srgbClr val="FF0000"/>
                  </a:solidFill>
                </a:rPr>
                <a:t> </a:t>
              </a:r>
              <a:r>
                <a:rPr 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（圆圈）</a:t>
              </a:r>
              <a:endPara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1" name="TextBox 1"/>
          <p:cNvSpPr txBox="1"/>
          <p:nvPr/>
        </p:nvSpPr>
        <p:spPr>
          <a:xfrm>
            <a:off x="2249488" y="2908300"/>
            <a:ext cx="569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89978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7"/>
          <p:cNvSpPr txBox="1"/>
          <p:nvPr/>
        </p:nvSpPr>
        <p:spPr>
          <a:xfrm>
            <a:off x="1377950" y="1910900"/>
            <a:ext cx="142058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B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 dirty="0">
              <a:solidFill>
                <a:srgbClr val="00B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亡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4438" y="2027238"/>
            <a:ext cx="1187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wáng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101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11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411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411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411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411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1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1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1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2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2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49191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</a:t>
            </a:r>
            <a:r>
              <a:rPr kumimoji="0" lang="zh-CN" altLang="en-US" sz="2400" b="1" kern="1400" cap="none" spc="0" normalizeH="0" baseline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kern="14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整体笔画舒展，横画要长。</a:t>
            </a:r>
            <a:endParaRPr kumimoji="0" lang="zh-CN" altLang="en-US" sz="2400" b="1" kern="14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亠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6273" y="4460285"/>
            <a:ext cx="39592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亡羊补牢  亡命天涯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6273" y="4949191"/>
            <a:ext cx="3640138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亡羊补牢是一个寓言故事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W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108" name="Rectangle 27"/>
          <p:cNvSpPr/>
          <p:nvPr/>
        </p:nvSpPr>
        <p:spPr>
          <a:xfrm>
            <a:off x="5435600" y="225266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7679" name="Freeform 31"/>
          <p:cNvSpPr/>
          <p:nvPr/>
        </p:nvSpPr>
        <p:spPr>
          <a:xfrm>
            <a:off x="5435600" y="2798763"/>
            <a:ext cx="1860550" cy="290512"/>
          </a:xfrm>
          <a:custGeom>
            <a:avLst/>
            <a:gdLst>
              <a:gd name="txL" fmla="*/ 0 w 2931"/>
              <a:gd name="txT" fmla="*/ 0 h 456"/>
              <a:gd name="txR" fmla="*/ 2931 w 2931"/>
              <a:gd name="txB" fmla="*/ 456 h 456"/>
            </a:gdLst>
            <a:ahLst/>
            <a:cxnLst>
              <a:cxn ang="0">
                <a:pos x="322" y="287"/>
              </a:cxn>
              <a:cxn ang="0">
                <a:pos x="559" y="270"/>
              </a:cxn>
              <a:cxn ang="0">
                <a:pos x="779" y="236"/>
              </a:cxn>
              <a:cxn ang="0">
                <a:pos x="983" y="220"/>
              </a:cxn>
              <a:cxn ang="0">
                <a:pos x="1169" y="203"/>
              </a:cxn>
              <a:cxn ang="0">
                <a:pos x="1406" y="169"/>
              </a:cxn>
              <a:cxn ang="0">
                <a:pos x="1694" y="118"/>
              </a:cxn>
              <a:cxn ang="0">
                <a:pos x="1999" y="84"/>
              </a:cxn>
              <a:cxn ang="0">
                <a:pos x="2253" y="51"/>
              </a:cxn>
              <a:cxn ang="0">
                <a:pos x="2440" y="17"/>
              </a:cxn>
              <a:cxn ang="0">
                <a:pos x="2558" y="0"/>
              </a:cxn>
              <a:cxn ang="0">
                <a:pos x="2643" y="17"/>
              </a:cxn>
              <a:cxn ang="0">
                <a:pos x="2812" y="68"/>
              </a:cxn>
              <a:cxn ang="0">
                <a:pos x="2897" y="135"/>
              </a:cxn>
              <a:cxn ang="0">
                <a:pos x="2931" y="186"/>
              </a:cxn>
              <a:cxn ang="0">
                <a:pos x="2914" y="220"/>
              </a:cxn>
              <a:cxn ang="0">
                <a:pos x="2846" y="236"/>
              </a:cxn>
              <a:cxn ang="0">
                <a:pos x="2745" y="236"/>
              </a:cxn>
              <a:cxn ang="0">
                <a:pos x="2609" y="236"/>
              </a:cxn>
              <a:cxn ang="0">
                <a:pos x="2321" y="236"/>
              </a:cxn>
              <a:cxn ang="0">
                <a:pos x="2135" y="253"/>
              </a:cxn>
              <a:cxn ang="0">
                <a:pos x="2050" y="270"/>
              </a:cxn>
              <a:cxn ang="0">
                <a:pos x="1914" y="270"/>
              </a:cxn>
              <a:cxn ang="0">
                <a:pos x="1762" y="287"/>
              </a:cxn>
              <a:cxn ang="0">
                <a:pos x="1576" y="304"/>
              </a:cxn>
              <a:cxn ang="0">
                <a:pos x="712" y="405"/>
              </a:cxn>
              <a:cxn ang="0">
                <a:pos x="508" y="422"/>
              </a:cxn>
              <a:cxn ang="0">
                <a:pos x="356" y="439"/>
              </a:cxn>
              <a:cxn ang="0">
                <a:pos x="254" y="456"/>
              </a:cxn>
              <a:cxn ang="0">
                <a:pos x="220" y="456"/>
              </a:cxn>
              <a:cxn ang="0">
                <a:pos x="169" y="456"/>
              </a:cxn>
              <a:cxn ang="0">
                <a:pos x="85" y="405"/>
              </a:cxn>
              <a:cxn ang="0">
                <a:pos x="17" y="372"/>
              </a:cxn>
              <a:cxn ang="0">
                <a:pos x="0" y="321"/>
              </a:cxn>
              <a:cxn ang="0">
                <a:pos x="34" y="304"/>
              </a:cxn>
              <a:cxn ang="0">
                <a:pos x="152" y="304"/>
              </a:cxn>
            </a:cxnLst>
            <a:rect l="txL" t="txT" r="txR" b="txB"/>
            <a:pathLst>
              <a:path w="2931" h="456">
                <a:moveTo>
                  <a:pt x="152" y="304"/>
                </a:moveTo>
                <a:lnTo>
                  <a:pt x="322" y="287"/>
                </a:lnTo>
                <a:lnTo>
                  <a:pt x="474" y="270"/>
                </a:lnTo>
                <a:lnTo>
                  <a:pt x="559" y="270"/>
                </a:lnTo>
                <a:lnTo>
                  <a:pt x="661" y="253"/>
                </a:lnTo>
                <a:lnTo>
                  <a:pt x="779" y="236"/>
                </a:lnTo>
                <a:lnTo>
                  <a:pt x="915" y="220"/>
                </a:lnTo>
                <a:lnTo>
                  <a:pt x="983" y="220"/>
                </a:lnTo>
                <a:lnTo>
                  <a:pt x="1084" y="220"/>
                </a:lnTo>
                <a:lnTo>
                  <a:pt x="1169" y="203"/>
                </a:lnTo>
                <a:lnTo>
                  <a:pt x="1288" y="186"/>
                </a:lnTo>
                <a:lnTo>
                  <a:pt x="1406" y="169"/>
                </a:lnTo>
                <a:lnTo>
                  <a:pt x="1542" y="152"/>
                </a:lnTo>
                <a:lnTo>
                  <a:pt x="1694" y="118"/>
                </a:lnTo>
                <a:lnTo>
                  <a:pt x="1847" y="101"/>
                </a:lnTo>
                <a:lnTo>
                  <a:pt x="1999" y="84"/>
                </a:lnTo>
                <a:lnTo>
                  <a:pt x="2135" y="68"/>
                </a:lnTo>
                <a:lnTo>
                  <a:pt x="2253" y="51"/>
                </a:lnTo>
                <a:lnTo>
                  <a:pt x="2355" y="34"/>
                </a:lnTo>
                <a:lnTo>
                  <a:pt x="2440" y="17"/>
                </a:lnTo>
                <a:lnTo>
                  <a:pt x="2507" y="17"/>
                </a:lnTo>
                <a:lnTo>
                  <a:pt x="2558" y="0"/>
                </a:lnTo>
                <a:lnTo>
                  <a:pt x="2592" y="0"/>
                </a:lnTo>
                <a:lnTo>
                  <a:pt x="2643" y="17"/>
                </a:lnTo>
                <a:lnTo>
                  <a:pt x="2694" y="17"/>
                </a:lnTo>
                <a:lnTo>
                  <a:pt x="2812" y="68"/>
                </a:lnTo>
                <a:lnTo>
                  <a:pt x="2863" y="101"/>
                </a:lnTo>
                <a:lnTo>
                  <a:pt x="2897" y="135"/>
                </a:lnTo>
                <a:lnTo>
                  <a:pt x="2914" y="169"/>
                </a:lnTo>
                <a:lnTo>
                  <a:pt x="2931" y="186"/>
                </a:lnTo>
                <a:lnTo>
                  <a:pt x="2931" y="203"/>
                </a:lnTo>
                <a:lnTo>
                  <a:pt x="2914" y="220"/>
                </a:lnTo>
                <a:lnTo>
                  <a:pt x="2880" y="220"/>
                </a:lnTo>
                <a:lnTo>
                  <a:pt x="2846" y="236"/>
                </a:lnTo>
                <a:lnTo>
                  <a:pt x="2795" y="236"/>
                </a:lnTo>
                <a:lnTo>
                  <a:pt x="2745" y="236"/>
                </a:lnTo>
                <a:lnTo>
                  <a:pt x="2677" y="236"/>
                </a:lnTo>
                <a:lnTo>
                  <a:pt x="2609" y="236"/>
                </a:lnTo>
                <a:lnTo>
                  <a:pt x="2440" y="236"/>
                </a:lnTo>
                <a:lnTo>
                  <a:pt x="2321" y="236"/>
                </a:lnTo>
                <a:lnTo>
                  <a:pt x="2219" y="253"/>
                </a:lnTo>
                <a:lnTo>
                  <a:pt x="2135" y="253"/>
                </a:lnTo>
                <a:lnTo>
                  <a:pt x="2084" y="253"/>
                </a:lnTo>
                <a:lnTo>
                  <a:pt x="2050" y="270"/>
                </a:lnTo>
                <a:lnTo>
                  <a:pt x="1982" y="270"/>
                </a:lnTo>
                <a:lnTo>
                  <a:pt x="1914" y="270"/>
                </a:lnTo>
                <a:lnTo>
                  <a:pt x="1847" y="270"/>
                </a:lnTo>
                <a:lnTo>
                  <a:pt x="1762" y="287"/>
                </a:lnTo>
                <a:lnTo>
                  <a:pt x="1660" y="287"/>
                </a:lnTo>
                <a:lnTo>
                  <a:pt x="1576" y="304"/>
                </a:lnTo>
                <a:lnTo>
                  <a:pt x="1152" y="355"/>
                </a:lnTo>
                <a:lnTo>
                  <a:pt x="712" y="405"/>
                </a:lnTo>
                <a:lnTo>
                  <a:pt x="593" y="422"/>
                </a:lnTo>
                <a:lnTo>
                  <a:pt x="508" y="422"/>
                </a:lnTo>
                <a:lnTo>
                  <a:pt x="424" y="439"/>
                </a:lnTo>
                <a:lnTo>
                  <a:pt x="356" y="439"/>
                </a:lnTo>
                <a:lnTo>
                  <a:pt x="305" y="456"/>
                </a:lnTo>
                <a:lnTo>
                  <a:pt x="254" y="456"/>
                </a:lnTo>
                <a:lnTo>
                  <a:pt x="237" y="456"/>
                </a:lnTo>
                <a:lnTo>
                  <a:pt x="220" y="456"/>
                </a:lnTo>
                <a:lnTo>
                  <a:pt x="203" y="456"/>
                </a:lnTo>
                <a:lnTo>
                  <a:pt x="169" y="456"/>
                </a:lnTo>
                <a:lnTo>
                  <a:pt x="136" y="439"/>
                </a:lnTo>
                <a:lnTo>
                  <a:pt x="85" y="405"/>
                </a:lnTo>
                <a:lnTo>
                  <a:pt x="51" y="388"/>
                </a:lnTo>
                <a:lnTo>
                  <a:pt x="17" y="372"/>
                </a:lnTo>
                <a:lnTo>
                  <a:pt x="0" y="338"/>
                </a:lnTo>
                <a:lnTo>
                  <a:pt x="0" y="321"/>
                </a:lnTo>
                <a:lnTo>
                  <a:pt x="17" y="321"/>
                </a:lnTo>
                <a:lnTo>
                  <a:pt x="34" y="304"/>
                </a:lnTo>
                <a:lnTo>
                  <a:pt x="85" y="304"/>
                </a:lnTo>
                <a:lnTo>
                  <a:pt x="152" y="304"/>
                </a:lnTo>
                <a:lnTo>
                  <a:pt x="152" y="30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80" name="Freeform 32"/>
          <p:cNvSpPr/>
          <p:nvPr/>
        </p:nvSpPr>
        <p:spPr>
          <a:xfrm>
            <a:off x="5854700" y="3013075"/>
            <a:ext cx="1184275" cy="901700"/>
          </a:xfrm>
          <a:custGeom>
            <a:avLst/>
            <a:gdLst>
              <a:gd name="txL" fmla="*/ 0 w 1863"/>
              <a:gd name="txT" fmla="*/ 0 h 1418"/>
              <a:gd name="txR" fmla="*/ 1863 w 1863"/>
              <a:gd name="txB" fmla="*/ 1418 h 1418"/>
            </a:gdLst>
            <a:ahLst/>
            <a:cxnLst>
              <a:cxn ang="0">
                <a:pos x="254" y="1367"/>
              </a:cxn>
              <a:cxn ang="0">
                <a:pos x="203" y="1401"/>
              </a:cxn>
              <a:cxn ang="0">
                <a:pos x="169" y="1418"/>
              </a:cxn>
              <a:cxn ang="0">
                <a:pos x="118" y="1384"/>
              </a:cxn>
              <a:cxn ang="0">
                <a:pos x="51" y="1300"/>
              </a:cxn>
              <a:cxn ang="0">
                <a:pos x="17" y="1249"/>
              </a:cxn>
              <a:cxn ang="0">
                <a:pos x="17" y="1215"/>
              </a:cxn>
              <a:cxn ang="0">
                <a:pos x="51" y="1165"/>
              </a:cxn>
              <a:cxn ang="0">
                <a:pos x="101" y="1114"/>
              </a:cxn>
              <a:cxn ang="0">
                <a:pos x="152" y="996"/>
              </a:cxn>
              <a:cxn ang="0">
                <a:pos x="169" y="810"/>
              </a:cxn>
              <a:cxn ang="0">
                <a:pos x="169" y="624"/>
              </a:cxn>
              <a:cxn ang="0">
                <a:pos x="169" y="523"/>
              </a:cxn>
              <a:cxn ang="0">
                <a:pos x="169" y="422"/>
              </a:cxn>
              <a:cxn ang="0">
                <a:pos x="169" y="287"/>
              </a:cxn>
              <a:cxn ang="0">
                <a:pos x="152" y="101"/>
              </a:cxn>
              <a:cxn ang="0">
                <a:pos x="254" y="67"/>
              </a:cxn>
              <a:cxn ang="0">
                <a:pos x="356" y="152"/>
              </a:cxn>
              <a:cxn ang="0">
                <a:pos x="389" y="169"/>
              </a:cxn>
              <a:cxn ang="0">
                <a:pos x="389" y="219"/>
              </a:cxn>
              <a:cxn ang="0">
                <a:pos x="389" y="304"/>
              </a:cxn>
              <a:cxn ang="0">
                <a:pos x="372" y="422"/>
              </a:cxn>
              <a:cxn ang="0">
                <a:pos x="356" y="624"/>
              </a:cxn>
              <a:cxn ang="0">
                <a:pos x="339" y="844"/>
              </a:cxn>
              <a:cxn ang="0">
                <a:pos x="322" y="996"/>
              </a:cxn>
              <a:cxn ang="0">
                <a:pos x="339" y="1080"/>
              </a:cxn>
              <a:cxn ang="0">
                <a:pos x="356" y="1114"/>
              </a:cxn>
              <a:cxn ang="0">
                <a:pos x="440" y="1097"/>
              </a:cxn>
              <a:cxn ang="0">
                <a:pos x="593" y="1097"/>
              </a:cxn>
              <a:cxn ang="0">
                <a:pos x="796" y="1064"/>
              </a:cxn>
              <a:cxn ang="0">
                <a:pos x="1067" y="1013"/>
              </a:cxn>
              <a:cxn ang="0">
                <a:pos x="1287" y="979"/>
              </a:cxn>
              <a:cxn ang="0">
                <a:pos x="1457" y="962"/>
              </a:cxn>
              <a:cxn ang="0">
                <a:pos x="1575" y="962"/>
              </a:cxn>
              <a:cxn ang="0">
                <a:pos x="1694" y="996"/>
              </a:cxn>
              <a:cxn ang="0">
                <a:pos x="1779" y="1047"/>
              </a:cxn>
              <a:cxn ang="0">
                <a:pos x="1846" y="1114"/>
              </a:cxn>
              <a:cxn ang="0">
                <a:pos x="1863" y="1148"/>
              </a:cxn>
              <a:cxn ang="0">
                <a:pos x="1829" y="1165"/>
              </a:cxn>
              <a:cxn ang="0">
                <a:pos x="1762" y="1182"/>
              </a:cxn>
              <a:cxn ang="0">
                <a:pos x="1660" y="1182"/>
              </a:cxn>
              <a:cxn ang="0">
                <a:pos x="1525" y="1182"/>
              </a:cxn>
              <a:cxn ang="0">
                <a:pos x="1169" y="1182"/>
              </a:cxn>
              <a:cxn ang="0">
                <a:pos x="796" y="1215"/>
              </a:cxn>
              <a:cxn ang="0">
                <a:pos x="610" y="1249"/>
              </a:cxn>
              <a:cxn ang="0">
                <a:pos x="457" y="1266"/>
              </a:cxn>
              <a:cxn ang="0">
                <a:pos x="356" y="1300"/>
              </a:cxn>
              <a:cxn ang="0">
                <a:pos x="288" y="1334"/>
              </a:cxn>
            </a:cxnLst>
            <a:rect l="txL" t="txT" r="txR" b="txB"/>
            <a:pathLst>
              <a:path w="1863" h="1418">
                <a:moveTo>
                  <a:pt x="288" y="1334"/>
                </a:moveTo>
                <a:lnTo>
                  <a:pt x="254" y="1367"/>
                </a:lnTo>
                <a:lnTo>
                  <a:pt x="220" y="1401"/>
                </a:lnTo>
                <a:lnTo>
                  <a:pt x="203" y="1401"/>
                </a:lnTo>
                <a:lnTo>
                  <a:pt x="186" y="1418"/>
                </a:lnTo>
                <a:lnTo>
                  <a:pt x="169" y="1418"/>
                </a:lnTo>
                <a:lnTo>
                  <a:pt x="135" y="1401"/>
                </a:lnTo>
                <a:lnTo>
                  <a:pt x="118" y="1384"/>
                </a:lnTo>
                <a:lnTo>
                  <a:pt x="84" y="1334"/>
                </a:lnTo>
                <a:lnTo>
                  <a:pt x="51" y="1300"/>
                </a:lnTo>
                <a:lnTo>
                  <a:pt x="34" y="1266"/>
                </a:lnTo>
                <a:lnTo>
                  <a:pt x="17" y="1249"/>
                </a:lnTo>
                <a:lnTo>
                  <a:pt x="0" y="1232"/>
                </a:lnTo>
                <a:lnTo>
                  <a:pt x="17" y="1215"/>
                </a:lnTo>
                <a:lnTo>
                  <a:pt x="17" y="1182"/>
                </a:lnTo>
                <a:lnTo>
                  <a:pt x="51" y="1165"/>
                </a:lnTo>
                <a:lnTo>
                  <a:pt x="68" y="1148"/>
                </a:lnTo>
                <a:lnTo>
                  <a:pt x="101" y="1114"/>
                </a:lnTo>
                <a:lnTo>
                  <a:pt x="135" y="1064"/>
                </a:lnTo>
                <a:lnTo>
                  <a:pt x="152" y="996"/>
                </a:lnTo>
                <a:lnTo>
                  <a:pt x="169" y="912"/>
                </a:lnTo>
                <a:lnTo>
                  <a:pt x="169" y="810"/>
                </a:lnTo>
                <a:lnTo>
                  <a:pt x="169" y="709"/>
                </a:lnTo>
                <a:lnTo>
                  <a:pt x="169" y="624"/>
                </a:lnTo>
                <a:lnTo>
                  <a:pt x="169" y="557"/>
                </a:lnTo>
                <a:lnTo>
                  <a:pt x="169" y="523"/>
                </a:lnTo>
                <a:lnTo>
                  <a:pt x="169" y="473"/>
                </a:lnTo>
                <a:lnTo>
                  <a:pt x="169" y="422"/>
                </a:lnTo>
                <a:lnTo>
                  <a:pt x="169" y="354"/>
                </a:lnTo>
                <a:lnTo>
                  <a:pt x="169" y="287"/>
                </a:lnTo>
                <a:lnTo>
                  <a:pt x="152" y="202"/>
                </a:lnTo>
                <a:lnTo>
                  <a:pt x="152" y="101"/>
                </a:lnTo>
                <a:lnTo>
                  <a:pt x="152" y="0"/>
                </a:lnTo>
                <a:lnTo>
                  <a:pt x="254" y="67"/>
                </a:lnTo>
                <a:lnTo>
                  <a:pt x="322" y="118"/>
                </a:lnTo>
                <a:lnTo>
                  <a:pt x="356" y="152"/>
                </a:lnTo>
                <a:lnTo>
                  <a:pt x="389" y="169"/>
                </a:lnTo>
                <a:lnTo>
                  <a:pt x="389" y="169"/>
                </a:lnTo>
                <a:lnTo>
                  <a:pt x="389" y="202"/>
                </a:lnTo>
                <a:lnTo>
                  <a:pt x="389" y="219"/>
                </a:lnTo>
                <a:lnTo>
                  <a:pt x="389" y="270"/>
                </a:lnTo>
                <a:lnTo>
                  <a:pt x="389" y="304"/>
                </a:lnTo>
                <a:lnTo>
                  <a:pt x="389" y="354"/>
                </a:lnTo>
                <a:lnTo>
                  <a:pt x="372" y="422"/>
                </a:lnTo>
                <a:lnTo>
                  <a:pt x="372" y="489"/>
                </a:lnTo>
                <a:lnTo>
                  <a:pt x="356" y="624"/>
                </a:lnTo>
                <a:lnTo>
                  <a:pt x="356" y="743"/>
                </a:lnTo>
                <a:lnTo>
                  <a:pt x="339" y="844"/>
                </a:lnTo>
                <a:lnTo>
                  <a:pt x="339" y="928"/>
                </a:lnTo>
                <a:lnTo>
                  <a:pt x="322" y="996"/>
                </a:lnTo>
                <a:lnTo>
                  <a:pt x="322" y="1047"/>
                </a:lnTo>
                <a:lnTo>
                  <a:pt x="339" y="1080"/>
                </a:lnTo>
                <a:lnTo>
                  <a:pt x="339" y="1097"/>
                </a:lnTo>
                <a:lnTo>
                  <a:pt x="356" y="1114"/>
                </a:lnTo>
                <a:lnTo>
                  <a:pt x="389" y="1114"/>
                </a:lnTo>
                <a:lnTo>
                  <a:pt x="440" y="1097"/>
                </a:lnTo>
                <a:lnTo>
                  <a:pt x="508" y="1097"/>
                </a:lnTo>
                <a:lnTo>
                  <a:pt x="593" y="1097"/>
                </a:lnTo>
                <a:lnTo>
                  <a:pt x="677" y="1080"/>
                </a:lnTo>
                <a:lnTo>
                  <a:pt x="796" y="1064"/>
                </a:lnTo>
                <a:lnTo>
                  <a:pt x="932" y="1047"/>
                </a:lnTo>
                <a:lnTo>
                  <a:pt x="1067" y="1013"/>
                </a:lnTo>
                <a:lnTo>
                  <a:pt x="1186" y="996"/>
                </a:lnTo>
                <a:lnTo>
                  <a:pt x="1287" y="979"/>
                </a:lnTo>
                <a:lnTo>
                  <a:pt x="1389" y="979"/>
                </a:lnTo>
                <a:lnTo>
                  <a:pt x="1457" y="962"/>
                </a:lnTo>
                <a:lnTo>
                  <a:pt x="1525" y="962"/>
                </a:lnTo>
                <a:lnTo>
                  <a:pt x="1575" y="962"/>
                </a:lnTo>
                <a:lnTo>
                  <a:pt x="1592" y="962"/>
                </a:lnTo>
                <a:lnTo>
                  <a:pt x="1694" y="996"/>
                </a:lnTo>
                <a:lnTo>
                  <a:pt x="1745" y="1013"/>
                </a:lnTo>
                <a:lnTo>
                  <a:pt x="1779" y="1047"/>
                </a:lnTo>
                <a:lnTo>
                  <a:pt x="1813" y="1080"/>
                </a:lnTo>
                <a:lnTo>
                  <a:pt x="1846" y="1114"/>
                </a:lnTo>
                <a:lnTo>
                  <a:pt x="1863" y="1131"/>
                </a:lnTo>
                <a:lnTo>
                  <a:pt x="1863" y="1148"/>
                </a:lnTo>
                <a:lnTo>
                  <a:pt x="1846" y="1165"/>
                </a:lnTo>
                <a:lnTo>
                  <a:pt x="1829" y="1165"/>
                </a:lnTo>
                <a:lnTo>
                  <a:pt x="1813" y="1182"/>
                </a:lnTo>
                <a:lnTo>
                  <a:pt x="1762" y="1182"/>
                </a:lnTo>
                <a:lnTo>
                  <a:pt x="1728" y="1182"/>
                </a:lnTo>
                <a:lnTo>
                  <a:pt x="1660" y="1182"/>
                </a:lnTo>
                <a:lnTo>
                  <a:pt x="1592" y="1182"/>
                </a:lnTo>
                <a:lnTo>
                  <a:pt x="1525" y="1182"/>
                </a:lnTo>
                <a:lnTo>
                  <a:pt x="1355" y="1182"/>
                </a:lnTo>
                <a:lnTo>
                  <a:pt x="1169" y="1182"/>
                </a:lnTo>
                <a:lnTo>
                  <a:pt x="982" y="1199"/>
                </a:lnTo>
                <a:lnTo>
                  <a:pt x="796" y="1215"/>
                </a:lnTo>
                <a:lnTo>
                  <a:pt x="694" y="1232"/>
                </a:lnTo>
                <a:lnTo>
                  <a:pt x="610" y="1249"/>
                </a:lnTo>
                <a:lnTo>
                  <a:pt x="525" y="1249"/>
                </a:lnTo>
                <a:lnTo>
                  <a:pt x="457" y="1266"/>
                </a:lnTo>
                <a:lnTo>
                  <a:pt x="406" y="1283"/>
                </a:lnTo>
                <a:lnTo>
                  <a:pt x="356" y="1300"/>
                </a:lnTo>
                <a:lnTo>
                  <a:pt x="322" y="1317"/>
                </a:lnTo>
                <a:lnTo>
                  <a:pt x="288" y="1334"/>
                </a:lnTo>
                <a:lnTo>
                  <a:pt x="288" y="13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78" name="Freeform 30"/>
          <p:cNvSpPr/>
          <p:nvPr/>
        </p:nvSpPr>
        <p:spPr>
          <a:xfrm>
            <a:off x="6221413" y="2381250"/>
            <a:ext cx="333375" cy="331788"/>
          </a:xfrm>
          <a:custGeom>
            <a:avLst/>
            <a:gdLst>
              <a:gd name="txL" fmla="*/ 0 w 525"/>
              <a:gd name="txT" fmla="*/ 0 h 523"/>
              <a:gd name="txR" fmla="*/ 525 w 525"/>
              <a:gd name="txB" fmla="*/ 523 h 523"/>
            </a:gdLst>
            <a:ahLst/>
            <a:cxnLst>
              <a:cxn ang="0">
                <a:pos x="525" y="371"/>
              </a:cxn>
              <a:cxn ang="0">
                <a:pos x="525" y="422"/>
              </a:cxn>
              <a:cxn ang="0">
                <a:pos x="525" y="472"/>
              </a:cxn>
              <a:cxn ang="0">
                <a:pos x="508" y="506"/>
              </a:cxn>
              <a:cxn ang="0">
                <a:pos x="508" y="506"/>
              </a:cxn>
              <a:cxn ang="0">
                <a:pos x="491" y="523"/>
              </a:cxn>
              <a:cxn ang="0">
                <a:pos x="457" y="506"/>
              </a:cxn>
              <a:cxn ang="0">
                <a:pos x="406" y="472"/>
              </a:cxn>
              <a:cxn ang="0">
                <a:pos x="339" y="422"/>
              </a:cxn>
              <a:cxn ang="0">
                <a:pos x="203" y="303"/>
              </a:cxn>
              <a:cxn ang="0">
                <a:pos x="152" y="236"/>
              </a:cxn>
              <a:cxn ang="0">
                <a:pos x="101" y="168"/>
              </a:cxn>
              <a:cxn ang="0">
                <a:pos x="51" y="118"/>
              </a:cxn>
              <a:cxn ang="0">
                <a:pos x="17" y="67"/>
              </a:cxn>
              <a:cxn ang="0">
                <a:pos x="0" y="33"/>
              </a:cxn>
              <a:cxn ang="0">
                <a:pos x="0" y="16"/>
              </a:cxn>
              <a:cxn ang="0">
                <a:pos x="0" y="16"/>
              </a:cxn>
              <a:cxn ang="0">
                <a:pos x="17" y="16"/>
              </a:cxn>
              <a:cxn ang="0">
                <a:pos x="34" y="0"/>
              </a:cxn>
              <a:cxn ang="0">
                <a:pos x="84" y="0"/>
              </a:cxn>
              <a:cxn ang="0">
                <a:pos x="135" y="16"/>
              </a:cxn>
              <a:cxn ang="0">
                <a:pos x="186" y="33"/>
              </a:cxn>
              <a:cxn ang="0">
                <a:pos x="271" y="67"/>
              </a:cxn>
              <a:cxn ang="0">
                <a:pos x="356" y="101"/>
              </a:cxn>
              <a:cxn ang="0">
                <a:pos x="440" y="168"/>
              </a:cxn>
              <a:cxn ang="0">
                <a:pos x="491" y="219"/>
              </a:cxn>
              <a:cxn ang="0">
                <a:pos x="525" y="287"/>
              </a:cxn>
              <a:cxn ang="0">
                <a:pos x="525" y="337"/>
              </a:cxn>
              <a:cxn ang="0">
                <a:pos x="525" y="371"/>
              </a:cxn>
              <a:cxn ang="0">
                <a:pos x="525" y="371"/>
              </a:cxn>
            </a:cxnLst>
            <a:rect l="txL" t="txT" r="txR" b="txB"/>
            <a:pathLst>
              <a:path w="525" h="523">
                <a:moveTo>
                  <a:pt x="525" y="371"/>
                </a:moveTo>
                <a:lnTo>
                  <a:pt x="525" y="422"/>
                </a:lnTo>
                <a:lnTo>
                  <a:pt x="525" y="472"/>
                </a:lnTo>
                <a:lnTo>
                  <a:pt x="508" y="506"/>
                </a:lnTo>
                <a:lnTo>
                  <a:pt x="508" y="506"/>
                </a:lnTo>
                <a:lnTo>
                  <a:pt x="491" y="523"/>
                </a:lnTo>
                <a:lnTo>
                  <a:pt x="457" y="506"/>
                </a:lnTo>
                <a:lnTo>
                  <a:pt x="406" y="472"/>
                </a:lnTo>
                <a:lnTo>
                  <a:pt x="339" y="422"/>
                </a:lnTo>
                <a:lnTo>
                  <a:pt x="203" y="303"/>
                </a:lnTo>
                <a:lnTo>
                  <a:pt x="152" y="236"/>
                </a:lnTo>
                <a:lnTo>
                  <a:pt x="101" y="168"/>
                </a:lnTo>
                <a:lnTo>
                  <a:pt x="51" y="118"/>
                </a:lnTo>
                <a:lnTo>
                  <a:pt x="17" y="67"/>
                </a:lnTo>
                <a:lnTo>
                  <a:pt x="0" y="33"/>
                </a:lnTo>
                <a:lnTo>
                  <a:pt x="0" y="16"/>
                </a:lnTo>
                <a:lnTo>
                  <a:pt x="0" y="16"/>
                </a:lnTo>
                <a:lnTo>
                  <a:pt x="17" y="16"/>
                </a:lnTo>
                <a:lnTo>
                  <a:pt x="34" y="0"/>
                </a:lnTo>
                <a:lnTo>
                  <a:pt x="84" y="0"/>
                </a:lnTo>
                <a:lnTo>
                  <a:pt x="135" y="16"/>
                </a:lnTo>
                <a:lnTo>
                  <a:pt x="186" y="33"/>
                </a:lnTo>
                <a:lnTo>
                  <a:pt x="271" y="67"/>
                </a:lnTo>
                <a:lnTo>
                  <a:pt x="356" y="101"/>
                </a:lnTo>
                <a:lnTo>
                  <a:pt x="440" y="168"/>
                </a:lnTo>
                <a:lnTo>
                  <a:pt x="491" y="219"/>
                </a:lnTo>
                <a:lnTo>
                  <a:pt x="525" y="287"/>
                </a:lnTo>
                <a:lnTo>
                  <a:pt x="525" y="337"/>
                </a:lnTo>
                <a:lnTo>
                  <a:pt x="525" y="371"/>
                </a:lnTo>
                <a:lnTo>
                  <a:pt x="525" y="37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0499" name="组合 2"/>
          <p:cNvGrpSpPr/>
          <p:nvPr/>
        </p:nvGrpSpPr>
        <p:grpSpPr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0" name="圆角矩形 29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 w="9525" cap="flat" cmpd="sng" algn="ctr">
              <a:solidFill>
                <a:srgbClr val="8FCEE4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0502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3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37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27679" grpId="0" bldLvl="0" animBg="1"/>
      <p:bldP spid="27680" grpId="0" bldLvl="0" animBg="1"/>
      <p:bldP spid="2767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牢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313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láo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5125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14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514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514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514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514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75317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</a:t>
            </a:r>
            <a:r>
              <a:rPr kumimoji="0" lang="zh-CN" altLang="en-US" sz="2400" b="1" kern="1400" cap="none" spc="0" normalizeH="0" baseline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kern="1400" cap="none" spc="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“宀</a:t>
            </a:r>
            <a:r>
              <a:rPr kumimoji="0" lang="zh-CN" altLang="en-US" sz="2400" b="1" kern="14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2400" b="1" kern="1400" cap="none" spc="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稍</a:t>
            </a:r>
            <a:r>
              <a:rPr kumimoji="0" lang="zh-CN" altLang="en-US" sz="2400" b="1" kern="14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小，最后一笔竖在竖中线上。</a:t>
            </a:r>
            <a:endParaRPr kumimoji="0" lang="zh-CN" altLang="en-US" sz="2400" b="1" kern="14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宀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12537"/>
            <a:ext cx="33877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亡羊补牢  太牢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975317"/>
            <a:ext cx="3640138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亡羊补牢是一个寓言故事。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L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132" name="Rectangle 27"/>
          <p:cNvSpPr/>
          <p:nvPr/>
        </p:nvSpPr>
        <p:spPr>
          <a:xfrm>
            <a:off x="3330575" y="22161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8705" name="Freeform 33"/>
          <p:cNvSpPr/>
          <p:nvPr/>
        </p:nvSpPr>
        <p:spPr>
          <a:xfrm>
            <a:off x="5611813" y="2462213"/>
            <a:ext cx="204787" cy="439737"/>
          </a:xfrm>
          <a:custGeom>
            <a:avLst/>
            <a:gdLst>
              <a:gd name="txL" fmla="*/ 0 w 322"/>
              <a:gd name="txT" fmla="*/ 0 h 693"/>
              <a:gd name="txR" fmla="*/ 322 w 322"/>
              <a:gd name="txB" fmla="*/ 693 h 693"/>
            </a:gdLst>
            <a:ahLst/>
            <a:cxnLst>
              <a:cxn ang="0">
                <a:pos x="220" y="541"/>
              </a:cxn>
              <a:cxn ang="0">
                <a:pos x="186" y="608"/>
              </a:cxn>
              <a:cxn ang="0">
                <a:pos x="152" y="659"/>
              </a:cxn>
              <a:cxn ang="0">
                <a:pos x="118" y="693"/>
              </a:cxn>
              <a:cxn ang="0">
                <a:pos x="101" y="693"/>
              </a:cxn>
              <a:cxn ang="0">
                <a:pos x="84" y="693"/>
              </a:cxn>
              <a:cxn ang="0">
                <a:pos x="68" y="676"/>
              </a:cxn>
              <a:cxn ang="0">
                <a:pos x="51" y="659"/>
              </a:cxn>
              <a:cxn ang="0">
                <a:pos x="34" y="608"/>
              </a:cxn>
              <a:cxn ang="0">
                <a:pos x="17" y="574"/>
              </a:cxn>
              <a:cxn ang="0">
                <a:pos x="17" y="541"/>
              </a:cxn>
              <a:cxn ang="0">
                <a:pos x="0" y="490"/>
              </a:cxn>
              <a:cxn ang="0">
                <a:pos x="0" y="473"/>
              </a:cxn>
              <a:cxn ang="0">
                <a:pos x="17" y="439"/>
              </a:cxn>
              <a:cxn ang="0">
                <a:pos x="51" y="405"/>
              </a:cxn>
              <a:cxn ang="0">
                <a:pos x="84" y="355"/>
              </a:cxn>
              <a:cxn ang="0">
                <a:pos x="101" y="304"/>
              </a:cxn>
              <a:cxn ang="0">
                <a:pos x="135" y="220"/>
              </a:cxn>
              <a:cxn ang="0">
                <a:pos x="169" y="118"/>
              </a:cxn>
              <a:cxn ang="0">
                <a:pos x="203" y="0"/>
              </a:cxn>
              <a:cxn ang="0">
                <a:pos x="237" y="34"/>
              </a:cxn>
              <a:cxn ang="0">
                <a:pos x="271" y="85"/>
              </a:cxn>
              <a:cxn ang="0">
                <a:pos x="305" y="152"/>
              </a:cxn>
              <a:cxn ang="0">
                <a:pos x="322" y="220"/>
              </a:cxn>
              <a:cxn ang="0">
                <a:pos x="305" y="287"/>
              </a:cxn>
              <a:cxn ang="0">
                <a:pos x="288" y="372"/>
              </a:cxn>
              <a:cxn ang="0">
                <a:pos x="271" y="456"/>
              </a:cxn>
              <a:cxn ang="0">
                <a:pos x="220" y="541"/>
              </a:cxn>
              <a:cxn ang="0">
                <a:pos x="220" y="541"/>
              </a:cxn>
            </a:cxnLst>
            <a:rect l="txL" t="txT" r="txR" b="txB"/>
            <a:pathLst>
              <a:path w="322" h="693">
                <a:moveTo>
                  <a:pt x="220" y="541"/>
                </a:moveTo>
                <a:lnTo>
                  <a:pt x="186" y="608"/>
                </a:lnTo>
                <a:lnTo>
                  <a:pt x="152" y="659"/>
                </a:lnTo>
                <a:lnTo>
                  <a:pt x="118" y="693"/>
                </a:lnTo>
                <a:lnTo>
                  <a:pt x="101" y="693"/>
                </a:lnTo>
                <a:lnTo>
                  <a:pt x="84" y="693"/>
                </a:lnTo>
                <a:lnTo>
                  <a:pt x="68" y="676"/>
                </a:lnTo>
                <a:lnTo>
                  <a:pt x="51" y="659"/>
                </a:lnTo>
                <a:lnTo>
                  <a:pt x="34" y="608"/>
                </a:lnTo>
                <a:lnTo>
                  <a:pt x="17" y="574"/>
                </a:lnTo>
                <a:lnTo>
                  <a:pt x="17" y="541"/>
                </a:lnTo>
                <a:lnTo>
                  <a:pt x="0" y="490"/>
                </a:lnTo>
                <a:lnTo>
                  <a:pt x="0" y="473"/>
                </a:lnTo>
                <a:lnTo>
                  <a:pt x="17" y="439"/>
                </a:lnTo>
                <a:lnTo>
                  <a:pt x="51" y="405"/>
                </a:lnTo>
                <a:lnTo>
                  <a:pt x="84" y="355"/>
                </a:lnTo>
                <a:lnTo>
                  <a:pt x="101" y="304"/>
                </a:lnTo>
                <a:lnTo>
                  <a:pt x="135" y="220"/>
                </a:lnTo>
                <a:lnTo>
                  <a:pt x="169" y="118"/>
                </a:lnTo>
                <a:lnTo>
                  <a:pt x="203" y="0"/>
                </a:lnTo>
                <a:lnTo>
                  <a:pt x="237" y="34"/>
                </a:lnTo>
                <a:lnTo>
                  <a:pt x="271" y="85"/>
                </a:lnTo>
                <a:lnTo>
                  <a:pt x="305" y="152"/>
                </a:lnTo>
                <a:lnTo>
                  <a:pt x="322" y="220"/>
                </a:lnTo>
                <a:lnTo>
                  <a:pt x="305" y="287"/>
                </a:lnTo>
                <a:lnTo>
                  <a:pt x="288" y="372"/>
                </a:lnTo>
                <a:lnTo>
                  <a:pt x="271" y="456"/>
                </a:lnTo>
                <a:lnTo>
                  <a:pt x="220" y="541"/>
                </a:lnTo>
                <a:lnTo>
                  <a:pt x="220" y="54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707" name="Freeform 35"/>
          <p:cNvSpPr/>
          <p:nvPr/>
        </p:nvSpPr>
        <p:spPr>
          <a:xfrm>
            <a:off x="5762625" y="2430463"/>
            <a:ext cx="1419225" cy="320675"/>
          </a:xfrm>
          <a:custGeom>
            <a:avLst/>
            <a:gdLst>
              <a:gd name="txL" fmla="*/ 0 w 2236"/>
              <a:gd name="txT" fmla="*/ 0 h 506"/>
              <a:gd name="txR" fmla="*/ 2236 w 2236"/>
              <a:gd name="txB" fmla="*/ 506 h 506"/>
            </a:gdLst>
            <a:ahLst/>
            <a:cxnLst>
              <a:cxn ang="0">
                <a:pos x="2219" y="304"/>
              </a:cxn>
              <a:cxn ang="0">
                <a:pos x="2169" y="320"/>
              </a:cxn>
              <a:cxn ang="0">
                <a:pos x="2084" y="337"/>
              </a:cxn>
              <a:cxn ang="0">
                <a:pos x="1948" y="371"/>
              </a:cxn>
              <a:cxn ang="0">
                <a:pos x="1796" y="455"/>
              </a:cxn>
              <a:cxn ang="0">
                <a:pos x="1694" y="506"/>
              </a:cxn>
              <a:cxn ang="0">
                <a:pos x="1677" y="489"/>
              </a:cxn>
              <a:cxn ang="0">
                <a:pos x="1694" y="405"/>
              </a:cxn>
              <a:cxn ang="0">
                <a:pos x="1745" y="304"/>
              </a:cxn>
              <a:cxn ang="0">
                <a:pos x="1762" y="219"/>
              </a:cxn>
              <a:cxn ang="0">
                <a:pos x="1728" y="185"/>
              </a:cxn>
              <a:cxn ang="0">
                <a:pos x="1626" y="168"/>
              </a:cxn>
              <a:cxn ang="0">
                <a:pos x="1440" y="185"/>
              </a:cxn>
              <a:cxn ang="0">
                <a:pos x="1169" y="219"/>
              </a:cxn>
              <a:cxn ang="0">
                <a:pos x="915" y="236"/>
              </a:cxn>
              <a:cxn ang="0">
                <a:pos x="695" y="270"/>
              </a:cxn>
              <a:cxn ang="0">
                <a:pos x="440" y="287"/>
              </a:cxn>
              <a:cxn ang="0">
                <a:pos x="152" y="320"/>
              </a:cxn>
              <a:cxn ang="0">
                <a:pos x="0" y="219"/>
              </a:cxn>
              <a:cxn ang="0">
                <a:pos x="119" y="219"/>
              </a:cxn>
              <a:cxn ang="0">
                <a:pos x="288" y="202"/>
              </a:cxn>
              <a:cxn ang="0">
                <a:pos x="491" y="185"/>
              </a:cxn>
              <a:cxn ang="0">
                <a:pos x="779" y="152"/>
              </a:cxn>
              <a:cxn ang="0">
                <a:pos x="1389" y="67"/>
              </a:cxn>
              <a:cxn ang="0">
                <a:pos x="1525" y="50"/>
              </a:cxn>
              <a:cxn ang="0">
                <a:pos x="1626" y="50"/>
              </a:cxn>
              <a:cxn ang="0">
                <a:pos x="1694" y="33"/>
              </a:cxn>
              <a:cxn ang="0">
                <a:pos x="1796" y="0"/>
              </a:cxn>
              <a:cxn ang="0">
                <a:pos x="1847" y="0"/>
              </a:cxn>
              <a:cxn ang="0">
                <a:pos x="1914" y="50"/>
              </a:cxn>
              <a:cxn ang="0">
                <a:pos x="2067" y="135"/>
              </a:cxn>
              <a:cxn ang="0">
                <a:pos x="2185" y="219"/>
              </a:cxn>
              <a:cxn ang="0">
                <a:pos x="2236" y="287"/>
              </a:cxn>
            </a:cxnLst>
            <a:rect l="txL" t="txT" r="txR" b="txB"/>
            <a:pathLst>
              <a:path w="2236" h="506">
                <a:moveTo>
                  <a:pt x="2236" y="287"/>
                </a:moveTo>
                <a:lnTo>
                  <a:pt x="2219" y="304"/>
                </a:lnTo>
                <a:lnTo>
                  <a:pt x="2202" y="320"/>
                </a:lnTo>
                <a:lnTo>
                  <a:pt x="2169" y="320"/>
                </a:lnTo>
                <a:lnTo>
                  <a:pt x="2135" y="337"/>
                </a:lnTo>
                <a:lnTo>
                  <a:pt x="2084" y="337"/>
                </a:lnTo>
                <a:lnTo>
                  <a:pt x="2016" y="354"/>
                </a:lnTo>
                <a:lnTo>
                  <a:pt x="1948" y="371"/>
                </a:lnTo>
                <a:lnTo>
                  <a:pt x="1864" y="422"/>
                </a:lnTo>
                <a:lnTo>
                  <a:pt x="1796" y="455"/>
                </a:lnTo>
                <a:lnTo>
                  <a:pt x="1745" y="489"/>
                </a:lnTo>
                <a:lnTo>
                  <a:pt x="1694" y="506"/>
                </a:lnTo>
                <a:lnTo>
                  <a:pt x="1677" y="506"/>
                </a:lnTo>
                <a:lnTo>
                  <a:pt x="1677" y="489"/>
                </a:lnTo>
                <a:lnTo>
                  <a:pt x="1677" y="455"/>
                </a:lnTo>
                <a:lnTo>
                  <a:pt x="1694" y="405"/>
                </a:lnTo>
                <a:lnTo>
                  <a:pt x="1728" y="354"/>
                </a:lnTo>
                <a:lnTo>
                  <a:pt x="1745" y="304"/>
                </a:lnTo>
                <a:lnTo>
                  <a:pt x="1762" y="253"/>
                </a:lnTo>
                <a:lnTo>
                  <a:pt x="1762" y="219"/>
                </a:lnTo>
                <a:lnTo>
                  <a:pt x="1745" y="185"/>
                </a:lnTo>
                <a:lnTo>
                  <a:pt x="1728" y="185"/>
                </a:lnTo>
                <a:lnTo>
                  <a:pt x="1677" y="185"/>
                </a:lnTo>
                <a:lnTo>
                  <a:pt x="1626" y="168"/>
                </a:lnTo>
                <a:lnTo>
                  <a:pt x="1542" y="185"/>
                </a:lnTo>
                <a:lnTo>
                  <a:pt x="1440" y="185"/>
                </a:lnTo>
                <a:lnTo>
                  <a:pt x="1321" y="202"/>
                </a:lnTo>
                <a:lnTo>
                  <a:pt x="1169" y="219"/>
                </a:lnTo>
                <a:lnTo>
                  <a:pt x="1000" y="236"/>
                </a:lnTo>
                <a:lnTo>
                  <a:pt x="915" y="236"/>
                </a:lnTo>
                <a:lnTo>
                  <a:pt x="813" y="253"/>
                </a:lnTo>
                <a:lnTo>
                  <a:pt x="695" y="270"/>
                </a:lnTo>
                <a:lnTo>
                  <a:pt x="576" y="270"/>
                </a:lnTo>
                <a:lnTo>
                  <a:pt x="440" y="287"/>
                </a:lnTo>
                <a:lnTo>
                  <a:pt x="305" y="304"/>
                </a:lnTo>
                <a:lnTo>
                  <a:pt x="152" y="320"/>
                </a:lnTo>
                <a:lnTo>
                  <a:pt x="0" y="337"/>
                </a:lnTo>
                <a:lnTo>
                  <a:pt x="0" y="219"/>
                </a:lnTo>
                <a:lnTo>
                  <a:pt x="51" y="219"/>
                </a:lnTo>
                <a:lnTo>
                  <a:pt x="119" y="219"/>
                </a:lnTo>
                <a:lnTo>
                  <a:pt x="203" y="219"/>
                </a:lnTo>
                <a:lnTo>
                  <a:pt x="288" y="202"/>
                </a:lnTo>
                <a:lnTo>
                  <a:pt x="390" y="202"/>
                </a:lnTo>
                <a:lnTo>
                  <a:pt x="491" y="185"/>
                </a:lnTo>
                <a:lnTo>
                  <a:pt x="627" y="168"/>
                </a:lnTo>
                <a:lnTo>
                  <a:pt x="779" y="152"/>
                </a:lnTo>
                <a:lnTo>
                  <a:pt x="1101" y="101"/>
                </a:lnTo>
                <a:lnTo>
                  <a:pt x="1389" y="67"/>
                </a:lnTo>
                <a:lnTo>
                  <a:pt x="1474" y="67"/>
                </a:lnTo>
                <a:lnTo>
                  <a:pt x="1525" y="50"/>
                </a:lnTo>
                <a:lnTo>
                  <a:pt x="1576" y="50"/>
                </a:lnTo>
                <a:lnTo>
                  <a:pt x="1626" y="50"/>
                </a:lnTo>
                <a:lnTo>
                  <a:pt x="1660" y="33"/>
                </a:lnTo>
                <a:lnTo>
                  <a:pt x="1694" y="33"/>
                </a:lnTo>
                <a:lnTo>
                  <a:pt x="1745" y="16"/>
                </a:lnTo>
                <a:lnTo>
                  <a:pt x="1796" y="0"/>
                </a:lnTo>
                <a:lnTo>
                  <a:pt x="1813" y="0"/>
                </a:lnTo>
                <a:lnTo>
                  <a:pt x="1847" y="0"/>
                </a:lnTo>
                <a:lnTo>
                  <a:pt x="1864" y="16"/>
                </a:lnTo>
                <a:lnTo>
                  <a:pt x="1914" y="50"/>
                </a:lnTo>
                <a:lnTo>
                  <a:pt x="1982" y="84"/>
                </a:lnTo>
                <a:lnTo>
                  <a:pt x="2067" y="135"/>
                </a:lnTo>
                <a:lnTo>
                  <a:pt x="2135" y="185"/>
                </a:lnTo>
                <a:lnTo>
                  <a:pt x="2185" y="219"/>
                </a:lnTo>
                <a:lnTo>
                  <a:pt x="2219" y="270"/>
                </a:lnTo>
                <a:lnTo>
                  <a:pt x="2236" y="287"/>
                </a:lnTo>
                <a:lnTo>
                  <a:pt x="2236" y="2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708" name="Freeform 36"/>
          <p:cNvSpPr/>
          <p:nvPr/>
        </p:nvSpPr>
        <p:spPr>
          <a:xfrm>
            <a:off x="5816600" y="2805113"/>
            <a:ext cx="354013" cy="450850"/>
          </a:xfrm>
          <a:custGeom>
            <a:avLst/>
            <a:gdLst>
              <a:gd name="txL" fmla="*/ 0 w 559"/>
              <a:gd name="txT" fmla="*/ 0 h 709"/>
              <a:gd name="txR" fmla="*/ 559 w 559"/>
              <a:gd name="txB" fmla="*/ 709 h 709"/>
            </a:gdLst>
            <a:ahLst/>
            <a:cxnLst>
              <a:cxn ang="0">
                <a:pos x="305" y="253"/>
              </a:cxn>
              <a:cxn ang="0">
                <a:pos x="322" y="202"/>
              </a:cxn>
              <a:cxn ang="0">
                <a:pos x="338" y="152"/>
              </a:cxn>
              <a:cxn ang="0">
                <a:pos x="338" y="118"/>
              </a:cxn>
              <a:cxn ang="0">
                <a:pos x="322" y="84"/>
              </a:cxn>
              <a:cxn ang="0">
                <a:pos x="305" y="67"/>
              </a:cxn>
              <a:cxn ang="0">
                <a:pos x="305" y="33"/>
              </a:cxn>
              <a:cxn ang="0">
                <a:pos x="305" y="16"/>
              </a:cxn>
              <a:cxn ang="0">
                <a:pos x="322" y="16"/>
              </a:cxn>
              <a:cxn ang="0">
                <a:pos x="338" y="0"/>
              </a:cxn>
              <a:cxn ang="0">
                <a:pos x="372" y="16"/>
              </a:cxn>
              <a:cxn ang="0">
                <a:pos x="406" y="33"/>
              </a:cxn>
              <a:cxn ang="0">
                <a:pos x="457" y="50"/>
              </a:cxn>
              <a:cxn ang="0">
                <a:pos x="491" y="67"/>
              </a:cxn>
              <a:cxn ang="0">
                <a:pos x="525" y="101"/>
              </a:cxn>
              <a:cxn ang="0">
                <a:pos x="542" y="118"/>
              </a:cxn>
              <a:cxn ang="0">
                <a:pos x="559" y="152"/>
              </a:cxn>
              <a:cxn ang="0">
                <a:pos x="559" y="185"/>
              </a:cxn>
              <a:cxn ang="0">
                <a:pos x="542" y="219"/>
              </a:cxn>
              <a:cxn ang="0">
                <a:pos x="491" y="270"/>
              </a:cxn>
              <a:cxn ang="0">
                <a:pos x="440" y="337"/>
              </a:cxn>
              <a:cxn ang="0">
                <a:pos x="305" y="489"/>
              </a:cxn>
              <a:cxn ang="0">
                <a:pos x="169" y="607"/>
              </a:cxn>
              <a:cxn ang="0">
                <a:pos x="101" y="658"/>
              </a:cxn>
              <a:cxn ang="0">
                <a:pos x="50" y="692"/>
              </a:cxn>
              <a:cxn ang="0">
                <a:pos x="17" y="709"/>
              </a:cxn>
              <a:cxn ang="0">
                <a:pos x="0" y="709"/>
              </a:cxn>
              <a:cxn ang="0">
                <a:pos x="0" y="692"/>
              </a:cxn>
              <a:cxn ang="0">
                <a:pos x="34" y="641"/>
              </a:cxn>
              <a:cxn ang="0">
                <a:pos x="67" y="591"/>
              </a:cxn>
              <a:cxn ang="0">
                <a:pos x="118" y="523"/>
              </a:cxn>
              <a:cxn ang="0">
                <a:pos x="186" y="439"/>
              </a:cxn>
              <a:cxn ang="0">
                <a:pos x="237" y="371"/>
              </a:cxn>
              <a:cxn ang="0">
                <a:pos x="271" y="304"/>
              </a:cxn>
              <a:cxn ang="0">
                <a:pos x="305" y="253"/>
              </a:cxn>
              <a:cxn ang="0">
                <a:pos x="305" y="253"/>
              </a:cxn>
            </a:cxnLst>
            <a:rect l="txL" t="txT" r="txR" b="txB"/>
            <a:pathLst>
              <a:path w="559" h="709">
                <a:moveTo>
                  <a:pt x="305" y="253"/>
                </a:moveTo>
                <a:lnTo>
                  <a:pt x="322" y="202"/>
                </a:lnTo>
                <a:lnTo>
                  <a:pt x="338" y="152"/>
                </a:lnTo>
                <a:lnTo>
                  <a:pt x="338" y="118"/>
                </a:lnTo>
                <a:lnTo>
                  <a:pt x="322" y="84"/>
                </a:lnTo>
                <a:lnTo>
                  <a:pt x="305" y="67"/>
                </a:lnTo>
                <a:lnTo>
                  <a:pt x="305" y="33"/>
                </a:lnTo>
                <a:lnTo>
                  <a:pt x="305" y="16"/>
                </a:lnTo>
                <a:lnTo>
                  <a:pt x="322" y="16"/>
                </a:lnTo>
                <a:lnTo>
                  <a:pt x="338" y="0"/>
                </a:lnTo>
                <a:lnTo>
                  <a:pt x="372" y="16"/>
                </a:lnTo>
                <a:lnTo>
                  <a:pt x="406" y="33"/>
                </a:lnTo>
                <a:lnTo>
                  <a:pt x="457" y="50"/>
                </a:lnTo>
                <a:lnTo>
                  <a:pt x="491" y="67"/>
                </a:lnTo>
                <a:lnTo>
                  <a:pt x="525" y="101"/>
                </a:lnTo>
                <a:lnTo>
                  <a:pt x="542" y="118"/>
                </a:lnTo>
                <a:lnTo>
                  <a:pt x="559" y="152"/>
                </a:lnTo>
                <a:lnTo>
                  <a:pt x="559" y="185"/>
                </a:lnTo>
                <a:lnTo>
                  <a:pt x="542" y="219"/>
                </a:lnTo>
                <a:lnTo>
                  <a:pt x="491" y="270"/>
                </a:lnTo>
                <a:lnTo>
                  <a:pt x="440" y="337"/>
                </a:lnTo>
                <a:lnTo>
                  <a:pt x="305" y="489"/>
                </a:lnTo>
                <a:lnTo>
                  <a:pt x="169" y="607"/>
                </a:lnTo>
                <a:lnTo>
                  <a:pt x="101" y="658"/>
                </a:lnTo>
                <a:lnTo>
                  <a:pt x="50" y="692"/>
                </a:lnTo>
                <a:lnTo>
                  <a:pt x="17" y="709"/>
                </a:lnTo>
                <a:lnTo>
                  <a:pt x="0" y="709"/>
                </a:lnTo>
                <a:lnTo>
                  <a:pt x="0" y="692"/>
                </a:lnTo>
                <a:lnTo>
                  <a:pt x="34" y="641"/>
                </a:lnTo>
                <a:lnTo>
                  <a:pt x="67" y="591"/>
                </a:lnTo>
                <a:lnTo>
                  <a:pt x="118" y="523"/>
                </a:lnTo>
                <a:lnTo>
                  <a:pt x="186" y="439"/>
                </a:lnTo>
                <a:lnTo>
                  <a:pt x="237" y="371"/>
                </a:lnTo>
                <a:lnTo>
                  <a:pt x="271" y="304"/>
                </a:lnTo>
                <a:lnTo>
                  <a:pt x="305" y="253"/>
                </a:lnTo>
                <a:lnTo>
                  <a:pt x="305" y="25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709" name="Freeform 37"/>
          <p:cNvSpPr/>
          <p:nvPr/>
        </p:nvSpPr>
        <p:spPr>
          <a:xfrm>
            <a:off x="5976938" y="2933700"/>
            <a:ext cx="817562" cy="182563"/>
          </a:xfrm>
          <a:custGeom>
            <a:avLst/>
            <a:gdLst>
              <a:gd name="txL" fmla="*/ 0 w 1287"/>
              <a:gd name="txT" fmla="*/ 0 h 287"/>
              <a:gd name="txR" fmla="*/ 1287 w 1287"/>
              <a:gd name="txB" fmla="*/ 287 h 287"/>
            </a:gdLst>
            <a:ahLst/>
            <a:cxnLst>
              <a:cxn ang="0">
                <a:pos x="84" y="287"/>
              </a:cxn>
              <a:cxn ang="0">
                <a:pos x="34" y="253"/>
              </a:cxn>
              <a:cxn ang="0">
                <a:pos x="17" y="220"/>
              </a:cxn>
              <a:cxn ang="0">
                <a:pos x="0" y="186"/>
              </a:cxn>
              <a:cxn ang="0">
                <a:pos x="101" y="169"/>
              </a:cxn>
              <a:cxn ang="0">
                <a:pos x="203" y="152"/>
              </a:cxn>
              <a:cxn ang="0">
                <a:pos x="237" y="152"/>
              </a:cxn>
              <a:cxn ang="0">
                <a:pos x="271" y="152"/>
              </a:cxn>
              <a:cxn ang="0">
                <a:pos x="322" y="135"/>
              </a:cxn>
              <a:cxn ang="0">
                <a:pos x="372" y="118"/>
              </a:cxn>
              <a:cxn ang="0">
                <a:pos x="440" y="118"/>
              </a:cxn>
              <a:cxn ang="0">
                <a:pos x="508" y="102"/>
              </a:cxn>
              <a:cxn ang="0">
                <a:pos x="593" y="85"/>
              </a:cxn>
              <a:cxn ang="0">
                <a:pos x="677" y="68"/>
              </a:cxn>
              <a:cxn ang="0">
                <a:pos x="762" y="51"/>
              </a:cxn>
              <a:cxn ang="0">
                <a:pos x="847" y="34"/>
              </a:cxn>
              <a:cxn ang="0">
                <a:pos x="915" y="17"/>
              </a:cxn>
              <a:cxn ang="0">
                <a:pos x="965" y="17"/>
              </a:cxn>
              <a:cxn ang="0">
                <a:pos x="1016" y="0"/>
              </a:cxn>
              <a:cxn ang="0">
                <a:pos x="1050" y="0"/>
              </a:cxn>
              <a:cxn ang="0">
                <a:pos x="1084" y="0"/>
              </a:cxn>
              <a:cxn ang="0">
                <a:pos x="1101" y="0"/>
              </a:cxn>
              <a:cxn ang="0">
                <a:pos x="1152" y="0"/>
              </a:cxn>
              <a:cxn ang="0">
                <a:pos x="1237" y="17"/>
              </a:cxn>
              <a:cxn ang="0">
                <a:pos x="1253" y="34"/>
              </a:cxn>
              <a:cxn ang="0">
                <a:pos x="1270" y="51"/>
              </a:cxn>
              <a:cxn ang="0">
                <a:pos x="1287" y="68"/>
              </a:cxn>
              <a:cxn ang="0">
                <a:pos x="1287" y="102"/>
              </a:cxn>
              <a:cxn ang="0">
                <a:pos x="1270" y="118"/>
              </a:cxn>
              <a:cxn ang="0">
                <a:pos x="1237" y="118"/>
              </a:cxn>
              <a:cxn ang="0">
                <a:pos x="1220" y="135"/>
              </a:cxn>
              <a:cxn ang="0">
                <a:pos x="1169" y="135"/>
              </a:cxn>
              <a:cxn ang="0">
                <a:pos x="1152" y="152"/>
              </a:cxn>
              <a:cxn ang="0">
                <a:pos x="1101" y="152"/>
              </a:cxn>
              <a:cxn ang="0">
                <a:pos x="1050" y="169"/>
              </a:cxn>
              <a:cxn ang="0">
                <a:pos x="982" y="169"/>
              </a:cxn>
              <a:cxn ang="0">
                <a:pos x="915" y="186"/>
              </a:cxn>
              <a:cxn ang="0">
                <a:pos x="830" y="186"/>
              </a:cxn>
              <a:cxn ang="0">
                <a:pos x="728" y="203"/>
              </a:cxn>
              <a:cxn ang="0">
                <a:pos x="627" y="220"/>
              </a:cxn>
              <a:cxn ang="0">
                <a:pos x="508" y="237"/>
              </a:cxn>
              <a:cxn ang="0">
                <a:pos x="423" y="253"/>
              </a:cxn>
              <a:cxn ang="0">
                <a:pos x="339" y="270"/>
              </a:cxn>
              <a:cxn ang="0">
                <a:pos x="254" y="270"/>
              </a:cxn>
              <a:cxn ang="0">
                <a:pos x="203" y="270"/>
              </a:cxn>
              <a:cxn ang="0">
                <a:pos x="152" y="287"/>
              </a:cxn>
              <a:cxn ang="0">
                <a:pos x="118" y="287"/>
              </a:cxn>
              <a:cxn ang="0">
                <a:pos x="84" y="287"/>
              </a:cxn>
              <a:cxn ang="0">
                <a:pos x="84" y="287"/>
              </a:cxn>
            </a:cxnLst>
            <a:rect l="txL" t="txT" r="txR" b="txB"/>
            <a:pathLst>
              <a:path w="1287" h="287">
                <a:moveTo>
                  <a:pt x="84" y="287"/>
                </a:moveTo>
                <a:lnTo>
                  <a:pt x="34" y="253"/>
                </a:lnTo>
                <a:lnTo>
                  <a:pt x="17" y="220"/>
                </a:lnTo>
                <a:lnTo>
                  <a:pt x="0" y="186"/>
                </a:lnTo>
                <a:lnTo>
                  <a:pt x="101" y="169"/>
                </a:lnTo>
                <a:lnTo>
                  <a:pt x="203" y="152"/>
                </a:lnTo>
                <a:lnTo>
                  <a:pt x="237" y="152"/>
                </a:lnTo>
                <a:lnTo>
                  <a:pt x="271" y="152"/>
                </a:lnTo>
                <a:lnTo>
                  <a:pt x="322" y="135"/>
                </a:lnTo>
                <a:lnTo>
                  <a:pt x="372" y="118"/>
                </a:lnTo>
                <a:lnTo>
                  <a:pt x="440" y="118"/>
                </a:lnTo>
                <a:lnTo>
                  <a:pt x="508" y="102"/>
                </a:lnTo>
                <a:lnTo>
                  <a:pt x="593" y="85"/>
                </a:lnTo>
                <a:lnTo>
                  <a:pt x="677" y="68"/>
                </a:lnTo>
                <a:lnTo>
                  <a:pt x="762" y="51"/>
                </a:lnTo>
                <a:lnTo>
                  <a:pt x="847" y="34"/>
                </a:lnTo>
                <a:lnTo>
                  <a:pt x="915" y="17"/>
                </a:lnTo>
                <a:lnTo>
                  <a:pt x="965" y="17"/>
                </a:lnTo>
                <a:lnTo>
                  <a:pt x="1016" y="0"/>
                </a:lnTo>
                <a:lnTo>
                  <a:pt x="1050" y="0"/>
                </a:lnTo>
                <a:lnTo>
                  <a:pt x="1084" y="0"/>
                </a:lnTo>
                <a:lnTo>
                  <a:pt x="1101" y="0"/>
                </a:lnTo>
                <a:lnTo>
                  <a:pt x="1152" y="0"/>
                </a:lnTo>
                <a:lnTo>
                  <a:pt x="1237" y="17"/>
                </a:lnTo>
                <a:lnTo>
                  <a:pt x="1253" y="34"/>
                </a:lnTo>
                <a:lnTo>
                  <a:pt x="1270" y="51"/>
                </a:lnTo>
                <a:lnTo>
                  <a:pt x="1287" y="68"/>
                </a:lnTo>
                <a:lnTo>
                  <a:pt x="1287" y="102"/>
                </a:lnTo>
                <a:lnTo>
                  <a:pt x="1270" y="118"/>
                </a:lnTo>
                <a:lnTo>
                  <a:pt x="1237" y="118"/>
                </a:lnTo>
                <a:lnTo>
                  <a:pt x="1220" y="135"/>
                </a:lnTo>
                <a:lnTo>
                  <a:pt x="1169" y="135"/>
                </a:lnTo>
                <a:lnTo>
                  <a:pt x="1152" y="152"/>
                </a:lnTo>
                <a:lnTo>
                  <a:pt x="1101" y="152"/>
                </a:lnTo>
                <a:lnTo>
                  <a:pt x="1050" y="169"/>
                </a:lnTo>
                <a:lnTo>
                  <a:pt x="982" y="169"/>
                </a:lnTo>
                <a:lnTo>
                  <a:pt x="915" y="186"/>
                </a:lnTo>
                <a:lnTo>
                  <a:pt x="830" y="186"/>
                </a:lnTo>
                <a:lnTo>
                  <a:pt x="728" y="203"/>
                </a:lnTo>
                <a:lnTo>
                  <a:pt x="627" y="220"/>
                </a:lnTo>
                <a:lnTo>
                  <a:pt x="508" y="237"/>
                </a:lnTo>
                <a:lnTo>
                  <a:pt x="423" y="253"/>
                </a:lnTo>
                <a:lnTo>
                  <a:pt x="339" y="270"/>
                </a:lnTo>
                <a:lnTo>
                  <a:pt x="254" y="270"/>
                </a:lnTo>
                <a:lnTo>
                  <a:pt x="203" y="270"/>
                </a:lnTo>
                <a:lnTo>
                  <a:pt x="152" y="287"/>
                </a:lnTo>
                <a:lnTo>
                  <a:pt x="118" y="287"/>
                </a:lnTo>
                <a:lnTo>
                  <a:pt x="84" y="287"/>
                </a:lnTo>
                <a:lnTo>
                  <a:pt x="84" y="2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711" name="Freeform 39"/>
          <p:cNvSpPr/>
          <p:nvPr/>
        </p:nvSpPr>
        <p:spPr>
          <a:xfrm>
            <a:off x="5492750" y="3244850"/>
            <a:ext cx="1731963" cy="279400"/>
          </a:xfrm>
          <a:custGeom>
            <a:avLst/>
            <a:gdLst>
              <a:gd name="txL" fmla="*/ 0 w 2728"/>
              <a:gd name="txT" fmla="*/ 0 h 439"/>
              <a:gd name="txR" fmla="*/ 2728 w 2728"/>
              <a:gd name="txB" fmla="*/ 439 h 439"/>
            </a:gdLst>
            <a:ahLst/>
            <a:cxnLst>
              <a:cxn ang="0">
                <a:pos x="1830" y="202"/>
              </a:cxn>
              <a:cxn ang="0">
                <a:pos x="1610" y="202"/>
              </a:cxn>
              <a:cxn ang="0">
                <a:pos x="1525" y="219"/>
              </a:cxn>
              <a:cxn ang="0">
                <a:pos x="1424" y="236"/>
              </a:cxn>
              <a:cxn ang="0">
                <a:pos x="1271" y="253"/>
              </a:cxn>
              <a:cxn ang="0">
                <a:pos x="1102" y="287"/>
              </a:cxn>
              <a:cxn ang="0">
                <a:pos x="763" y="338"/>
              </a:cxn>
              <a:cxn ang="0">
                <a:pos x="509" y="388"/>
              </a:cxn>
              <a:cxn ang="0">
                <a:pos x="390" y="405"/>
              </a:cxn>
              <a:cxn ang="0">
                <a:pos x="305" y="422"/>
              </a:cxn>
              <a:cxn ang="0">
                <a:pos x="255" y="439"/>
              </a:cxn>
              <a:cxn ang="0">
                <a:pos x="221" y="439"/>
              </a:cxn>
              <a:cxn ang="0">
                <a:pos x="170" y="422"/>
              </a:cxn>
              <a:cxn ang="0">
                <a:pos x="102" y="371"/>
              </a:cxn>
              <a:cxn ang="0">
                <a:pos x="34" y="304"/>
              </a:cxn>
              <a:cxn ang="0">
                <a:pos x="0" y="270"/>
              </a:cxn>
              <a:cxn ang="0">
                <a:pos x="34" y="253"/>
              </a:cxn>
              <a:cxn ang="0">
                <a:pos x="102" y="253"/>
              </a:cxn>
              <a:cxn ang="0">
                <a:pos x="305" y="253"/>
              </a:cxn>
              <a:cxn ang="0">
                <a:pos x="356" y="236"/>
              </a:cxn>
              <a:cxn ang="0">
                <a:pos x="441" y="219"/>
              </a:cxn>
              <a:cxn ang="0">
                <a:pos x="559" y="219"/>
              </a:cxn>
              <a:cxn ang="0">
                <a:pos x="695" y="202"/>
              </a:cxn>
              <a:cxn ang="0">
                <a:pos x="864" y="169"/>
              </a:cxn>
              <a:cxn ang="0">
                <a:pos x="1085" y="152"/>
              </a:cxn>
              <a:cxn ang="0">
                <a:pos x="1322" y="118"/>
              </a:cxn>
              <a:cxn ang="0">
                <a:pos x="1593" y="67"/>
              </a:cxn>
              <a:cxn ang="0">
                <a:pos x="1847" y="34"/>
              </a:cxn>
              <a:cxn ang="0">
                <a:pos x="2050" y="17"/>
              </a:cxn>
              <a:cxn ang="0">
                <a:pos x="2220" y="0"/>
              </a:cxn>
              <a:cxn ang="0">
                <a:pos x="2321" y="0"/>
              </a:cxn>
              <a:cxn ang="0">
                <a:pos x="2474" y="17"/>
              </a:cxn>
              <a:cxn ang="0">
                <a:pos x="2660" y="101"/>
              </a:cxn>
              <a:cxn ang="0">
                <a:pos x="2711" y="152"/>
              </a:cxn>
              <a:cxn ang="0">
                <a:pos x="2728" y="186"/>
              </a:cxn>
              <a:cxn ang="0">
                <a:pos x="2694" y="202"/>
              </a:cxn>
              <a:cxn ang="0">
                <a:pos x="2626" y="219"/>
              </a:cxn>
              <a:cxn ang="0">
                <a:pos x="2474" y="219"/>
              </a:cxn>
              <a:cxn ang="0">
                <a:pos x="2237" y="202"/>
              </a:cxn>
              <a:cxn ang="0">
                <a:pos x="2016" y="186"/>
              </a:cxn>
              <a:cxn ang="0">
                <a:pos x="1915" y="202"/>
              </a:cxn>
            </a:cxnLst>
            <a:rect l="txL" t="txT" r="txR" b="txB"/>
            <a:pathLst>
              <a:path w="2728" h="439">
                <a:moveTo>
                  <a:pt x="1915" y="202"/>
                </a:moveTo>
                <a:lnTo>
                  <a:pt x="1830" y="202"/>
                </a:lnTo>
                <a:lnTo>
                  <a:pt x="1745" y="202"/>
                </a:lnTo>
                <a:lnTo>
                  <a:pt x="1610" y="202"/>
                </a:lnTo>
                <a:lnTo>
                  <a:pt x="1576" y="219"/>
                </a:lnTo>
                <a:lnTo>
                  <a:pt x="1525" y="219"/>
                </a:lnTo>
                <a:lnTo>
                  <a:pt x="1474" y="236"/>
                </a:lnTo>
                <a:lnTo>
                  <a:pt x="1424" y="236"/>
                </a:lnTo>
                <a:lnTo>
                  <a:pt x="1356" y="253"/>
                </a:lnTo>
                <a:lnTo>
                  <a:pt x="1271" y="253"/>
                </a:lnTo>
                <a:lnTo>
                  <a:pt x="1186" y="270"/>
                </a:lnTo>
                <a:lnTo>
                  <a:pt x="1102" y="287"/>
                </a:lnTo>
                <a:lnTo>
                  <a:pt x="932" y="304"/>
                </a:lnTo>
                <a:lnTo>
                  <a:pt x="763" y="338"/>
                </a:lnTo>
                <a:lnTo>
                  <a:pt x="627" y="354"/>
                </a:lnTo>
                <a:lnTo>
                  <a:pt x="509" y="388"/>
                </a:lnTo>
                <a:lnTo>
                  <a:pt x="441" y="388"/>
                </a:lnTo>
                <a:lnTo>
                  <a:pt x="390" y="405"/>
                </a:lnTo>
                <a:lnTo>
                  <a:pt x="339" y="422"/>
                </a:lnTo>
                <a:lnTo>
                  <a:pt x="305" y="422"/>
                </a:lnTo>
                <a:lnTo>
                  <a:pt x="271" y="422"/>
                </a:lnTo>
                <a:lnTo>
                  <a:pt x="255" y="439"/>
                </a:lnTo>
                <a:lnTo>
                  <a:pt x="238" y="439"/>
                </a:lnTo>
                <a:lnTo>
                  <a:pt x="221" y="439"/>
                </a:lnTo>
                <a:lnTo>
                  <a:pt x="204" y="439"/>
                </a:lnTo>
                <a:lnTo>
                  <a:pt x="170" y="422"/>
                </a:lnTo>
                <a:lnTo>
                  <a:pt x="136" y="405"/>
                </a:lnTo>
                <a:lnTo>
                  <a:pt x="102" y="371"/>
                </a:lnTo>
                <a:lnTo>
                  <a:pt x="51" y="338"/>
                </a:lnTo>
                <a:lnTo>
                  <a:pt x="34" y="304"/>
                </a:lnTo>
                <a:lnTo>
                  <a:pt x="17" y="287"/>
                </a:lnTo>
                <a:lnTo>
                  <a:pt x="0" y="270"/>
                </a:lnTo>
                <a:lnTo>
                  <a:pt x="17" y="270"/>
                </a:lnTo>
                <a:lnTo>
                  <a:pt x="34" y="253"/>
                </a:lnTo>
                <a:lnTo>
                  <a:pt x="68" y="253"/>
                </a:lnTo>
                <a:lnTo>
                  <a:pt x="102" y="253"/>
                </a:lnTo>
                <a:lnTo>
                  <a:pt x="204" y="253"/>
                </a:lnTo>
                <a:lnTo>
                  <a:pt x="305" y="253"/>
                </a:lnTo>
                <a:lnTo>
                  <a:pt x="322" y="236"/>
                </a:lnTo>
                <a:lnTo>
                  <a:pt x="356" y="236"/>
                </a:lnTo>
                <a:lnTo>
                  <a:pt x="390" y="236"/>
                </a:lnTo>
                <a:lnTo>
                  <a:pt x="441" y="219"/>
                </a:lnTo>
                <a:lnTo>
                  <a:pt x="492" y="219"/>
                </a:lnTo>
                <a:lnTo>
                  <a:pt x="559" y="219"/>
                </a:lnTo>
                <a:lnTo>
                  <a:pt x="627" y="202"/>
                </a:lnTo>
                <a:lnTo>
                  <a:pt x="695" y="202"/>
                </a:lnTo>
                <a:lnTo>
                  <a:pt x="780" y="186"/>
                </a:lnTo>
                <a:lnTo>
                  <a:pt x="864" y="169"/>
                </a:lnTo>
                <a:lnTo>
                  <a:pt x="966" y="169"/>
                </a:lnTo>
                <a:lnTo>
                  <a:pt x="1085" y="152"/>
                </a:lnTo>
                <a:lnTo>
                  <a:pt x="1186" y="135"/>
                </a:lnTo>
                <a:lnTo>
                  <a:pt x="1322" y="118"/>
                </a:lnTo>
                <a:lnTo>
                  <a:pt x="1440" y="101"/>
                </a:lnTo>
                <a:lnTo>
                  <a:pt x="1593" y="67"/>
                </a:lnTo>
                <a:lnTo>
                  <a:pt x="1728" y="51"/>
                </a:lnTo>
                <a:lnTo>
                  <a:pt x="1847" y="34"/>
                </a:lnTo>
                <a:lnTo>
                  <a:pt x="1949" y="34"/>
                </a:lnTo>
                <a:lnTo>
                  <a:pt x="2050" y="17"/>
                </a:lnTo>
                <a:lnTo>
                  <a:pt x="2135" y="17"/>
                </a:lnTo>
                <a:lnTo>
                  <a:pt x="2220" y="0"/>
                </a:lnTo>
                <a:lnTo>
                  <a:pt x="2271" y="0"/>
                </a:lnTo>
                <a:lnTo>
                  <a:pt x="2321" y="0"/>
                </a:lnTo>
                <a:lnTo>
                  <a:pt x="2389" y="0"/>
                </a:lnTo>
                <a:lnTo>
                  <a:pt x="2474" y="17"/>
                </a:lnTo>
                <a:lnTo>
                  <a:pt x="2609" y="67"/>
                </a:lnTo>
                <a:lnTo>
                  <a:pt x="2660" y="101"/>
                </a:lnTo>
                <a:lnTo>
                  <a:pt x="2694" y="118"/>
                </a:lnTo>
                <a:lnTo>
                  <a:pt x="2711" y="152"/>
                </a:lnTo>
                <a:lnTo>
                  <a:pt x="2728" y="169"/>
                </a:lnTo>
                <a:lnTo>
                  <a:pt x="2728" y="186"/>
                </a:lnTo>
                <a:lnTo>
                  <a:pt x="2711" y="186"/>
                </a:lnTo>
                <a:lnTo>
                  <a:pt x="2694" y="202"/>
                </a:lnTo>
                <a:lnTo>
                  <a:pt x="2677" y="202"/>
                </a:lnTo>
                <a:lnTo>
                  <a:pt x="2626" y="219"/>
                </a:lnTo>
                <a:lnTo>
                  <a:pt x="2559" y="219"/>
                </a:lnTo>
                <a:lnTo>
                  <a:pt x="2474" y="219"/>
                </a:lnTo>
                <a:lnTo>
                  <a:pt x="2355" y="202"/>
                </a:lnTo>
                <a:lnTo>
                  <a:pt x="2237" y="202"/>
                </a:lnTo>
                <a:lnTo>
                  <a:pt x="2118" y="202"/>
                </a:lnTo>
                <a:lnTo>
                  <a:pt x="2016" y="186"/>
                </a:lnTo>
                <a:lnTo>
                  <a:pt x="1915" y="202"/>
                </a:lnTo>
                <a:lnTo>
                  <a:pt x="1915" y="2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706" name="Freeform 34"/>
          <p:cNvSpPr/>
          <p:nvPr/>
        </p:nvSpPr>
        <p:spPr>
          <a:xfrm>
            <a:off x="6203950" y="2216150"/>
            <a:ext cx="279400" cy="234950"/>
          </a:xfrm>
          <a:custGeom>
            <a:avLst/>
            <a:gdLst>
              <a:gd name="txL" fmla="*/ 0 w 440"/>
              <a:gd name="txT" fmla="*/ 0 h 371"/>
              <a:gd name="txR" fmla="*/ 440 w 440"/>
              <a:gd name="txB" fmla="*/ 371 h 371"/>
            </a:gdLst>
            <a:ahLst/>
            <a:cxnLst>
              <a:cxn ang="0">
                <a:pos x="355" y="371"/>
              </a:cxn>
              <a:cxn ang="0">
                <a:pos x="338" y="354"/>
              </a:cxn>
              <a:cxn ang="0">
                <a:pos x="305" y="338"/>
              </a:cxn>
              <a:cxn ang="0">
                <a:pos x="254" y="287"/>
              </a:cxn>
              <a:cxn ang="0">
                <a:pos x="186" y="219"/>
              </a:cxn>
              <a:cxn ang="0">
                <a:pos x="101" y="152"/>
              </a:cxn>
              <a:cxn ang="0">
                <a:pos x="50" y="101"/>
              </a:cxn>
              <a:cxn ang="0">
                <a:pos x="16" y="51"/>
              </a:cxn>
              <a:cxn ang="0">
                <a:pos x="0" y="0"/>
              </a:cxn>
              <a:cxn ang="0">
                <a:pos x="118" y="17"/>
              </a:cxn>
              <a:cxn ang="0">
                <a:pos x="203" y="34"/>
              </a:cxn>
              <a:cxn ang="0">
                <a:pos x="271" y="51"/>
              </a:cxn>
              <a:cxn ang="0">
                <a:pos x="321" y="67"/>
              </a:cxn>
              <a:cxn ang="0">
                <a:pos x="355" y="101"/>
              </a:cxn>
              <a:cxn ang="0">
                <a:pos x="389" y="118"/>
              </a:cxn>
              <a:cxn ang="0">
                <a:pos x="406" y="152"/>
              </a:cxn>
              <a:cxn ang="0">
                <a:pos x="423" y="186"/>
              </a:cxn>
              <a:cxn ang="0">
                <a:pos x="440" y="253"/>
              </a:cxn>
              <a:cxn ang="0">
                <a:pos x="423" y="304"/>
              </a:cxn>
              <a:cxn ang="0">
                <a:pos x="423" y="338"/>
              </a:cxn>
              <a:cxn ang="0">
                <a:pos x="406" y="354"/>
              </a:cxn>
              <a:cxn ang="0">
                <a:pos x="355" y="371"/>
              </a:cxn>
              <a:cxn ang="0">
                <a:pos x="355" y="371"/>
              </a:cxn>
            </a:cxnLst>
            <a:rect l="txL" t="txT" r="txR" b="txB"/>
            <a:pathLst>
              <a:path w="440" h="371">
                <a:moveTo>
                  <a:pt x="355" y="371"/>
                </a:moveTo>
                <a:lnTo>
                  <a:pt x="338" y="354"/>
                </a:lnTo>
                <a:lnTo>
                  <a:pt x="305" y="338"/>
                </a:lnTo>
                <a:lnTo>
                  <a:pt x="254" y="287"/>
                </a:lnTo>
                <a:lnTo>
                  <a:pt x="186" y="219"/>
                </a:lnTo>
                <a:lnTo>
                  <a:pt x="101" y="152"/>
                </a:lnTo>
                <a:lnTo>
                  <a:pt x="50" y="101"/>
                </a:lnTo>
                <a:lnTo>
                  <a:pt x="16" y="51"/>
                </a:lnTo>
                <a:lnTo>
                  <a:pt x="0" y="0"/>
                </a:lnTo>
                <a:lnTo>
                  <a:pt x="118" y="17"/>
                </a:lnTo>
                <a:lnTo>
                  <a:pt x="203" y="34"/>
                </a:lnTo>
                <a:lnTo>
                  <a:pt x="271" y="51"/>
                </a:lnTo>
                <a:lnTo>
                  <a:pt x="321" y="67"/>
                </a:lnTo>
                <a:lnTo>
                  <a:pt x="355" y="101"/>
                </a:lnTo>
                <a:lnTo>
                  <a:pt x="389" y="118"/>
                </a:lnTo>
                <a:lnTo>
                  <a:pt x="406" y="152"/>
                </a:lnTo>
                <a:lnTo>
                  <a:pt x="423" y="186"/>
                </a:lnTo>
                <a:lnTo>
                  <a:pt x="440" y="253"/>
                </a:lnTo>
                <a:lnTo>
                  <a:pt x="423" y="304"/>
                </a:lnTo>
                <a:lnTo>
                  <a:pt x="423" y="338"/>
                </a:lnTo>
                <a:lnTo>
                  <a:pt x="406" y="354"/>
                </a:lnTo>
                <a:lnTo>
                  <a:pt x="355" y="371"/>
                </a:lnTo>
                <a:lnTo>
                  <a:pt x="355" y="37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710" name="Freeform 38"/>
          <p:cNvSpPr/>
          <p:nvPr/>
        </p:nvSpPr>
        <p:spPr>
          <a:xfrm>
            <a:off x="6278563" y="2687638"/>
            <a:ext cx="193675" cy="1457325"/>
          </a:xfrm>
          <a:custGeom>
            <a:avLst/>
            <a:gdLst>
              <a:gd name="txL" fmla="*/ 0 w 305"/>
              <a:gd name="txT" fmla="*/ 0 h 2296"/>
              <a:gd name="txR" fmla="*/ 305 w 305"/>
              <a:gd name="txB" fmla="*/ 2296 h 2296"/>
            </a:gdLst>
            <a:ahLst/>
            <a:cxnLst>
              <a:cxn ang="0">
                <a:pos x="85" y="186"/>
              </a:cxn>
              <a:cxn ang="0">
                <a:pos x="51" y="101"/>
              </a:cxn>
              <a:cxn ang="0">
                <a:pos x="17" y="67"/>
              </a:cxn>
              <a:cxn ang="0">
                <a:pos x="0" y="34"/>
              </a:cxn>
              <a:cxn ang="0">
                <a:pos x="34" y="0"/>
              </a:cxn>
              <a:cxn ang="0">
                <a:pos x="102" y="0"/>
              </a:cxn>
              <a:cxn ang="0">
                <a:pos x="220" y="34"/>
              </a:cxn>
              <a:cxn ang="0">
                <a:pos x="288" y="67"/>
              </a:cxn>
              <a:cxn ang="0">
                <a:pos x="305" y="101"/>
              </a:cxn>
              <a:cxn ang="0">
                <a:pos x="305" y="219"/>
              </a:cxn>
              <a:cxn ang="0">
                <a:pos x="288" y="304"/>
              </a:cxn>
              <a:cxn ang="0">
                <a:pos x="271" y="439"/>
              </a:cxn>
              <a:cxn ang="0">
                <a:pos x="271" y="641"/>
              </a:cxn>
              <a:cxn ang="0">
                <a:pos x="271" y="912"/>
              </a:cxn>
              <a:cxn ang="0">
                <a:pos x="271" y="1199"/>
              </a:cxn>
              <a:cxn ang="0">
                <a:pos x="271" y="1418"/>
              </a:cxn>
              <a:cxn ang="0">
                <a:pos x="271" y="1621"/>
              </a:cxn>
              <a:cxn ang="0">
                <a:pos x="254" y="1773"/>
              </a:cxn>
              <a:cxn ang="0">
                <a:pos x="237" y="2009"/>
              </a:cxn>
              <a:cxn ang="0">
                <a:pos x="237" y="2178"/>
              </a:cxn>
              <a:cxn ang="0">
                <a:pos x="203" y="2279"/>
              </a:cxn>
              <a:cxn ang="0">
                <a:pos x="170" y="2296"/>
              </a:cxn>
              <a:cxn ang="0">
                <a:pos x="153" y="2279"/>
              </a:cxn>
              <a:cxn ang="0">
                <a:pos x="136" y="2212"/>
              </a:cxn>
              <a:cxn ang="0">
                <a:pos x="119" y="2110"/>
              </a:cxn>
              <a:cxn ang="0">
                <a:pos x="119" y="1975"/>
              </a:cxn>
              <a:cxn ang="0">
                <a:pos x="102" y="1790"/>
              </a:cxn>
              <a:cxn ang="0">
                <a:pos x="102" y="1570"/>
              </a:cxn>
              <a:cxn ang="0">
                <a:pos x="102" y="1300"/>
              </a:cxn>
              <a:cxn ang="0">
                <a:pos x="102" y="996"/>
              </a:cxn>
              <a:cxn ang="0">
                <a:pos x="102" y="726"/>
              </a:cxn>
              <a:cxn ang="0">
                <a:pos x="102" y="506"/>
              </a:cxn>
              <a:cxn ang="0">
                <a:pos x="102" y="338"/>
              </a:cxn>
              <a:cxn ang="0">
                <a:pos x="85" y="253"/>
              </a:cxn>
            </a:cxnLst>
            <a:rect l="txL" t="txT" r="txR" b="txB"/>
            <a:pathLst>
              <a:path w="305" h="2296">
                <a:moveTo>
                  <a:pt x="85" y="253"/>
                </a:moveTo>
                <a:lnTo>
                  <a:pt x="85" y="186"/>
                </a:lnTo>
                <a:lnTo>
                  <a:pt x="68" y="135"/>
                </a:lnTo>
                <a:lnTo>
                  <a:pt x="51" y="101"/>
                </a:lnTo>
                <a:lnTo>
                  <a:pt x="34" y="67"/>
                </a:lnTo>
                <a:lnTo>
                  <a:pt x="17" y="67"/>
                </a:lnTo>
                <a:lnTo>
                  <a:pt x="0" y="50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102" y="0"/>
                </a:lnTo>
                <a:lnTo>
                  <a:pt x="170" y="17"/>
                </a:lnTo>
                <a:lnTo>
                  <a:pt x="220" y="34"/>
                </a:lnTo>
                <a:lnTo>
                  <a:pt x="271" y="50"/>
                </a:lnTo>
                <a:lnTo>
                  <a:pt x="288" y="67"/>
                </a:lnTo>
                <a:lnTo>
                  <a:pt x="305" y="84"/>
                </a:lnTo>
                <a:lnTo>
                  <a:pt x="305" y="101"/>
                </a:lnTo>
                <a:lnTo>
                  <a:pt x="305" y="135"/>
                </a:lnTo>
                <a:lnTo>
                  <a:pt x="305" y="219"/>
                </a:lnTo>
                <a:lnTo>
                  <a:pt x="288" y="253"/>
                </a:lnTo>
                <a:lnTo>
                  <a:pt x="288" y="304"/>
                </a:lnTo>
                <a:lnTo>
                  <a:pt x="288" y="371"/>
                </a:lnTo>
                <a:lnTo>
                  <a:pt x="271" y="439"/>
                </a:lnTo>
                <a:lnTo>
                  <a:pt x="271" y="540"/>
                </a:lnTo>
                <a:lnTo>
                  <a:pt x="271" y="641"/>
                </a:lnTo>
                <a:lnTo>
                  <a:pt x="271" y="777"/>
                </a:lnTo>
                <a:lnTo>
                  <a:pt x="271" y="912"/>
                </a:lnTo>
                <a:lnTo>
                  <a:pt x="271" y="1064"/>
                </a:lnTo>
                <a:lnTo>
                  <a:pt x="271" y="1199"/>
                </a:lnTo>
                <a:lnTo>
                  <a:pt x="271" y="1317"/>
                </a:lnTo>
                <a:lnTo>
                  <a:pt x="271" y="1418"/>
                </a:lnTo>
                <a:lnTo>
                  <a:pt x="271" y="1520"/>
                </a:lnTo>
                <a:lnTo>
                  <a:pt x="271" y="1621"/>
                </a:lnTo>
                <a:lnTo>
                  <a:pt x="254" y="1705"/>
                </a:lnTo>
                <a:lnTo>
                  <a:pt x="254" y="1773"/>
                </a:lnTo>
                <a:lnTo>
                  <a:pt x="254" y="1891"/>
                </a:lnTo>
                <a:lnTo>
                  <a:pt x="237" y="2009"/>
                </a:lnTo>
                <a:lnTo>
                  <a:pt x="237" y="2110"/>
                </a:lnTo>
                <a:lnTo>
                  <a:pt x="237" y="2178"/>
                </a:lnTo>
                <a:lnTo>
                  <a:pt x="220" y="2229"/>
                </a:lnTo>
                <a:lnTo>
                  <a:pt x="203" y="2279"/>
                </a:lnTo>
                <a:lnTo>
                  <a:pt x="187" y="2296"/>
                </a:lnTo>
                <a:lnTo>
                  <a:pt x="170" y="2296"/>
                </a:lnTo>
                <a:lnTo>
                  <a:pt x="153" y="2296"/>
                </a:lnTo>
                <a:lnTo>
                  <a:pt x="153" y="2279"/>
                </a:lnTo>
                <a:lnTo>
                  <a:pt x="136" y="2262"/>
                </a:lnTo>
                <a:lnTo>
                  <a:pt x="136" y="2212"/>
                </a:lnTo>
                <a:lnTo>
                  <a:pt x="136" y="2178"/>
                </a:lnTo>
                <a:lnTo>
                  <a:pt x="119" y="2110"/>
                </a:lnTo>
                <a:lnTo>
                  <a:pt x="119" y="2060"/>
                </a:lnTo>
                <a:lnTo>
                  <a:pt x="119" y="1975"/>
                </a:lnTo>
                <a:lnTo>
                  <a:pt x="102" y="1891"/>
                </a:lnTo>
                <a:lnTo>
                  <a:pt x="102" y="1790"/>
                </a:lnTo>
                <a:lnTo>
                  <a:pt x="102" y="1688"/>
                </a:lnTo>
                <a:lnTo>
                  <a:pt x="102" y="1570"/>
                </a:lnTo>
                <a:lnTo>
                  <a:pt x="102" y="1435"/>
                </a:lnTo>
                <a:lnTo>
                  <a:pt x="102" y="1300"/>
                </a:lnTo>
                <a:lnTo>
                  <a:pt x="102" y="1165"/>
                </a:lnTo>
                <a:lnTo>
                  <a:pt x="102" y="996"/>
                </a:lnTo>
                <a:lnTo>
                  <a:pt x="102" y="844"/>
                </a:lnTo>
                <a:lnTo>
                  <a:pt x="102" y="726"/>
                </a:lnTo>
                <a:lnTo>
                  <a:pt x="102" y="608"/>
                </a:lnTo>
                <a:lnTo>
                  <a:pt x="102" y="506"/>
                </a:lnTo>
                <a:lnTo>
                  <a:pt x="102" y="405"/>
                </a:lnTo>
                <a:lnTo>
                  <a:pt x="102" y="338"/>
                </a:lnTo>
                <a:lnTo>
                  <a:pt x="85" y="287"/>
                </a:lnTo>
                <a:lnTo>
                  <a:pt x="85" y="253"/>
                </a:lnTo>
                <a:lnTo>
                  <a:pt x="85" y="25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28705" grpId="0" bldLvl="0" animBg="1"/>
      <p:bldP spid="28707" grpId="0" bldLvl="0" animBg="1"/>
      <p:bldP spid="28708" grpId="0" bldLvl="0" animBg="1"/>
      <p:bldP spid="28709" grpId="0" bldLvl="0" animBg="1"/>
      <p:bldP spid="28711" grpId="0" bldLvl="0" animBg="1"/>
      <p:bldP spid="28706" grpId="0" bldLvl="0" animBg="1"/>
      <p:bldP spid="2871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3835</Words>
  <Application>WPS 演示</Application>
  <PresentationFormat>全屏显示(4:3)</PresentationFormat>
  <Paragraphs>453</Paragraphs>
  <Slides>43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Arial</vt:lpstr>
      <vt:lpstr>黑体</vt:lpstr>
      <vt:lpstr>Gulim</vt:lpstr>
      <vt:lpstr>方正大黑简体</vt:lpstr>
      <vt:lpstr>微软雅黑</vt:lpstr>
      <vt:lpstr>Malgun Gothic</vt:lpstr>
      <vt:lpstr>Adobe 黑体 Std R</vt:lpstr>
      <vt:lpstr>楷体</vt:lpstr>
      <vt:lpstr>方正姚体</vt:lpstr>
      <vt:lpstr>方正卡通简体</vt:lpstr>
      <vt:lpstr>楷体_GB2312</vt:lpstr>
      <vt:lpstr>仿宋</vt:lpstr>
      <vt:lpstr>Times New Roman</vt:lpstr>
      <vt:lpstr>Adobe 黑体 Std R</vt:lpstr>
      <vt:lpstr>Arial Unicode MS</vt:lpstr>
      <vt:lpstr>新宋体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一生为梦1425472255</cp:lastModifiedBy>
  <cp:revision>571</cp:revision>
  <dcterms:created xsi:type="dcterms:W3CDTF">2015-12-30T08:03:00Z</dcterms:created>
  <dcterms:modified xsi:type="dcterms:W3CDTF">2018-02-05T17:03:47Z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