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79" r:id="rId3"/>
    <p:sldId id="258" r:id="rId4"/>
    <p:sldId id="262" r:id="rId5"/>
    <p:sldId id="280" r:id="rId6"/>
    <p:sldId id="257" r:id="rId7"/>
    <p:sldId id="259" r:id="rId8"/>
    <p:sldId id="271" r:id="rId9"/>
    <p:sldId id="261" r:id="rId10"/>
    <p:sldId id="274" r:id="rId11"/>
    <p:sldId id="260" r:id="rId12"/>
    <p:sldId id="266" r:id="rId13"/>
    <p:sldId id="277" r:id="rId14"/>
    <p:sldId id="276" r:id="rId15"/>
    <p:sldId id="268" r:id="rId16"/>
    <p:sldId id="270" r:id="rId17"/>
    <p:sldId id="281" r:id="rId18"/>
    <p:sldId id="269" r:id="rId19"/>
    <p:sldId id="264" r:id="rId20"/>
    <p:sldId id="263" r:id="rId21"/>
    <p:sldId id="265" r:id="rId22"/>
    <p:sldId id="278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00"/>
    <a:srgbClr val="CCECFF"/>
    <a:srgbClr val="99CCFF"/>
    <a:srgbClr val="66CCFF"/>
    <a:srgbClr val="FFFF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315" y="-86"/>
      </p:cViewPr>
      <p:guideLst>
        <p:guide orient="horz" pos="2160"/>
        <p:guide pos="2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51ACD1-515F-4742-B9EA-B276CBE28D1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43AEA-487D-410B-A47C-0575B0F6F0F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7448E-32B6-4D30-BFD6-56C4DA23182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14180-940F-4D2A-B4F9-06D8E58D109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D72E7-3371-4E07-B312-E58F6C7B2D9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77AA3-B938-4AFA-83AF-BD945ACA9F8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FE354-EC79-41AB-B982-398C23BD118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1B51A-44FB-48F1-94BB-27EC3E19040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E37A4-7EE7-40B0-8A81-BDD18BB7390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61A93F-BED6-4444-AD31-9C2899E39AC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A7642-B122-493E-A425-AF6A8767615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E7F9C-D6D6-4FF3-A2C4-67E1F3B4773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7114F-1901-4B68-89AC-4DBB615FDE4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EF6B5-022A-4A5A-9F25-B259524A7BF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文本占位符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82C613D-4E2A-4368-B2B0-A02933C93AF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04" r:id="rId4"/>
    <p:sldLayoutId id="2147483710" r:id="rId5"/>
    <p:sldLayoutId id="2147483705" r:id="rId6"/>
    <p:sldLayoutId id="2147483711" r:id="rId7"/>
    <p:sldLayoutId id="2147483712" r:id="rId8"/>
    <p:sldLayoutId id="2147483713" r:id="rId9"/>
    <p:sldLayoutId id="2147483706" r:id="rId10"/>
    <p:sldLayoutId id="2147483714" r:id="rId11"/>
    <p:sldLayoutId id="2147483715" r:id="rId12"/>
    <p:sldLayoutId id="2147483716" r:id="rId13"/>
    <p:sldLayoutId id="2147483717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1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1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1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1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/>
        <a:buChar char=""/>
        <a:defRPr sz="3200" kern="1200">
          <a:solidFill>
            <a:schemeClr val="tx2"/>
          </a:solidFill>
          <a:latin typeface="+mn-lt"/>
          <a:ea typeface="+mn-ea"/>
          <a:cs typeface="华文楷体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/>
        <a:buChar char=""/>
        <a:defRPr sz="2800" kern="1200">
          <a:solidFill>
            <a:schemeClr val="tx2"/>
          </a:solidFill>
          <a:latin typeface="+mn-lt"/>
          <a:ea typeface="+mn-ea"/>
          <a:cs typeface="华文楷体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/>
        <a:buChar char=""/>
        <a:defRPr sz="2400" kern="1200">
          <a:solidFill>
            <a:schemeClr val="tx2"/>
          </a:solidFill>
          <a:latin typeface="+mn-lt"/>
          <a:ea typeface="+mn-ea"/>
          <a:cs typeface="华文楷体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/>
        <a:buChar char=""/>
        <a:defRPr sz="2000" kern="1200">
          <a:solidFill>
            <a:schemeClr val="tx2"/>
          </a:solidFill>
          <a:latin typeface="+mn-lt"/>
          <a:ea typeface="+mn-ea"/>
          <a:cs typeface="华文楷体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/>
        <a:buChar char=""/>
        <a:defRPr kern="1200">
          <a:solidFill>
            <a:schemeClr val="tx2"/>
          </a:solidFill>
          <a:latin typeface="+mn-lt"/>
          <a:ea typeface="+mn-ea"/>
          <a:cs typeface="华文楷体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sy-express.com/tourselfer/wuzhizhou/photo.asp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&#26417;&#20043;&#25991;%20&#26472;&#27946;&#22522;%20&#39318;&#24230;&#21512;&#21809;%20&#28378;&#28378;&#38271;&#27743;&#19996;&#36893;&#27700;%20MV&#21512;&#25104;_&#26631;&#28165;.flv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.jpeg"/><Relationship Id="rId5" Type="http://schemas.openxmlformats.org/officeDocument/2006/relationships/slide" Target="slide14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5" Type="http://schemas.openxmlformats.org/officeDocument/2006/relationships/slide" Target="slide8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5" Type="http://schemas.openxmlformats.org/officeDocument/2006/relationships/hyperlink" Target="&#24565;&#22900;&#23047;&#36196;&#22721;&#24576;&#21476;&#27468;&#26354;-&#32599;&#32597;_&#26631;&#28165;.flv" TargetMode="Externa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24565;&#22900;&#23047;&#183;&#36196;&#22721;&#24576;&#21476;&#65288;&#26391;&#35829;&#65289;_&#26631;&#28165;.flv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41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419600" y="838200"/>
            <a:ext cx="914400" cy="570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zh-CN" sz="4800" b="1">
                <a:solidFill>
                  <a:srgbClr val="CCECFF"/>
                </a:solidFill>
                <a:latin typeface="Times New Roman" pitchFamily="18" charset="0"/>
                <a:ea typeface="华文隶书" pitchFamily="2" charset="-122"/>
                <a:hlinkClick r:id="rId4" action="ppaction://hlinkfile"/>
              </a:rPr>
              <a:t>滚</a:t>
            </a:r>
          </a:p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zh-CN" sz="4800" b="1">
                <a:solidFill>
                  <a:srgbClr val="CCECFF"/>
                </a:solidFill>
                <a:latin typeface="Times New Roman" pitchFamily="18" charset="0"/>
                <a:ea typeface="华文隶书" pitchFamily="2" charset="-122"/>
                <a:hlinkClick r:id="rId4" action="ppaction://hlinkfile"/>
              </a:rPr>
              <a:t>滚</a:t>
            </a:r>
          </a:p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zh-CN" sz="4800" b="1">
                <a:solidFill>
                  <a:srgbClr val="CCECFF"/>
                </a:solidFill>
                <a:latin typeface="Times New Roman" pitchFamily="18" charset="0"/>
                <a:ea typeface="华文隶书" pitchFamily="2" charset="-122"/>
                <a:hlinkClick r:id="rId4" action="ppaction://hlinkfile"/>
              </a:rPr>
              <a:t>长</a:t>
            </a:r>
          </a:p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zh-CN" sz="4800" b="1">
                <a:solidFill>
                  <a:srgbClr val="CCECFF"/>
                </a:solidFill>
                <a:latin typeface="Times New Roman" pitchFamily="18" charset="0"/>
                <a:ea typeface="华文隶书" pitchFamily="2" charset="-122"/>
                <a:hlinkClick r:id="rId4" action="ppaction://hlinkfile"/>
              </a:rPr>
              <a:t>江</a:t>
            </a:r>
          </a:p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zh-CN" sz="4800" b="1">
                <a:solidFill>
                  <a:srgbClr val="CCECFF"/>
                </a:solidFill>
                <a:latin typeface="Times New Roman" pitchFamily="18" charset="0"/>
                <a:ea typeface="华文隶书" pitchFamily="2" charset="-122"/>
                <a:hlinkClick r:id="rId4" action="ppaction://hlinkfile"/>
              </a:rPr>
              <a:t>东</a:t>
            </a:r>
          </a:p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zh-CN" sz="4800" b="1">
                <a:solidFill>
                  <a:srgbClr val="CCECFF"/>
                </a:solidFill>
                <a:latin typeface="Times New Roman" pitchFamily="18" charset="0"/>
                <a:ea typeface="华文隶书" pitchFamily="2" charset="-122"/>
                <a:hlinkClick r:id="rId4" action="ppaction://hlinkfile"/>
              </a:rPr>
              <a:t>逝</a:t>
            </a:r>
          </a:p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zh-CN" sz="4800" b="1">
                <a:solidFill>
                  <a:srgbClr val="CCECFF"/>
                </a:solidFill>
                <a:latin typeface="Times New Roman" pitchFamily="18" charset="0"/>
                <a:ea typeface="华文隶书" pitchFamily="2" charset="-122"/>
                <a:hlinkClick r:id="rId4" action="ppaction://hlinkfile"/>
              </a:rPr>
              <a:t>水</a:t>
            </a:r>
            <a:endParaRPr lang="zh-CN" sz="4800" b="1">
              <a:solidFill>
                <a:srgbClr val="CCECFF"/>
              </a:solidFill>
              <a:latin typeface="Times New Roman" pitchFamily="18" charset="0"/>
              <a:ea typeface="华文隶书" pitchFamily="2" charset="-122"/>
            </a:endParaRPr>
          </a:p>
          <a:p>
            <a:pPr>
              <a:lnSpc>
                <a:spcPts val="2900"/>
              </a:lnSpc>
              <a:spcBef>
                <a:spcPct val="50000"/>
              </a:spcBef>
            </a:pPr>
            <a:endParaRPr lang="zh-CN" altLang="zh-CN" sz="4800" b="1">
              <a:solidFill>
                <a:srgbClr val="CCECFF"/>
              </a:solidFill>
              <a:latin typeface="Times New Roman" pitchFamily="18" charset="0"/>
              <a:ea typeface="华文隶书" pitchFamily="2" charset="-122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5715000" y="304800"/>
            <a:ext cx="2971800" cy="629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滚滚长江东逝水</a:t>
            </a:r>
          </a:p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浪花淘尽英雄</a:t>
            </a:r>
          </a:p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是非成败转头空</a:t>
            </a:r>
          </a:p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青山依旧在</a:t>
            </a:r>
          </a:p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几度夕阳红</a:t>
            </a:r>
          </a:p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白发渔樵江渚上</a:t>
            </a:r>
          </a:p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惯看秋月春风</a:t>
            </a:r>
          </a:p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一壶浊酒喜相逢</a:t>
            </a:r>
          </a:p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古今多少事</a:t>
            </a:r>
          </a:p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都付笑谈中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0"/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uild="p" autoUpdateAnimBg="0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idx="1"/>
          </p:nvPr>
        </p:nvSpPr>
        <p:spPr>
          <a:xfrm>
            <a:off x="685800" y="2133600"/>
            <a:ext cx="1219200" cy="1143000"/>
          </a:xfrm>
        </p:spPr>
        <p:txBody>
          <a:bodyPr/>
          <a:lstStyle/>
          <a:p>
            <a:pPr>
              <a:buFontTx/>
              <a:buNone/>
            </a:pPr>
            <a:r>
              <a:rPr lang="zh-CN" sz="6000" smtClean="0">
                <a:ea typeface="华文行楷" pitchFamily="2" charset="-122"/>
              </a:rPr>
              <a:t>穿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286000" y="2286000"/>
            <a:ext cx="6400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sz="3200" b="1"/>
              <a:t>写出陡峭山崖直插云霄的气势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09600" y="3352800"/>
            <a:ext cx="1219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sz="6000">
                <a:ea typeface="华文行楷" pitchFamily="2" charset="-122"/>
              </a:rPr>
              <a:t>拍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514600" y="4876800"/>
            <a:ext cx="563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sz="3200" b="1"/>
              <a:t>写出波涛的巨大力量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685800" y="4724400"/>
            <a:ext cx="1295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sz="6000">
                <a:ea typeface="华文行楷" pitchFamily="2" charset="-122"/>
              </a:rPr>
              <a:t>卷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2362200" y="3657600"/>
            <a:ext cx="5943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sz="3200" b="1"/>
              <a:t>写出江水与岸拍击的力度</a:t>
            </a:r>
          </a:p>
        </p:txBody>
      </p:sp>
      <p:sp>
        <p:nvSpPr>
          <p:cNvPr id="21512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72400" y="6324600"/>
            <a:ext cx="914400" cy="533400"/>
          </a:xfrm>
          <a:prstGeom prst="actionButtonForwardNex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1066800" y="381000"/>
            <a:ext cx="7467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3200" b="1">
                <a:ea typeface="黑体" pitchFamily="49" charset="-122"/>
              </a:rPr>
              <a:t>上阕哪些词用得好？有什么表达效果？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 autoUpdateAnimBg="0"/>
      <p:bldP spid="11267" grpId="0" autoUpdateAnimBg="0"/>
      <p:bldP spid="11268" grpId="0" autoUpdateAnimBg="0"/>
      <p:bldP spid="11269" grpId="0" autoUpdateAnimBg="0"/>
      <p:bldP spid="11270" grpId="0" autoUpdateAnimBg="0"/>
      <p:bldP spid="1127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虎跳峡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AutoShape 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324600"/>
            <a:ext cx="914400" cy="533400"/>
          </a:xfrm>
          <a:prstGeom prst="actionButtonBackPrevious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267200" y="457200"/>
            <a:ext cx="3124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4800">
                <a:solidFill>
                  <a:schemeClr val="bg1"/>
                </a:solidFill>
                <a:ea typeface="华文新魏" pitchFamily="2" charset="-122"/>
              </a:rPr>
              <a:t>乱石穿空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0" y="3810000"/>
            <a:ext cx="2971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4800">
                <a:ea typeface="华文新魏" pitchFamily="2" charset="-122"/>
              </a:rPr>
              <a:t>惊涛拍岸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648200" y="4419600"/>
            <a:ext cx="3505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4800">
                <a:ea typeface="华文新魏" pitchFamily="2" charset="-122"/>
              </a:rPr>
              <a:t>卷起千堆雪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2" grpId="0" autoUpdateAnimBg="0"/>
      <p:bldP spid="12293" grpId="0" autoUpdateAnimBg="0"/>
      <p:bldP spid="1229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5029200" y="152400"/>
            <a:ext cx="4038600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800" b="1">
                <a:latin typeface="黑体" pitchFamily="49" charset="-122"/>
                <a:ea typeface="黑体" pitchFamily="49" charset="-122"/>
              </a:rPr>
              <a:t>下片着力塑造周瑜，为何要插入“小乔初嫁了”这一细节？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5029200" y="2057400"/>
            <a:ext cx="3733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zh-CN" altLang="zh-CN" sz="36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sz="36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既道出了周瑜指挥赤壁之战时</a:t>
            </a:r>
            <a:r>
              <a:rPr lang="zh-CN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年轻气盛</a:t>
            </a:r>
            <a:r>
              <a:rPr lang="zh-CN" sz="36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，又以美女衬英雄，更显示出周瑜的</a:t>
            </a:r>
            <a:r>
              <a:rPr lang="zh-CN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“雄姿英发”</a:t>
            </a:r>
          </a:p>
        </p:txBody>
      </p:sp>
      <p:sp>
        <p:nvSpPr>
          <p:cNvPr id="1331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400800"/>
            <a:ext cx="838200" cy="457200"/>
          </a:xfrm>
          <a:prstGeom prst="actionButtonForwardNex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3557" name="Picture 5" descr="周瑜小乔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0"/>
            <a:ext cx="50212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20090706095524558"/>
          <p:cNvPicPr>
            <a:picLocks noChangeAspect="1" noChangeArrowheads="1"/>
          </p:cNvPicPr>
          <p:nvPr/>
        </p:nvPicPr>
        <p:blipFill>
          <a:blip r:embed="rId2" cstate="print"/>
          <a:srcRect l="34000" t="922" r="2782" b="7782"/>
          <a:stretch>
            <a:fillRect/>
          </a:stretch>
        </p:blipFill>
        <p:spPr bwMode="auto">
          <a:xfrm>
            <a:off x="5638800" y="3659188"/>
            <a:ext cx="3492500" cy="319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20090706095521720"/>
          <p:cNvPicPr>
            <a:picLocks noChangeAspect="1" noChangeArrowheads="1"/>
          </p:cNvPicPr>
          <p:nvPr/>
        </p:nvPicPr>
        <p:blipFill>
          <a:blip r:embed="rId3" cstate="print"/>
          <a:srcRect l="28644" r="12161" b="15672"/>
          <a:stretch>
            <a:fillRect/>
          </a:stretch>
        </p:blipFill>
        <p:spPr bwMode="auto">
          <a:xfrm>
            <a:off x="5521325" y="0"/>
            <a:ext cx="36179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羽扇纶巾1"/>
          <p:cNvPicPr>
            <a:picLocks noChangeAspect="1" noChangeArrowheads="1"/>
          </p:cNvPicPr>
          <p:nvPr/>
        </p:nvPicPr>
        <p:blipFill>
          <a:blip r:embed="rId4" cstate="print"/>
          <a:srcRect l="12328" r="14119"/>
          <a:stretch>
            <a:fillRect/>
          </a:stretch>
        </p:blipFill>
        <p:spPr bwMode="auto">
          <a:xfrm>
            <a:off x="0" y="0"/>
            <a:ext cx="2971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791200" y="76200"/>
            <a:ext cx="6111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>
                <a:solidFill>
                  <a:schemeClr val="bg1"/>
                </a:solidFill>
                <a:ea typeface="华文行楷" pitchFamily="2" charset="-122"/>
              </a:rPr>
              <a:t>羽扇纶巾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533400" y="3962400"/>
            <a:ext cx="4267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zh-CN" sz="3600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sz="3600" b="1">
                <a:latin typeface="华文中宋" pitchFamily="2" charset="-122"/>
                <a:ea typeface="华文中宋" pitchFamily="2" charset="-122"/>
              </a:rPr>
              <a:t>写出周瑜的</a:t>
            </a:r>
            <a:r>
              <a:rPr lang="zh-CN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儒雅</a:t>
            </a:r>
            <a:r>
              <a:rPr lang="zh-CN" sz="3600" b="1">
                <a:latin typeface="华文中宋" pitchFamily="2" charset="-122"/>
                <a:ea typeface="华文中宋" pitchFamily="2" charset="-122"/>
              </a:rPr>
              <a:t>风度，运筹帷幄，突出这位</a:t>
            </a:r>
            <a:r>
              <a:rPr lang="zh-CN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“风流人物”能文</a:t>
            </a:r>
            <a:r>
              <a:rPr lang="zh-CN" sz="3600" b="1">
                <a:latin typeface="华文中宋" pitchFamily="2" charset="-122"/>
                <a:ea typeface="华文中宋" pitchFamily="2" charset="-122"/>
              </a:rPr>
              <a:t>的一面</a:t>
            </a:r>
          </a:p>
        </p:txBody>
      </p:sp>
      <p:sp>
        <p:nvSpPr>
          <p:cNvPr id="14343" name="AutoShape 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400800"/>
            <a:ext cx="838200" cy="457200"/>
          </a:xfrm>
          <a:prstGeom prst="actionButtonForwardNex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4584" name="Picture 8" descr="羽扇纶巾"/>
          <p:cNvPicPr>
            <a:picLocks noChangeAspect="1" noChangeArrowheads="1"/>
          </p:cNvPicPr>
          <p:nvPr/>
        </p:nvPicPr>
        <p:blipFill>
          <a:blip r:embed="rId6" cstate="print"/>
          <a:srcRect l="23360" t="900" r="14827"/>
          <a:stretch>
            <a:fillRect/>
          </a:stretch>
        </p:blipFill>
        <p:spPr bwMode="auto">
          <a:xfrm>
            <a:off x="2895600" y="0"/>
            <a:ext cx="29448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utoUpdateAnimBg="0"/>
      <p:bldP spid="1434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周瑜笑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054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曹操剩余残军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39825" y="1600200"/>
            <a:ext cx="2671763" cy="2185988"/>
          </a:xfrm>
          <a:noFill/>
        </p:spPr>
      </p:pic>
      <p:pic>
        <p:nvPicPr>
          <p:cNvPr id="25604" name="Picture 5" descr="火烧赤壁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3573463"/>
            <a:ext cx="4572000" cy="3284537"/>
          </a:xfrm>
          <a:noFill/>
        </p:spPr>
      </p:pic>
      <p:sp>
        <p:nvSpPr>
          <p:cNvPr id="25605" name="Text Box 4"/>
          <p:cNvSpPr txBox="1">
            <a:spLocks noChangeArrowheads="1"/>
          </p:cNvSpPr>
          <p:nvPr/>
        </p:nvSpPr>
        <p:spPr bwMode="auto">
          <a:xfrm>
            <a:off x="2971800" y="457200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chemeClr val="bg1"/>
                </a:solidFill>
                <a:ea typeface="楷体_GB2312" pitchFamily="1" charset="-122"/>
              </a:rPr>
              <a:t>谈笑间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914400" y="6338888"/>
            <a:ext cx="2663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chemeClr val="bg1"/>
                </a:solidFill>
                <a:ea typeface="楷体_GB2312" pitchFamily="1" charset="-122"/>
              </a:rPr>
              <a:t>强虏灰飞烟灭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5334000" y="6338888"/>
            <a:ext cx="2736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chemeClr val="bg1"/>
                </a:solidFill>
                <a:ea typeface="楷体_GB2312" pitchFamily="1" charset="-122"/>
              </a:rPr>
              <a:t>曹军溃败华容道</a:t>
            </a:r>
          </a:p>
        </p:txBody>
      </p:sp>
      <p:sp>
        <p:nvSpPr>
          <p:cNvPr id="15368" name="AutoShape 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477000"/>
            <a:ext cx="609600" cy="381000"/>
          </a:xfrm>
          <a:prstGeom prst="actionButtonBackPrevious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4498975" y="0"/>
            <a:ext cx="4343400" cy="3505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zh-CN" altLang="zh-CN" sz="4000" b="1">
                <a:latin typeface="华文中宋" pitchFamily="2" charset="-122"/>
                <a:ea typeface="华文中宋" pitchFamily="2" charset="-122"/>
              </a:rPr>
              <a:t>    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zh-CN" altLang="zh-CN" sz="4000" b="1"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zh-CN" sz="4000" b="1">
                <a:latin typeface="华文中宋" pitchFamily="2" charset="-122"/>
                <a:ea typeface="华文中宋" pitchFamily="2" charset="-122"/>
              </a:rPr>
              <a:t>用</a:t>
            </a:r>
            <a:r>
              <a:rPr lang="zh-CN" sz="40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曹军</a:t>
            </a:r>
            <a:r>
              <a:rPr lang="zh-CN" sz="4000" b="1">
                <a:latin typeface="华文中宋" pitchFamily="2" charset="-122"/>
                <a:ea typeface="华文中宋" pitchFamily="2" charset="-122"/>
              </a:rPr>
              <a:t>的</a:t>
            </a:r>
            <a:r>
              <a:rPr lang="zh-CN" sz="4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惨败</a:t>
            </a:r>
            <a:r>
              <a:rPr lang="zh-CN" sz="4000" b="1">
                <a:latin typeface="华文中宋" pitchFamily="2" charset="-122"/>
                <a:ea typeface="华文中宋" pitchFamily="2" charset="-122"/>
              </a:rPr>
              <a:t>来反衬</a:t>
            </a:r>
            <a:r>
              <a:rPr lang="zh-CN" sz="40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周瑜</a:t>
            </a:r>
            <a:r>
              <a:rPr lang="zh-CN" sz="4000" b="1">
                <a:latin typeface="华文中宋" pitchFamily="2" charset="-122"/>
                <a:ea typeface="华文中宋" pitchFamily="2" charset="-122"/>
              </a:rPr>
              <a:t>的</a:t>
            </a:r>
            <a:r>
              <a:rPr lang="zh-CN" sz="4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从容不迫、智慧勇武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 animBg="1"/>
      <p:bldP spid="15369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533400" y="0"/>
            <a:ext cx="3124200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周瑜：</a:t>
            </a:r>
          </a:p>
          <a:p>
            <a:pPr>
              <a:spcBef>
                <a:spcPct val="50000"/>
              </a:spcBef>
            </a:pP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年龄：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3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4</a:t>
            </a:r>
          </a:p>
          <a:p>
            <a:pPr>
              <a:spcBef>
                <a:spcPct val="50000"/>
              </a:spcBef>
            </a:pP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婚姻：美女相伴</a:t>
            </a:r>
          </a:p>
          <a:p>
            <a:pPr>
              <a:spcBef>
                <a:spcPct val="50000"/>
              </a:spcBef>
            </a:pP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外表：英俊儒雅</a:t>
            </a:r>
          </a:p>
          <a:p>
            <a:pPr>
              <a:spcBef>
                <a:spcPct val="50000"/>
              </a:spcBef>
            </a:pP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职位：东吴都督</a:t>
            </a:r>
          </a:p>
          <a:p>
            <a:pPr>
              <a:spcBef>
                <a:spcPct val="50000"/>
              </a:spcBef>
            </a:pP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际遇：功成名就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5410200" y="3200400"/>
            <a:ext cx="34290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苏轼：</a:t>
            </a:r>
          </a:p>
          <a:p>
            <a:pPr>
              <a:spcBef>
                <a:spcPct val="50000"/>
              </a:spcBef>
            </a:pP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年龄：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47</a:t>
            </a:r>
          </a:p>
          <a:p>
            <a:pPr>
              <a:spcBef>
                <a:spcPct val="50000"/>
              </a:spcBef>
            </a:pP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婚姻：屡遭不幸</a:t>
            </a:r>
          </a:p>
          <a:p>
            <a:pPr>
              <a:spcBef>
                <a:spcPct val="50000"/>
              </a:spcBef>
            </a:pP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外表：早生华发</a:t>
            </a:r>
          </a:p>
          <a:p>
            <a:pPr>
              <a:spcBef>
                <a:spcPct val="50000"/>
              </a:spcBef>
            </a:pP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职位：团练副使</a:t>
            </a:r>
          </a:p>
          <a:p>
            <a:pPr>
              <a:spcBef>
                <a:spcPct val="50000"/>
              </a:spcBef>
            </a:pP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际遇：功业未就</a:t>
            </a:r>
          </a:p>
        </p:txBody>
      </p:sp>
      <p:sp>
        <p:nvSpPr>
          <p:cNvPr id="1638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400800"/>
            <a:ext cx="838200" cy="457200"/>
          </a:xfrm>
          <a:prstGeom prst="actionButtonForwardNex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6630" name="Picture 6" descr="周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9874" r="6068"/>
          <a:stretch>
            <a:fillRect/>
          </a:stretch>
        </p:blipFill>
        <p:spPr>
          <a:xfrm>
            <a:off x="3175" y="3733800"/>
            <a:ext cx="3808413" cy="3124200"/>
          </a:xfrm>
          <a:noFill/>
        </p:spPr>
      </p:pic>
      <p:pic>
        <p:nvPicPr>
          <p:cNvPr id="26631" name="Picture 7" descr="沈立便服"/>
          <p:cNvPicPr>
            <a:picLocks noChangeAspect="1" noChangeArrowheads="1"/>
          </p:cNvPicPr>
          <p:nvPr/>
        </p:nvPicPr>
        <p:blipFill>
          <a:blip r:embed="rId4" cstate="print"/>
          <a:srcRect l="28293" t="22092" r="34305" b="32204"/>
          <a:stretch>
            <a:fillRect/>
          </a:stretch>
        </p:blipFill>
        <p:spPr bwMode="auto">
          <a:xfrm>
            <a:off x="5715000" y="0"/>
            <a:ext cx="342106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114812" y="762070"/>
            <a:ext cx="1066772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hlinkClick r:id="rId5" action="ppaction://hlinkfile"/>
              </a:rPr>
              <a:t>抒发了壮志未酬的感慨，</a:t>
            </a:r>
            <a:endParaRPr lang="en-US" altLang="zh-CN" sz="2800" b="1" dirty="0" smtClean="0">
              <a:solidFill>
                <a:srgbClr val="FF0000"/>
              </a:solidFill>
              <a:latin typeface="楷体_GB2312" pitchFamily="1" charset="-122"/>
              <a:ea typeface="楷体_GB2312" pitchFamily="1" charset="-122"/>
              <a:hlinkClick r:id="rId5" action="ppaction://hlinkfile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hlinkClick r:id="rId5" action="ppaction://hlinkfile"/>
              </a:rPr>
              <a:t>也表明了渴望为国建功立业的心志。</a:t>
            </a:r>
            <a:endParaRPr lang="zh-CN" sz="28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2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 autoUpdateAnimBg="0"/>
      <p:bldP spid="16387" grpId="0" build="p" autoUpdateAnimBg="0"/>
      <p:bldP spid="1638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762000" y="1143000"/>
            <a:ext cx="8153400" cy="203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sz="32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人生如梦，一尊还酹江月”</a:t>
            </a:r>
            <a:r>
              <a:rPr lang="zh-CN" sz="3200" b="1">
                <a:latin typeface="华文中宋" pitchFamily="2" charset="-122"/>
                <a:ea typeface="华文中宋" pitchFamily="2" charset="-122"/>
              </a:rPr>
              <a:t>作者是一味的</a:t>
            </a:r>
            <a:r>
              <a:rPr lang="zh-CN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消极</a:t>
            </a:r>
            <a:r>
              <a:rPr lang="zh-CN" sz="3200" b="1">
                <a:latin typeface="华文中宋" pitchFamily="2" charset="-122"/>
                <a:ea typeface="华文中宋" pitchFamily="2" charset="-122"/>
              </a:rPr>
              <a:t>吗？将“酹江月”理解成</a:t>
            </a:r>
            <a:r>
              <a:rPr lang="zh-CN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借酒浇愁</a:t>
            </a:r>
            <a:r>
              <a:rPr lang="zh-CN" sz="3200" b="1">
                <a:latin typeface="华文中宋" pitchFamily="2" charset="-122"/>
                <a:ea typeface="华文中宋" pitchFamily="2" charset="-122"/>
              </a:rPr>
              <a:t>，你同意吗？如果不同意，能说说自己的理由吗？（联系</a:t>
            </a:r>
            <a:r>
              <a:rPr lang="zh-CN" altLang="zh-CN" sz="3200" b="1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sz="3200" b="1">
                <a:latin typeface="华文中宋" pitchFamily="2" charset="-122"/>
                <a:ea typeface="华文中宋" pitchFamily="2" charset="-122"/>
              </a:rPr>
              <a:t>赤壁赋</a:t>
            </a:r>
            <a:r>
              <a:rPr lang="zh-CN" altLang="zh-CN" sz="3200" b="1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sz="3200" b="1">
                <a:latin typeface="华文中宋" pitchFamily="2" charset="-122"/>
                <a:ea typeface="华文中宋" pitchFamily="2" charset="-122"/>
              </a:rPr>
              <a:t>相关语句加以思考）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990600" y="4038600"/>
            <a:ext cx="762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消极</a:t>
            </a:r>
          </a:p>
        </p:txBody>
      </p:sp>
      <p:sp>
        <p:nvSpPr>
          <p:cNvPr id="27652" name="WordArt 4"/>
          <p:cNvSpPr>
            <a:spLocks noChangeArrowheads="1" noChangeShapeType="1"/>
          </p:cNvSpPr>
          <p:nvPr/>
        </p:nvSpPr>
        <p:spPr bwMode="auto">
          <a:xfrm rot="5400000">
            <a:off x="1866900" y="4305300"/>
            <a:ext cx="1295400" cy="914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53882" dir="2700000" algn="ctr" rotWithShape="0">
                    <a:srgbClr val="CBCBCB"/>
                  </a:outerShdw>
                </a:effectLst>
                <a:latin typeface="宋体"/>
                <a:ea typeface="宋体"/>
              </a:rPr>
              <a:t>？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962400" y="3962400"/>
            <a:ext cx="40386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精神情感的自由</a:t>
            </a:r>
          </a:p>
          <a:p>
            <a:pPr>
              <a:spcBef>
                <a:spcPct val="50000"/>
              </a:spcBef>
            </a:pPr>
            <a:r>
              <a:rPr lang="zh-CN" sz="400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洒脱旷达的情怀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0"/>
            <a:ext cx="27432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sz="4800" b="1">
                <a:solidFill>
                  <a:schemeClr val="tx2"/>
                </a:solidFill>
                <a:ea typeface="黑体" pitchFamily="49" charset="-122"/>
              </a:rPr>
              <a:t>合作探究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WordArt 4"/>
          <p:cNvSpPr>
            <a:spLocks noChangeArrowheads="1" noChangeShapeType="1" noTextEdit="1"/>
          </p:cNvSpPr>
          <p:nvPr/>
        </p:nvSpPr>
        <p:spPr bwMode="auto">
          <a:xfrm>
            <a:off x="468313" y="333375"/>
            <a:ext cx="1409700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b="1" kern="10">
                <a:ln w="12700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自主探究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395288" y="1125538"/>
            <a:ext cx="8064500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b="1">
                <a:latin typeface="宋体" charset="-122"/>
              </a:rPr>
              <a:t>（</a:t>
            </a:r>
            <a:r>
              <a:rPr kumimoji="1" lang="en-US" altLang="zh-CN" sz="2400" b="1">
                <a:latin typeface="宋体" charset="-122"/>
              </a:rPr>
              <a:t>1</a:t>
            </a:r>
            <a:r>
              <a:rPr kumimoji="1" lang="zh-CN" altLang="en-US" sz="2400" b="1">
                <a:latin typeface="宋体" charset="-122"/>
              </a:rPr>
              <a:t>）</a:t>
            </a:r>
            <a:r>
              <a:rPr kumimoji="1" lang="zh-CN" altLang="en-US" sz="2400" b="1">
                <a:solidFill>
                  <a:srgbClr val="0033CC"/>
                </a:solidFill>
                <a:latin typeface="宋体" charset="-122"/>
              </a:rPr>
              <a:t>苏轼被捕入狱，谪居黄州，对他的打击是巨大的。在他看来是怀才不遇，遭人陷害，并使他</a:t>
            </a:r>
            <a:r>
              <a:rPr kumimoji="1" lang="zh-CN" altLang="en-US" sz="2400" b="1">
                <a:solidFill>
                  <a:schemeClr val="tx2"/>
                </a:solidFill>
                <a:latin typeface="宋体" charset="-122"/>
              </a:rPr>
              <a:t>壮志难酬</a:t>
            </a:r>
            <a:r>
              <a:rPr kumimoji="1" lang="zh-CN" altLang="en-US" sz="2400" b="1">
                <a:solidFill>
                  <a:srgbClr val="0033CC"/>
                </a:solidFill>
                <a:latin typeface="宋体" charset="-122"/>
              </a:rPr>
              <a:t>。“人生如梦”两句，</a:t>
            </a:r>
            <a:r>
              <a:rPr kumimoji="1" lang="zh-CN" altLang="en-US" sz="2400" b="1">
                <a:solidFill>
                  <a:schemeClr val="tx2"/>
                </a:solidFill>
                <a:latin typeface="宋体" charset="-122"/>
              </a:rPr>
              <a:t>是由追慕古代英雄引起的</a:t>
            </a:r>
            <a:r>
              <a:rPr kumimoji="1" lang="zh-CN" altLang="en-US" sz="2400" b="1">
                <a:solidFill>
                  <a:srgbClr val="006666"/>
                </a:solidFill>
                <a:latin typeface="宋体" charset="-122"/>
              </a:rPr>
              <a:t>，</a:t>
            </a:r>
            <a:r>
              <a:rPr kumimoji="1" lang="zh-CN" altLang="en-US" sz="2400" b="1">
                <a:solidFill>
                  <a:srgbClr val="0033CC"/>
                </a:solidFill>
                <a:latin typeface="宋体" charset="-122"/>
              </a:rPr>
              <a:t>和周瑜那么年轻就建立了赫赫战功而千古流芳比较起来，就不能不激起自己一种老之将至而壮志难酬的深沉苦闷，就不能不感到自己的渺小与惭愧，自愧</a:t>
            </a:r>
            <a:r>
              <a:rPr kumimoji="1" lang="zh-CN" altLang="en-US" sz="2400" b="1">
                <a:solidFill>
                  <a:schemeClr val="tx2"/>
                </a:solidFill>
                <a:latin typeface="宋体" charset="-122"/>
              </a:rPr>
              <a:t>功业无成</a:t>
            </a:r>
            <a:r>
              <a:rPr kumimoji="1" lang="zh-CN" altLang="en-US" sz="2400" b="1">
                <a:solidFill>
                  <a:srgbClr val="006666"/>
                </a:solidFill>
                <a:latin typeface="宋体" charset="-122"/>
              </a:rPr>
              <a:t>。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323850" y="3933825"/>
            <a:ext cx="8370888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b="1">
                <a:latin typeface="宋体" charset="-122"/>
              </a:rPr>
              <a:t>（</a:t>
            </a:r>
            <a:r>
              <a:rPr kumimoji="1" lang="en-US" altLang="zh-CN" sz="2400" b="1">
                <a:latin typeface="宋体" charset="-122"/>
              </a:rPr>
              <a:t>2</a:t>
            </a:r>
            <a:r>
              <a:rPr kumimoji="1" lang="zh-CN" altLang="en-US" sz="2400" b="1">
                <a:latin typeface="宋体" charset="-122"/>
              </a:rPr>
              <a:t>）“人生如梦”两句是诗人由江山人物的推移和自己“早生华发”的</a:t>
            </a:r>
            <a:r>
              <a:rPr kumimoji="1" lang="zh-CN" altLang="en-US" sz="2400" b="1">
                <a:solidFill>
                  <a:schemeClr val="tx2"/>
                </a:solidFill>
                <a:latin typeface="宋体" charset="-122"/>
              </a:rPr>
              <a:t>对比</a:t>
            </a:r>
            <a:r>
              <a:rPr kumimoji="1" lang="zh-CN" altLang="en-US" sz="2400" b="1">
                <a:latin typeface="宋体" charset="-122"/>
              </a:rPr>
              <a:t>中发出的。</a:t>
            </a:r>
            <a:r>
              <a:rPr kumimoji="1" lang="zh-CN" altLang="en-US" sz="2400" b="1">
                <a:solidFill>
                  <a:schemeClr val="tx2"/>
                </a:solidFill>
                <a:latin typeface="宋体" charset="-122"/>
              </a:rPr>
              <a:t>长江依旧，英雄已逝</a:t>
            </a:r>
            <a:r>
              <a:rPr kumimoji="1" lang="zh-CN" altLang="en-US" sz="2400" b="1">
                <a:latin typeface="宋体" charset="-122"/>
              </a:rPr>
              <a:t>，在千古人物都被淘尽的大江之畔，想到的不应该仅仅是自己，而应是千古不变的江月。</a:t>
            </a:r>
            <a:r>
              <a:rPr kumimoji="1" lang="zh-CN" altLang="en-US" sz="2400" b="1">
                <a:solidFill>
                  <a:schemeClr val="tx2"/>
                </a:solidFill>
                <a:latin typeface="宋体" charset="-122"/>
              </a:rPr>
              <a:t>人生短暂，江月永恒；壮志难酬，豪情长存。</a:t>
            </a:r>
            <a:r>
              <a:rPr kumimoji="1" lang="zh-CN" altLang="en-US" sz="2400" b="1">
                <a:latin typeface="宋体" charset="-122"/>
              </a:rPr>
              <a:t>作者迅速从惆怅失意中解脱出来，表达了他特有的</a:t>
            </a:r>
            <a:r>
              <a:rPr kumimoji="1" lang="zh-CN" altLang="en-US" sz="2400" b="1">
                <a:solidFill>
                  <a:schemeClr val="tx2"/>
                </a:solidFill>
                <a:latin typeface="宋体" charset="-122"/>
              </a:rPr>
              <a:t>旷达洒脱情怀</a:t>
            </a:r>
            <a:r>
              <a:rPr kumimoji="1" lang="zh-CN" altLang="en-US" sz="2400" b="1">
                <a:latin typeface="宋体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471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79413" y="1600200"/>
            <a:ext cx="61118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念奴娇 赤壁怀古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371600" y="1143000"/>
            <a:ext cx="194945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2800" b="1">
              <a:solidFill>
                <a:srgbClr val="0000FF"/>
              </a:solidFill>
              <a:latin typeface="Times New Roman" pitchFamily="18" charset="0"/>
            </a:endParaRPr>
          </a:p>
          <a:p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写景</a:t>
            </a:r>
          </a:p>
          <a:p>
            <a:endParaRPr lang="zh-CN" altLang="zh-CN" sz="28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371600" y="4267200"/>
            <a:ext cx="2254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怀古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590800" y="425450"/>
            <a:ext cx="2482850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0000FF"/>
                </a:solidFill>
                <a:latin typeface="Times New Roman" pitchFamily="18" charset="0"/>
              </a:rPr>
              <a:t>   </a:t>
            </a:r>
          </a:p>
          <a:p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长江</a:t>
            </a:r>
          </a:p>
          <a:p>
            <a:endParaRPr lang="zh-CN" altLang="zh-CN" sz="2800" b="1">
              <a:solidFill>
                <a:srgbClr val="0000FF"/>
              </a:solidFill>
              <a:latin typeface="Times New Roman" pitchFamily="18" charset="0"/>
            </a:endParaRPr>
          </a:p>
          <a:p>
            <a:endParaRPr lang="zh-CN" altLang="zh-CN" sz="36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2590800" y="1539875"/>
            <a:ext cx="30670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2800" b="1">
              <a:solidFill>
                <a:schemeClr val="accent2"/>
              </a:solidFill>
              <a:latin typeface="Times New Roman" pitchFamily="18" charset="0"/>
            </a:endParaRPr>
          </a:p>
          <a:p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赤壁 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2667000" y="3802063"/>
            <a:ext cx="26860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周瑜  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2667000" y="4876800"/>
            <a:ext cx="2482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苏轼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4572000" y="457200"/>
            <a:ext cx="42291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2800" b="1">
              <a:solidFill>
                <a:schemeClr val="accent2"/>
              </a:solidFill>
              <a:latin typeface="Times New Roman" pitchFamily="18" charset="0"/>
            </a:endParaRPr>
          </a:p>
          <a:p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风流人物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4495800" y="1447800"/>
            <a:ext cx="50514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2800" b="1">
              <a:solidFill>
                <a:schemeClr val="accent2"/>
              </a:solidFill>
              <a:latin typeface="Times New Roman" pitchFamily="18" charset="0"/>
            </a:endParaRPr>
          </a:p>
          <a:p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三国英雄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4572000" y="3886200"/>
            <a:ext cx="4111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少年得志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4572000" y="4876800"/>
            <a:ext cx="4572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壮志未酬</a:t>
            </a:r>
          </a:p>
        </p:txBody>
      </p:sp>
      <p:sp>
        <p:nvSpPr>
          <p:cNvPr id="28685" name="AutoShape 13"/>
          <p:cNvSpPr>
            <a:spLocks/>
          </p:cNvSpPr>
          <p:nvPr/>
        </p:nvSpPr>
        <p:spPr bwMode="auto">
          <a:xfrm>
            <a:off x="914400" y="1600200"/>
            <a:ext cx="304800" cy="3124200"/>
          </a:xfrm>
          <a:prstGeom prst="leftBrace">
            <a:avLst>
              <a:gd name="adj1" fmla="val 8541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6" name="AutoShape 14"/>
          <p:cNvSpPr>
            <a:spLocks/>
          </p:cNvSpPr>
          <p:nvPr/>
        </p:nvSpPr>
        <p:spPr bwMode="auto">
          <a:xfrm>
            <a:off x="6400800" y="990600"/>
            <a:ext cx="228600" cy="1295400"/>
          </a:xfrm>
          <a:prstGeom prst="rightBrace">
            <a:avLst>
              <a:gd name="adj1" fmla="val 47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7" name="AutoShape 15"/>
          <p:cNvSpPr>
            <a:spLocks/>
          </p:cNvSpPr>
          <p:nvPr/>
        </p:nvSpPr>
        <p:spPr bwMode="auto">
          <a:xfrm>
            <a:off x="6400800" y="4038600"/>
            <a:ext cx="228600" cy="1295400"/>
          </a:xfrm>
          <a:prstGeom prst="rightBrace">
            <a:avLst>
              <a:gd name="adj1" fmla="val 47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8" name="Line 16"/>
          <p:cNvSpPr>
            <a:spLocks noChangeShapeType="1"/>
          </p:cNvSpPr>
          <p:nvPr/>
        </p:nvSpPr>
        <p:spPr bwMode="auto">
          <a:xfrm flipV="1">
            <a:off x="2209800" y="1295400"/>
            <a:ext cx="5334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9" name="Line 17"/>
          <p:cNvSpPr>
            <a:spLocks noChangeShapeType="1"/>
          </p:cNvSpPr>
          <p:nvPr/>
        </p:nvSpPr>
        <p:spPr bwMode="auto">
          <a:xfrm>
            <a:off x="2133600" y="1828800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0" name="Line 18"/>
          <p:cNvSpPr>
            <a:spLocks noChangeShapeType="1"/>
          </p:cNvSpPr>
          <p:nvPr/>
        </p:nvSpPr>
        <p:spPr bwMode="auto">
          <a:xfrm flipV="1">
            <a:off x="2133600" y="4038600"/>
            <a:ext cx="685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1" name="Line 19"/>
          <p:cNvSpPr>
            <a:spLocks noChangeShapeType="1"/>
          </p:cNvSpPr>
          <p:nvPr/>
        </p:nvSpPr>
        <p:spPr bwMode="auto">
          <a:xfrm>
            <a:off x="2133600" y="4648200"/>
            <a:ext cx="6858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>
            <a:off x="3581400" y="12192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3" name="Line 21"/>
          <p:cNvSpPr>
            <a:spLocks noChangeShapeType="1"/>
          </p:cNvSpPr>
          <p:nvPr/>
        </p:nvSpPr>
        <p:spPr bwMode="auto">
          <a:xfrm>
            <a:off x="3505200" y="22098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4" name="Line 22"/>
          <p:cNvSpPr>
            <a:spLocks noChangeShapeType="1"/>
          </p:cNvSpPr>
          <p:nvPr/>
        </p:nvSpPr>
        <p:spPr bwMode="auto">
          <a:xfrm>
            <a:off x="3657600" y="41148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5" name="Line 23"/>
          <p:cNvSpPr>
            <a:spLocks noChangeShapeType="1"/>
          </p:cNvSpPr>
          <p:nvPr/>
        </p:nvSpPr>
        <p:spPr bwMode="auto">
          <a:xfrm>
            <a:off x="3505200" y="51054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6" name="Text Box 24"/>
          <p:cNvSpPr txBox="1">
            <a:spLocks noChangeArrowheads="1"/>
          </p:cNvSpPr>
          <p:nvPr/>
        </p:nvSpPr>
        <p:spPr bwMode="auto">
          <a:xfrm>
            <a:off x="6781800" y="1219200"/>
            <a:ext cx="19018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多少豪杰</a:t>
            </a:r>
          </a:p>
          <a:p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建功立业</a:t>
            </a:r>
          </a:p>
          <a:p>
            <a:endParaRPr lang="zh-CN" altLang="zh-CN" sz="36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8697" name="Rectangle 25"/>
          <p:cNvSpPr>
            <a:spLocks noChangeArrowheads="1"/>
          </p:cNvSpPr>
          <p:nvPr/>
        </p:nvSpPr>
        <p:spPr bwMode="auto">
          <a:xfrm>
            <a:off x="6705600" y="4114800"/>
            <a:ext cx="1612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人生如梦</a:t>
            </a: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6705600" y="4572000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功业无成</a:t>
            </a:r>
          </a:p>
        </p:txBody>
      </p:sp>
      <p:sp>
        <p:nvSpPr>
          <p:cNvPr id="28699" name="AutoShape 27"/>
          <p:cNvSpPr>
            <a:spLocks/>
          </p:cNvSpPr>
          <p:nvPr/>
        </p:nvSpPr>
        <p:spPr bwMode="auto">
          <a:xfrm>
            <a:off x="8382000" y="1752600"/>
            <a:ext cx="76200" cy="2667000"/>
          </a:xfrm>
          <a:prstGeom prst="rightBrace">
            <a:avLst>
              <a:gd name="adj1" fmla="val 2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700" name="Text Box 28"/>
          <p:cNvSpPr txBox="1">
            <a:spLocks noChangeArrowheads="1"/>
          </p:cNvSpPr>
          <p:nvPr/>
        </p:nvSpPr>
        <p:spPr bwMode="auto">
          <a:xfrm>
            <a:off x="8532813" y="2133600"/>
            <a:ext cx="611187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抒             情</a:t>
            </a: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28194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sz="4800" b="1">
                <a:solidFill>
                  <a:schemeClr val="tx2"/>
                </a:solidFill>
                <a:ea typeface="黑体" pitchFamily="49" charset="-122"/>
              </a:rPr>
              <a:t>小结全词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990600" y="3505200"/>
            <a:ext cx="7543800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zh-CN" sz="4000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sz="4000">
                <a:latin typeface="华文中宋" pitchFamily="2" charset="-122"/>
                <a:ea typeface="华文中宋" pitchFamily="2" charset="-122"/>
              </a:rPr>
              <a:t>学士词，须关西大汉，铜琵琶，执铁板，唱大江东去。”</a:t>
            </a:r>
          </a:p>
          <a:p>
            <a:pPr>
              <a:spcBef>
                <a:spcPct val="50000"/>
              </a:spcBef>
            </a:pPr>
            <a:r>
              <a:rPr lang="zh-CN" altLang="zh-CN" sz="3600">
                <a:latin typeface="华文中宋" pitchFamily="2" charset="-122"/>
                <a:ea typeface="华文中宋" pitchFamily="2" charset="-122"/>
              </a:rPr>
              <a:t>                     ----</a:t>
            </a:r>
            <a:r>
              <a:rPr lang="zh-CN" sz="3600">
                <a:latin typeface="华文中宋" pitchFamily="2" charset="-122"/>
                <a:ea typeface="华文中宋" pitchFamily="2" charset="-122"/>
              </a:rPr>
              <a:t>俞文豹</a:t>
            </a:r>
            <a:r>
              <a:rPr lang="zh-CN" altLang="zh-CN" sz="36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sz="3600">
                <a:latin typeface="华文中宋" pitchFamily="2" charset="-122"/>
                <a:ea typeface="华文中宋" pitchFamily="2" charset="-122"/>
              </a:rPr>
              <a:t>吹剑录</a:t>
            </a:r>
            <a:r>
              <a:rPr lang="zh-CN" altLang="zh-CN" sz="3600">
                <a:latin typeface="华文中宋" pitchFamily="2" charset="-122"/>
                <a:ea typeface="华文中宋" pitchFamily="2" charset="-122"/>
              </a:rPr>
              <a:t>》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0"/>
            <a:ext cx="27432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sz="4800" b="1">
                <a:solidFill>
                  <a:schemeClr val="tx2"/>
                </a:solidFill>
                <a:ea typeface="黑体" pitchFamily="49" charset="-122"/>
              </a:rPr>
              <a:t>总结词风</a:t>
            </a:r>
          </a:p>
        </p:txBody>
      </p:sp>
      <p:sp>
        <p:nvSpPr>
          <p:cNvPr id="19460" name="WordArt 4"/>
          <p:cNvSpPr>
            <a:spLocks noChangeArrowheads="1" noChangeShapeType="1"/>
          </p:cNvSpPr>
          <p:nvPr/>
        </p:nvSpPr>
        <p:spPr bwMode="auto">
          <a:xfrm>
            <a:off x="3124200" y="1143000"/>
            <a:ext cx="2743200" cy="2133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7200" kern="10" spc="-72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豪放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  <p:bldP spid="1946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062163" y="333375"/>
            <a:ext cx="54927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>
                <a:solidFill>
                  <a:srgbClr val="CCECFF"/>
                </a:solidFill>
                <a:ea typeface="华文行楷" pitchFamily="2" charset="-122"/>
              </a:rPr>
              <a:t>刘备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8316913" y="549275"/>
            <a:ext cx="48895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000">
                <a:solidFill>
                  <a:schemeClr val="bg1"/>
                </a:solidFill>
                <a:ea typeface="华文行楷" pitchFamily="2" charset="-122"/>
              </a:rPr>
              <a:t>张飞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7924800" y="3733800"/>
            <a:ext cx="5492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>
                <a:solidFill>
                  <a:schemeClr val="bg1"/>
                </a:solidFill>
                <a:ea typeface="华文行楷" pitchFamily="2" charset="-122"/>
              </a:rPr>
              <a:t>曹操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943600" y="381000"/>
            <a:ext cx="5492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>
                <a:solidFill>
                  <a:schemeClr val="bg1"/>
                </a:solidFill>
                <a:ea typeface="华文行楷" pitchFamily="2" charset="-122"/>
              </a:rPr>
              <a:t>张飞</a:t>
            </a:r>
          </a:p>
        </p:txBody>
      </p:sp>
      <p:sp>
        <p:nvSpPr>
          <p:cNvPr id="10246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0"/>
            <a:ext cx="914400" cy="533400"/>
          </a:xfrm>
          <a:prstGeom prst="actionButtonBackPrevious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343" name="Picture 7" descr="刘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3838" y="-147638"/>
            <a:ext cx="3338513" cy="639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 descr="曹操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-68263"/>
            <a:ext cx="3495675" cy="498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9" descr="诸葛亮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98450" y="2895600"/>
            <a:ext cx="4184650" cy="602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0" descr="孙权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0"/>
            <a:ext cx="3252788" cy="464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1" descr="周瑜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83188" y="2895600"/>
            <a:ext cx="4014787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5334000" y="1371600"/>
            <a:ext cx="671513" cy="1219200"/>
          </a:xfrm>
          <a:prstGeom prst="rect">
            <a:avLst/>
          </a:prstGeom>
          <a:solidFill>
            <a:schemeClr val="bg1">
              <a:alpha val="78038"/>
            </a:scheme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zh-CN" sz="3200">
                <a:latin typeface="华文行楷" pitchFamily="2" charset="-122"/>
                <a:ea typeface="华文行楷" pitchFamily="2" charset="-122"/>
              </a:rPr>
              <a:t>曹操 </a:t>
            </a:r>
            <a:endParaRPr lang="zh-CN"/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8383588" y="1295400"/>
            <a:ext cx="669925" cy="1219200"/>
          </a:xfrm>
          <a:prstGeom prst="rect">
            <a:avLst/>
          </a:prstGeom>
          <a:solidFill>
            <a:schemeClr val="bg1">
              <a:alpha val="78038"/>
            </a:scheme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zh-CN" sz="3200">
                <a:latin typeface="华文行楷" pitchFamily="2" charset="-122"/>
                <a:ea typeface="华文行楷" pitchFamily="2" charset="-122"/>
              </a:rPr>
              <a:t>孙权 </a:t>
            </a:r>
            <a:endParaRPr lang="zh-CN"/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2058988" y="1371600"/>
            <a:ext cx="669925" cy="1219200"/>
          </a:xfrm>
          <a:prstGeom prst="rect">
            <a:avLst/>
          </a:prstGeom>
          <a:solidFill>
            <a:schemeClr val="bg1">
              <a:alpha val="78038"/>
            </a:scheme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zh-CN" sz="3200">
                <a:latin typeface="华文行楷" pitchFamily="2" charset="-122"/>
                <a:ea typeface="华文行楷" pitchFamily="2" charset="-122"/>
              </a:rPr>
              <a:t>刘备</a:t>
            </a:r>
            <a:endParaRPr lang="zh-CN"/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3886200" y="2895600"/>
            <a:ext cx="1281113" cy="4164013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zh-CN" sz="7200">
                <a:solidFill>
                  <a:srgbClr val="CCECFF"/>
                </a:solidFill>
                <a:ea typeface="华文行楷" pitchFamily="2" charset="-122"/>
              </a:rPr>
              <a:t>英雄豪杰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228600" y="4495800"/>
            <a:ext cx="669925" cy="1752600"/>
          </a:xfrm>
          <a:prstGeom prst="rect">
            <a:avLst/>
          </a:prstGeom>
          <a:solidFill>
            <a:schemeClr val="bg1">
              <a:alpha val="78038"/>
            </a:scheme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zh-CN" sz="3200">
                <a:latin typeface="华文行楷" pitchFamily="2" charset="-122"/>
                <a:ea typeface="华文行楷" pitchFamily="2" charset="-122"/>
              </a:rPr>
              <a:t>诸葛亮</a:t>
            </a:r>
            <a:endParaRPr lang="zh-CN"/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8077200" y="4495800"/>
            <a:ext cx="669925" cy="1752600"/>
          </a:xfrm>
          <a:prstGeom prst="rect">
            <a:avLst/>
          </a:prstGeom>
          <a:solidFill>
            <a:schemeClr val="bg1">
              <a:alpha val="78038"/>
            </a:scheme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zh-CN" sz="3200">
                <a:latin typeface="华文行楷" pitchFamily="2" charset="-122"/>
                <a:ea typeface="华文行楷" pitchFamily="2" charset="-122"/>
              </a:rPr>
              <a:t>周    瑜</a:t>
            </a:r>
            <a:endParaRPr lang="zh-CN"/>
          </a:p>
        </p:txBody>
      </p:sp>
      <p:sp>
        <p:nvSpPr>
          <p:cNvPr id="14354" name="AutoShape 1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77200" y="6477000"/>
            <a:ext cx="762000" cy="381000"/>
          </a:xfrm>
          <a:prstGeom prst="actionButtonBackPreviou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457200" y="1143000"/>
            <a:ext cx="8305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latin typeface="Tahoma" pitchFamily="34" charset="0"/>
                <a:ea typeface="楷体_GB2312" pitchFamily="1" charset="-122"/>
              </a:rPr>
              <a:t>试比较苏轼的另一首词</a:t>
            </a:r>
            <a:r>
              <a:rPr lang="zh-CN" altLang="zh-CN" sz="2400" b="1">
                <a:latin typeface="Tahoma" pitchFamily="34" charset="0"/>
                <a:ea typeface="楷体_GB2312" pitchFamily="1" charset="-122"/>
              </a:rPr>
              <a:t>《</a:t>
            </a:r>
            <a:r>
              <a:rPr lang="zh-CN" sz="2400" b="1">
                <a:latin typeface="Tahoma" pitchFamily="34" charset="0"/>
                <a:ea typeface="楷体_GB2312" pitchFamily="1" charset="-122"/>
              </a:rPr>
              <a:t>江城子</a:t>
            </a:r>
            <a:r>
              <a:rPr lang="zh-CN" altLang="zh-CN" sz="2400" b="1">
                <a:latin typeface="Tahoma" pitchFamily="34" charset="0"/>
                <a:ea typeface="楷体_GB2312" pitchFamily="1" charset="-122"/>
              </a:rPr>
              <a:t>》</a:t>
            </a:r>
            <a:r>
              <a:rPr lang="zh-CN" sz="2400" b="1">
                <a:latin typeface="Tahoma" pitchFamily="34" charset="0"/>
                <a:ea typeface="楷体_GB2312" pitchFamily="1" charset="-122"/>
              </a:rPr>
              <a:t>与本词，体会两者风格的差异。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0"/>
            <a:ext cx="28194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sz="4800" b="1">
                <a:solidFill>
                  <a:schemeClr val="tx2"/>
                </a:solidFill>
                <a:ea typeface="黑体" pitchFamily="49" charset="-122"/>
              </a:rPr>
              <a:t>拓展延伸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52400" y="2057400"/>
            <a:ext cx="87630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                    </a:t>
            </a:r>
            <a:r>
              <a:rPr lang="zh-CN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江城子</a:t>
            </a:r>
            <a:r>
              <a:rPr lang="zh-CN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》</a:t>
            </a:r>
          </a:p>
          <a:p>
            <a:pPr algn="ctr"/>
            <a:r>
              <a:rPr lang="zh-CN" alt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            </a:t>
            </a:r>
            <a:r>
              <a:rPr 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苏轼                            </a:t>
            </a:r>
          </a:p>
          <a:p>
            <a:pPr algn="ctr"/>
            <a:r>
              <a:rPr 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（乙卯正月二十日夜记梦）</a:t>
            </a:r>
          </a:p>
          <a:p>
            <a:endParaRPr lang="zh-CN" sz="2800" b="1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r>
              <a:rPr 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　　十年生死两茫茫。不思量，自难忘。千里孤坟，无处话凄凉。纵使相逢应不识，尘满面，鬓如霜。</a:t>
            </a:r>
          </a:p>
          <a:p>
            <a:endParaRPr lang="zh-CN" sz="2800" b="1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endParaRPr lang="zh-CN" sz="2800" b="1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r>
              <a:rPr lang="zh-CN" sz="2800" b="1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　　夜来幽梦忽还乡，小轩窗，正梳妆。相顾无言，惟有泪千行。料得年年肠断处：明月夜，短松冈。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457200" y="2133600"/>
            <a:ext cx="815340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>
                <a:latin typeface="Tahoma" pitchFamily="34" charset="0"/>
              </a:rPr>
              <a:t>1.</a:t>
            </a:r>
            <a:r>
              <a:rPr lang="zh-CN" sz="4400">
                <a:latin typeface="Tahoma" pitchFamily="34" charset="0"/>
              </a:rPr>
              <a:t>背诵</a:t>
            </a:r>
            <a:r>
              <a:rPr lang="zh-CN" altLang="zh-CN" sz="4400">
                <a:latin typeface="Tahoma" pitchFamily="34" charset="0"/>
              </a:rPr>
              <a:t>《</a:t>
            </a:r>
            <a:r>
              <a:rPr lang="zh-CN" sz="4400">
                <a:latin typeface="Tahoma" pitchFamily="34" charset="0"/>
              </a:rPr>
              <a:t>念奴娇</a:t>
            </a:r>
            <a:r>
              <a:rPr lang="zh-CN" altLang="zh-CN" sz="4400">
                <a:latin typeface="Times New Roman" pitchFamily="18" charset="0"/>
              </a:rPr>
              <a:t>·</a:t>
            </a:r>
            <a:r>
              <a:rPr lang="zh-CN" sz="4400">
                <a:latin typeface="Tahoma" pitchFamily="34" charset="0"/>
              </a:rPr>
              <a:t>赤壁怀古</a:t>
            </a:r>
            <a:r>
              <a:rPr lang="zh-CN" altLang="zh-CN" sz="4400">
                <a:latin typeface="Tahoma" pitchFamily="34" charset="0"/>
              </a:rPr>
              <a:t>》</a:t>
            </a:r>
            <a:r>
              <a:rPr lang="zh-CN" sz="4400">
                <a:latin typeface="Tahoma" pitchFamily="34" charset="0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zh-CN" sz="4400">
                <a:latin typeface="Tahoma" pitchFamily="34" charset="0"/>
              </a:rPr>
              <a:t>2.</a:t>
            </a:r>
            <a:r>
              <a:rPr lang="zh-CN" sz="4400">
                <a:latin typeface="Tahoma" pitchFamily="34" charset="0"/>
              </a:rPr>
              <a:t>完成同步作业本。</a:t>
            </a:r>
          </a:p>
          <a:p>
            <a:pPr>
              <a:spcBef>
                <a:spcPct val="50000"/>
              </a:spcBef>
            </a:pPr>
            <a:r>
              <a:rPr lang="zh-CN" altLang="zh-CN" sz="4400">
                <a:latin typeface="Tahoma" pitchFamily="34" charset="0"/>
              </a:rPr>
              <a:t>3.</a:t>
            </a:r>
            <a:r>
              <a:rPr lang="zh-CN" sz="4400">
                <a:latin typeface="Tahoma" pitchFamily="34" charset="0"/>
              </a:rPr>
              <a:t>学习赏析辛弃疾的豪放词</a:t>
            </a:r>
            <a:r>
              <a:rPr lang="zh-CN" altLang="zh-CN" sz="4400">
                <a:latin typeface="Tahoma" pitchFamily="34" charset="0"/>
              </a:rPr>
              <a:t>《</a:t>
            </a:r>
            <a:r>
              <a:rPr lang="zh-CN" sz="4400">
                <a:latin typeface="Tahoma" pitchFamily="34" charset="0"/>
              </a:rPr>
              <a:t>永遇乐</a:t>
            </a:r>
            <a:r>
              <a:rPr lang="zh-CN" altLang="zh-CN" sz="4400">
                <a:latin typeface="Times New Roman" pitchFamily="18" charset="0"/>
              </a:rPr>
              <a:t>·</a:t>
            </a:r>
            <a:r>
              <a:rPr lang="zh-CN" sz="4400">
                <a:latin typeface="Tahoma" pitchFamily="34" charset="0"/>
              </a:rPr>
              <a:t>京口北固亭怀古</a:t>
            </a:r>
            <a:r>
              <a:rPr lang="zh-CN" altLang="zh-CN" sz="4400">
                <a:latin typeface="Tahoma" pitchFamily="34" charset="0"/>
              </a:rPr>
              <a:t>》</a:t>
            </a:r>
            <a:r>
              <a:rPr lang="zh-CN" sz="4400">
                <a:latin typeface="Tahoma" pitchFamily="34" charset="0"/>
              </a:rPr>
              <a:t>。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0"/>
            <a:ext cx="28194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sz="4800" b="1">
                <a:solidFill>
                  <a:schemeClr val="tx2"/>
                </a:solidFill>
                <a:ea typeface="黑体" pitchFamily="49" charset="-122"/>
              </a:rPr>
              <a:t>作业布置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991125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85800" y="228600"/>
            <a:ext cx="100647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>
              <a:defRPr/>
            </a:pPr>
            <a:r>
              <a:rPr lang="zh-CN" sz="5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谢谢光临指导</a:t>
            </a:r>
            <a:r>
              <a:rPr lang="zh-CN" sz="5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！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0" y="6061075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4400" b="1">
              <a:latin typeface="Times New Roman" pitchFamily="18" charset="0"/>
              <a:ea typeface="隶书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hibi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WordArt 3"/>
          <p:cNvSpPr>
            <a:spLocks noChangeArrowheads="1" noChangeShapeType="1"/>
          </p:cNvSpPr>
          <p:nvPr/>
        </p:nvSpPr>
        <p:spPr bwMode="auto">
          <a:xfrm>
            <a:off x="838200" y="0"/>
            <a:ext cx="7772400" cy="2286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>
              <a:defRPr/>
            </a:pPr>
            <a:r>
              <a:rPr lang="zh-CN" altLang="en-US" sz="6000" b="1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CCFF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华文新魏"/>
              </a:rPr>
              <a:t>念奴娇</a:t>
            </a:r>
            <a:r>
              <a:rPr lang="en-US" altLang="zh-CN" sz="6000" b="1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CCFF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华文新魏"/>
              </a:rPr>
              <a:t>·</a:t>
            </a:r>
            <a:r>
              <a:rPr lang="zh-CN" altLang="en-US" sz="6000" b="1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CCFF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华文新魏"/>
              </a:rPr>
              <a:t>赤壁怀古</a:t>
            </a:r>
          </a:p>
        </p:txBody>
      </p:sp>
      <p:sp>
        <p:nvSpPr>
          <p:cNvPr id="15364" name="WordArt 4"/>
          <p:cNvSpPr>
            <a:spLocks noChangeArrowheads="1" noChangeShapeType="1"/>
          </p:cNvSpPr>
          <p:nvPr/>
        </p:nvSpPr>
        <p:spPr bwMode="auto">
          <a:xfrm>
            <a:off x="6019800" y="4648200"/>
            <a:ext cx="228600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宋体"/>
                <a:ea typeface="宋体"/>
              </a:rPr>
              <a:t>苏轼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苏东坡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276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3200400" y="0"/>
            <a:ext cx="2743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4000" b="1">
                <a:ea typeface="隶书" pitchFamily="1" charset="-122"/>
              </a:rPr>
              <a:t>回顾作者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3124200" y="1295400"/>
            <a:ext cx="6019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zh-CN" sz="3600"/>
              <a:t>       </a:t>
            </a:r>
            <a:r>
              <a:rPr lang="zh-CN" sz="2400" b="1"/>
              <a:t>苏轼：字</a:t>
            </a:r>
            <a:r>
              <a:rPr lang="zh-CN" sz="2400" b="1" u="sng"/>
              <a:t>              </a:t>
            </a:r>
            <a:r>
              <a:rPr lang="zh-CN" sz="2400" b="1"/>
              <a:t>，号</a:t>
            </a:r>
            <a:r>
              <a:rPr lang="zh-CN" sz="2400" b="1" u="sng"/>
              <a:t>                  </a:t>
            </a:r>
            <a:r>
              <a:rPr lang="zh-CN" sz="2400" b="1"/>
              <a:t>，  </a:t>
            </a:r>
          </a:p>
          <a:p>
            <a:pPr marL="342900" indent="-342900">
              <a:spcBef>
                <a:spcPct val="20000"/>
              </a:spcBef>
            </a:pPr>
            <a:r>
              <a:rPr lang="zh-CN" sz="2400" b="1"/>
              <a:t>谥号：</a:t>
            </a:r>
            <a:r>
              <a:rPr lang="zh-CN" sz="2400" b="1" u="sng"/>
              <a:t>                </a:t>
            </a:r>
            <a:r>
              <a:rPr lang="zh-CN" sz="2400" b="1"/>
              <a:t>，</a:t>
            </a:r>
            <a:r>
              <a:rPr lang="zh-CN" sz="2400" b="1" u="sng"/>
              <a:t>                               </a:t>
            </a:r>
            <a:r>
              <a:rPr lang="zh-CN" sz="2400" b="1"/>
              <a:t>人。</a:t>
            </a:r>
          </a:p>
          <a:p>
            <a:pPr marL="342900" indent="-342900">
              <a:spcBef>
                <a:spcPct val="20000"/>
              </a:spcBef>
            </a:pPr>
            <a:r>
              <a:rPr lang="zh-CN" sz="2400" b="1" u="sng"/>
              <a:t>          </a:t>
            </a:r>
            <a:r>
              <a:rPr lang="zh-CN" sz="2400" b="1"/>
              <a:t>文学家、书画家。与其父 </a:t>
            </a:r>
            <a:r>
              <a:rPr lang="zh-CN" sz="2400" b="1" u="sng"/>
              <a:t>             </a:t>
            </a:r>
            <a:r>
              <a:rPr lang="zh-CN" sz="2400" b="1"/>
              <a:t>、</a:t>
            </a:r>
          </a:p>
          <a:p>
            <a:pPr marL="342900" indent="-342900">
              <a:spcBef>
                <a:spcPct val="20000"/>
              </a:spcBef>
            </a:pPr>
            <a:r>
              <a:rPr lang="zh-CN" sz="2400" b="1"/>
              <a:t>弟</a:t>
            </a:r>
            <a:r>
              <a:rPr lang="zh-CN" sz="2400" b="1" u="sng"/>
              <a:t>              </a:t>
            </a:r>
            <a:r>
              <a:rPr lang="zh-CN" sz="2400" b="1"/>
              <a:t> 合称</a:t>
            </a:r>
            <a:r>
              <a:rPr lang="zh-CN" sz="2400" b="1" u="sng"/>
              <a:t>              </a:t>
            </a:r>
            <a:r>
              <a:rPr lang="zh-CN" sz="2400" b="1"/>
              <a:t>。</a:t>
            </a:r>
          </a:p>
          <a:p>
            <a:pPr marL="342900" indent="-342900">
              <a:spcBef>
                <a:spcPct val="20000"/>
              </a:spcBef>
            </a:pPr>
            <a:r>
              <a:rPr lang="zh-CN" sz="2400" b="1"/>
              <a:t>       他开创了</a:t>
            </a:r>
            <a:r>
              <a:rPr lang="zh-CN" sz="2400" b="1" u="sng"/>
              <a:t>           </a:t>
            </a:r>
            <a:r>
              <a:rPr lang="zh-CN" sz="2400" b="1"/>
              <a:t> 一派词风，与辛弃疾</a:t>
            </a:r>
          </a:p>
          <a:p>
            <a:pPr marL="342900" indent="-342900">
              <a:spcBef>
                <a:spcPct val="20000"/>
              </a:spcBef>
            </a:pPr>
            <a:r>
              <a:rPr lang="zh-CN" sz="2400" b="1"/>
              <a:t>合称</a:t>
            </a:r>
            <a:r>
              <a:rPr lang="zh-CN" sz="2400" b="1" u="sng"/>
              <a:t>                </a:t>
            </a:r>
            <a:r>
              <a:rPr lang="zh-CN" sz="2400" b="1"/>
              <a:t>。 他因</a:t>
            </a:r>
            <a:r>
              <a:rPr lang="zh-CN" sz="2400" b="1" u="sng"/>
              <a:t>                        </a:t>
            </a:r>
            <a:r>
              <a:rPr lang="zh-CN" sz="2400" b="1"/>
              <a:t>被贬</a:t>
            </a:r>
          </a:p>
          <a:p>
            <a:pPr marL="342900" indent="-342900">
              <a:spcBef>
                <a:spcPct val="20000"/>
              </a:spcBef>
            </a:pPr>
            <a:r>
              <a:rPr lang="zh-CN" sz="2400" b="1"/>
              <a:t>黄州，在此期间，写下了</a:t>
            </a:r>
            <a:r>
              <a:rPr lang="zh-CN" sz="2400" b="1" u="sng"/>
              <a:t>                       </a:t>
            </a:r>
            <a:r>
              <a:rPr lang="zh-CN" sz="2400" b="1"/>
              <a:t>、                                    </a:t>
            </a:r>
          </a:p>
          <a:p>
            <a:pPr marL="342900" indent="-342900">
              <a:spcBef>
                <a:spcPct val="20000"/>
              </a:spcBef>
            </a:pPr>
            <a:r>
              <a:rPr lang="zh-CN" sz="2400" b="1" u="sng"/>
              <a:t>                                             </a:t>
            </a:r>
            <a:r>
              <a:rPr lang="zh-CN" sz="2400" b="1"/>
              <a:t>以及千古流传</a:t>
            </a:r>
          </a:p>
          <a:p>
            <a:pPr marL="342900" indent="-342900">
              <a:spcBef>
                <a:spcPct val="20000"/>
              </a:spcBef>
            </a:pPr>
            <a:r>
              <a:rPr lang="zh-CN" sz="2400" b="1"/>
              <a:t>的词               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7620000" y="22860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400" b="1">
                <a:solidFill>
                  <a:srgbClr val="FF3300"/>
                </a:solidFill>
                <a:ea typeface="楷体_GB2312" pitchFamily="1" charset="-122"/>
              </a:rPr>
              <a:t>苏洵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7086600" y="13716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400" b="1">
                <a:solidFill>
                  <a:srgbClr val="FF3300"/>
                </a:solidFill>
                <a:ea typeface="楷体_GB2312" pitchFamily="1" charset="-122"/>
              </a:rPr>
              <a:t>东坡居士</a:t>
            </a: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4267200" y="1828800"/>
            <a:ext cx="106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400" b="1">
                <a:solidFill>
                  <a:srgbClr val="FF3300"/>
                </a:solidFill>
                <a:ea typeface="楷体_GB2312" pitchFamily="1" charset="-122"/>
              </a:rPr>
              <a:t>文忠</a:t>
            </a:r>
            <a:r>
              <a:rPr lang="zh-CN" sz="2800" b="1">
                <a:solidFill>
                  <a:srgbClr val="FF3300"/>
                </a:solidFill>
                <a:ea typeface="楷体_GB2312" pitchFamily="1" charset="-122"/>
              </a:rPr>
              <a:t>       </a:t>
            </a: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6172200" y="18288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400" b="1">
                <a:solidFill>
                  <a:srgbClr val="FF3300"/>
                </a:solidFill>
                <a:ea typeface="楷体_GB2312" pitchFamily="1" charset="-122"/>
              </a:rPr>
              <a:t>四川眉山</a:t>
            </a: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5410200" y="13716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400" b="1">
                <a:solidFill>
                  <a:srgbClr val="FF3300"/>
                </a:solidFill>
                <a:ea typeface="楷体_GB2312" pitchFamily="1" charset="-122"/>
              </a:rPr>
              <a:t>子瞻</a:t>
            </a: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3733800" y="27432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400" b="1">
                <a:solidFill>
                  <a:srgbClr val="FF3300"/>
                </a:solidFill>
                <a:ea typeface="楷体_GB2312" pitchFamily="1" charset="-122"/>
              </a:rPr>
              <a:t>苏辙</a:t>
            </a: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5486400" y="27432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FF3300"/>
                </a:solidFill>
                <a:ea typeface="楷体_GB2312" pitchFamily="1" charset="-122"/>
              </a:rPr>
              <a:t>“</a:t>
            </a:r>
            <a:r>
              <a:rPr lang="zh-CN" sz="2400" b="1">
                <a:solidFill>
                  <a:srgbClr val="FF3300"/>
                </a:solidFill>
                <a:ea typeface="楷体_GB2312" pitchFamily="1" charset="-122"/>
              </a:rPr>
              <a:t>三苏”</a:t>
            </a: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3200400" y="2286000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400" b="1">
                <a:solidFill>
                  <a:srgbClr val="FF3300"/>
                </a:solidFill>
                <a:ea typeface="楷体_GB2312" pitchFamily="1" charset="-122"/>
              </a:rPr>
              <a:t>北宋</a:t>
            </a: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5105400" y="32004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400" b="1">
                <a:solidFill>
                  <a:srgbClr val="FF3300"/>
                </a:solidFill>
                <a:ea typeface="楷体_GB2312" pitchFamily="1" charset="-122"/>
              </a:rPr>
              <a:t>豪放</a:t>
            </a:r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3886200" y="3581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FF3300"/>
                </a:solidFill>
                <a:ea typeface="楷体_GB2312" pitchFamily="1" charset="-122"/>
              </a:rPr>
              <a:t>“</a:t>
            </a:r>
            <a:r>
              <a:rPr lang="zh-CN" sz="2400" b="1">
                <a:solidFill>
                  <a:srgbClr val="FF3300"/>
                </a:solidFill>
                <a:ea typeface="楷体_GB2312" pitchFamily="1" charset="-122"/>
              </a:rPr>
              <a:t>苏辛”  </a:t>
            </a: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6324600" y="3581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FF3300"/>
                </a:solidFill>
                <a:ea typeface="楷体_GB2312" pitchFamily="1" charset="-122"/>
              </a:rPr>
              <a:t>“</a:t>
            </a:r>
            <a:r>
              <a:rPr lang="zh-CN" sz="2400" b="1">
                <a:solidFill>
                  <a:srgbClr val="FF3300"/>
                </a:solidFill>
                <a:ea typeface="楷体_GB2312" pitchFamily="1" charset="-122"/>
              </a:rPr>
              <a:t>乌台诗案”</a:t>
            </a: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 rot="10800000" flipV="1">
            <a:off x="3657600" y="4419600"/>
            <a:ext cx="2365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FF3300"/>
                </a:solidFill>
                <a:ea typeface="楷体_GB2312" pitchFamily="1" charset="-122"/>
              </a:rPr>
              <a:t>《</a:t>
            </a:r>
            <a:r>
              <a:rPr lang="zh-CN" sz="2400" b="1">
                <a:solidFill>
                  <a:srgbClr val="FF3300"/>
                </a:solidFill>
                <a:ea typeface="楷体_GB2312" pitchFamily="1" charset="-122"/>
              </a:rPr>
              <a:t>后赤壁赋</a:t>
            </a:r>
            <a:r>
              <a:rPr lang="zh-CN" altLang="zh-CN" sz="2400" b="1">
                <a:solidFill>
                  <a:srgbClr val="FF3300"/>
                </a:solidFill>
                <a:ea typeface="楷体_GB2312" pitchFamily="1" charset="-122"/>
              </a:rPr>
              <a:t>》</a:t>
            </a:r>
            <a:r>
              <a:rPr lang="zh-CN" altLang="zh-CN" sz="2800" b="1">
                <a:solidFill>
                  <a:srgbClr val="FF3300"/>
                </a:solidFill>
                <a:ea typeface="楷体_GB2312" pitchFamily="1" charset="-122"/>
              </a:rPr>
              <a:t>         </a:t>
            </a: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6553200" y="4038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FF3300"/>
                </a:solidFill>
                <a:ea typeface="楷体_GB2312" pitchFamily="1" charset="-122"/>
              </a:rPr>
              <a:t>《</a:t>
            </a:r>
            <a:r>
              <a:rPr lang="zh-CN" sz="2400" b="1">
                <a:solidFill>
                  <a:srgbClr val="FF3300"/>
                </a:solidFill>
                <a:ea typeface="楷体_GB2312" pitchFamily="1" charset="-122"/>
              </a:rPr>
              <a:t>赤壁赋</a:t>
            </a:r>
            <a:r>
              <a:rPr lang="zh-CN" altLang="zh-CN" sz="2400" b="1">
                <a:solidFill>
                  <a:srgbClr val="FF3300"/>
                </a:solidFill>
                <a:ea typeface="楷体_GB2312" pitchFamily="1" charset="-122"/>
              </a:rPr>
              <a:t>》</a:t>
            </a:r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3962400" y="4953000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FF3300"/>
                </a:solidFill>
                <a:ea typeface="楷体_GB2312" pitchFamily="1" charset="-122"/>
              </a:rPr>
              <a:t>《</a:t>
            </a:r>
            <a:r>
              <a:rPr lang="zh-CN" sz="2400" b="1">
                <a:solidFill>
                  <a:srgbClr val="FF3300"/>
                </a:solidFill>
                <a:ea typeface="楷体_GB2312" pitchFamily="1" charset="-122"/>
              </a:rPr>
              <a:t>念奴娇</a:t>
            </a:r>
            <a:r>
              <a:rPr lang="zh-CN" altLang="zh-CN" sz="2400" b="1">
                <a:solidFill>
                  <a:srgbClr val="FF3300"/>
                </a:solidFill>
                <a:ea typeface="楷体_GB2312" pitchFamily="1" charset="-122"/>
              </a:rPr>
              <a:t>·</a:t>
            </a:r>
            <a:r>
              <a:rPr lang="zh-CN" sz="2400" b="1">
                <a:solidFill>
                  <a:srgbClr val="FF3300"/>
                </a:solidFill>
                <a:ea typeface="楷体_GB2312" pitchFamily="1" charset="-122"/>
              </a:rPr>
              <a:t>赤壁怀古</a:t>
            </a:r>
            <a:r>
              <a:rPr lang="zh-CN" altLang="zh-CN" sz="2400" b="1">
                <a:solidFill>
                  <a:srgbClr val="FF3300"/>
                </a:solidFill>
                <a:ea typeface="楷体_GB2312" pitchFamily="1" charset="-122"/>
              </a:rPr>
              <a:t>》</a:t>
            </a:r>
          </a:p>
        </p:txBody>
      </p:sp>
      <p:sp>
        <p:nvSpPr>
          <p:cNvPr id="16403" name="Line 19"/>
          <p:cNvSpPr>
            <a:spLocks noChangeShapeType="1"/>
          </p:cNvSpPr>
          <p:nvPr/>
        </p:nvSpPr>
        <p:spPr bwMode="auto">
          <a:xfrm flipV="1">
            <a:off x="3962400" y="5410200"/>
            <a:ext cx="3581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utoUpdateAnimBg="0"/>
      <p:bldP spid="5126" grpId="0" autoUpdateAnimBg="0"/>
      <p:bldP spid="5127" grpId="0" autoUpdateAnimBg="0"/>
      <p:bldP spid="5128" grpId="0" autoUpdateAnimBg="0"/>
      <p:bldP spid="5129" grpId="0" autoUpdateAnimBg="0"/>
      <p:bldP spid="5130" grpId="0" autoUpdateAnimBg="0"/>
      <p:bldP spid="5131" grpId="0" autoUpdateAnimBg="0"/>
      <p:bldP spid="5132" grpId="0" autoUpdateAnimBg="0"/>
      <p:bldP spid="5133" grpId="0" autoUpdateAnimBg="0"/>
      <p:bldP spid="5134" grpId="0" autoUpdateAnimBg="0"/>
      <p:bldP spid="5135" grpId="0" autoUpdateAnimBg="0"/>
      <p:bldP spid="5136" grpId="0" autoUpdateAnimBg="0"/>
      <p:bldP spid="5137" grpId="0" autoUpdateAnimBg="0"/>
      <p:bldP spid="513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322263" y="1268413"/>
            <a:ext cx="864235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北宋元丰二（一零七九）年，苏轼因</a:t>
            </a:r>
            <a:r>
              <a:rPr lang="zh-CN" altLang="en-US" sz="2400" b="1" dirty="0"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乌台诗案</a:t>
            </a:r>
            <a:r>
              <a:rPr lang="zh-CN" altLang="en-US" sz="2400" b="1" dirty="0"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被贬为黄州团练副使，游赤鼻矶，作词抒怀。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念奴骄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是苏轼贬官黄州后的作品。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43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岁（元丰二年）时因作诗讽刺新法，被捕下狱，出狱后贬官为黄州团练副使。这是个闲职，他在旧城营地辟畦耕种，游历访古，政治上失意，滋长了他逃避现实和怀才不遇的思想情绪，但在祖国雄伟的江山和历史风云人物的激发下，那种追求功业的豪迈心情，仍然是掩盖不住的。作者借景抒情，写下了一系列脍炙人口的名篇，此词为其代表作。</a:t>
            </a:r>
          </a:p>
        </p:txBody>
      </p:sp>
      <p:sp>
        <p:nvSpPr>
          <p:cNvPr id="10248" name="WordArt 8"/>
          <p:cNvSpPr>
            <a:spLocks noChangeArrowheads="1" noChangeShapeType="1" noTextEdit="1"/>
          </p:cNvSpPr>
          <p:nvPr/>
        </p:nvSpPr>
        <p:spPr bwMode="auto">
          <a:xfrm>
            <a:off x="395288" y="692150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写作背景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6068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7848600" cy="6858000"/>
          </a:xfrm>
          <a:noFill/>
        </p:spPr>
      </p:pic>
      <p:pic>
        <p:nvPicPr>
          <p:cNvPr id="17411" name="Picture 3" descr="w-b-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4313" y="3200400"/>
            <a:ext cx="1309687" cy="13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477000" y="1254125"/>
            <a:ext cx="3238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40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 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8001000" y="304800"/>
            <a:ext cx="9461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sz="5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念 奴 娇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7924800" y="60198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3600" b="1">
                <a:ea typeface="隶书" pitchFamily="1" charset="-122"/>
                <a:hlinkClick r:id="rId4" action="ppaction://hlinksldjump"/>
              </a:rPr>
              <a:t>朗诵</a:t>
            </a:r>
            <a:endParaRPr lang="zh-CN" sz="3600" b="1">
              <a:ea typeface="隶书" pitchFamily="1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无标题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6175" y="1562100"/>
            <a:ext cx="2917825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143000" y="304800"/>
            <a:ext cx="6096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5400" b="1">
                <a:latin typeface="Times New Roman" pitchFamily="18" charset="0"/>
                <a:ea typeface="隶书" pitchFamily="1" charset="-122"/>
              </a:rPr>
              <a:t>念奴娇 </a:t>
            </a:r>
            <a:r>
              <a:rPr lang="en-US" altLang="zh-CN" sz="5400" b="1">
                <a:latin typeface="Times New Roman" pitchFamily="18" charset="0"/>
                <a:ea typeface="隶书" pitchFamily="1" charset="-122"/>
              </a:rPr>
              <a:t>· </a:t>
            </a:r>
            <a:r>
              <a:rPr lang="zh-CN" sz="5400" b="1">
                <a:latin typeface="Times New Roman" pitchFamily="18" charset="0"/>
                <a:ea typeface="隶书" pitchFamily="1" charset="-122"/>
              </a:rPr>
              <a:t>赤壁怀古</a:t>
            </a:r>
          </a:p>
          <a:p>
            <a:r>
              <a:rPr lang="zh-CN" altLang="zh-CN" sz="3600" b="1">
                <a:latin typeface="Times New Roman" pitchFamily="18" charset="0"/>
                <a:ea typeface="隶书" pitchFamily="1" charset="-122"/>
              </a:rPr>
              <a:t>                                   </a:t>
            </a:r>
            <a:r>
              <a:rPr lang="zh-CN" sz="3600" b="1">
                <a:latin typeface="Times New Roman" pitchFamily="18" charset="0"/>
                <a:ea typeface="隶书" pitchFamily="1" charset="-122"/>
              </a:rPr>
              <a:t>苏轼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04800" y="2133600"/>
            <a:ext cx="74676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zh-CN"/>
              <a:t>          </a:t>
            </a:r>
            <a:r>
              <a:rPr lang="zh-CN" sz="2800" b="1">
                <a:latin typeface="楷体_GB2312" pitchFamily="1" charset="-122"/>
                <a:ea typeface="楷体_GB2312" pitchFamily="1" charset="-122"/>
              </a:rPr>
              <a:t>大江｜东去，</a:t>
            </a: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||</a:t>
            </a:r>
            <a:r>
              <a:rPr lang="zh-CN" sz="2800" b="1">
                <a:latin typeface="楷体_GB2312" pitchFamily="1" charset="-122"/>
                <a:ea typeface="楷体_GB2312" pitchFamily="1" charset="-122"/>
              </a:rPr>
              <a:t>浪｜淘尽、千古｜风流</a:t>
            </a: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|</a:t>
            </a:r>
            <a:r>
              <a:rPr lang="zh-CN" sz="2800" b="1">
                <a:latin typeface="楷体_GB2312" pitchFamily="1" charset="-122"/>
                <a:ea typeface="楷体_GB2312" pitchFamily="1" charset="-122"/>
              </a:rPr>
              <a:t>人物。故垒西边，人道是、三国｜周郎｜赤壁。乱石穿空，惊涛拍岸，卷起｜千｜堆雪。江山｜如画，一时｜多少</a:t>
            </a: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|</a:t>
            </a:r>
            <a:r>
              <a:rPr lang="zh-CN" sz="2800" b="1">
                <a:latin typeface="楷体_GB2312" pitchFamily="1" charset="-122"/>
                <a:ea typeface="楷体_GB2312" pitchFamily="1" charset="-122"/>
              </a:rPr>
              <a:t>豪杰。    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304800" y="2133600"/>
            <a:ext cx="74676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zh-CN" b="1">
                <a:solidFill>
                  <a:srgbClr val="FF3300"/>
                </a:solidFill>
              </a:rPr>
              <a:t>          </a:t>
            </a:r>
            <a:r>
              <a:rPr lang="zh-CN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大江｜东去，</a:t>
            </a:r>
            <a:r>
              <a:rPr lang="en-US" altLang="zh-CN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||</a:t>
            </a:r>
            <a:r>
              <a:rPr lang="zh-CN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浪｜淘尽、千古｜风流</a:t>
            </a:r>
            <a:r>
              <a:rPr lang="en-US" altLang="zh-CN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|</a:t>
            </a:r>
            <a:r>
              <a:rPr lang="zh-CN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人物。故垒西边，人道是、三国｜周郎｜赤壁。乱石穿空，惊涛拍岸，卷起｜千｜堆雪。江山｜如画，一时｜多少</a:t>
            </a:r>
            <a:r>
              <a:rPr lang="en-US" altLang="zh-CN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|</a:t>
            </a:r>
            <a:r>
              <a:rPr lang="zh-CN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豪杰。    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143000" y="304800"/>
            <a:ext cx="6096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5400" b="1" u="sng" dirty="0">
                <a:solidFill>
                  <a:srgbClr val="FF3300"/>
                </a:solidFill>
                <a:latin typeface="Times New Roman" pitchFamily="18" charset="0"/>
                <a:ea typeface="隶书" pitchFamily="1" charset="-122"/>
                <a:hlinkClick r:id="rId3" action="ppaction://hlinkfile"/>
              </a:rPr>
              <a:t>念奴娇 </a:t>
            </a:r>
            <a:r>
              <a:rPr lang="en-US" altLang="zh-CN" sz="5400" b="1" u="sng" dirty="0">
                <a:solidFill>
                  <a:srgbClr val="FF3300"/>
                </a:solidFill>
                <a:latin typeface="Times New Roman" pitchFamily="18" charset="0"/>
                <a:ea typeface="隶书" pitchFamily="1" charset="-122"/>
                <a:hlinkClick r:id="rId3" action="ppaction://hlinkfile"/>
              </a:rPr>
              <a:t>· </a:t>
            </a:r>
            <a:r>
              <a:rPr lang="zh-CN" sz="5400" b="1" u="sng" dirty="0">
                <a:solidFill>
                  <a:srgbClr val="FF3300"/>
                </a:solidFill>
                <a:latin typeface="Times New Roman" pitchFamily="18" charset="0"/>
                <a:ea typeface="隶书" pitchFamily="1" charset="-122"/>
                <a:hlinkClick r:id="rId3" action="ppaction://hlinkfile"/>
              </a:rPr>
              <a:t>赤壁怀古</a:t>
            </a:r>
            <a:endParaRPr lang="zh-CN" sz="5400" b="1" u="sng" dirty="0">
              <a:solidFill>
                <a:srgbClr val="FF3300"/>
              </a:solidFill>
              <a:latin typeface="Times New Roman" pitchFamily="18" charset="0"/>
              <a:ea typeface="隶书" pitchFamily="1" charset="-122"/>
            </a:endParaRPr>
          </a:p>
          <a:p>
            <a:r>
              <a:rPr lang="zh-CN" altLang="zh-CN" sz="3600" b="1" dirty="0">
                <a:solidFill>
                  <a:srgbClr val="FF3300"/>
                </a:solidFill>
                <a:latin typeface="Times New Roman" pitchFamily="18" charset="0"/>
                <a:ea typeface="隶书" pitchFamily="1" charset="-122"/>
              </a:rPr>
              <a:t>                                   </a:t>
            </a:r>
            <a:r>
              <a:rPr lang="zh-CN" sz="3600" b="1" dirty="0">
                <a:solidFill>
                  <a:srgbClr val="FF3300"/>
                </a:solidFill>
                <a:latin typeface="Times New Roman" pitchFamily="18" charset="0"/>
                <a:ea typeface="隶书" pitchFamily="1" charset="-122"/>
              </a:rPr>
              <a:t>苏轼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228600" y="3962400"/>
            <a:ext cx="74676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zh-CN" sz="2800" b="1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sz="2800" b="1">
                <a:latin typeface="楷体_GB2312" pitchFamily="1" charset="-122"/>
                <a:ea typeface="楷体_GB2312" pitchFamily="1" charset="-122"/>
              </a:rPr>
              <a:t>遥想｜公瑾当年，小乔｜初嫁了，雄姿｜英发。羽扇｜纶巾，谈笑间、强虏｜灰飞｜烟灭。故国｜神游，多情｜应笑我，早生｜华发。人间｜如梦，一尊｜还酹｜江月。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228600" y="3962400"/>
            <a:ext cx="74676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zh-CN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遥想｜公瑾当年，小乔｜初嫁了，雄姿｜英发。羽扇｜纶巾，谈笑间、强虏｜灰飞｜烟灭。故国｜神游，多情｜应笑我，早生｜华发。人间｜如梦，一尊｜还酹｜江月。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21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14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utoUpdateAnimBg="0"/>
      <p:bldP spid="7174" grpId="0" autoUpdateAnimBg="0"/>
      <p:bldP spid="717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2743200" cy="71596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sz="4800" b="1">
                <a:ea typeface="黑体" pitchFamily="49" charset="-122"/>
              </a:rPr>
              <a:t>研读文本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219200"/>
            <a:ext cx="8763000" cy="4906963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b="1">
                <a:latin typeface="楷体_GB2312" pitchFamily="1" charset="-122"/>
                <a:ea typeface="楷体_GB2312" pitchFamily="1" charset="-122"/>
                <a:cs typeface="+mn-cs"/>
              </a:rPr>
              <a:t>1</a:t>
            </a:r>
            <a:r>
              <a:rPr lang="zh-CN" b="1">
                <a:latin typeface="楷体_GB2312" pitchFamily="1" charset="-122"/>
                <a:ea typeface="楷体_GB2312" pitchFamily="1" charset="-122"/>
                <a:cs typeface="+mn-cs"/>
              </a:rPr>
              <a:t>、上阕作者看见了哪些景物</a:t>
            </a:r>
            <a:r>
              <a:rPr lang="zh-CN" sz="3600" b="1">
                <a:latin typeface="楷体_GB2312" pitchFamily="1" charset="-122"/>
                <a:ea typeface="楷体_GB2312" pitchFamily="1" charset="-122"/>
                <a:cs typeface="+mn-cs"/>
                <a:hlinkClick r:id="rId2" action="ppaction://hlinksldjump"/>
              </a:rPr>
              <a:t>？</a:t>
            </a:r>
            <a:r>
              <a:rPr lang="zh-CN" b="1">
                <a:latin typeface="楷体_GB2312" pitchFamily="1" charset="-122"/>
                <a:ea typeface="楷体_GB2312" pitchFamily="1" charset="-122"/>
                <a:cs typeface="+mn-cs"/>
              </a:rPr>
              <a:t>作者由这些景物想到了什么？并分析写景的作用。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b="1">
                <a:latin typeface="楷体_GB2312" pitchFamily="1" charset="-122"/>
                <a:ea typeface="楷体_GB2312" pitchFamily="1" charset="-122"/>
                <a:cs typeface="+mn-cs"/>
              </a:rPr>
              <a:t>2</a:t>
            </a:r>
            <a:r>
              <a:rPr lang="zh-CN" b="1">
                <a:latin typeface="楷体_GB2312" pitchFamily="1" charset="-122"/>
                <a:ea typeface="楷体_GB2312" pitchFamily="1" charset="-122"/>
                <a:cs typeface="+mn-cs"/>
              </a:rPr>
              <a:t>、上阕哪些词用得好？有什么表达效果</a:t>
            </a:r>
            <a:r>
              <a:rPr lang="zh-CN" sz="3600" b="1">
                <a:latin typeface="楷体_GB2312" pitchFamily="1" charset="-122"/>
                <a:ea typeface="楷体_GB2312" pitchFamily="1" charset="-122"/>
                <a:cs typeface="+mn-cs"/>
                <a:hlinkClick r:id="rId3" action="ppaction://hlinksldjump"/>
              </a:rPr>
              <a:t>？</a:t>
            </a:r>
            <a:endParaRPr lang="zh-CN" sz="3600" b="1"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b="1">
                <a:latin typeface="楷体_GB2312" pitchFamily="1" charset="-122"/>
                <a:ea typeface="楷体_GB2312" pitchFamily="1" charset="-122"/>
                <a:cs typeface="+mn-cs"/>
              </a:rPr>
              <a:t>3</a:t>
            </a:r>
            <a:r>
              <a:rPr lang="zh-CN" b="1">
                <a:latin typeface="楷体_GB2312" pitchFamily="1" charset="-122"/>
                <a:ea typeface="楷体_GB2312" pitchFamily="1" charset="-122"/>
                <a:cs typeface="+mn-cs"/>
              </a:rPr>
              <a:t>、下阕塑造了周瑜怎样的形象</a:t>
            </a:r>
            <a:r>
              <a:rPr lang="zh-CN" b="1">
                <a:latin typeface="楷体_GB2312" pitchFamily="1" charset="-122"/>
                <a:ea typeface="楷体_GB2312" pitchFamily="1" charset="-122"/>
                <a:cs typeface="+mn-cs"/>
                <a:hlinkClick r:id="rId4" action="ppaction://hlinksldjump"/>
              </a:rPr>
              <a:t>？</a:t>
            </a:r>
            <a:endParaRPr lang="zh-CN" b="1"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zh-CN" sz="2800" b="1">
                <a:latin typeface="宋体" pitchFamily="2" charset="-122"/>
                <a:cs typeface="+mn-cs"/>
              </a:rPr>
              <a:t>（注意：“小乔初嫁”“羽扇纶巾”“谈笑间、强虏灰飞烟灭”的表达效果）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zh-CN" b="1">
                <a:latin typeface="楷体_GB2312" pitchFamily="1" charset="-122"/>
                <a:ea typeface="楷体_GB2312" pitchFamily="1" charset="-122"/>
                <a:cs typeface="+mn-cs"/>
              </a:rPr>
              <a:t>４、作者最后五句抒发了什么人生感慨</a:t>
            </a:r>
            <a:r>
              <a:rPr lang="zh-CN" b="1">
                <a:latin typeface="楷体_GB2312" pitchFamily="1" charset="-122"/>
                <a:ea typeface="楷体_GB2312" pitchFamily="1" charset="-122"/>
                <a:cs typeface="+mn-cs"/>
                <a:hlinkClick r:id="rId5" action="ppaction://hlinksldjump"/>
              </a:rPr>
              <a:t>？</a:t>
            </a:r>
            <a:endParaRPr lang="zh-CN" b="1"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zh-CN" b="1">
                <a:latin typeface="宋体" pitchFamily="2" charset="-122"/>
                <a:cs typeface="+mn-cs"/>
              </a:rPr>
              <a:t>  </a:t>
            </a:r>
            <a:r>
              <a:rPr lang="zh-CN" sz="2800" b="1">
                <a:latin typeface="宋体" pitchFamily="2" charset="-122"/>
                <a:cs typeface="+mn-cs"/>
              </a:rPr>
              <a:t>【从周瑜和作者两者</a:t>
            </a:r>
            <a:r>
              <a:rPr lang="zh-CN" sz="2000" b="1">
                <a:latin typeface="宋体" pitchFamily="2" charset="-122"/>
                <a:cs typeface="+mn-cs"/>
              </a:rPr>
              <a:t>（</a:t>
            </a:r>
            <a:r>
              <a:rPr lang="zh-CN" sz="2000" b="1">
                <a:latin typeface="楷体_GB2312" pitchFamily="1" charset="-122"/>
                <a:ea typeface="楷体_GB2312" pitchFamily="1" charset="-122"/>
                <a:cs typeface="+mn-cs"/>
              </a:rPr>
              <a:t>年龄、婚姻、外表、职位、际遇</a:t>
            </a:r>
            <a:r>
              <a:rPr lang="zh-CN" sz="2000" b="1">
                <a:latin typeface="宋体" pitchFamily="2" charset="-122"/>
                <a:cs typeface="+mn-cs"/>
              </a:rPr>
              <a:t>）</a:t>
            </a:r>
            <a:r>
              <a:rPr lang="zh-CN" sz="2800" b="1">
                <a:latin typeface="宋体" pitchFamily="2" charset="-122"/>
                <a:cs typeface="+mn-cs"/>
              </a:rPr>
              <a:t>的对比角度思考】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36525" y="-128588"/>
            <a:ext cx="18415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3600" b="1">
              <a:solidFill>
                <a:schemeClr val="accent2"/>
              </a:solidFill>
              <a:latin typeface="Times New Roman" pitchFamily="18" charset="0"/>
              <a:ea typeface="隶书" pitchFamily="1" charset="-122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886200" y="119063"/>
            <a:ext cx="946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sz="6000">
                <a:solidFill>
                  <a:schemeClr val="accent2"/>
                </a:solidFill>
                <a:latin typeface="Times New Roman" pitchFamily="18" charset="0"/>
                <a:ea typeface="隶书" pitchFamily="1" charset="-122"/>
              </a:rPr>
              <a:t>景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85800" y="1371600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3600" b="1">
                <a:latin typeface="Times New Roman" pitchFamily="18" charset="0"/>
                <a:ea typeface="隶书" pitchFamily="1" charset="-122"/>
              </a:rPr>
              <a:t>大江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4038600" y="1343025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3600" b="1">
                <a:latin typeface="Times New Roman" pitchFamily="18" charset="0"/>
                <a:ea typeface="隶书" pitchFamily="1" charset="-122"/>
              </a:rPr>
              <a:t>乱石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867400" y="1343025"/>
            <a:ext cx="160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3600" b="1">
                <a:latin typeface="Times New Roman" pitchFamily="18" charset="0"/>
                <a:ea typeface="隶书" pitchFamily="1" charset="-122"/>
              </a:rPr>
              <a:t>惊涛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609600" y="3171825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3600" b="1">
                <a:latin typeface="Times New Roman" pitchFamily="18" charset="0"/>
                <a:ea typeface="隶书" pitchFamily="1" charset="-122"/>
              </a:rPr>
              <a:t>东去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038600" y="3219450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3600" b="1">
                <a:latin typeface="Times New Roman" pitchFamily="18" charset="0"/>
                <a:ea typeface="隶书" pitchFamily="1" charset="-122"/>
              </a:rPr>
              <a:t>穿空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2514600" y="1371600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sz="3600" b="1">
                <a:latin typeface="Times New Roman" pitchFamily="18" charset="0"/>
                <a:ea typeface="隶书" pitchFamily="1" charset="-122"/>
              </a:rPr>
              <a:t>浪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209800" y="3171825"/>
            <a:ext cx="1406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sz="3600" b="1">
                <a:latin typeface="Times New Roman" pitchFamily="18" charset="0"/>
                <a:ea typeface="隶书" pitchFamily="1" charset="-122"/>
              </a:rPr>
              <a:t>淘</a:t>
            </a:r>
            <a:r>
              <a:rPr lang="zh-CN" altLang="zh-CN" sz="3600" b="1">
                <a:latin typeface="Times New Roman" pitchFamily="18" charset="0"/>
                <a:ea typeface="隶书" pitchFamily="1" charset="-122"/>
              </a:rPr>
              <a:t>(</a:t>
            </a:r>
            <a:r>
              <a:rPr lang="zh-CN" sz="3600" b="1">
                <a:latin typeface="Times New Roman" pitchFamily="18" charset="0"/>
                <a:ea typeface="隶书" pitchFamily="1" charset="-122"/>
              </a:rPr>
              <a:t>尽</a:t>
            </a:r>
            <a:r>
              <a:rPr lang="zh-CN" altLang="zh-CN" sz="3600" b="1">
                <a:latin typeface="Times New Roman" pitchFamily="18" charset="0"/>
                <a:ea typeface="隶书" pitchFamily="1" charset="-122"/>
              </a:rPr>
              <a:t>)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5562600" y="3171825"/>
            <a:ext cx="403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3600" b="1">
                <a:latin typeface="Times New Roman" pitchFamily="18" charset="0"/>
                <a:ea typeface="隶书" pitchFamily="1" charset="-122"/>
              </a:rPr>
              <a:t>拍岸、卷（雪）</a:t>
            </a: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>
            <a:off x="1219200" y="2362200"/>
            <a:ext cx="0" cy="866775"/>
          </a:xfrm>
          <a:prstGeom prst="line">
            <a:avLst/>
          </a:prstGeom>
          <a:noFill/>
          <a:ln w="4762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2819400" y="2286000"/>
            <a:ext cx="0" cy="838200"/>
          </a:xfrm>
          <a:prstGeom prst="line">
            <a:avLst/>
          </a:prstGeom>
          <a:noFill/>
          <a:ln w="4762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4648200" y="2286000"/>
            <a:ext cx="0" cy="866775"/>
          </a:xfrm>
          <a:prstGeom prst="line">
            <a:avLst/>
          </a:prstGeom>
          <a:noFill/>
          <a:ln w="4762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>
            <a:off x="6477000" y="2286000"/>
            <a:ext cx="0" cy="866775"/>
          </a:xfrm>
          <a:prstGeom prst="line">
            <a:avLst/>
          </a:prstGeom>
          <a:noFill/>
          <a:ln w="4762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2133600" y="4572000"/>
            <a:ext cx="4953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800" b="1">
                <a:solidFill>
                  <a:srgbClr val="CC0000"/>
                </a:solidFill>
                <a:latin typeface="Times New Roman" pitchFamily="18" charset="0"/>
                <a:ea typeface="隶书" pitchFamily="1" charset="-122"/>
                <a:hlinkClick r:id="rId2" action="ppaction://hlinksldjump"/>
              </a:rPr>
              <a:t>江山如画，一时多少豪杰。</a:t>
            </a:r>
            <a:endParaRPr lang="zh-CN" sz="2800" b="1">
              <a:solidFill>
                <a:srgbClr val="CC0000"/>
              </a:solidFill>
              <a:latin typeface="Times New Roman" pitchFamily="18" charset="0"/>
              <a:ea typeface="隶书" pitchFamily="1" charset="-122"/>
            </a:endParaRP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2133600" y="5486400"/>
            <a:ext cx="472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3200" b="1">
                <a:solidFill>
                  <a:schemeClr val="accent2"/>
                </a:solidFill>
                <a:ea typeface="楷体_GB2312" pitchFamily="1" charset="-122"/>
              </a:rPr>
              <a:t>写景为下文抒发感慨作铺垫，引出怀古内容。</a:t>
            </a:r>
          </a:p>
        </p:txBody>
      </p:sp>
      <p:sp>
        <p:nvSpPr>
          <p:cNvPr id="9234" name="AutoShape 1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20000" y="6324600"/>
            <a:ext cx="914400" cy="533400"/>
          </a:xfrm>
          <a:prstGeom prst="actionButtonBackPreviou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3733800" y="3810000"/>
            <a:ext cx="83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>
                <a:solidFill>
                  <a:schemeClr val="accent2"/>
                </a:solidFill>
                <a:latin typeface="Times New Roman" pitchFamily="18" charset="0"/>
                <a:ea typeface="隶书" pitchFamily="1" charset="-122"/>
              </a:rPr>
              <a:t>情</a:t>
            </a: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304800" y="5486400"/>
            <a:ext cx="1219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3200" b="1">
                <a:solidFill>
                  <a:schemeClr val="accent2"/>
                </a:solidFill>
                <a:latin typeface="Times New Roman" pitchFamily="18" charset="0"/>
                <a:ea typeface="隶书" pitchFamily="1" charset="-122"/>
              </a:rPr>
              <a:t>写景作用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utoUpdateAnimBg="0"/>
      <p:bldP spid="9221" grpId="0" autoUpdateAnimBg="0"/>
      <p:bldP spid="9222" grpId="0" autoUpdateAnimBg="0"/>
      <p:bldP spid="9223" grpId="0" autoUpdateAnimBg="0"/>
      <p:bldP spid="9224" grpId="0" autoUpdateAnimBg="0"/>
      <p:bldP spid="9225" grpId="0" autoUpdateAnimBg="0"/>
      <p:bldP spid="9226" grpId="0" autoUpdateAnimBg="0"/>
      <p:bldP spid="9227" grpId="0" autoUpdateAnimBg="0"/>
      <p:bldP spid="9228" grpId="0" animBg="1"/>
      <p:bldP spid="9229" grpId="0" animBg="1"/>
      <p:bldP spid="9230" grpId="0" animBg="1"/>
      <p:bldP spid="9231" grpId="0" animBg="1"/>
      <p:bldP spid="9232" grpId="0" autoUpdateAnimBg="0"/>
      <p:bldP spid="9233" grpId="0" autoUpdateAnimBg="0"/>
      <p:bldP spid="9234" grpId="0" animBg="1"/>
      <p:bldP spid="9235" grpId="0" autoUpdateAnimBg="0"/>
      <p:bldP spid="9236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跋涉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31</TotalTime>
  <Pages>0</Pages>
  <Words>1884</Words>
  <Characters>0</Characters>
  <DocSecurity>0</DocSecurity>
  <Lines>0</Lines>
  <Paragraphs>169</Paragraphs>
  <Slides>22</Slides>
  <Notes>0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跋涉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研读文本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lastPrinted>1601-01-01T00:00:00Z</cp:lastPrinted>
  <dcterms:created xsi:type="dcterms:W3CDTF">1601-01-01T00:00:00Z</dcterms:created>
  <dcterms:modified xsi:type="dcterms:W3CDTF">2018-08-19T20:28:12Z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2052-6.5.0.1966</vt:lpwstr>
  </property>
</Properties>
</file>