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  <p:sldMasterId id="2147483672" r:id="rId4"/>
  </p:sldMasterIdLst>
  <p:sldIdLst>
    <p:sldId id="299" r:id="rId5"/>
    <p:sldId id="257" r:id="rId6"/>
    <p:sldId id="311" r:id="rId7"/>
    <p:sldId id="258" r:id="rId8"/>
    <p:sldId id="312" r:id="rId9"/>
    <p:sldId id="313" r:id="rId10"/>
    <p:sldId id="259" r:id="rId11"/>
    <p:sldId id="260" r:id="rId12"/>
    <p:sldId id="292" r:id="rId13"/>
    <p:sldId id="288" r:id="rId14"/>
    <p:sldId id="289" r:id="rId15"/>
    <p:sldId id="300" r:id="rId16"/>
    <p:sldId id="301" r:id="rId17"/>
    <p:sldId id="261" r:id="rId18"/>
    <p:sldId id="265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00FF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665" autoAdjust="0"/>
    <p:restoredTop sz="94660"/>
  </p:normalViewPr>
  <p:slideViewPr>
    <p:cSldViewPr>
      <p:cViewPr varScale="1">
        <p:scale>
          <a:sx n="84" d="100"/>
          <a:sy n="84" d="100"/>
        </p:scale>
        <p:origin x="-1794" y="-78"/>
      </p:cViewPr>
      <p:guideLst>
        <p:guide orient="horz" pos="2160"/>
        <p:guide pos="29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531AB-BE04-4043-A926-D4C5A3E751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459E2-26E9-43DB-808F-7AF5BC910D7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21BD0-9626-427F-A9C7-856DE9D6FFC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itchFamily="34" charset="0"/>
                <a:ea typeface="宋体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内容占位符 2"/>
          <p:cNvSpPr>
            <a:spLocks noGrp="1"/>
          </p:cNvSpPr>
          <p:nvPr>
            <p:ph idx="1"/>
          </p:nvPr>
        </p:nvSpPr>
        <p:spPr>
          <a:xfrm>
            <a:off x="500063" y="928688"/>
            <a:ext cx="8229600" cy="4525962"/>
          </a:xfrm>
        </p:spPr>
        <p:txBody>
          <a:bodyPr wrap="square" lIns="91440" tIns="45720" rIns="91440" bIns="45720" anchor="t"/>
          <a:lstStyle/>
          <a:p>
            <a:pPr algn="ctr">
              <a:buNone/>
            </a:pPr>
            <a:r>
              <a:rPr lang="en-US" altLang="zh-CN" sz="6000" dirty="0">
                <a:latin typeface="黑体" pitchFamily="2" charset="-122"/>
                <a:ea typeface="黑体" pitchFamily="2" charset="-122"/>
              </a:rPr>
              <a:t>22.</a:t>
            </a:r>
            <a:r>
              <a:rPr lang="zh-CN" altLang="en-US" sz="6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邹忌</a:t>
            </a:r>
            <a:r>
              <a:rPr lang="zh-CN" altLang="en-US" sz="60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讽</a:t>
            </a:r>
            <a:r>
              <a:rPr lang="zh-CN" altLang="en-US" sz="6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齐王</a:t>
            </a:r>
            <a:r>
              <a:rPr lang="zh-CN" altLang="en-US" sz="60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纳</a:t>
            </a:r>
            <a:r>
              <a:rPr lang="zh-CN" altLang="en-US" sz="6000" dirty="0">
                <a:latin typeface="黑体" pitchFamily="2" charset="-122"/>
                <a:ea typeface="黑体" pitchFamily="2" charset="-122"/>
              </a:rPr>
              <a:t>谏</a:t>
            </a:r>
            <a:br>
              <a:rPr lang="en-US" altLang="zh-CN" sz="6000" dirty="0">
                <a:latin typeface="黑体" pitchFamily="2" charset="-122"/>
                <a:ea typeface="黑体" pitchFamily="2" charset="-122"/>
              </a:rPr>
            </a:br>
            <a:br>
              <a:rPr lang="en-US" altLang="zh-CN" dirty="0">
                <a:latin typeface="黑体" pitchFamily="2" charset="-122"/>
                <a:ea typeface="黑体" pitchFamily="2" charset="-122"/>
              </a:rPr>
            </a:br>
            <a:r>
              <a:rPr lang="en-US" altLang="zh-CN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战国策</a:t>
            </a:r>
            <a:r>
              <a:rPr lang="en-US" altLang="zh-CN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buNone/>
            </a:pPr>
            <a:endParaRPr lang="en-US" altLang="zh-CN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buNone/>
            </a:pPr>
            <a:endParaRPr lang="en-US" altLang="zh-CN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buNone/>
            </a:pPr>
            <a:r>
              <a:rPr lang="zh-CN" altLang="en-US" dirty="0">
                <a:latin typeface="黑体" pitchFamily="2" charset="-122"/>
                <a:ea typeface="黑体" pitchFamily="2" charset="-122"/>
              </a:rPr>
              <a:t>谏：</a:t>
            </a:r>
            <a:r>
              <a:rPr lang="zh-CN" altLang="en-US" b="1" dirty="0">
                <a:solidFill>
                  <a:srgbClr val="FF0000"/>
                </a:solidFill>
                <a:latin typeface="黑体" pitchFamily="2" charset="-122"/>
                <a:ea typeface="楷体_GB2312" pitchFamily="49" charset="-122"/>
              </a:rPr>
              <a:t>谏言。名词，指批评意见</a:t>
            </a: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br>
              <a:rPr lang="en-US" altLang="zh-CN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511810"/>
          </a:xfrm>
        </p:spPr>
        <p:txBody>
          <a:bodyPr wrap="square" lIns="91440" tIns="45720" rIns="91440" bIns="45720" anchor="ctr"/>
          <a:lstStyle/>
          <a:p>
            <a:pPr eaLnBrk="1" hangingPunct="1"/>
            <a:endParaRPr lang="zh-CN" altLang="en-US" sz="36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0" y="188595"/>
            <a:ext cx="8786842" cy="6505575"/>
          </a:xfrm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2000" dirty="0"/>
              <a:t>	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	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邹忌修八尺有余，而形貌昳丽。朝服衣冠，窥镜，谓其妻曰：“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我孰与城北徐公美？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其妻曰：“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君美甚，徐公何能及君也？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		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城北徐公，齐国之美丽者也。忌不自信，而复问其妾曰：“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吾孰与徐公美？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妾曰：“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徐公何能及君也？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		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旦日，客从外来，与坐谈，问之客曰：“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吾与徐公孰美？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客曰：“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徐公不若君之美也。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		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明日徐公来，孰视之，自以为不如；窥镜而自视，又弗如远甚。暮寝而思之，曰：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		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吾妻之美我者，私我也；妾之美我者，畏我也；客之美我者，欲有求于我也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。”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/>
              <a:t> 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511810"/>
          </a:xfrm>
        </p:spPr>
        <p:txBody>
          <a:bodyPr wrap="square" lIns="91440" tIns="45720" rIns="91440" bIns="45720" anchor="ctr">
            <a:normAutofit fontScale="90000"/>
          </a:bodyPr>
          <a:lstStyle/>
          <a:p>
            <a:pPr eaLnBrk="1" hangingPunct="1"/>
            <a:endParaRPr lang="zh-CN" altLang="en-US" sz="36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107315" y="188595"/>
            <a:ext cx="8679527" cy="6505575"/>
          </a:xfrm>
        </p:spPr>
        <p:txBody>
          <a:bodyPr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2000" dirty="0"/>
              <a:t>	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	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邹忌修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八尺有余，而形貌昳丽。朝服衣冠，窥镜，谓其妻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曰：</a:t>
            </a:r>
            <a:r>
              <a:rPr lang="zh-CN" altLang="en-US" sz="3600" b="1" u="sng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                ”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其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妻曰：</a:t>
            </a:r>
            <a:r>
              <a:rPr lang="zh-CN" altLang="en-US" sz="3600" b="1" u="sng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                ”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城北徐公，齐国之美丽者也。忌不自信，而复问其妾曰：</a:t>
            </a:r>
            <a:r>
              <a:rPr lang="zh-CN" altLang="en-US" sz="3600" b="1" u="sng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                      ”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妾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曰：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           ”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旦日，客从外来，与坐谈，问之客曰：</a:t>
            </a:r>
            <a:r>
              <a:rPr lang="zh-CN" altLang="en-US" sz="3600" b="1" u="sng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                   ”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客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曰：</a:t>
            </a:r>
            <a:r>
              <a:rPr lang="zh-CN" altLang="en-US" sz="3600" b="1" u="sng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                ”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明日徐公来，孰视之，自以为不如；窥镜而自视，又弗如远甚。暮寝而思之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，曰</a:t>
            </a:r>
            <a:r>
              <a:rPr lang="zh-CN" altLang="en-US" sz="3600" b="1" u="sng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                                                               ”</a:t>
            </a:r>
            <a:endParaRPr lang="zh-CN" altLang="en-US" sz="3600" b="1" u="sng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511810"/>
          </a:xfrm>
        </p:spPr>
        <p:txBody>
          <a:bodyPr wrap="square" lIns="91440" tIns="45720" rIns="91440" bIns="45720" anchor="ctr">
            <a:normAutofit fontScale="90000"/>
          </a:bodyPr>
          <a:lstStyle/>
          <a:p>
            <a:pPr eaLnBrk="1" hangingPunct="1"/>
            <a:endParaRPr lang="zh-CN" altLang="en-US" sz="36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107315" y="188595"/>
            <a:ext cx="8843010" cy="6505575"/>
          </a:xfrm>
        </p:spPr>
        <p:txBody>
          <a:bodyPr wrap="square" lIns="91440" tIns="45720" rIns="91440" bIns="45720" anchor="t"/>
          <a:lstStyle/>
          <a:p>
            <a:pPr>
              <a:lnSpc>
                <a:spcPct val="80000"/>
              </a:lnSpc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邹忌修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八尺有余，而形貌昳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丽。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                                      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城北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徐公，齐国之美丽者也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旦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日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明日，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暮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寝而思之，曰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/>
              <a:t> 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511810"/>
          </a:xfrm>
        </p:spPr>
        <p:txBody>
          <a:bodyPr wrap="square" lIns="91440" tIns="45720" rIns="91440" bIns="45720" anchor="ctr">
            <a:normAutofit fontScale="90000"/>
          </a:bodyPr>
          <a:lstStyle/>
          <a:p>
            <a:pPr eaLnBrk="1" hangingPunct="1"/>
            <a:endParaRPr lang="zh-CN" altLang="en-US" sz="36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107315" y="188595"/>
            <a:ext cx="8843010" cy="6505575"/>
          </a:xfrm>
        </p:spPr>
        <p:txBody>
          <a:bodyPr wrap="square" lIns="91440" tIns="45720" rIns="91440" bIns="45720" anchor="t"/>
          <a:lstStyle/>
          <a:p>
            <a:pPr>
              <a:lnSpc>
                <a:spcPct val="80000"/>
              </a:lnSpc>
              <a:buNone/>
            </a:pPr>
            <a:r>
              <a:rPr lang="en-US" altLang="zh-CN" sz="2000" dirty="0"/>
              <a:t>	</a:t>
            </a:r>
            <a:r>
              <a:rPr lang="en-US" altLang="zh-CN" sz="2000" dirty="0">
                <a:latin typeface="楷体_GB2312" pitchFamily="49" charset="-122"/>
                <a:ea typeface="楷体_GB2312" pitchFamily="49" charset="-122"/>
              </a:rPr>
              <a:t>	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邹忌修八尺有余，而形貌昳丽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430" y="188595"/>
            <a:ext cx="8501122" cy="6429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/>
              <a:t>这一段写邹忌与徐公比美，邹忌不因妻、妾、客的赞美而沾沾自喜，而是“思”，他思出了什么</a:t>
            </a:r>
            <a:r>
              <a:rPr lang="zh-CN" altLang="en-US" b="1" dirty="0" smtClean="0"/>
              <a:t>道理？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暮寝而思之，曰：“吾妻之美我者，私我也；妾之美我者，畏我也；客之美我者，欲有求于我也。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唉，</a:t>
            </a:r>
            <a:r>
              <a:rPr lang="zh-CN" altLang="en-US" b="1" u="sng" dirty="0" smtClean="0">
                <a:latin typeface="楷体_GB2312" pitchFamily="49" charset="-122"/>
                <a:ea typeface="楷体_GB2312" pitchFamily="49" charset="-122"/>
              </a:rPr>
              <a:t>              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b="1" dirty="0" smtClean="0"/>
              <a:t>？</a:t>
            </a:r>
            <a:endParaRPr lang="en-US" altLang="zh-CN" b="1" dirty="0" smtClean="0"/>
          </a:p>
          <a:p>
            <a:pPr marL="0" indent="0" algn="ctr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想听真话不容易</a:t>
            </a:r>
            <a:endParaRPr lang="en-US" altLang="zh-CN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algn="ctr">
              <a:buNone/>
            </a:pPr>
            <a:r>
              <a:rPr lang="zh-CN" altLang="en-US" sz="5400" b="1" dirty="0" smtClean="0">
                <a:latin typeface="黑体" pitchFamily="49" charset="-122"/>
                <a:ea typeface="黑体" pitchFamily="49" charset="-122"/>
              </a:rPr>
              <a:t>蔽</a:t>
            </a:r>
            <a:endParaRPr lang="en-US" altLang="zh-CN" sz="54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 algn="ctr"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邹忌之蔽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 marL="0" indent="0" algn="ctr">
              <a:buNone/>
            </a:pP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王之蔽甚矣</a:t>
            </a:r>
            <a:endParaRPr lang="en-US" altLang="zh-CN" sz="4800" b="1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zh-CN" altLang="en-US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0"/>
            <a:ext cx="8401080" cy="6126163"/>
          </a:xfrm>
        </p:spPr>
        <p:txBody>
          <a:bodyPr>
            <a:normAutofit fontScale="85000"/>
          </a:bodyPr>
          <a:lstStyle/>
          <a:p>
            <a:r>
              <a:rPr lang="zh-CN" altLang="en-US" b="1" dirty="0" smtClean="0"/>
              <a:t>作业：</a:t>
            </a:r>
            <a:endParaRPr lang="en-US" altLang="zh-CN" b="1" dirty="0" smtClean="0"/>
          </a:p>
          <a:p>
            <a:r>
              <a:rPr lang="zh-CN" altLang="en-US" b="1" dirty="0" smtClean="0"/>
              <a:t>一</a:t>
            </a:r>
            <a:r>
              <a:rPr lang="en-US" altLang="zh-CN" b="1" dirty="0" smtClean="0"/>
              <a:t>.</a:t>
            </a:r>
            <a:r>
              <a:rPr lang="zh-CN" altLang="en-US" b="1" dirty="0" smtClean="0"/>
              <a:t>完成下列练习。</a:t>
            </a:r>
            <a:endParaRPr lang="en-US" altLang="zh-CN" b="1" dirty="0" smtClean="0"/>
          </a:p>
          <a:p>
            <a:r>
              <a:rPr lang="zh-CN" altLang="en-US" b="1" dirty="0" smtClean="0"/>
              <a:t>（一）解释标红色的字</a:t>
            </a:r>
            <a:endParaRPr lang="zh-CN" altLang="en-US" b="1" dirty="0" smtClean="0"/>
          </a:p>
          <a:p>
            <a:r>
              <a:rPr lang="en-US" altLang="zh-CN" b="1" dirty="0" smtClean="0"/>
              <a:t>1.</a:t>
            </a:r>
            <a:r>
              <a:rPr lang="zh-CN" altLang="en-US" b="1" dirty="0" smtClean="0"/>
              <a:t>朝</a:t>
            </a:r>
            <a:r>
              <a:rPr lang="zh-CN" altLang="en-US" b="1" dirty="0" smtClean="0">
                <a:solidFill>
                  <a:srgbClr val="FF0000"/>
                </a:solidFill>
              </a:rPr>
              <a:t>服</a:t>
            </a:r>
            <a:r>
              <a:rPr lang="zh-CN" altLang="en-US" b="1" dirty="0" smtClean="0"/>
              <a:t>衣冠      （             ）</a:t>
            </a:r>
            <a:endParaRPr lang="zh-CN" altLang="en-US" b="1" dirty="0" smtClean="0"/>
          </a:p>
          <a:p>
            <a:r>
              <a:rPr lang="en-US" altLang="zh-CN" b="1" dirty="0" smtClean="0"/>
              <a:t>2.</a:t>
            </a:r>
            <a:r>
              <a:rPr lang="zh-CN" altLang="en-US" b="1" dirty="0" smtClean="0"/>
              <a:t>徐公何能</a:t>
            </a:r>
            <a:r>
              <a:rPr lang="zh-CN" altLang="en-US" b="1" dirty="0" smtClean="0">
                <a:solidFill>
                  <a:srgbClr val="FF0000"/>
                </a:solidFill>
              </a:rPr>
              <a:t>及</a:t>
            </a:r>
            <a:r>
              <a:rPr lang="zh-CN" altLang="en-US" b="1" dirty="0" smtClean="0"/>
              <a:t>君也？（             ）</a:t>
            </a:r>
            <a:endParaRPr lang="zh-CN" altLang="en-US" b="1" dirty="0" smtClean="0"/>
          </a:p>
          <a:p>
            <a:r>
              <a:rPr lang="en-US" altLang="zh-CN" b="1" dirty="0" smtClean="0"/>
              <a:t>3.</a:t>
            </a:r>
            <a:r>
              <a:rPr lang="zh-CN" altLang="en-US" b="1" dirty="0" smtClean="0"/>
              <a:t>明日，徐公来，</a:t>
            </a:r>
            <a:r>
              <a:rPr lang="zh-CN" altLang="en-US" b="1" dirty="0" smtClean="0">
                <a:solidFill>
                  <a:srgbClr val="FF0000"/>
                </a:solidFill>
              </a:rPr>
              <a:t>孰</a:t>
            </a:r>
            <a:r>
              <a:rPr lang="zh-CN" altLang="en-US" b="1" dirty="0" smtClean="0"/>
              <a:t>视之，自以为不如   </a:t>
            </a:r>
            <a:r>
              <a:rPr lang="en-US" altLang="zh-CN" b="1" dirty="0" smtClean="0"/>
              <a:t>(            )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（二）翻译下列句子</a:t>
            </a:r>
            <a:endParaRPr lang="zh-CN" altLang="en-US" b="1" dirty="0" smtClean="0"/>
          </a:p>
          <a:p>
            <a:endParaRPr lang="zh-CN" altLang="en-US" b="1" dirty="0" smtClean="0"/>
          </a:p>
          <a:p>
            <a:r>
              <a:rPr lang="en-US" altLang="zh-CN" b="1" dirty="0" smtClean="0"/>
              <a:t>1.</a:t>
            </a:r>
            <a:r>
              <a:rPr lang="zh-CN" altLang="en-US" b="1" dirty="0" smtClean="0"/>
              <a:t>城北徐公，齐国之美丽者也。</a:t>
            </a:r>
            <a:endParaRPr lang="zh-CN" altLang="en-US" b="1" dirty="0" smtClean="0"/>
          </a:p>
          <a:p>
            <a:endParaRPr lang="zh-CN" altLang="en-US" b="1" dirty="0" smtClean="0"/>
          </a:p>
          <a:p>
            <a:r>
              <a:rPr lang="en-US" altLang="zh-CN" b="1" dirty="0" smtClean="0"/>
              <a:t>2.</a:t>
            </a:r>
            <a:r>
              <a:rPr lang="zh-CN" altLang="en-US" b="1" dirty="0" smtClean="0"/>
              <a:t>吾妻之美我者，私我也。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zh-CN" altLang="en-US" b="1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1765" y="188595"/>
            <a:ext cx="8813165" cy="6858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600" dirty="0" smtClean="0"/>
              <a:t> 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邹忌修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八尺有余，而形貌昳丽。朝服衣冠，窥镜，谓其妻曰：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“我孰与城北徐公美？”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其妻曰：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“君美甚，徐公何能及君也？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en-US" altLang="zh-CN" sz="2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600" b="1" dirty="0" smtClean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八</a:t>
            </a:r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尺有余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通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“又”。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而形貌昳丽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而，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并列连词。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朝服衣冠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服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，穿戴，名词动用。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 smtClean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谓</a:t>
            </a:r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其妻曰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谓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，告诉，对</a:t>
            </a:r>
            <a:r>
              <a:rPr lang="en-US" altLang="zh-CN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 …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说。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其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，代词，他的。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我孰与城北徐公美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孰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，谁，疑问代词。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孰与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，与</a:t>
            </a:r>
            <a:r>
              <a:rPr lang="en-US" altLang="zh-CN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 …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比，哪一个</a:t>
            </a:r>
            <a:r>
              <a:rPr lang="en-US" altLang="zh-CN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 …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怎么样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？。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君美甚：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君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，对对方的尊称，相当于“您”。</a:t>
            </a:r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甚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，副词。很，非常。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倒装句，</a:t>
            </a:r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君甚美。</a:t>
            </a:r>
            <a:endParaRPr lang="zh-CN" altLang="en-US" sz="2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徐公何能及君也：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何，疑问代词，怎么。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及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，如，比得上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600" dirty="0" smtClean="0"/>
              <a:t>      </a:t>
            </a:r>
            <a:endParaRPr lang="zh-CN" altLang="en-US" sz="2600" dirty="0"/>
          </a:p>
          <a:p>
            <a:endParaRPr lang="zh-CN" altLang="en-US" sz="260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430" y="188595"/>
            <a:ext cx="8643998" cy="6858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邹忌修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八尺有余，而形貌昳丽。朝服衣冠，窥镜，谓其妻曰：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“我孰与城北徐公美？”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其妻曰：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“君美甚，徐公何能及君也？</a:t>
            </a:r>
            <a:r>
              <a:rPr lang="zh-CN" altLang="en-US" sz="2800" b="1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2800" b="1" dirty="0" smtClean="0">
              <a:solidFill>
                <a:srgbClr val="D60093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/>
              <a:t>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邹忌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身高八尺多，形体容貌光艳美丽。有一天早上，他穿好衣服，戴上帽子，照着镜子，对他的妻子说：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“我与城北的徐公比，哪一个美丽？”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他的妻子说：“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你非常美丽，徐公怎么能比得上你呀？”</a:t>
            </a:r>
            <a:endParaRPr lang="zh-CN" altLang="en-US" sz="2800" b="1" dirty="0">
              <a:solidFill>
                <a:srgbClr val="D60093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 smtClean="0">
              <a:solidFill>
                <a:srgbClr val="D60093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595"/>
            <a:ext cx="8929718" cy="6858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城北</a:t>
            </a:r>
            <a:r>
              <a:rPr lang="zh-CN" altLang="en-US" sz="2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徐公，齐国之美丽者也。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忌不自信，而复问其妾曰：“吾孰与徐公美？”妾曰：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“徐公何能及君也？”</a:t>
            </a:r>
            <a:r>
              <a:rPr lang="zh-CN" altLang="en-US" sz="2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旦日，客从外来，与坐谈，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问之客曰：“吾与徐公孰美？”客曰：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“徐公不若君之美也。”</a:t>
            </a:r>
            <a:endParaRPr lang="zh-CN" altLang="en-US" sz="2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齐国之美丽者也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，的。 </a:t>
            </a:r>
            <a:r>
              <a:rPr lang="en-US" altLang="zh-CN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 …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者也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，判断句式。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忌不自信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倒装句。忌不信自</a:t>
            </a:r>
            <a:r>
              <a:rPr lang="zh-CN" altLang="en-US" sz="2600" b="1" dirty="0">
                <a:solidFill>
                  <a:schemeClr val="accent4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600" b="1" dirty="0">
              <a:solidFill>
                <a:schemeClr val="accent4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复问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复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，又。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旦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日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：第二天？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白天。</a:t>
            </a:r>
            <a:endParaRPr lang="zh-CN" altLang="en-US" sz="2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与坐谈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省略句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。省略了主语“邹忌”和宾语“客人”。</a:t>
            </a:r>
            <a:endParaRPr lang="zh-CN" altLang="en-US" sz="2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徐公</a:t>
            </a:r>
            <a:r>
              <a:rPr lang="zh-CN" altLang="en-US" sz="2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不若君之美也：不若</a:t>
            </a:r>
            <a:r>
              <a:rPr lang="zh-CN" altLang="en-US" sz="2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，不如，比不上</a:t>
            </a:r>
            <a:r>
              <a:rPr lang="zh-CN" altLang="en-US" sz="2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en-US" sz="26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sz="2600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595"/>
            <a:ext cx="8929718" cy="68580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城北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徐公，齐国之美丽者也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。忌不自信，而复问其妾曰：“吾孰与徐公美？”妾曰：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徐公何能及君也？”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旦日，客从外来，与坐谈，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问之客曰：“吾与徐公孰美？”客曰：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“徐公不若君之美也。”</a:t>
            </a:r>
            <a:endParaRPr lang="zh-CN" altLang="en-US" sz="28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城北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的徐公，是齐国公认的美男子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邹忌不相信自己比徐公美，就又问他的妾说：“我跟徐公谁美丽？”妾说：“徐公哪里比得上您美丽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呢？”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等天明，有位客人从外边来，邹忌跟他坐着聊天，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问他道：“我和徐公谁美丽？”客人说：“徐公不如你美丽。”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sz="2800" dirty="0"/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284" y="188595"/>
            <a:ext cx="8786874" cy="7072338"/>
          </a:xfrm>
        </p:spPr>
        <p:txBody>
          <a:bodyPr>
            <a:normAutofit lnSpcReduction="20000"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600" dirty="0" smtClean="0"/>
              <a:t> </a:t>
            </a:r>
            <a:r>
              <a:rPr lang="zh-CN" altLang="en-US" sz="2600" b="1" dirty="0" smtClean="0">
                <a:latin typeface="黑体" pitchFamily="49" charset="-122"/>
                <a:ea typeface="黑体" pitchFamily="49" charset="-122"/>
              </a:rPr>
              <a:t>明日</a:t>
            </a:r>
            <a:r>
              <a:rPr lang="zh-CN" altLang="en-US" sz="2600" b="1" dirty="0">
                <a:latin typeface="黑体" pitchFamily="49" charset="-122"/>
                <a:ea typeface="黑体" pitchFamily="49" charset="-122"/>
              </a:rPr>
              <a:t>徐公来，孰视之，自以为不如；窥镜而自视，又弗如远甚。暮寝而思之，曰：“</a:t>
            </a:r>
            <a:r>
              <a:rPr lang="zh-CN" altLang="en-US" sz="2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吾妻之美我者，私我也；妾之美我者，畏我也；客之美我者，欲有求于我也。”</a:t>
            </a:r>
            <a:endParaRPr lang="zh-CN" altLang="en-US" sz="2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2600" b="1" dirty="0" smtClean="0"/>
              <a:t>     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孰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视之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孰，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通“熟”，仔细，周详。</a:t>
            </a:r>
            <a:r>
              <a:rPr lang="zh-CN" altLang="en-US" sz="2600" b="1" dirty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视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，看；比较。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，代词，指徐公。</a:t>
            </a:r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窥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镜而自视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，相承连词。</a:t>
            </a:r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又弗如远甚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600" b="1" dirty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，更。</a:t>
            </a:r>
            <a:r>
              <a:rPr lang="zh-CN" altLang="en-US" sz="2600" b="1" dirty="0">
                <a:solidFill>
                  <a:srgbClr val="6600FF"/>
                </a:solidFill>
                <a:latin typeface="楷体" pitchFamily="49" charset="-122"/>
                <a:ea typeface="楷体" pitchFamily="49" charset="-122"/>
              </a:rPr>
              <a:t>弗如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，不如。远，差别成度大。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甚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，厉害，严重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暮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寝而思之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暮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，日落的时候，这里指晚上。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寝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，睡觉。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，顺承连词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，代词，代指白天发生的事。</a:t>
            </a:r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吾妻之美我者，私我也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，放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在主语和谓语之间，取消句子的独立性。</a:t>
            </a:r>
            <a:r>
              <a:rPr lang="en-US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 …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者，</a:t>
            </a:r>
            <a:r>
              <a:rPr lang="en-US" altLang="zh-CN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 …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600" b="1" dirty="0">
                <a:solidFill>
                  <a:schemeClr val="accent4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判断句。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美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，意动用法，以我为美，认为我美。</a:t>
            </a:r>
            <a:r>
              <a:rPr lang="zh-CN" altLang="en-US" sz="2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私</a:t>
            </a:r>
            <a:r>
              <a:rPr lang="zh-CN" altLang="en-US" sz="2600" b="1" dirty="0">
                <a:solidFill>
                  <a:schemeClr val="accent4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形容词动用，偏爱。</a:t>
            </a:r>
            <a:r>
              <a:rPr lang="zh-CN" altLang="en-US" dirty="0" smtClean="0"/>
              <a:t>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284" y="188595"/>
            <a:ext cx="8786874" cy="707233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800" dirty="0" smtClean="0"/>
              <a:t>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明日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徐公来，孰视之，自以为不如；窥镜而自视，又弗如远甚。暮寝而思之，曰：“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吾妻之美我者，私我也；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妾之美我者，畏我也；客之美我者，欲有求于我也。”</a:t>
            </a:r>
            <a:endParaRPr lang="zh-CN" altLang="en-US" sz="28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2800" dirty="0" smtClean="0"/>
              <a:t>     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第二天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，徐公来了，邹忌仔细观察比较，自己认为不如徐公漂亮；再照着镜子看自己，更觉得相差太远。晚上躺在床上反复思考这件事，终于明白了：“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我的妻子赞美我，是因为偏爱我；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妾赞美我，是因为害怕我；客人赞美我，是想要对我有所求。” </a:t>
            </a:r>
            <a:endParaRPr lang="zh-CN" altLang="en-US" sz="28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07220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文言知识积累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一、通假字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八尺有余：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有通“又”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	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孰视之：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“孰”通“熟”，仔细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二、古今异义字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修  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古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（长，身高）；今（改正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；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私  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古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（偏爱）；今（自私）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；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服  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古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（穿戴）；今（衣服）。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三、多义词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孰： ①我孰（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谁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）与城北徐公美； ②孰（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仔细，周详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）视之。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美： ①吾妻之美（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en-US" altLang="zh-CN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 …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为美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）我者，私我也；②徐公不若君之美（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美丽，漂亮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）也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之： ①齐国之（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）美丽者也；②孰视之（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代词，他。指徐公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③吾妻之（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取消句子独立性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）美我者。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76" y="116840"/>
            <a:ext cx="8258204" cy="5197493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四、词类活用</a:t>
            </a:r>
            <a:endParaRPr lang="zh-CN" altLang="en-US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朝服（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穿戴，名词动用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）衣冠；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吾妻之美（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认为我美，意动用法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）我者；</a:t>
            </a:r>
            <a:endParaRPr lang="zh-CN" altLang="en-US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私（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偏爱，形容词动用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）我者。</a:t>
            </a:r>
            <a:endParaRPr lang="zh-CN" altLang="en-US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五、特殊句式</a:t>
            </a:r>
            <a:endParaRPr lang="zh-CN" altLang="en-US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判断句。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 …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者也； 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 …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者，</a:t>
            </a:r>
            <a:r>
              <a:rPr lang="en-US" altLang="zh-CN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 …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也。</a:t>
            </a:r>
            <a:endParaRPr lang="zh-CN" altLang="en-US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倒装句。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①有求于我（于我有求）。②君美甚（君甚美）。 ③忌不自信（忌不信自）。 ④又弗如远甚（远甚弗如）</a:t>
            </a:r>
            <a:endParaRPr lang="zh-CN" altLang="en-US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省略句。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与坐谈（省略了主语“邹忌”和宾语“客人”）</a:t>
            </a:r>
            <a:endParaRPr lang="zh-CN" altLang="en-US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		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2666</Words>
  <Application>WPS 演示</Application>
  <PresentationFormat/>
  <Paragraphs>127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Chinese 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2016-04-05T10:36:00Z</dcterms:created>
  <dcterms:modified xsi:type="dcterms:W3CDTF">2016-04-13T10:27:28Z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