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99" r:id="rId3"/>
    <p:sldId id="372" r:id="rId4"/>
    <p:sldId id="257" r:id="rId5"/>
    <p:sldId id="258" r:id="rId7"/>
    <p:sldId id="478" r:id="rId8"/>
    <p:sldId id="479" r:id="rId9"/>
    <p:sldId id="268" r:id="rId10"/>
    <p:sldId id="445" r:id="rId11"/>
    <p:sldId id="270" r:id="rId12"/>
    <p:sldId id="420" r:id="rId13"/>
    <p:sldId id="470" r:id="rId14"/>
    <p:sldId id="476" r:id="rId15"/>
    <p:sldId id="275" r:id="rId16"/>
    <p:sldId id="276" r:id="rId17"/>
    <p:sldId id="437" r:id="rId18"/>
    <p:sldId id="454" r:id="rId19"/>
    <p:sldId id="432" r:id="rId20"/>
    <p:sldId id="431" r:id="rId21"/>
    <p:sldId id="477" r:id="rId22"/>
    <p:sldId id="433" r:id="rId23"/>
    <p:sldId id="438" r:id="rId24"/>
    <p:sldId id="455" r:id="rId25"/>
    <p:sldId id="262" r:id="rId26"/>
    <p:sldId id="411" r:id="rId27"/>
    <p:sldId id="452" r:id="rId28"/>
    <p:sldId id="399" r:id="rId29"/>
    <p:sldId id="472" r:id="rId30"/>
    <p:sldId id="471" r:id="rId31"/>
    <p:sldId id="290" r:id="rId32"/>
    <p:sldId id="480" r:id="rId33"/>
    <p:sldId id="481" r:id="rId34"/>
    <p:sldId id="482" r:id="rId35"/>
    <p:sldId id="483" r:id="rId36"/>
    <p:sldId id="484" r:id="rId37"/>
    <p:sldId id="467" r:id="rId38"/>
    <p:sldId id="292" r:id="rId39"/>
    <p:sldId id="300" r:id="rId40"/>
  </p:sldIdLst>
  <p:sldSz cx="12190095" cy="6858000"/>
  <p:notesSz cx="6858000" cy="9144000"/>
  <p:embeddedFontLst>
    <p:embeddedFont>
      <p:font typeface="华文细黑" panose="02010600040101010101" pitchFamily="2" charset="-122"/>
      <p:regular r:id="rId44"/>
    </p:embeddedFont>
    <p:embeddedFont>
      <p:font typeface="微软雅黑" panose="020B0503020204020204" pitchFamily="34" charset="-122"/>
      <p:regular r:id="rId45"/>
    </p:embeddedFont>
    <p:embeddedFont>
      <p:font typeface="华文细黑" panose="02010600040101010101"/>
      <p:regular r:id="rId46"/>
    </p:embeddedFont>
    <p:embeddedFont>
      <p:font typeface="华文新魏" panose="02010800040101010101" pitchFamily="2" charset="-122"/>
      <p:regular r:id="rId47"/>
    </p:embeddedFont>
    <p:embeddedFont>
      <p:font typeface="MS Gothic" panose="020B0609070205080204" charset="-128"/>
      <p:regular r:id="rId48"/>
    </p:embeddedFont>
    <p:embeddedFont>
      <p:font typeface="黑体" panose="02010609060101010101" pitchFamily="49" charset="-122"/>
      <p:regular r:id="rId49"/>
    </p:embeddedFont>
    <p:embeddedFont>
      <p:font typeface="Calibri" panose="020F0502020204030204" charset="0"/>
      <p:regular r:id="rId50"/>
      <p:bold r:id="rId51"/>
      <p:italic r:id="rId52"/>
      <p:boldItalic r:id="rId53"/>
    </p:embeddedFont>
    <p:embeddedFont>
      <p:font typeface="Broadway" panose="04040905080B02020502" pitchFamily="82" charset="0"/>
      <p:regular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822" autoAdjust="0"/>
    <p:restoredTop sz="94718" autoAdjust="0"/>
  </p:normalViewPr>
  <p:slideViewPr>
    <p:cSldViewPr>
      <p:cViewPr>
        <p:scale>
          <a:sx n="75" d="100"/>
          <a:sy n="75" d="100"/>
        </p:scale>
        <p:origin x="-288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4" Type="http://schemas.openxmlformats.org/officeDocument/2006/relationships/font" Target="fonts/font11.fntdata"/><Relationship Id="rId53" Type="http://schemas.openxmlformats.org/officeDocument/2006/relationships/font" Target="fonts/font10.fntdata"/><Relationship Id="rId52" Type="http://schemas.openxmlformats.org/officeDocument/2006/relationships/font" Target="fonts/font9.fntdata"/><Relationship Id="rId51" Type="http://schemas.openxmlformats.org/officeDocument/2006/relationships/font" Target="fonts/font8.fntdata"/><Relationship Id="rId50" Type="http://schemas.openxmlformats.org/officeDocument/2006/relationships/font" Target="fonts/font7.fntdata"/><Relationship Id="rId5" Type="http://schemas.openxmlformats.org/officeDocument/2006/relationships/slide" Target="slides/slide3.xml"/><Relationship Id="rId49" Type="http://schemas.openxmlformats.org/officeDocument/2006/relationships/font" Target="fonts/font6.fntdata"/><Relationship Id="rId48" Type="http://schemas.openxmlformats.org/officeDocument/2006/relationships/font" Target="fonts/font5.fntdata"/><Relationship Id="rId47" Type="http://schemas.openxmlformats.org/officeDocument/2006/relationships/font" Target="fonts/font4.fntdata"/><Relationship Id="rId46" Type="http://schemas.openxmlformats.org/officeDocument/2006/relationships/font" Target="fonts/font3.fntdata"/><Relationship Id="rId45" Type="http://schemas.openxmlformats.org/officeDocument/2006/relationships/font" Target="fonts/font2.fntdata"/><Relationship Id="rId44" Type="http://schemas.openxmlformats.org/officeDocument/2006/relationships/font" Target="fonts/font1.fntdata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0165" y="285728"/>
            <a:ext cx="11501519" cy="6072230"/>
          </a:xfrm>
          <a:prstGeom prst="rect">
            <a:avLst/>
          </a:prstGeom>
        </p:spPr>
        <p:txBody>
          <a:bodyPr/>
          <a:lstStyle>
            <a:lvl1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  <a:lvl2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2pPr>
            <a:lvl3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3pPr>
            <a:lvl4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4pPr>
            <a:lvl5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9.xml"/><Relationship Id="rId3" Type="http://schemas.openxmlformats.org/officeDocument/2006/relationships/slide" Target="slide23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152065" y="2563388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　文无</a:t>
            </a:r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定格     贵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在鲜活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7340" y="3000434"/>
            <a:ext cx="803948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24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种树郭橐驼传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2" descr="F:\下图\创新粤教唐诗宋词元散曲\第21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1510" y="1191"/>
            <a:ext cx="3346769" cy="229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0117" y="260648"/>
            <a:ext cx="1165552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唐代宗大历八年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(773)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出生于京都长安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今陕西省西安市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。贞元九年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(793)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中进士，十四年登博学鸿词科，授集贤殿正字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一度为蓝田尉，后入朝为官，积极参与王叔文集团政治革新，迁礼部员外郎。永贞元年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(805)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九月，革新失败，贬邵州刺史，十一月柳宗元加贬永州司马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任所在今湖南省永州市零陵区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，在此期间，写下了著名的《永州八记》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《始得西山宴游记》《钴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     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潭记》《钴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     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潭西小丘记》《小石潭记》《袁家渴记》《石渠记》《石涧记》《小石城山记》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。元和十年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(815)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春回京师，不久再次被贬为柳州刺史，政绩卓著。宪宗元和十四年十一月初八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(819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11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月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28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日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卒于柳州任所。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 descr="母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650" y="3719945"/>
            <a:ext cx="379946" cy="352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母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736" y="3719945"/>
            <a:ext cx="379946" cy="352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550" y="410681"/>
            <a:ext cx="11655526" cy="3522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柳宗元一生留诗文作品达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600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余篇，其文的成就大于诗。其诗多抒写抑郁悲愤、思乡怀友之情，幽峭峻郁，自成一路。最为世人称道者，是那些情深意远、疏淡峻洁的山水闲适之作。骈文有近百篇。散文论说性强，笔锋犀利，讽刺辛辣。游记写景状物，多所寄托。哲学著作有《天说》《天对》《封建论》等。有《柳河东集》《柳宗元集》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中华书局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1979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年版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9091" y="44624"/>
            <a:ext cx="11312739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背景简介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本文是寓言体的传记。名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传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实际上是一个讽喻性极强的寓言故事。是柳宗元早年在长安任职时期的作品。郭橐驼种树的本事已不可考，后世学者多认为这是设事明理之作。本文是针对当时官吏繁政扰民的现象而为言的。中唐时期，豪强地主兼并掠夺土地日益严重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富者兼地数万亩，贫者无容足之居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。仅有一点土地的农民，除了交纳正常的捐粟外，还要承受地方军政长官摊派下来的各种杂税。据《旧唐书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食货志》记载，各地官僚为巩固自己的地位，竞相向朝廷进贡，加紧对下层人民的盘剥，于是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通津达道者税之，莳蔬艺果者税之，死亡者税之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，民不聊生。这就是柳宗元写作本文的社会背景。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2598" y="1471424"/>
            <a:ext cx="31014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字音识记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橐</a:t>
            </a:r>
            <a:r>
              <a:rPr lang="zh-CN" altLang="zh-CN" sz="2800" kern="100" dirty="0" smtClean="0">
                <a:solidFill>
                  <a:srgbClr val="0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驼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窥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伺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孳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莳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607328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预习作业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607328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22998" y="2119496"/>
            <a:ext cx="31014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勖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缫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豚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⑧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饔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34006" y="2221984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tuó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33651" y="288110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sì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92016" y="3481844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zī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15494" y="4135720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shì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52018" y="22163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xù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49917" y="2871807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sāo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24246" y="3468484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tún</a:t>
            </a:r>
            <a:endParaRPr lang="zh-CN" altLang="zh-CN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13916" y="41512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yōnɡ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6991" y="474177"/>
            <a:ext cx="11068815" cy="29136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通假字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早缫而绪：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橐驼非能使木寿且孳也：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既然已：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08342" y="127274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尔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，你们　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58340" y="2005816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孳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，繁殖、滋长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24606" y="270274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已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矣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，了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/>
      <p:bldP spid="11" grpId="1"/>
      <p:bldP spid="12" grpId="0"/>
      <p:bldP spid="1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890" y="394786"/>
            <a:ext cx="1233404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古今异义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故乡人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号之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驼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不抑耗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其实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而已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91766" y="174233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两个词，所以乡里的人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91766" y="2380248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指出生或长期居住在一起的人，家乡人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1766" y="365518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它的果实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91766" y="4282936"/>
            <a:ext cx="8324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副词，表示所说的是实际情况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承上文，多含转折意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)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5939" y="470277"/>
            <a:ext cx="11409907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不过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焉则不及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__________________________________________________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小人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辍飧饔以劳吏者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98067" y="121231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不是过多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6372" y="1700808"/>
            <a:ext cx="10221865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连词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，用在后半句的开头，表示转折，对上半句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加以限制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或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修正，跟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只是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相同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23938" y="37675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小民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7160" y="440381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指人格卑鄙的人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856" y="465053"/>
            <a:ext cx="11524006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文言句式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又何以蕃吾生而安吾性耶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传其事以为官戒也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吾又何能为哉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故不我若也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55155" y="12332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宾语前置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04248" y="191541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省略句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40152" y="251928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宾语前置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2120" y="316337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宾语前置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3848" y="396528"/>
            <a:ext cx="11524006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一词多义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早实以蕃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不抑耗其实而已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其实害之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93756" y="2473732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果实，名词用作动词，结果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9361" y="31218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果实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67666" y="375175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实际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24298"/>
            <a:ext cx="1152400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其置也若弃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若不过焉则不及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故不我若也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其土欲故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故不我若也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43155" y="9087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像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0910" y="15567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如果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76951" y="220486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如，及，比得上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2789" y="3434090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旧，指原来培育树苗的土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6951" y="40770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所以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6240" y="545899"/>
            <a:ext cx="11291298" cy="25950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本文题目虽称为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传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，但并非是一般的人物传记。由种树的经验说到为官治民的道理，说明封建统治阶级有时打着爱民、忧民或恤民的幌子，却收到适得其反的效果，照样使民不聊生，表现了作者要求改革的强烈愿望。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332656"/>
            <a:ext cx="1163924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虚词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鸣鼓而聚之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字而幼孩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旦视而暮抚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而木之性日以离矣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早织而缕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54764" y="1753652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表承接，一说表目的，可不译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9887" y="238051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尔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，你们的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19033" y="297778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表并列，又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59973" y="369786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表顺接，可译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于是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10885" y="429309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尔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，你们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  <p:bldP spid="14" grpId="0"/>
      <p:bldP spid="14" grpId="1"/>
      <p:bldP spid="17" grpId="0"/>
      <p:bldP spid="1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2656"/>
            <a:ext cx="11524006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早实以蕃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能顺木之天以致其性焉尔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爪其肤以验其生枯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以子之道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50790" y="11247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而且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71070" y="177281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而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83129" y="240238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表目的，来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21267" y="30396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把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0271670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9831" y="538802"/>
            <a:ext cx="1193058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6.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名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我固当：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驼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种树：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且硕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茂，早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以蕃：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非有能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硕茂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之也：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非有能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早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蕃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之也：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__________________________________________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甚者，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爪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其肤以验其生枯：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鸣鼓而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之：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22798" y="126876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名词用作动词，起名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49041" y="1916832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名词的意动用法，以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为业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31014" y="254458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名词用作动词，结果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4926" y="3191768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形容词的使动用法，使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高大茂盛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43590" y="3830836"/>
            <a:ext cx="8084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形容词的使动用法，使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结实早；使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结实多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14036" y="4457432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名词用作动词，用指甲划破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54764" y="5116820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动词的使动用法，使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聚集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  <p:bldP spid="10" grpId="0"/>
      <p:bldP spid="10" grpId="1"/>
      <p:bldP spid="13" grpId="0"/>
      <p:bldP spid="13" grpId="1"/>
      <p:bldP spid="15" grpId="0"/>
      <p:bldP spid="15" grpId="1"/>
      <p:bldP spid="16" grpId="0"/>
      <p:bldP spid="16" grpId="1"/>
      <p:bldP spid="19" grpId="0"/>
      <p:bldP spid="1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1015" y="1002173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结构图示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2272" y="540768"/>
            <a:ext cx="2147038" cy="1200329"/>
            <a:chOff x="8628686" y="5243102"/>
            <a:chExt cx="2659562" cy="1640185"/>
          </a:xfrm>
        </p:grpSpPr>
        <p:sp>
          <p:nvSpPr>
            <p:cNvPr id="10" name="TextBox 9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14" y="1758562"/>
            <a:ext cx="10657184" cy="4190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4219" y="50602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32" y="44624"/>
            <a:ext cx="2147038" cy="1200329"/>
            <a:chOff x="8628686" y="5243102"/>
            <a:chExt cx="2659562" cy="1640185"/>
          </a:xfrm>
        </p:grpSpPr>
        <p:sp>
          <p:nvSpPr>
            <p:cNvPr id="12" name="TextBox 11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244295" y="1118480"/>
            <a:ext cx="11179503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一、本文题名为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传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，而兼有寓言性质。从一个种树人口中阐述治国养民的严肃主张，显得婉约而多讽。请结合文章试作分析。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94614" y="404664"/>
            <a:ext cx="11404211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本文结尾一句道出了写作意图，那就是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传其事以为官戒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。以寓言的方式进行讽谏，是中国古代文人向帝王或上层统治者提意见的传统做法，它有着委婉含蓄的特点，也间杂着幽默的成分。柳宗元这篇人物传记，也是通过故事进行劝诫的，这决定了它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婉约而多讽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的风格。这种风格基本上是通过所传人物的话语表现出来的，如第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4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段，一个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知种树而已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的驼者，欲止又言，在朴实的简单类比中，揭示出了吏治的弊端，颇具讽刺意味。其中的话语，如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理，非吾业也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若甚怜焉，而卒以祸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若是，则与吾业者其亦有类乎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，婉转而幽默，含不尽之意于言外。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683" y="381159"/>
            <a:ext cx="11179503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二、郭橐驼是一个富有传奇色彩的人物，请结合文章分析郭橐驼的形象特点。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398413" y="6660575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4549" y="-27384"/>
            <a:ext cx="11749770" cy="6747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郭橐驼本名已无人知晓。他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病偻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而驼背，相貌不如常人，却名闻乡里。称他为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驼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是指其病而为号，并不雅，但显得很亲切。最为难得的是橐驼竟放弃自己原来的名字，也这样自称起来。作者寥寥数笔，就勾勒出人物豁达的性格，令人猜想在这豁达的背后，一定存在着某种自信，也就增强了阅读的兴趣。欢迎橐驼的人，一是搞观赏游玩的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精神方面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，一是种树卖果的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物质方面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。这两种需求所种之树是大不相同的，因而暗示出橐驼技术的全面。面对好奇的询问，橐驼化神奇为平易，用谦和的语气娓娓道来。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能顺木之天以致其性焉尔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是总括种树经验，也暗含了全文的寓意。接着，面对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别有用心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的问者，橐驼仍如故，明确表示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理，非吾业也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，然后以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外行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的身份试探着用他的种树理论衡量官吏的所作所为，比照之下，自然得出繁政扰民犹如勤虑害树的结论，也不妨说他是一个以种树为掩护的政治观察家。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综上所述，郭橐驼是一个身带残疾而拥有绝技，形貌虽丑而见识过人的人。</a:t>
            </a:r>
            <a:endParaRPr lang="zh-CN" altLang="zh-CN" sz="26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683" y="332656"/>
            <a:ext cx="11179503" cy="29200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三、作者写作本文的用意何在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？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传其事以为官戒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。实际上表明了作者作传的真正意图是警示上层统治者清肃吏治，顺应老百姓的生活习惯和生产规律，让他们休养生息，以维持承平之世。</a:t>
            </a:r>
            <a:endParaRPr lang="en-US" altLang="zh-CN" sz="2800" kern="100" dirty="0">
              <a:solidFill>
                <a:srgbClr val="3333FF"/>
              </a:solidFill>
              <a:effectLst/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199750" y="6660575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　　　　　　　　　　　　　　　　　　　　　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水月在手，弄花香满衣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9708" y="928801"/>
            <a:ext cx="11688154" cy="45004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sz="27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一、阅读延伸</a:t>
            </a:r>
            <a:endParaRPr lang="zh-CN" altLang="en-US" sz="2700" b="1" dirty="0" smtClean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种树郭橐驼传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看柳宗元对古代散文的继承</a:t>
            </a:r>
            <a:endParaRPr lang="zh-CN" altLang="en-US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种树郭橐驼传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是柳宗元在长安任职时期写下的著名散文，细读之，便可发现，柳宗元在写法上是深得古代散文之妙的。</a:t>
            </a:r>
            <a:endParaRPr lang="zh-CN" altLang="en-US" sz="2800" dirty="0" smtClean="0"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首先，在文体形式上。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种树郭橐驼传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的开篇，介绍了主人公的姓名、身体特征、籍贯、职业和特有技能。从这点看，它承传了历史散文尤其是司马迁人物传记的写法。</a:t>
            </a:r>
            <a:endParaRPr lang="zh-CN" altLang="zh-CN" sz="2700" kern="100" dirty="0">
              <a:effectLst/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1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声茅店月，人迹板桥霜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观而约取，厚积而薄发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>
            <a:hlinkClick r:id="rId3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4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水月在手，弄花香满衣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indent="720090"/>
            <a:r>
              <a:rPr lang="zh-CN" altLang="en-US" dirty="0" smtClean="0"/>
              <a:t>另外，本文虽然名为“传”，但实际上是一个讽喻性极强的寓言故事。作者在结尾说“传其事以为官戒”，很明显，文章是以寓言的方式来劝诫为官者如何治民的。而寓言散文真正被重视并臻于成熟，正是从柳宗元开始的，它标志着我国古代寓言文学的形成，柳宗元的寓言散文丰富了古代散文的种类，为后代作家开辟了一个广阔的文学天地。</a:t>
            </a:r>
            <a:endParaRPr lang="zh-CN" altLang="en-US" dirty="0" smtClean="0"/>
          </a:p>
          <a:p>
            <a:pPr indent="720090"/>
            <a:r>
              <a:rPr lang="en-US" altLang="zh-CN" dirty="0" smtClean="0"/>
              <a:t>《</a:t>
            </a:r>
            <a:r>
              <a:rPr lang="zh-CN" altLang="en-US" dirty="0" smtClean="0"/>
              <a:t>庄子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的寓言却大多“皆空语无事实”</a:t>
            </a:r>
            <a:r>
              <a:rPr lang="en-US" dirty="0" smtClean="0"/>
              <a:t>(</a:t>
            </a:r>
            <a:r>
              <a:rPr lang="zh-CN" altLang="en-US" dirty="0" smtClean="0"/>
              <a:t>司马迁语</a:t>
            </a:r>
            <a:r>
              <a:rPr lang="en-US" dirty="0" smtClean="0"/>
              <a:t>)</a:t>
            </a:r>
            <a:r>
              <a:rPr lang="zh-CN" altLang="en-US" dirty="0" smtClean="0"/>
              <a:t>，为庄子本人所虚构而成，正如刘向所云，其“作人姓名使相与语，寄辞于其人”。可以说，庄子是第一个自觉地运用虚构手法的作家。可见，柳宗元在这点上师法了庄子。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714356"/>
            <a:ext cx="11501519" cy="5643602"/>
          </a:xfrm>
        </p:spPr>
        <p:txBody>
          <a:bodyPr/>
          <a:lstStyle/>
          <a:p>
            <a:r>
              <a:rPr lang="zh-CN" altLang="en-US" dirty="0" smtClean="0"/>
              <a:t>        再次，在人物塑造方面。郭橐驼因得过佝偻病，身体变形，脊背突起，像个骆驼，于是人们给他起了个外号“橐驼”即骆驼。对这个不雅的号，他欣然接受，竟放弃了他原来的名字，也这样自称起来。这很像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庄子</a:t>
            </a:r>
            <a:r>
              <a:rPr lang="en-US" altLang="zh-CN" dirty="0" smtClean="0"/>
              <a:t>·</a:t>
            </a:r>
            <a:r>
              <a:rPr lang="zh-CN" altLang="en-US" dirty="0" smtClean="0"/>
              <a:t>应帝王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中的伏羲氏：“泰氏，其卧徐徐，其觉于于；一以己为马，一以己为牛”</a:t>
            </a:r>
            <a:r>
              <a:rPr lang="en-US" dirty="0" smtClean="0"/>
              <a:t>(</a:t>
            </a:r>
            <a:r>
              <a:rPr lang="zh-CN" altLang="en-US" dirty="0" smtClean="0"/>
              <a:t>他睡卧时宽缓安适，他觉醒时悠游自得；他听任有的人把自己看作马，听任有的人把自己看作牛</a:t>
            </a:r>
            <a:r>
              <a:rPr lang="en-US" dirty="0" smtClean="0"/>
              <a:t>)</a:t>
            </a:r>
            <a:r>
              <a:rPr lang="zh-CN" altLang="en-US" dirty="0" smtClean="0"/>
              <a:t>。他对别人如何称呼自己，都表现得很大度，极豁达。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928670"/>
            <a:ext cx="11501519" cy="5429288"/>
          </a:xfrm>
        </p:spPr>
        <p:txBody>
          <a:bodyPr/>
          <a:lstStyle/>
          <a:p>
            <a:r>
              <a:rPr lang="zh-CN" altLang="en-US" dirty="0" smtClean="0"/>
              <a:t>        郭橐驼虽然形体丑陋，但却名闻乡里，这是因为他有高超的种树本领，他种的树成活率高，结果早且多。这种形体怪异和身怀绝技的人，庄子的寓言中很多。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庄子</a:t>
            </a:r>
            <a:r>
              <a:rPr lang="en-US" altLang="zh-CN" dirty="0" smtClean="0"/>
              <a:t>·</a:t>
            </a:r>
            <a:r>
              <a:rPr lang="zh-CN" altLang="en-US" dirty="0" smtClean="0"/>
              <a:t>达生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中的承蜩丈人也是个驼背，他有独特的粘蝉技艺，他拿竹竿粘蝉，就像拾取一样轻而易举。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庄子</a:t>
            </a:r>
            <a:r>
              <a:rPr lang="en-US" altLang="zh-CN" dirty="0" smtClean="0"/>
              <a:t>·</a:t>
            </a:r>
            <a:r>
              <a:rPr lang="zh-CN" altLang="en-US" dirty="0" smtClean="0"/>
              <a:t>德充符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中提到了断脚的王骀、申徒嘉、叔山无趾，丑陋的哀骀它，跛脚、伛背、豁嘴却说服了灵公的人，颈瘤大如瓮盎却让齐桓公信服的人等，他们都是身体畸形或残障但有特异技能的人。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142852"/>
            <a:ext cx="11501519" cy="6072230"/>
          </a:xfrm>
        </p:spPr>
        <p:txBody>
          <a:bodyPr/>
          <a:lstStyle/>
          <a:p>
            <a:r>
              <a:rPr lang="zh-CN" altLang="en-US" dirty="0" smtClean="0"/>
              <a:t>        还有，在寓含的道理方面。郭橐驼所讲的种树方法：“顺木之天以致其性”“其莳也若子，其置也若弃”，暗合老庄的“顺乎自然”“无为而治”的思想。在文章末尾，柳宗元以“种树”喻“治民”“养民”，强调“治民”“养民”要顺乎自然，通过自然规律发挥作用，而不是增加繁杂的政令骚扰百姓。这很符合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老子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所说的“ 人法地，地法天，天法道，道法自然</a:t>
            </a:r>
            <a:r>
              <a:rPr lang="en-US" dirty="0" smtClean="0"/>
              <a:t>”“</a:t>
            </a:r>
            <a:r>
              <a:rPr lang="zh-CN" altLang="en-US" dirty="0" smtClean="0"/>
              <a:t>民之难治，以其上之有为，是以难治</a:t>
            </a:r>
            <a:r>
              <a:rPr lang="en-US" dirty="0" smtClean="0"/>
              <a:t>”</a:t>
            </a:r>
            <a:r>
              <a:rPr lang="zh-CN" altLang="en-US" dirty="0" smtClean="0"/>
              <a:t>的道理。道家认为，在自然无为的状态下，事物就能按照自身的规律顺利发展。如果人为干涉事物的发展进程，按照某种主观愿望去干预或改变事物的自然状态，其结果只会是揠苗助长，自取其败，因此，明智的人应该采取无为之道来养生治世，也只有如此，才能达到预期的目的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1928802"/>
            <a:ext cx="11501519" cy="4429156"/>
          </a:xfrm>
        </p:spPr>
        <p:txBody>
          <a:bodyPr/>
          <a:lstStyle/>
          <a:p>
            <a:r>
              <a:rPr lang="zh-CN" altLang="en-US" dirty="0" smtClean="0"/>
              <a:t>        柳宗元汲取了古代散文的精髓，采百家之长，酿自家新蜜，极大地拓展了其散文的形式和内涵，使其散文成为文学宝库中的一粒粒明珠，在历史的长河中，光彩夺目，熠熠生辉。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0092" y="252643"/>
            <a:ext cx="11688154" cy="662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2800" b="1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写作迁移</a:t>
            </a:r>
            <a:endParaRPr lang="zh-CN" altLang="zh-CN" sz="28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092" y="972723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0092" y="1548787"/>
            <a:ext cx="11749770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请从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顺木之天以致其性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这个角度谈一下你对当今子女教育的见解。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415686" y="6663993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702" y="974333"/>
            <a:ext cx="11688154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《种树郭橐驼传》揭示了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顺木之天以致其性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的深刻主题。由此及彼，我们不禁联想到了如何科学地培养教育孩子的问题。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望子成龙，望女成凤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是为人父母者的共同心愿，在这种迫切愿望的驱动下，可苦煞了天下父母，却又有不少家庭因不得要领，对子女的教育正走向误区。过度宠爱、动辄体罚、心灵施暴、智育第一、强行塑造、不注重家庭环境等，这当中，很多问题带来的直接危害，就是严重地违背了孩子生理、心理发展的自然规律，损其天性，影响了孩子的正常成长，最终步入了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虽曰爱之，其实害之；虽曰忧之，其实仇之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的误区，适得其反。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736" y="332656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写作示例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F:\下图\创新粤教唐诗宋词元散曲\第21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1510" y="1191"/>
            <a:ext cx="3346769" cy="229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980728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品赏作者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声茅店月，人迹板桥霜</a:t>
            </a:r>
            <a:endParaRPr lang="zh-CN" altLang="en-US" sz="2400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0148" y="1559234"/>
            <a:ext cx="1165227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					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唐代文儒柳宗元</a:t>
            </a:r>
            <a:endParaRPr lang="zh-CN" altLang="en-US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在星光灿烂、百花争艳的唐代诗坛上，柳宗元的诗只留下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140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余首，是存诗较少的一个。但他以自己独特的生活经历和思想感受，借鉴前人的艺术经验，发挥自己的创作才华，创造出一种独特的艺术风格，成为当时一个流派的杰出代表。其五古，思想内容近于陶渊明诗，语言朴素自然，风格淡雅而意味深长。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-71462"/>
            <a:ext cx="11501519" cy="6072230"/>
          </a:xfrm>
        </p:spPr>
        <p:txBody>
          <a:bodyPr/>
          <a:lstStyle/>
          <a:p>
            <a:pPr indent="647700">
              <a:lnSpc>
                <a:spcPts val="4700"/>
              </a:lnSpc>
            </a:pPr>
            <a:r>
              <a:rPr lang="zh-CN" altLang="en-US" dirty="0" smtClean="0"/>
              <a:t>“贤者不得志于今，必取贵于后，古之著书者皆是也。”</a:t>
            </a:r>
            <a:r>
              <a:rPr lang="en-US" dirty="0" smtClean="0"/>
              <a:t>(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新唐书</a:t>
            </a:r>
            <a:r>
              <a:rPr lang="en-US" altLang="zh-CN" dirty="0" smtClean="0"/>
              <a:t>·</a:t>
            </a:r>
            <a:r>
              <a:rPr lang="zh-CN" altLang="en-US" dirty="0" smtClean="0"/>
              <a:t>柳宗元传</a:t>
            </a:r>
            <a:r>
              <a:rPr lang="en-US" altLang="zh-CN" dirty="0" smtClean="0"/>
              <a:t>》</a:t>
            </a:r>
            <a:r>
              <a:rPr lang="en-US" dirty="0" smtClean="0"/>
              <a:t>)</a:t>
            </a:r>
            <a:r>
              <a:rPr lang="zh-CN" altLang="en-US" dirty="0" smtClean="0"/>
              <a:t>政治途穷，而后文采始得焕发。柳宗元的好文章大都出在受贬之后。柳宗元以真挚的性情，感之于大自然的奇瑰媚丽，发为旷朗心声。他对前贤宏文也不迂执一家，而主张“左氏、国语、庄周、屈原之辞稍采取之”。被人们推崇备至、千古传诵的“永州八记”已成为我国古代山水游记名作。而其不少寓言故事，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黔之驴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永某氏之鼠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等，也已成几乎尽人皆知的古代寓言精品。</a:t>
            </a:r>
            <a:endParaRPr lang="zh-CN" altLang="en-US" dirty="0" smtClean="0"/>
          </a:p>
          <a:p>
            <a:pPr indent="647700">
              <a:lnSpc>
                <a:spcPts val="4700"/>
              </a:lnSpc>
            </a:pPr>
            <a:r>
              <a:rPr lang="zh-CN" altLang="en-US" dirty="0" smtClean="0"/>
              <a:t>柳宗元的文论别出心裁，颇具卓见，他提出“文道合一”“以文明道”。要求文章反映现实，“不平则鸣”，富于革除时弊的批判精神。提出要革新文体，突破骈文束缚，句式长短不拘。此外，还强调先“立行”再“立言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142852"/>
            <a:ext cx="11501519" cy="6072230"/>
          </a:xfrm>
        </p:spPr>
        <p:txBody>
          <a:bodyPr/>
          <a:lstStyle/>
          <a:p>
            <a:pPr indent="647700">
              <a:lnSpc>
                <a:spcPts val="4500"/>
              </a:lnSpc>
            </a:pPr>
            <a:r>
              <a:rPr lang="zh-CN" altLang="en-US" dirty="0" smtClean="0"/>
              <a:t>柳宗元在学术上的突出贡献，首先表现在对历史理论有突破性的见解。柳宗元认为整个社会历史是一个自然发展的过程，有其不以人们的意志为转移的客观发展的必然趋势。</a:t>
            </a:r>
            <a:endParaRPr lang="zh-CN" altLang="en-US" dirty="0" smtClean="0"/>
          </a:p>
          <a:p>
            <a:pPr indent="647700">
              <a:lnSpc>
                <a:spcPts val="4500"/>
              </a:lnSpc>
            </a:pPr>
            <a:r>
              <a:rPr lang="zh-CN" altLang="en-US" dirty="0" smtClean="0"/>
              <a:t>在唐代儒、佛、道三教合流已是大势所趋，但还未找到正确的途径。对此，柳宗元明确提出了“统合儒释”的主张，反对韩愈盲目排佛、反佛的观点，不能“忿其外而遗其中，是知石而不知蕴玉也”，认为儒、佛二教“皆有以佐世”，对佛教不应该一概排斥，但也不是全盘接受，而是选择吸收其有用的思想精华，用来丰富儒家学说。</a:t>
            </a:r>
            <a:endParaRPr lang="zh-CN" altLang="en-US" dirty="0" smtClean="0"/>
          </a:p>
          <a:p>
            <a:pPr indent="647700">
              <a:lnSpc>
                <a:spcPts val="4500"/>
              </a:lnSpc>
            </a:pPr>
            <a:r>
              <a:rPr lang="zh-CN" altLang="en-US" dirty="0" smtClean="0"/>
              <a:t>柳宗元推崇儒学，但不主宗一家。往往从折中调和的立场来解说儒、法、释、道等各家的学说，这是他的思想高于其他思想家之处，代表了儒学和中国文化前进的主流。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5549" y="771626"/>
            <a:ext cx="11746489" cy="5734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 panose="02010600040101010101"/>
                <a:cs typeface="宋体" panose="02010600030101010101" pitchFamily="2" charset="-122"/>
              </a:rPr>
              <a:t>忧</a:t>
            </a:r>
            <a:r>
              <a:rPr lang="zh-CN" altLang="zh-CN" sz="2800" b="1" kern="100" dirty="0">
                <a:solidFill>
                  <a:srgbClr val="C00000"/>
                </a:solidFill>
                <a:latin typeface="MS Gothic" panose="020B0609070205080204" charset="-128"/>
                <a:ea typeface="华文细黑" panose="02010600040101010101"/>
                <a:cs typeface="MS Gothic" panose="020B0609070205080204" charset="-128"/>
              </a:rPr>
              <a:t>　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先天下之忧而忧，后天下之乐而乐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范仲淹《岳阳楼记》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在天下人忧愁之前就忧愁，在天下人享福之后才享福。体现了一种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为天下人谋福利，吃苦在前、享受在后的精神。表达了作者忧国忧民，关心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国家大事的高尚情操。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人生自古谁无死，留取丹心照汗青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文天祥《过零丁洋》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spc="-5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自古以来，人终不免一死！但死得要有意义，倘若能为国尽忠，死后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仍可光照千秋，青史留名。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332656"/>
            <a:ext cx="1681415" cy="547200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修身名句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7384" y="620688"/>
            <a:ext cx="11288146" cy="2541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位卑未敢忘忧国，事定犹须待阖棺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陆游《病起书怀》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200000"/>
              </a:lnSpc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虽然地位卑微，但仍不忘关心国家。表现了陆游矢志不渝的爱国激情。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206" y="1311223"/>
            <a:ext cx="120087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作家作品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柳宗元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</a:rPr>
              <a:t>(773—819)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，字子厚，山西运城人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，世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柳河东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 panose="02010600040101010101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河东先生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官终柳州刺史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，又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柳柳州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祖籍河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东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今山西省永济市运城</a:t>
            </a:r>
            <a:r>
              <a:rPr lang="zh-CN" altLang="zh-CN" sz="2800" kern="100" spc="-10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、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芮城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一带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</a:rPr>
              <a:t>)</a:t>
            </a:r>
            <a:r>
              <a:rPr lang="zh-CN" altLang="zh-CN" sz="2800" kern="100" spc="-10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唐代文学家</a:t>
            </a:r>
            <a:r>
              <a:rPr lang="zh-CN" altLang="zh-CN" sz="2800" kern="100" spc="-10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、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哲学家</a:t>
            </a:r>
            <a:r>
              <a:rPr lang="zh-CN" altLang="zh-CN" sz="2800" kern="100" spc="-10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、</a:t>
            </a:r>
            <a:endParaRPr lang="en-US" altLang="zh-CN" sz="2800" kern="100" spc="-1000" dirty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散文家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和思想家</a:t>
            </a:r>
            <a:r>
              <a:rPr lang="zh-CN" altLang="zh-CN" sz="2800" kern="100" spc="-10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与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韩愈共同倡导唐代古文运动，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并称为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韩柳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。与刘禹锡并称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刘柳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。与王维、孟浩然、韦应物并称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王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孟韦柳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。与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唐代的韩愈、宋代的欧阳修、苏洵、苏轼、苏辙、王安石和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曾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巩，并称为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唐宋八大家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自主积累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   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764704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</a:t>
            </a: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卡片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26" y="764704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Y3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692" y="2076445"/>
            <a:ext cx="2590020" cy="255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6223</Words>
  <Application>WPS 演示</Application>
  <PresentationFormat>自定义</PresentationFormat>
  <Paragraphs>329</Paragraphs>
  <Slides>37</Slides>
  <Notes>1</Notes>
  <HiddenSlides>3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华文细黑</vt:lpstr>
      <vt:lpstr>微软雅黑</vt:lpstr>
      <vt:lpstr>Times New Roman</vt:lpstr>
      <vt:lpstr>华文细黑</vt:lpstr>
      <vt:lpstr>Courier New</vt:lpstr>
      <vt:lpstr>华文新魏</vt:lpstr>
      <vt:lpstr>MS Gothic</vt:lpstr>
      <vt:lpstr>黑体</vt:lpstr>
      <vt:lpstr>Arial Unicode MS</vt:lpstr>
      <vt:lpstr>Calibri</vt:lpstr>
      <vt:lpstr>微软雅黑 Light</vt:lpstr>
      <vt:lpstr>Broadway</vt:lpstr>
      <vt:lpstr>DFPYeaSong-B5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437</cp:revision>
  <dcterms:created xsi:type="dcterms:W3CDTF">2016-03-28T08:27:00Z</dcterms:created>
  <dcterms:modified xsi:type="dcterms:W3CDTF">2018-02-14T02:00:37Z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