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6"/>
  </p:notesMasterIdLst>
  <p:sldIdLst>
    <p:sldId id="299" r:id="rId3"/>
    <p:sldId id="278" r:id="rId4"/>
    <p:sldId id="257" r:id="rId5"/>
    <p:sldId id="258" r:id="rId6"/>
    <p:sldId id="321" r:id="rId7"/>
    <p:sldId id="329" r:id="rId8"/>
    <p:sldId id="322" r:id="rId9"/>
    <p:sldId id="323" r:id="rId10"/>
    <p:sldId id="320" r:id="rId11"/>
    <p:sldId id="332" r:id="rId12"/>
    <p:sldId id="333" r:id="rId13"/>
    <p:sldId id="330" r:id="rId14"/>
    <p:sldId id="272" r:id="rId15"/>
    <p:sldId id="305" r:id="rId17"/>
    <p:sldId id="259" r:id="rId18"/>
    <p:sldId id="309" r:id="rId19"/>
    <p:sldId id="262" r:id="rId20"/>
    <p:sldId id="334" r:id="rId21"/>
    <p:sldId id="312" r:id="rId22"/>
    <p:sldId id="324" r:id="rId23"/>
    <p:sldId id="264" r:id="rId24"/>
    <p:sldId id="325" r:id="rId25"/>
    <p:sldId id="290" r:id="rId26"/>
    <p:sldId id="291" r:id="rId27"/>
    <p:sldId id="328" r:id="rId28"/>
    <p:sldId id="313" r:id="rId29"/>
    <p:sldId id="335" r:id="rId30"/>
    <p:sldId id="315" r:id="rId31"/>
    <p:sldId id="300" r:id="rId32"/>
  </p:sldIdLst>
  <p:sldSz cx="12190095"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333FF"/>
    <a:srgbClr val="0066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4090" autoAdjust="0"/>
    <p:restoredTop sz="94660"/>
  </p:normalViewPr>
  <p:slideViewPr>
    <p:cSldViewPr>
      <p:cViewPr>
        <p:scale>
          <a:sx n="100" d="100"/>
          <a:sy n="100" d="100"/>
        </p:scale>
        <p:origin x="-24" y="-78"/>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5" Type="http://schemas.openxmlformats.org/officeDocument/2006/relationships/tableStyles" Target="tableStyles.xml"/><Relationship Id="rId34" Type="http://schemas.openxmlformats.org/officeDocument/2006/relationships/viewProps" Target="viewProps.xml"/><Relationship Id="rId33" Type="http://schemas.openxmlformats.org/officeDocument/2006/relationships/presProps" Target="presProps.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notesMaster" Target="notesMasters/notesMaster1.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79083A5-0E0C-4557-B55C-DA2F9E5E05C7}"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96A5A97-1D6B-49BC-8079-63C680F0D703}"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96A5A97-1D6B-49BC-8079-63C680F0D703}"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96A5A97-1D6B-49BC-8079-63C680F0D703}"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281" y="2130426"/>
            <a:ext cx="10361851"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562" y="3886200"/>
            <a:ext cx="8533289"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4AAF8EAA-C5BF-4496-BB41-11877E7CA3C8}"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DD37EAF-6AA8-45D2-8A63-92BD463EBD77}"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AAF8EAA-C5BF-4496-BB41-11877E7CA3C8}"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DD37EAF-6AA8-45D2-8A63-92BD463EBD77}"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11784067" y="274639"/>
            <a:ext cx="3655008"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12694" y="274639"/>
            <a:ext cx="10768198" cy="585152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AAF8EAA-C5BF-4496-BB41-11877E7CA3C8}"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DD37EAF-6AA8-45D2-8A63-92BD463EBD77}"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AAF8EAA-C5BF-4496-BB41-11877E7CA3C8}"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DD37EAF-6AA8-45D2-8A63-92BD463EBD77}"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2959" y="4406901"/>
            <a:ext cx="10361851"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2959" y="2906713"/>
            <a:ext cx="10361851"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4AAF8EAA-C5BF-4496-BB41-11877E7CA3C8}"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DD37EAF-6AA8-45D2-8A63-92BD463EBD77}"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12695" y="1600201"/>
            <a:ext cx="721054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8226413" y="1600201"/>
            <a:ext cx="7212661"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4AAF8EAA-C5BF-4496-BB41-11877E7CA3C8}"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DD37EAF-6AA8-45D2-8A63-92BD463EBD77}"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521" y="274638"/>
            <a:ext cx="10971372"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521" y="1535113"/>
            <a:ext cx="5386216"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609521" y="2174875"/>
            <a:ext cx="5386216"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92561" y="1535113"/>
            <a:ext cx="5388332"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92561" y="2174875"/>
            <a:ext cx="5388332"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4AAF8EAA-C5BF-4496-BB41-11877E7CA3C8}"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2DD37EAF-6AA8-45D2-8A63-92BD463EBD77}"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4AAF8EAA-C5BF-4496-BB41-11877E7CA3C8}"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2DD37EAF-6AA8-45D2-8A63-92BD463EBD77}"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AAF8EAA-C5BF-4496-BB41-11877E7CA3C8}"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DD37EAF-6AA8-45D2-8A63-92BD463EBD77}"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521" y="273050"/>
            <a:ext cx="4010562"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6113" y="273051"/>
            <a:ext cx="681477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09521" y="1435101"/>
            <a:ext cx="4010562"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4AAF8EAA-C5BF-4496-BB41-11877E7CA3C8}"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DD37EAF-6AA8-45D2-8A63-92BD463EBD77}"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406" y="4800600"/>
            <a:ext cx="7314248"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406" y="612775"/>
            <a:ext cx="7314248"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89406" y="5367338"/>
            <a:ext cx="7314248"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4AAF8EAA-C5BF-4496-BB41-11877E7CA3C8}"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DD37EAF-6AA8-45D2-8A63-92BD463EBD77}"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521" y="274638"/>
            <a:ext cx="10971372"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521" y="1600201"/>
            <a:ext cx="10971372" cy="4525963"/>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609520" y="6356351"/>
            <a:ext cx="284443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AAF8EAA-C5BF-4496-BB41-11877E7CA3C8}" type="datetimeFigureOut">
              <a:rPr lang="zh-CN" altLang="en-US" smtClean="0"/>
            </a:fld>
            <a:endParaRPr lang="zh-CN" altLang="en-US"/>
          </a:p>
        </p:txBody>
      </p:sp>
      <p:sp>
        <p:nvSpPr>
          <p:cNvPr id="5" name="页脚占位符 4"/>
          <p:cNvSpPr>
            <a:spLocks noGrp="1"/>
          </p:cNvSpPr>
          <p:nvPr>
            <p:ph type="ftr" sz="quarter" idx="3"/>
          </p:nvPr>
        </p:nvSpPr>
        <p:spPr>
          <a:xfrm>
            <a:off x="4165058" y="6356351"/>
            <a:ext cx="3860297"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736463" y="6356351"/>
            <a:ext cx="284443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DD37EAF-6AA8-45D2-8A63-92BD463EBD77}"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pn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3.xml"/></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18.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3.xml"/></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1.jpeg"/></Relationships>
</file>

<file path=ppt/slides/_rels/slide3.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slide" Target="slide23.xml"/><Relationship Id="rId2" Type="http://schemas.openxmlformats.org/officeDocument/2006/relationships/slide" Target="slide17.xml"/><Relationship Id="rId1" Type="http://schemas.openxmlformats.org/officeDocument/2006/relationships/slide" Target="slide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2" name="Picture 4" descr="C:\Users\Administrator\Desktop\创新图片\语文\8.jpg"/>
          <p:cNvPicPr>
            <a:picLocks noChangeAspect="1" noChangeArrowheads="1"/>
          </p:cNvPicPr>
          <p:nvPr/>
        </p:nvPicPr>
        <p:blipFill rotWithShape="1">
          <a:blip r:embed="rId1">
            <a:lum bright="70000" contrast="-70000"/>
            <a:extLst>
              <a:ext uri="{28A0092B-C50C-407E-A947-70E740481C1C}">
                <a14:useLocalDpi xmlns:a14="http://schemas.microsoft.com/office/drawing/2010/main" val="0"/>
              </a:ext>
            </a:extLst>
          </a:blip>
          <a:srcRect t="6346"/>
          <a:stretch>
            <a:fillRect/>
          </a:stretch>
        </p:blipFill>
        <p:spPr bwMode="auto">
          <a:xfrm>
            <a:off x="7616899" y="0"/>
            <a:ext cx="4573514" cy="2953968"/>
          </a:xfrm>
          <a:prstGeom prst="rect">
            <a:avLst/>
          </a:prstGeom>
          <a:noFill/>
          <a:extLst>
            <a:ext uri="{909E8E84-426E-40DD-AFC4-6F175D3DCCD1}">
              <a14:hiddenFill xmlns:a14="http://schemas.microsoft.com/office/drawing/2010/main">
                <a:solidFill>
                  <a:srgbClr val="FFFFFF"/>
                </a:solidFill>
              </a14:hiddenFill>
            </a:ext>
          </a:extLst>
        </p:spPr>
      </p:pic>
      <p:sp>
        <p:nvSpPr>
          <p:cNvPr id="11" name="矩形 10"/>
          <p:cNvSpPr>
            <a:spLocks noChangeArrowheads="1"/>
          </p:cNvSpPr>
          <p:nvPr/>
        </p:nvSpPr>
        <p:spPr bwMode="auto">
          <a:xfrm>
            <a:off x="3056012" y="2359199"/>
            <a:ext cx="395922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600" i="1" dirty="0" smtClean="0">
                <a:solidFill>
                  <a:schemeClr val="accent6">
                    <a:lumMod val="75000"/>
                  </a:schemeClr>
                </a:solidFill>
                <a:latin typeface="微软雅黑" panose="020B0503020204020204" pitchFamily="34" charset="-122"/>
                <a:ea typeface="微软雅黑" panose="020B0503020204020204" pitchFamily="34" charset="-122"/>
              </a:rPr>
              <a:t>第二单元</a:t>
            </a:r>
            <a:r>
              <a:rPr lang="zh-CN" altLang="en-US" sz="1600" i="1" dirty="0">
                <a:solidFill>
                  <a:schemeClr val="accent6">
                    <a:lumMod val="75000"/>
                  </a:schemeClr>
                </a:solidFill>
                <a:latin typeface="微软雅黑" panose="020B0503020204020204" pitchFamily="34" charset="-122"/>
                <a:ea typeface="微软雅黑" panose="020B0503020204020204" pitchFamily="34" charset="-122"/>
              </a:rPr>
              <a:t>　</a:t>
            </a:r>
            <a:r>
              <a:rPr lang="zh-CN" altLang="en-US" sz="1600" i="1" dirty="0" smtClean="0">
                <a:solidFill>
                  <a:schemeClr val="accent6">
                    <a:lumMod val="75000"/>
                  </a:schemeClr>
                </a:solidFill>
                <a:latin typeface="微软雅黑" panose="020B0503020204020204" pitchFamily="34" charset="-122"/>
                <a:ea typeface="微软雅黑" panose="020B0503020204020204" pitchFamily="34" charset="-122"/>
              </a:rPr>
              <a:t>回肠荡气的抒情</a:t>
            </a:r>
            <a:r>
              <a:rPr lang="en-US" altLang="zh-CN" sz="1600" i="1" dirty="0" smtClean="0">
                <a:solidFill>
                  <a:schemeClr val="accent6">
                    <a:lumMod val="75000"/>
                  </a:schemeClr>
                </a:solidFill>
                <a:latin typeface="微软雅黑" panose="020B0503020204020204" pitchFamily="34" charset="-122"/>
                <a:ea typeface="微软雅黑" panose="020B0503020204020204" pitchFamily="34" charset="-122"/>
              </a:rPr>
              <a:t>——</a:t>
            </a:r>
            <a:endParaRPr lang="en-US" altLang="zh-CN" sz="1600" i="1" dirty="0">
              <a:solidFill>
                <a:schemeClr val="accent6">
                  <a:lumMod val="75000"/>
                </a:schemeClr>
              </a:solidFill>
              <a:latin typeface="微软雅黑" panose="020B0503020204020204" pitchFamily="34" charset="-122"/>
              <a:ea typeface="微软雅黑" panose="020B0503020204020204" pitchFamily="34" charset="-122"/>
            </a:endParaRPr>
          </a:p>
        </p:txBody>
      </p:sp>
      <p:sp>
        <p:nvSpPr>
          <p:cNvPr id="12" name="TextBox 11"/>
          <p:cNvSpPr txBox="1"/>
          <p:nvPr/>
        </p:nvSpPr>
        <p:spPr>
          <a:xfrm>
            <a:off x="3056012" y="2792939"/>
            <a:ext cx="8295778" cy="1015663"/>
          </a:xfrm>
          <a:prstGeom prst="rect">
            <a:avLst/>
          </a:prstGeom>
          <a:noFill/>
        </p:spPr>
        <p:txBody>
          <a:bodyPr wrap="square" rtlCol="0">
            <a:spAutoFit/>
          </a:bodyPr>
          <a:lstStyle/>
          <a:p>
            <a:r>
              <a:rPr lang="zh-CN" altLang="en-US" sz="6000" b="1" dirty="0" smtClean="0">
                <a:solidFill>
                  <a:schemeClr val="accent6">
                    <a:lumMod val="75000"/>
                  </a:schemeClr>
                </a:solidFill>
                <a:effectLst>
                  <a:reflection blurRad="6350" stA="55000" endA="300" endPos="45500" dir="5400000" sy="-100000" algn="bl" rotWithShape="0"/>
                </a:effectLst>
                <a:latin typeface="Times New Roman" panose="02020603050405020304" pitchFamily="18" charset="0"/>
                <a:ea typeface="微软雅黑" panose="020B0503020204020204" pitchFamily="34" charset="-122"/>
                <a:cs typeface="Times New Roman" panose="02020603050405020304" pitchFamily="18" charset="0"/>
              </a:rPr>
              <a:t>第</a:t>
            </a:r>
            <a:r>
              <a:rPr lang="en-US" altLang="zh-CN" sz="6000" b="1" dirty="0" smtClean="0">
                <a:solidFill>
                  <a:schemeClr val="accent6">
                    <a:lumMod val="75000"/>
                  </a:schemeClr>
                </a:solidFill>
                <a:effectLst>
                  <a:reflection blurRad="6350" stA="55000" endA="300" endPos="45500" dir="5400000" sy="-100000" algn="bl" rotWithShape="0"/>
                </a:effectLst>
                <a:latin typeface="Times New Roman" panose="02020603050405020304" pitchFamily="18" charset="0"/>
                <a:ea typeface="微软雅黑" panose="020B0503020204020204" pitchFamily="34" charset="-122"/>
                <a:cs typeface="Times New Roman" panose="02020603050405020304" pitchFamily="18" charset="0"/>
              </a:rPr>
              <a:t>5</a:t>
            </a:r>
            <a:r>
              <a:rPr lang="zh-CN" altLang="en-US" sz="6000" b="1" dirty="0" smtClean="0">
                <a:solidFill>
                  <a:schemeClr val="accent6">
                    <a:lumMod val="75000"/>
                  </a:schemeClr>
                </a:solidFill>
                <a:effectLst>
                  <a:reflection blurRad="6350" stA="55000" endA="300" endPos="45500" dir="5400000" sy="-100000" algn="bl" rotWithShape="0"/>
                </a:effectLst>
                <a:latin typeface="Times New Roman" panose="02020603050405020304" pitchFamily="18" charset="0"/>
                <a:ea typeface="微软雅黑" panose="020B0503020204020204" pitchFamily="34" charset="-122"/>
                <a:cs typeface="Times New Roman" panose="02020603050405020304" pitchFamily="18" charset="0"/>
              </a:rPr>
              <a:t>课</a:t>
            </a:r>
            <a:r>
              <a:rPr lang="zh-CN" altLang="en-US" sz="6000" b="1" dirty="0">
                <a:solidFill>
                  <a:schemeClr val="accent6">
                    <a:lumMod val="75000"/>
                  </a:schemeClr>
                </a:solidFill>
                <a:effectLst>
                  <a:reflection blurRad="6350" stA="55000" endA="300" endPos="45500" dir="5400000" sy="-100000" algn="bl" rotWithShape="0"/>
                </a:effectLst>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6000" b="1" dirty="0" smtClean="0">
                <a:solidFill>
                  <a:schemeClr val="accent6">
                    <a:lumMod val="75000"/>
                  </a:schemeClr>
                </a:solidFill>
                <a:effectLst>
                  <a:reflection blurRad="6350" stA="55000" endA="300" endPos="45500" dir="5400000" sy="-100000" algn="bl" rotWithShape="0"/>
                </a:effectLst>
                <a:latin typeface="Times New Roman" panose="02020603050405020304" pitchFamily="18" charset="0"/>
                <a:ea typeface="微软雅黑" panose="020B0503020204020204" pitchFamily="34" charset="-122"/>
                <a:cs typeface="Times New Roman" panose="02020603050405020304" pitchFamily="18" charset="0"/>
              </a:rPr>
              <a:t>滕王阁序</a:t>
            </a:r>
            <a:endParaRPr lang="en-US" altLang="zh-CN" sz="4400" dirty="0">
              <a:solidFill>
                <a:schemeClr val="accent6">
                  <a:lumMod val="75000"/>
                </a:schemeClr>
              </a:solidFill>
              <a:effectLst>
                <a:reflection blurRad="6350" stA="55000" endA="300" endPos="45500" dir="5400000" sy="-100000" algn="bl" rotWithShape="0"/>
              </a:effectLst>
              <a:latin typeface="Times New Roman" panose="02020603050405020304" pitchFamily="18" charset="0"/>
              <a:ea typeface="微软雅黑" panose="020B0503020204020204" pitchFamily="34" charset="-122"/>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21" name="圆角矩形 20"/>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答案</a:t>
            </a:r>
            <a:endParaRPr lang="zh-CN" altLang="en-US" sz="1400" dirty="0">
              <a:solidFill>
                <a:srgbClr val="C00000"/>
              </a:solidFill>
              <a:latin typeface="黑体" panose="02010609060101010101" pitchFamily="49" charset="-122"/>
              <a:ea typeface="黑体" panose="02010609060101010101" pitchFamily="49" charset="-122"/>
            </a:endParaRPr>
          </a:p>
        </p:txBody>
      </p:sp>
      <p:sp>
        <p:nvSpPr>
          <p:cNvPr id="7" name="矩形 6"/>
          <p:cNvSpPr/>
          <p:nvPr/>
        </p:nvSpPr>
        <p:spPr>
          <a:xfrm>
            <a:off x="1433736" y="254253"/>
            <a:ext cx="7992888" cy="5262979"/>
          </a:xfrm>
          <a:prstGeom prst="rect">
            <a:avLst/>
          </a:prstGeom>
        </p:spPr>
        <p:txBody>
          <a:bodyPr wrap="square">
            <a:spAutoFit/>
          </a:bodyPr>
          <a:lstStyle/>
          <a:p>
            <a:pPr algn="just">
              <a:lnSpc>
                <a:spcPct val="150000"/>
              </a:lnSpc>
              <a:spcAft>
                <a:spcPts val="0"/>
              </a:spcAft>
              <a:tabLst>
                <a:tab pos="2070735" algn="l"/>
              </a:tabLst>
            </a:pPr>
            <a:r>
              <a:rPr lang="zh-CN" altLang="zh-CN" sz="2800" kern="100" dirty="0">
                <a:latin typeface="Times New Roman" panose="02020603050405020304"/>
                <a:ea typeface="华文细黑"/>
                <a:cs typeface="Times New Roman" panose="02020603050405020304"/>
              </a:rPr>
              <a:t>时维九月，序</a:t>
            </a:r>
            <a:r>
              <a:rPr lang="zh-CN" altLang="zh-CN" sz="2800" kern="100" dirty="0">
                <a:solidFill>
                  <a:srgbClr val="FF0000"/>
                </a:solidFill>
                <a:latin typeface="Times New Roman" panose="02020603050405020304"/>
                <a:ea typeface="华文细黑"/>
                <a:cs typeface="Times New Roman" panose="02020603050405020304"/>
              </a:rPr>
              <a:t>属</a:t>
            </a:r>
            <a:r>
              <a:rPr lang="zh-CN" altLang="zh-CN" sz="2800" kern="100" dirty="0" smtClean="0">
                <a:latin typeface="Times New Roman" panose="02020603050405020304"/>
                <a:ea typeface="华文细黑"/>
                <a:cs typeface="Times New Roman" panose="02020603050405020304"/>
              </a:rPr>
              <a:t>三秋</a:t>
            </a:r>
            <a:endParaRPr lang="en-US" altLang="zh-CN" sz="2800" kern="100" dirty="0" smtClean="0">
              <a:latin typeface="Times New Roman" panose="02020603050405020304"/>
              <a:ea typeface="华文细黑"/>
              <a:cs typeface="Courier New" panose="02070309020205020404"/>
            </a:endParaRPr>
          </a:p>
          <a:p>
            <a:pPr algn="just">
              <a:lnSpc>
                <a:spcPct val="150000"/>
              </a:lnSpc>
              <a:spcAft>
                <a:spcPts val="0"/>
              </a:spcAft>
              <a:tabLst>
                <a:tab pos="2070735" algn="l"/>
              </a:tabLst>
            </a:pPr>
            <a:r>
              <a:rPr lang="zh-CN" altLang="zh-CN" sz="2800" kern="100" dirty="0" smtClean="0">
                <a:latin typeface="Times New Roman" panose="02020603050405020304"/>
                <a:ea typeface="华文细黑"/>
                <a:cs typeface="Times New Roman" panose="02020603050405020304"/>
              </a:rPr>
              <a:t>有良田美池桑竹之</a:t>
            </a:r>
            <a:r>
              <a:rPr lang="zh-CN" altLang="zh-CN" sz="2800" kern="100" dirty="0" smtClean="0">
                <a:solidFill>
                  <a:srgbClr val="FF0000"/>
                </a:solidFill>
                <a:latin typeface="Times New Roman" panose="02020603050405020304"/>
                <a:ea typeface="华文细黑"/>
                <a:cs typeface="Times New Roman" panose="02020603050405020304"/>
              </a:rPr>
              <a:t>属</a:t>
            </a:r>
            <a:endParaRPr lang="en-US" altLang="zh-CN" sz="2800" kern="100" dirty="0" smtClean="0">
              <a:latin typeface="Times New Roman" panose="02020603050405020304"/>
              <a:ea typeface="华文细黑"/>
              <a:cs typeface="Courier New" panose="02070309020205020404"/>
            </a:endParaRPr>
          </a:p>
          <a:p>
            <a:pPr algn="just">
              <a:lnSpc>
                <a:spcPct val="150000"/>
              </a:lnSpc>
              <a:spcAft>
                <a:spcPts val="0"/>
              </a:spcAft>
              <a:tabLst>
                <a:tab pos="2070735" algn="l"/>
              </a:tabLst>
            </a:pPr>
            <a:r>
              <a:rPr lang="zh-CN" altLang="zh-CN" sz="2800" kern="100" dirty="0" smtClean="0">
                <a:latin typeface="Times New Roman" panose="02020603050405020304"/>
                <a:ea typeface="华文细黑"/>
                <a:cs typeface="Times New Roman" panose="02020603050405020304"/>
              </a:rPr>
              <a:t>在</a:t>
            </a:r>
            <a:r>
              <a:rPr lang="zh-CN" altLang="zh-CN" sz="2800" kern="100" dirty="0">
                <a:latin typeface="Times New Roman" panose="02020603050405020304"/>
                <a:ea typeface="华文细黑"/>
                <a:cs typeface="Times New Roman" panose="02020603050405020304"/>
              </a:rPr>
              <a:t>骨髓，司命之</a:t>
            </a:r>
            <a:r>
              <a:rPr lang="zh-CN" altLang="zh-CN" sz="2800" kern="100" dirty="0" smtClean="0">
                <a:latin typeface="Times New Roman" panose="02020603050405020304"/>
                <a:ea typeface="华文细黑"/>
                <a:cs typeface="Times New Roman" panose="02020603050405020304"/>
              </a:rPr>
              <a:t>所</a:t>
            </a:r>
            <a:r>
              <a:rPr lang="zh-CN" altLang="zh-CN" sz="2800" kern="100" dirty="0" smtClean="0">
                <a:solidFill>
                  <a:srgbClr val="FF0000"/>
                </a:solidFill>
                <a:latin typeface="Times New Roman" panose="02020603050405020304"/>
                <a:ea typeface="华文细黑"/>
                <a:cs typeface="Times New Roman" panose="02020603050405020304"/>
              </a:rPr>
              <a:t>属</a:t>
            </a:r>
            <a:endParaRPr lang="en-US" altLang="zh-CN" sz="2800" kern="100" dirty="0" smtClean="0">
              <a:latin typeface="Times New Roman" panose="02020603050405020304"/>
              <a:ea typeface="华文细黑"/>
              <a:cs typeface="Courier New" panose="02070309020205020404"/>
            </a:endParaRPr>
          </a:p>
          <a:p>
            <a:pPr algn="just">
              <a:lnSpc>
                <a:spcPct val="150000"/>
              </a:lnSpc>
              <a:spcAft>
                <a:spcPts val="0"/>
              </a:spcAft>
              <a:tabLst>
                <a:tab pos="2070735" algn="l"/>
              </a:tabLst>
            </a:pPr>
            <a:r>
              <a:rPr lang="zh-CN" altLang="zh-CN" sz="2800" kern="100" dirty="0" smtClean="0">
                <a:solidFill>
                  <a:srgbClr val="FF0000"/>
                </a:solidFill>
                <a:latin typeface="Times New Roman" panose="02020603050405020304"/>
                <a:ea typeface="华文细黑"/>
                <a:cs typeface="Times New Roman" panose="02020603050405020304"/>
              </a:rPr>
              <a:t>属</a:t>
            </a:r>
            <a:r>
              <a:rPr lang="zh-CN" altLang="zh-CN" sz="2800" kern="100" dirty="0">
                <a:latin typeface="Times New Roman" panose="02020603050405020304"/>
                <a:ea typeface="华文细黑"/>
                <a:cs typeface="Times New Roman" panose="02020603050405020304"/>
              </a:rPr>
              <a:t>予作文以记</a:t>
            </a:r>
            <a:r>
              <a:rPr lang="zh-CN" altLang="zh-CN" sz="2800" kern="100" dirty="0" smtClean="0">
                <a:latin typeface="Times New Roman" panose="02020603050405020304"/>
                <a:ea typeface="华文细黑"/>
                <a:cs typeface="Times New Roman" panose="02020603050405020304"/>
              </a:rPr>
              <a:t>之</a:t>
            </a:r>
            <a:endParaRPr lang="zh-CN" altLang="zh-CN" sz="2800" kern="100" dirty="0">
              <a:latin typeface="宋体" panose="02010600030101010101" pitchFamily="2" charset="-122"/>
              <a:cs typeface="Courier New" panose="02070309020205020404"/>
            </a:endParaRPr>
          </a:p>
          <a:p>
            <a:pPr algn="just">
              <a:lnSpc>
                <a:spcPct val="150000"/>
              </a:lnSpc>
              <a:spcAft>
                <a:spcPts val="0"/>
              </a:spcAft>
              <a:tabLst>
                <a:tab pos="2070735" algn="l"/>
              </a:tabLst>
            </a:pPr>
            <a:r>
              <a:rPr lang="zh-CN" altLang="zh-CN" sz="2800" kern="100" dirty="0">
                <a:latin typeface="Times New Roman" panose="02020603050405020304"/>
                <a:ea typeface="华文细黑"/>
                <a:cs typeface="Times New Roman" panose="02020603050405020304"/>
              </a:rPr>
              <a:t>控蛮荆而</a:t>
            </a:r>
            <a:r>
              <a:rPr lang="zh-CN" altLang="zh-CN" sz="2800" kern="100" dirty="0">
                <a:solidFill>
                  <a:srgbClr val="FF0000"/>
                </a:solidFill>
                <a:latin typeface="Times New Roman" panose="02020603050405020304"/>
                <a:ea typeface="华文细黑"/>
                <a:cs typeface="Times New Roman" panose="02020603050405020304"/>
              </a:rPr>
              <a:t>引</a:t>
            </a:r>
            <a:r>
              <a:rPr lang="zh-CN" altLang="zh-CN" sz="2800" kern="100" dirty="0">
                <a:latin typeface="Times New Roman" panose="02020603050405020304"/>
                <a:ea typeface="华文细黑"/>
                <a:cs typeface="Times New Roman" panose="02020603050405020304"/>
              </a:rPr>
              <a:t>瓯</a:t>
            </a:r>
            <a:r>
              <a:rPr lang="zh-CN" altLang="zh-CN" sz="2800" kern="100" dirty="0" smtClean="0">
                <a:latin typeface="Times New Roman" panose="02020603050405020304"/>
                <a:ea typeface="华文细黑"/>
                <a:cs typeface="Times New Roman" panose="02020603050405020304"/>
              </a:rPr>
              <a:t>越</a:t>
            </a:r>
            <a:endParaRPr lang="en-US" altLang="zh-CN" sz="2800" kern="100" dirty="0" smtClean="0">
              <a:latin typeface="Times New Roman" panose="02020603050405020304"/>
              <a:ea typeface="华文细黑"/>
              <a:cs typeface="Courier New" panose="02070309020205020404"/>
            </a:endParaRPr>
          </a:p>
          <a:p>
            <a:pPr algn="just">
              <a:lnSpc>
                <a:spcPct val="150000"/>
              </a:lnSpc>
              <a:spcAft>
                <a:spcPts val="0"/>
              </a:spcAft>
              <a:tabLst>
                <a:tab pos="2070735" algn="l"/>
              </a:tabLst>
            </a:pPr>
            <a:r>
              <a:rPr lang="zh-CN" altLang="zh-CN" sz="2800" kern="100" dirty="0" smtClean="0">
                <a:latin typeface="Times New Roman" panose="02020603050405020304"/>
                <a:ea typeface="华文细黑"/>
                <a:cs typeface="Times New Roman" panose="02020603050405020304"/>
              </a:rPr>
              <a:t>恭</a:t>
            </a:r>
            <a:r>
              <a:rPr lang="zh-CN" altLang="zh-CN" sz="2800" kern="100" dirty="0">
                <a:latin typeface="Times New Roman" panose="02020603050405020304"/>
                <a:ea typeface="华文细黑"/>
                <a:cs typeface="Times New Roman" panose="02020603050405020304"/>
              </a:rPr>
              <a:t>疏短</a:t>
            </a:r>
            <a:r>
              <a:rPr lang="zh-CN" altLang="zh-CN" sz="2800" kern="100" dirty="0" smtClean="0">
                <a:solidFill>
                  <a:srgbClr val="FF0000"/>
                </a:solidFill>
                <a:latin typeface="Times New Roman" panose="02020603050405020304"/>
                <a:ea typeface="华文细黑"/>
                <a:cs typeface="Times New Roman" panose="02020603050405020304"/>
              </a:rPr>
              <a:t>引</a:t>
            </a:r>
            <a:endParaRPr lang="zh-CN" altLang="zh-CN" sz="2800" kern="100" dirty="0">
              <a:latin typeface="宋体" panose="02010600030101010101" pitchFamily="2" charset="-122"/>
              <a:cs typeface="Courier New" panose="02070309020205020404"/>
            </a:endParaRPr>
          </a:p>
          <a:p>
            <a:pPr algn="just">
              <a:lnSpc>
                <a:spcPct val="150000"/>
              </a:lnSpc>
              <a:spcAft>
                <a:spcPts val="0"/>
              </a:spcAft>
              <a:tabLst>
                <a:tab pos="2070735" algn="l"/>
              </a:tabLst>
            </a:pPr>
            <a:r>
              <a:rPr lang="zh-CN" altLang="zh-CN" sz="2800" kern="100" dirty="0">
                <a:solidFill>
                  <a:srgbClr val="FF0000"/>
                </a:solidFill>
                <a:latin typeface="Times New Roman" panose="02020603050405020304"/>
                <a:ea typeface="华文细黑"/>
                <a:cs typeface="Times New Roman" panose="02020603050405020304"/>
              </a:rPr>
              <a:t>穷</a:t>
            </a:r>
            <a:r>
              <a:rPr lang="zh-CN" altLang="zh-CN" sz="2800" kern="100" dirty="0">
                <a:latin typeface="Times New Roman" panose="02020603050405020304"/>
                <a:ea typeface="华文细黑"/>
                <a:cs typeface="Times New Roman" panose="02020603050405020304"/>
              </a:rPr>
              <a:t>岛屿之</a:t>
            </a:r>
            <a:r>
              <a:rPr lang="zh-CN" altLang="zh-CN" sz="2800" kern="100" dirty="0" smtClean="0">
                <a:latin typeface="Times New Roman" panose="02020603050405020304"/>
                <a:ea typeface="华文细黑"/>
                <a:cs typeface="Times New Roman" panose="02020603050405020304"/>
              </a:rPr>
              <a:t>萦回</a:t>
            </a:r>
            <a:endParaRPr lang="en-US" altLang="zh-CN" sz="2800" kern="100" dirty="0" smtClean="0">
              <a:latin typeface="Times New Roman" panose="02020603050405020304"/>
              <a:ea typeface="华文细黑"/>
              <a:cs typeface="Courier New" panose="02070309020205020404"/>
            </a:endParaRPr>
          </a:p>
          <a:p>
            <a:pPr algn="just">
              <a:lnSpc>
                <a:spcPct val="150000"/>
              </a:lnSpc>
              <a:spcAft>
                <a:spcPts val="0"/>
              </a:spcAft>
              <a:tabLst>
                <a:tab pos="2070735" algn="l"/>
              </a:tabLst>
            </a:pPr>
            <a:r>
              <a:rPr lang="zh-CN" altLang="zh-CN" sz="2800" kern="100" dirty="0" smtClean="0">
                <a:solidFill>
                  <a:srgbClr val="FF0000"/>
                </a:solidFill>
                <a:latin typeface="Times New Roman" panose="02020603050405020304"/>
                <a:ea typeface="华文细黑"/>
                <a:cs typeface="Times New Roman" panose="02020603050405020304"/>
              </a:rPr>
              <a:t>穷</a:t>
            </a:r>
            <a:r>
              <a:rPr lang="zh-CN" altLang="zh-CN" sz="2800" kern="100" dirty="0">
                <a:latin typeface="Times New Roman" panose="02020603050405020304"/>
                <a:ea typeface="华文细黑"/>
                <a:cs typeface="Times New Roman" panose="02020603050405020304"/>
              </a:rPr>
              <a:t>且益</a:t>
            </a:r>
            <a:r>
              <a:rPr lang="zh-CN" altLang="zh-CN" sz="2800" kern="100" dirty="0" smtClean="0">
                <a:latin typeface="Times New Roman" panose="02020603050405020304"/>
                <a:ea typeface="华文细黑"/>
                <a:cs typeface="Times New Roman" panose="02020603050405020304"/>
              </a:rPr>
              <a:t>坚</a:t>
            </a:r>
            <a:endParaRPr lang="zh-CN" altLang="zh-CN" sz="2800" kern="100" dirty="0">
              <a:effectLst/>
              <a:latin typeface="宋体" panose="02010600030101010101" pitchFamily="2" charset="-122"/>
              <a:cs typeface="Courier New" panose="02070309020205020404"/>
            </a:endParaRPr>
          </a:p>
        </p:txBody>
      </p:sp>
      <p:sp>
        <p:nvSpPr>
          <p:cNvPr id="3" name="矩形 2"/>
          <p:cNvSpPr/>
          <p:nvPr/>
        </p:nvSpPr>
        <p:spPr>
          <a:xfrm>
            <a:off x="406575" y="1244377"/>
            <a:ext cx="1296144" cy="656077"/>
          </a:xfrm>
          <a:prstGeom prst="rect">
            <a:avLst/>
          </a:prstGeom>
        </p:spPr>
        <p:txBody>
          <a:bodyPr wrap="square">
            <a:spAutoFit/>
          </a:bodyPr>
          <a:lstStyle/>
          <a:p>
            <a:pPr algn="just">
              <a:lnSpc>
                <a:spcPct val="150000"/>
              </a:lnSpc>
              <a:spcAft>
                <a:spcPts val="0"/>
              </a:spcAft>
              <a:tabLst>
                <a:tab pos="2070735" algn="l"/>
              </a:tabLst>
            </a:pPr>
            <a:r>
              <a:rPr lang="en-US" altLang="zh-CN" sz="2800" kern="100" dirty="0">
                <a:latin typeface="宋体" panose="02010600030101010101" pitchFamily="2" charset="-122"/>
                <a:ea typeface="华文细黑"/>
                <a:cs typeface="Times New Roman" panose="02020603050405020304"/>
              </a:rPr>
              <a:t>③</a:t>
            </a:r>
            <a:r>
              <a:rPr lang="zh-CN" altLang="zh-CN" sz="2800" kern="100" dirty="0">
                <a:latin typeface="Times New Roman" panose="02020603050405020304"/>
                <a:ea typeface="华文细黑"/>
                <a:cs typeface="Times New Roman" panose="02020603050405020304"/>
              </a:rPr>
              <a:t>属</a:t>
            </a:r>
            <a:endParaRPr lang="zh-CN" altLang="zh-CN" sz="2800" kern="100" dirty="0">
              <a:effectLst/>
              <a:latin typeface="宋体" panose="02010600030101010101" pitchFamily="2" charset="-122"/>
              <a:cs typeface="Courier New" panose="02070309020205020404"/>
            </a:endParaRPr>
          </a:p>
        </p:txBody>
      </p:sp>
      <p:sp>
        <p:nvSpPr>
          <p:cNvPr id="4" name="矩形 3"/>
          <p:cNvSpPr/>
          <p:nvPr/>
        </p:nvSpPr>
        <p:spPr>
          <a:xfrm>
            <a:off x="410663" y="3140968"/>
            <a:ext cx="1296144" cy="656077"/>
          </a:xfrm>
          <a:prstGeom prst="rect">
            <a:avLst/>
          </a:prstGeom>
        </p:spPr>
        <p:txBody>
          <a:bodyPr wrap="square">
            <a:spAutoFit/>
          </a:bodyPr>
          <a:lstStyle/>
          <a:p>
            <a:pPr algn="just">
              <a:lnSpc>
                <a:spcPct val="150000"/>
              </a:lnSpc>
              <a:spcAft>
                <a:spcPts val="0"/>
              </a:spcAft>
              <a:tabLst>
                <a:tab pos="2070735" algn="l"/>
              </a:tabLst>
            </a:pPr>
            <a:r>
              <a:rPr lang="en-US" altLang="zh-CN" sz="2800" kern="100" dirty="0">
                <a:latin typeface="宋体" panose="02010600030101010101" pitchFamily="2" charset="-122"/>
                <a:ea typeface="华文细黑"/>
                <a:cs typeface="Times New Roman" panose="02020603050405020304"/>
              </a:rPr>
              <a:t>④</a:t>
            </a:r>
            <a:r>
              <a:rPr lang="zh-CN" altLang="zh-CN" sz="2800" kern="100" dirty="0">
                <a:latin typeface="Times New Roman" panose="02020603050405020304"/>
                <a:ea typeface="华文细黑"/>
                <a:cs typeface="Times New Roman" panose="02020603050405020304"/>
              </a:rPr>
              <a:t>引</a:t>
            </a:r>
            <a:endParaRPr lang="zh-CN" altLang="zh-CN" sz="2800" kern="100" dirty="0">
              <a:effectLst/>
              <a:latin typeface="宋体" panose="02010600030101010101" pitchFamily="2" charset="-122"/>
              <a:cs typeface="Courier New" panose="02070309020205020404"/>
            </a:endParaRPr>
          </a:p>
        </p:txBody>
      </p:sp>
      <p:sp>
        <p:nvSpPr>
          <p:cNvPr id="5" name="左大括号 4"/>
          <p:cNvSpPr/>
          <p:nvPr/>
        </p:nvSpPr>
        <p:spPr>
          <a:xfrm>
            <a:off x="1270978" y="585039"/>
            <a:ext cx="196666" cy="2124000"/>
          </a:xfrm>
          <a:prstGeom prst="leftBrace">
            <a:avLst>
              <a:gd name="adj1" fmla="val 31849"/>
              <a:gd name="adj2" fmla="val 50000"/>
            </a:avLst>
          </a:prstGeom>
          <a:ln w="127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2" name="左大括号 11"/>
          <p:cNvSpPr/>
          <p:nvPr/>
        </p:nvSpPr>
        <p:spPr>
          <a:xfrm>
            <a:off x="1270978" y="3102868"/>
            <a:ext cx="196666" cy="900000"/>
          </a:xfrm>
          <a:prstGeom prst="leftBrace">
            <a:avLst>
              <a:gd name="adj1" fmla="val 31849"/>
              <a:gd name="adj2" fmla="val 50000"/>
            </a:avLst>
          </a:prstGeom>
          <a:ln w="127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1" name="矩形 10"/>
          <p:cNvSpPr/>
          <p:nvPr/>
        </p:nvSpPr>
        <p:spPr>
          <a:xfrm>
            <a:off x="410663" y="4419582"/>
            <a:ext cx="1296144" cy="656077"/>
          </a:xfrm>
          <a:prstGeom prst="rect">
            <a:avLst/>
          </a:prstGeom>
        </p:spPr>
        <p:txBody>
          <a:bodyPr wrap="square">
            <a:spAutoFit/>
          </a:bodyPr>
          <a:lstStyle/>
          <a:p>
            <a:pPr algn="just">
              <a:lnSpc>
                <a:spcPct val="150000"/>
              </a:lnSpc>
              <a:spcAft>
                <a:spcPts val="0"/>
              </a:spcAft>
              <a:tabLst>
                <a:tab pos="2070735" algn="l"/>
              </a:tabLst>
            </a:pPr>
            <a:r>
              <a:rPr lang="en-US" altLang="zh-CN" sz="2800" kern="100" dirty="0">
                <a:latin typeface="宋体" panose="02010600030101010101" pitchFamily="2" charset="-122"/>
                <a:ea typeface="华文细黑"/>
                <a:cs typeface="Times New Roman" panose="02020603050405020304"/>
              </a:rPr>
              <a:t>⑤</a:t>
            </a:r>
            <a:r>
              <a:rPr lang="zh-CN" altLang="zh-CN" sz="2800" kern="100" dirty="0">
                <a:latin typeface="Times New Roman" panose="02020603050405020304"/>
                <a:ea typeface="华文细黑"/>
                <a:cs typeface="Times New Roman" panose="02020603050405020304"/>
              </a:rPr>
              <a:t>穷</a:t>
            </a:r>
            <a:endParaRPr lang="zh-CN" altLang="zh-CN" sz="2800" kern="100" dirty="0">
              <a:effectLst/>
              <a:latin typeface="宋体" panose="02010600030101010101" pitchFamily="2" charset="-122"/>
              <a:cs typeface="Courier New" panose="02070309020205020404"/>
            </a:endParaRPr>
          </a:p>
        </p:txBody>
      </p:sp>
      <p:sp>
        <p:nvSpPr>
          <p:cNvPr id="14" name="左大括号 13"/>
          <p:cNvSpPr/>
          <p:nvPr/>
        </p:nvSpPr>
        <p:spPr>
          <a:xfrm>
            <a:off x="1270978" y="4391683"/>
            <a:ext cx="196666" cy="900000"/>
          </a:xfrm>
          <a:prstGeom prst="leftBrace">
            <a:avLst>
              <a:gd name="adj1" fmla="val 31849"/>
              <a:gd name="adj2" fmla="val 50000"/>
            </a:avLst>
          </a:prstGeom>
          <a:ln w="127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 name="矩形 1"/>
          <p:cNvSpPr/>
          <p:nvPr/>
        </p:nvSpPr>
        <p:spPr>
          <a:xfrm>
            <a:off x="2917329" y="245781"/>
            <a:ext cx="6660976" cy="5262979"/>
          </a:xfrm>
          <a:prstGeom prst="rect">
            <a:avLst/>
          </a:prstGeom>
        </p:spPr>
        <p:txBody>
          <a:bodyPr wrap="square">
            <a:spAutoFit/>
          </a:bodyPr>
          <a:lstStyle/>
          <a:p>
            <a:pPr lvl="0" algn="just">
              <a:lnSpc>
                <a:spcPct val="150000"/>
              </a:lnSpc>
              <a:tabLst>
                <a:tab pos="2070735" algn="l"/>
              </a:tabLst>
            </a:pPr>
            <a:r>
              <a:rPr lang="en-US" altLang="zh-CN" sz="2800" kern="100" dirty="0" smtClean="0">
                <a:solidFill>
                  <a:srgbClr val="3333FF"/>
                </a:solidFill>
                <a:latin typeface="Symbol" panose="05050102010706020507"/>
                <a:ea typeface="华文细黑"/>
                <a:cs typeface="Times New Roman" panose="02020603050405020304"/>
              </a:rPr>
              <a:t>                    (</a:t>
            </a:r>
            <a:r>
              <a:rPr lang="zh-CN" altLang="zh-CN" sz="2800" kern="100" dirty="0">
                <a:solidFill>
                  <a:srgbClr val="3333FF"/>
                </a:solidFill>
                <a:latin typeface="Times New Roman" panose="02020603050405020304"/>
                <a:ea typeface="华文细黑"/>
                <a:cs typeface="Times New Roman" panose="02020603050405020304"/>
              </a:rPr>
              <a:t>动词，是，属于</a:t>
            </a:r>
            <a:r>
              <a:rPr lang="en-US" altLang="zh-CN" sz="2800" kern="100" dirty="0">
                <a:solidFill>
                  <a:srgbClr val="3333FF"/>
                </a:solidFill>
                <a:latin typeface="Symbol" panose="05050102010706020507"/>
                <a:ea typeface="华文细黑"/>
                <a:cs typeface="Times New Roman" panose="02020603050405020304"/>
              </a:rPr>
              <a:t>)</a:t>
            </a:r>
            <a:endParaRPr lang="en-US" altLang="zh-CN" sz="2800" kern="100" dirty="0">
              <a:solidFill>
                <a:srgbClr val="3333FF"/>
              </a:solidFill>
              <a:latin typeface="Times New Roman" panose="02020603050405020304"/>
              <a:ea typeface="华文细黑"/>
              <a:cs typeface="Courier New" panose="02070309020205020404"/>
            </a:endParaRPr>
          </a:p>
          <a:p>
            <a:pPr lvl="0" algn="just">
              <a:lnSpc>
                <a:spcPct val="150000"/>
              </a:lnSpc>
              <a:tabLst>
                <a:tab pos="2070735" algn="l"/>
              </a:tabLst>
            </a:pPr>
            <a:r>
              <a:rPr lang="en-US" altLang="zh-CN" sz="2800" kern="100" dirty="0" smtClean="0">
                <a:solidFill>
                  <a:srgbClr val="3333FF"/>
                </a:solidFill>
                <a:latin typeface="Symbol" panose="05050102010706020507"/>
                <a:ea typeface="华文细黑"/>
                <a:cs typeface="Times New Roman" panose="02020603050405020304"/>
              </a:rPr>
              <a:t>                    (</a:t>
            </a:r>
            <a:r>
              <a:rPr lang="zh-CN" altLang="zh-CN" sz="2800" kern="100" dirty="0">
                <a:solidFill>
                  <a:srgbClr val="3333FF"/>
                </a:solidFill>
                <a:latin typeface="Times New Roman" panose="02020603050405020304"/>
                <a:ea typeface="华文细黑"/>
                <a:cs typeface="Times New Roman" panose="02020603050405020304"/>
              </a:rPr>
              <a:t>名词，类</a:t>
            </a:r>
            <a:r>
              <a:rPr lang="en-US" altLang="zh-CN" sz="2800" kern="100" dirty="0">
                <a:solidFill>
                  <a:srgbClr val="3333FF"/>
                </a:solidFill>
                <a:latin typeface="Symbol" panose="05050102010706020507"/>
                <a:ea typeface="华文细黑"/>
                <a:cs typeface="Times New Roman" panose="02020603050405020304"/>
              </a:rPr>
              <a:t>)</a:t>
            </a:r>
            <a:endParaRPr lang="en-US" altLang="zh-CN" sz="2800" kern="100" dirty="0">
              <a:solidFill>
                <a:srgbClr val="3333FF"/>
              </a:solidFill>
              <a:latin typeface="Times New Roman" panose="02020603050405020304"/>
              <a:ea typeface="华文细黑"/>
              <a:cs typeface="Courier New" panose="02070309020205020404"/>
            </a:endParaRPr>
          </a:p>
          <a:p>
            <a:pPr lvl="0" algn="just">
              <a:lnSpc>
                <a:spcPct val="150000"/>
              </a:lnSpc>
              <a:tabLst>
                <a:tab pos="2070735" algn="l"/>
              </a:tabLst>
            </a:pPr>
            <a:r>
              <a:rPr lang="en-US" altLang="zh-CN" sz="2800" kern="100" dirty="0" smtClean="0">
                <a:solidFill>
                  <a:srgbClr val="3333FF"/>
                </a:solidFill>
                <a:latin typeface="Symbol" panose="05050102010706020507"/>
                <a:ea typeface="华文细黑"/>
                <a:cs typeface="Times New Roman" panose="02020603050405020304"/>
              </a:rPr>
              <a:t>                    (</a:t>
            </a:r>
            <a:r>
              <a:rPr lang="zh-CN" altLang="zh-CN" sz="2800" kern="100" dirty="0">
                <a:solidFill>
                  <a:srgbClr val="3333FF"/>
                </a:solidFill>
                <a:latin typeface="Times New Roman" panose="02020603050405020304"/>
                <a:ea typeface="华文细黑"/>
                <a:cs typeface="Times New Roman" panose="02020603050405020304"/>
              </a:rPr>
              <a:t>动词，隶属，掌管</a:t>
            </a:r>
            <a:r>
              <a:rPr lang="en-US" altLang="zh-CN" sz="2800" kern="100" dirty="0">
                <a:solidFill>
                  <a:srgbClr val="3333FF"/>
                </a:solidFill>
                <a:latin typeface="Symbol" panose="05050102010706020507"/>
                <a:ea typeface="华文细黑"/>
                <a:cs typeface="Times New Roman" panose="02020603050405020304"/>
              </a:rPr>
              <a:t>)</a:t>
            </a:r>
            <a:endParaRPr lang="en-US" altLang="zh-CN" sz="2800" kern="100" dirty="0">
              <a:solidFill>
                <a:srgbClr val="3333FF"/>
              </a:solidFill>
              <a:latin typeface="Times New Roman" panose="02020603050405020304"/>
              <a:ea typeface="华文细黑"/>
              <a:cs typeface="Courier New" panose="02070309020205020404"/>
            </a:endParaRPr>
          </a:p>
          <a:p>
            <a:pPr lvl="0">
              <a:lnSpc>
                <a:spcPct val="150000"/>
              </a:lnSpc>
            </a:pPr>
            <a:r>
              <a:rPr lang="en-US" altLang="zh-CN" sz="2800" kern="100" dirty="0" smtClean="0">
                <a:solidFill>
                  <a:srgbClr val="3333FF"/>
                </a:solidFill>
                <a:latin typeface="Symbol" panose="05050102010706020507"/>
                <a:ea typeface="华文细黑"/>
                <a:cs typeface="Times New Roman" panose="02020603050405020304"/>
              </a:rPr>
              <a:t>            (</a:t>
            </a:r>
            <a:r>
              <a:rPr lang="zh-CN" altLang="zh-CN" sz="2800" kern="100" dirty="0">
                <a:solidFill>
                  <a:srgbClr val="3333FF"/>
                </a:solidFill>
                <a:latin typeface="Times New Roman" panose="02020603050405020304"/>
                <a:ea typeface="华文细黑"/>
                <a:cs typeface="Times New Roman" panose="02020603050405020304"/>
              </a:rPr>
              <a:t>通</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嘱</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，嘱咐</a:t>
            </a:r>
            <a:r>
              <a:rPr lang="en-US" altLang="zh-CN" sz="2800" kern="100" dirty="0">
                <a:solidFill>
                  <a:srgbClr val="3333FF"/>
                </a:solidFill>
                <a:latin typeface="Symbol" panose="05050102010706020507"/>
                <a:ea typeface="华文细黑"/>
                <a:cs typeface="Times New Roman" panose="02020603050405020304"/>
              </a:rPr>
              <a:t>)</a:t>
            </a:r>
            <a:endParaRPr lang="en-US" altLang="zh-CN" sz="2800" kern="100" dirty="0">
              <a:solidFill>
                <a:srgbClr val="3333FF"/>
              </a:solidFill>
              <a:latin typeface="Symbol" panose="05050102010706020507"/>
              <a:ea typeface="华文细黑"/>
              <a:cs typeface="Times New Roman" panose="02020603050405020304"/>
            </a:endParaRPr>
          </a:p>
          <a:p>
            <a:pPr lvl="0" algn="just">
              <a:lnSpc>
                <a:spcPct val="150000"/>
              </a:lnSpc>
              <a:tabLst>
                <a:tab pos="2070735" algn="l"/>
              </a:tabLst>
            </a:pPr>
            <a:r>
              <a:rPr lang="en-US" altLang="zh-CN" sz="2800" kern="100" dirty="0" smtClean="0">
                <a:solidFill>
                  <a:srgbClr val="3333FF"/>
                </a:solidFill>
                <a:latin typeface="Symbol" panose="05050102010706020507"/>
                <a:ea typeface="华文细黑"/>
                <a:cs typeface="Times New Roman" panose="02020603050405020304"/>
              </a:rPr>
              <a:t>            (</a:t>
            </a:r>
            <a:r>
              <a:rPr lang="zh-CN" altLang="zh-CN" sz="2800" kern="100" dirty="0">
                <a:solidFill>
                  <a:srgbClr val="3333FF"/>
                </a:solidFill>
                <a:latin typeface="Times New Roman" panose="02020603050405020304"/>
                <a:ea typeface="华文细黑"/>
                <a:cs typeface="Times New Roman" panose="02020603050405020304"/>
              </a:rPr>
              <a:t>动词，连接</a:t>
            </a:r>
            <a:r>
              <a:rPr lang="en-US" altLang="zh-CN" sz="2800" kern="100" dirty="0">
                <a:solidFill>
                  <a:srgbClr val="3333FF"/>
                </a:solidFill>
                <a:latin typeface="Symbol" panose="05050102010706020507"/>
                <a:ea typeface="华文细黑"/>
                <a:cs typeface="Times New Roman" panose="02020603050405020304"/>
              </a:rPr>
              <a:t>)</a:t>
            </a:r>
            <a:endParaRPr lang="en-US" altLang="zh-CN" sz="2800" kern="100" dirty="0">
              <a:solidFill>
                <a:srgbClr val="3333FF"/>
              </a:solidFill>
              <a:latin typeface="Times New Roman" panose="02020603050405020304"/>
              <a:ea typeface="华文细黑"/>
              <a:cs typeface="Courier New" panose="02070309020205020404"/>
            </a:endParaRPr>
          </a:p>
          <a:p>
            <a:pPr lvl="0" algn="just">
              <a:lnSpc>
                <a:spcPct val="150000"/>
              </a:lnSpc>
              <a:tabLst>
                <a:tab pos="2070735" algn="l"/>
              </a:tabLst>
            </a:pPr>
            <a:r>
              <a:rPr lang="en-US" altLang="zh-CN" sz="2800" kern="100" dirty="0">
                <a:solidFill>
                  <a:srgbClr val="3333FF"/>
                </a:solidFill>
                <a:latin typeface="Symbol" panose="05050102010706020507"/>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名词，序</a:t>
            </a:r>
            <a:r>
              <a:rPr lang="en-US" altLang="zh-CN" sz="2800" kern="100" dirty="0">
                <a:solidFill>
                  <a:srgbClr val="3333FF"/>
                </a:solidFill>
                <a:latin typeface="Symbol" panose="05050102010706020507"/>
                <a:ea typeface="华文细黑"/>
                <a:cs typeface="Times New Roman" panose="02020603050405020304"/>
              </a:rPr>
              <a:t>)</a:t>
            </a:r>
            <a:endParaRPr lang="zh-CN" altLang="zh-CN" sz="2800" kern="100" dirty="0">
              <a:solidFill>
                <a:srgbClr val="3333FF"/>
              </a:solidFill>
              <a:latin typeface="宋体" panose="02010600030101010101" pitchFamily="2" charset="-122"/>
              <a:cs typeface="Courier New" panose="02070309020205020404"/>
            </a:endParaRPr>
          </a:p>
          <a:p>
            <a:pPr lvl="0" algn="just">
              <a:lnSpc>
                <a:spcPct val="150000"/>
              </a:lnSpc>
              <a:tabLst>
                <a:tab pos="2070735" algn="l"/>
              </a:tabLst>
            </a:pPr>
            <a:r>
              <a:rPr lang="en-US" altLang="zh-CN" sz="2800" kern="100" dirty="0" smtClean="0">
                <a:solidFill>
                  <a:srgbClr val="3333FF"/>
                </a:solidFill>
                <a:latin typeface="Symbol" panose="05050102010706020507"/>
                <a:ea typeface="华文细黑"/>
                <a:cs typeface="Times New Roman" panose="02020603050405020304"/>
              </a:rPr>
              <a:t>        (</a:t>
            </a:r>
            <a:r>
              <a:rPr lang="zh-CN" altLang="zh-CN" sz="2800" kern="100" dirty="0">
                <a:solidFill>
                  <a:srgbClr val="3333FF"/>
                </a:solidFill>
                <a:latin typeface="Times New Roman" panose="02020603050405020304"/>
                <a:ea typeface="华文细黑"/>
                <a:cs typeface="Times New Roman" panose="02020603050405020304"/>
              </a:rPr>
              <a:t>动词，穷尽</a:t>
            </a:r>
            <a:r>
              <a:rPr lang="en-US" altLang="zh-CN" sz="2800" kern="100" dirty="0">
                <a:solidFill>
                  <a:srgbClr val="3333FF"/>
                </a:solidFill>
                <a:latin typeface="Symbol" panose="05050102010706020507"/>
                <a:ea typeface="华文细黑"/>
                <a:cs typeface="Times New Roman" panose="02020603050405020304"/>
              </a:rPr>
              <a:t>)</a:t>
            </a:r>
            <a:endParaRPr lang="en-US" altLang="zh-CN" sz="2800" kern="100" dirty="0">
              <a:solidFill>
                <a:srgbClr val="3333FF"/>
              </a:solidFill>
              <a:latin typeface="Times New Roman" panose="02020603050405020304"/>
              <a:ea typeface="华文细黑"/>
              <a:cs typeface="Courier New" panose="02070309020205020404"/>
            </a:endParaRPr>
          </a:p>
          <a:p>
            <a:pPr lvl="0" algn="just">
              <a:lnSpc>
                <a:spcPct val="150000"/>
              </a:lnSpc>
              <a:tabLst>
                <a:tab pos="2070735" algn="l"/>
              </a:tabLst>
            </a:pPr>
            <a:r>
              <a:rPr lang="en-US" altLang="zh-CN" sz="2800" kern="100" dirty="0">
                <a:solidFill>
                  <a:srgbClr val="3333FF"/>
                </a:solidFill>
                <a:latin typeface="Symbol" panose="05050102010706020507"/>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名词，困厄，处境艰难</a:t>
            </a:r>
            <a:r>
              <a:rPr lang="en-US" altLang="zh-CN" sz="2800" kern="100" dirty="0">
                <a:solidFill>
                  <a:srgbClr val="3333FF"/>
                </a:solidFill>
                <a:latin typeface="Symbol" panose="05050102010706020507"/>
                <a:ea typeface="华文细黑"/>
                <a:cs typeface="Times New Roman" panose="02020603050405020304"/>
              </a:rPr>
              <a:t>)</a:t>
            </a:r>
            <a:endParaRPr lang="zh-CN" altLang="zh-CN" sz="2800" kern="100" dirty="0">
              <a:solidFill>
                <a:srgbClr val="3333FF"/>
              </a:solidFill>
              <a:latin typeface="宋体" panose="02010600030101010101" pitchFamily="2" charset="-122"/>
              <a:cs typeface="Courier New" panose="02070309020205020404"/>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1"/>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2">
                                            <p:txEl>
                                              <p:pRg st="1" end="1"/>
                                            </p:txEl>
                                          </p:spTgt>
                                        </p:tgtEl>
                                        <p:attrNameLst>
                                          <p:attrName>style.visibility</p:attrName>
                                        </p:attrNameLst>
                                      </p:cBhvr>
                                      <p:to>
                                        <p:strVal val="visible"/>
                                      </p:to>
                                    </p:set>
                                    <p:animEffect transition="in" filter="blinds(horizontal)">
                                      <p:cBhvr>
                                        <p:cTn id="10" dur="500"/>
                                        <p:tgtEl>
                                          <p:spTgt spid="2">
                                            <p:txEl>
                                              <p:pRg st="1" end="1"/>
                                            </p:txEl>
                                          </p:spTgt>
                                        </p:tgtEl>
                                      </p:cBhvr>
                                    </p:animEffect>
                                  </p:childTnLst>
                                </p:cTn>
                              </p:par>
                              <p:par>
                                <p:cTn id="11" presetID="3" presetClass="entr" presetSubtype="10" fill="hold" nodeType="withEffect">
                                  <p:stCondLst>
                                    <p:cond delay="0"/>
                                  </p:stCondLst>
                                  <p:childTnLst>
                                    <p:set>
                                      <p:cBhvr>
                                        <p:cTn id="12" dur="1" fill="hold">
                                          <p:stCondLst>
                                            <p:cond delay="0"/>
                                          </p:stCondLst>
                                        </p:cTn>
                                        <p:tgtEl>
                                          <p:spTgt spid="2">
                                            <p:txEl>
                                              <p:pRg st="2" end="2"/>
                                            </p:txEl>
                                          </p:spTgt>
                                        </p:tgtEl>
                                        <p:attrNameLst>
                                          <p:attrName>style.visibility</p:attrName>
                                        </p:attrNameLst>
                                      </p:cBhvr>
                                      <p:to>
                                        <p:strVal val="visible"/>
                                      </p:to>
                                    </p:set>
                                    <p:animEffect transition="in" filter="blinds(horizontal)">
                                      <p:cBhvr>
                                        <p:cTn id="13" dur="500"/>
                                        <p:tgtEl>
                                          <p:spTgt spid="2">
                                            <p:txEl>
                                              <p:pRg st="2" end="2"/>
                                            </p:txEl>
                                          </p:spTgt>
                                        </p:tgtEl>
                                      </p:cBhvr>
                                    </p:animEffect>
                                  </p:childTnLst>
                                </p:cTn>
                              </p:par>
                              <p:par>
                                <p:cTn id="14" presetID="3" presetClass="entr" presetSubtype="10" fill="hold" nodeType="withEffect">
                                  <p:stCondLst>
                                    <p:cond delay="0"/>
                                  </p:stCondLst>
                                  <p:childTnLst>
                                    <p:set>
                                      <p:cBhvr>
                                        <p:cTn id="15" dur="1" fill="hold">
                                          <p:stCondLst>
                                            <p:cond delay="0"/>
                                          </p:stCondLst>
                                        </p:cTn>
                                        <p:tgtEl>
                                          <p:spTgt spid="2">
                                            <p:txEl>
                                              <p:pRg st="3" end="3"/>
                                            </p:txEl>
                                          </p:spTgt>
                                        </p:tgtEl>
                                        <p:attrNameLst>
                                          <p:attrName>style.visibility</p:attrName>
                                        </p:attrNameLst>
                                      </p:cBhvr>
                                      <p:to>
                                        <p:strVal val="visible"/>
                                      </p:to>
                                    </p:set>
                                    <p:animEffect transition="in" filter="blinds(horizontal)">
                                      <p:cBhvr>
                                        <p:cTn id="16" dur="500"/>
                                        <p:tgtEl>
                                          <p:spTgt spid="2">
                                            <p:txEl>
                                              <p:pRg st="3" end="3"/>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3" presetClass="entr" presetSubtype="10" fill="hold" nodeType="clickEffect">
                                  <p:stCondLst>
                                    <p:cond delay="0"/>
                                  </p:stCondLst>
                                  <p:childTnLst>
                                    <p:set>
                                      <p:cBhvr>
                                        <p:cTn id="20" dur="1" fill="hold">
                                          <p:stCondLst>
                                            <p:cond delay="0"/>
                                          </p:stCondLst>
                                        </p:cTn>
                                        <p:tgtEl>
                                          <p:spTgt spid="2">
                                            <p:txEl>
                                              <p:pRg st="4" end="4"/>
                                            </p:txEl>
                                          </p:spTgt>
                                        </p:tgtEl>
                                        <p:attrNameLst>
                                          <p:attrName>style.visibility</p:attrName>
                                        </p:attrNameLst>
                                      </p:cBhvr>
                                      <p:to>
                                        <p:strVal val="visible"/>
                                      </p:to>
                                    </p:set>
                                    <p:animEffect transition="in" filter="blinds(horizontal)">
                                      <p:cBhvr>
                                        <p:cTn id="21" dur="500"/>
                                        <p:tgtEl>
                                          <p:spTgt spid="2">
                                            <p:txEl>
                                              <p:pRg st="4" end="4"/>
                                            </p:txEl>
                                          </p:spTgt>
                                        </p:tgtEl>
                                      </p:cBhvr>
                                    </p:animEffect>
                                  </p:childTnLst>
                                </p:cTn>
                              </p:par>
                              <p:par>
                                <p:cTn id="22" presetID="3" presetClass="entr" presetSubtype="10" fill="hold" nodeType="withEffect">
                                  <p:stCondLst>
                                    <p:cond delay="0"/>
                                  </p:stCondLst>
                                  <p:childTnLst>
                                    <p:set>
                                      <p:cBhvr>
                                        <p:cTn id="23" dur="1" fill="hold">
                                          <p:stCondLst>
                                            <p:cond delay="0"/>
                                          </p:stCondLst>
                                        </p:cTn>
                                        <p:tgtEl>
                                          <p:spTgt spid="2">
                                            <p:txEl>
                                              <p:pRg st="5" end="5"/>
                                            </p:txEl>
                                          </p:spTgt>
                                        </p:tgtEl>
                                        <p:attrNameLst>
                                          <p:attrName>style.visibility</p:attrName>
                                        </p:attrNameLst>
                                      </p:cBhvr>
                                      <p:to>
                                        <p:strVal val="visible"/>
                                      </p:to>
                                    </p:set>
                                    <p:animEffect transition="in" filter="blinds(horizontal)">
                                      <p:cBhvr>
                                        <p:cTn id="24" dur="500"/>
                                        <p:tgtEl>
                                          <p:spTgt spid="2">
                                            <p:txEl>
                                              <p:pRg st="5" end="5"/>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3" presetClass="entr" presetSubtype="10" fill="hold" nodeType="clickEffect">
                                  <p:stCondLst>
                                    <p:cond delay="0"/>
                                  </p:stCondLst>
                                  <p:childTnLst>
                                    <p:set>
                                      <p:cBhvr>
                                        <p:cTn id="28" dur="1" fill="hold">
                                          <p:stCondLst>
                                            <p:cond delay="0"/>
                                          </p:stCondLst>
                                        </p:cTn>
                                        <p:tgtEl>
                                          <p:spTgt spid="2">
                                            <p:txEl>
                                              <p:pRg st="6" end="6"/>
                                            </p:txEl>
                                          </p:spTgt>
                                        </p:tgtEl>
                                        <p:attrNameLst>
                                          <p:attrName>style.visibility</p:attrName>
                                        </p:attrNameLst>
                                      </p:cBhvr>
                                      <p:to>
                                        <p:strVal val="visible"/>
                                      </p:to>
                                    </p:set>
                                    <p:animEffect transition="in" filter="blinds(horizontal)">
                                      <p:cBhvr>
                                        <p:cTn id="29" dur="500"/>
                                        <p:tgtEl>
                                          <p:spTgt spid="2">
                                            <p:txEl>
                                              <p:pRg st="6" end="6"/>
                                            </p:txEl>
                                          </p:spTgt>
                                        </p:tgtEl>
                                      </p:cBhvr>
                                    </p:animEffect>
                                  </p:childTnLst>
                                </p:cTn>
                              </p:par>
                              <p:par>
                                <p:cTn id="30" presetID="3" presetClass="entr" presetSubtype="10" fill="hold" nodeType="withEffect">
                                  <p:stCondLst>
                                    <p:cond delay="0"/>
                                  </p:stCondLst>
                                  <p:childTnLst>
                                    <p:set>
                                      <p:cBhvr>
                                        <p:cTn id="31" dur="1" fill="hold">
                                          <p:stCondLst>
                                            <p:cond delay="0"/>
                                          </p:stCondLst>
                                        </p:cTn>
                                        <p:tgtEl>
                                          <p:spTgt spid="2">
                                            <p:txEl>
                                              <p:pRg st="7" end="7"/>
                                            </p:txEl>
                                          </p:spTgt>
                                        </p:tgtEl>
                                        <p:attrNameLst>
                                          <p:attrName>style.visibility</p:attrName>
                                        </p:attrNameLst>
                                      </p:cBhvr>
                                      <p:to>
                                        <p:strVal val="visible"/>
                                      </p:to>
                                    </p:set>
                                    <p:animEffect transition="in" filter="blinds(horizontal)">
                                      <p:cBhvr>
                                        <p:cTn id="32" dur="500"/>
                                        <p:tgtEl>
                                          <p:spTgt spid="2">
                                            <p:txEl>
                                              <p:pRg st="7" end="7"/>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xit" presetSubtype="0" fill="hold" grpId="0" nodeType="clickEffect">
                                  <p:stCondLst>
                                    <p:cond delay="0"/>
                                  </p:stCondLst>
                                  <p:childTnLst>
                                    <p:animEffect transition="out" filter="fade">
                                      <p:cBhvr>
                                        <p:cTn id="36" dur="500"/>
                                        <p:tgtEl>
                                          <p:spTgt spid="2">
                                            <p:txEl>
                                              <p:pRg st="0" end="0"/>
                                            </p:txEl>
                                          </p:spTgt>
                                        </p:tgtEl>
                                      </p:cBhvr>
                                    </p:animEffect>
                                    <p:set>
                                      <p:cBhvr>
                                        <p:cTn id="37" dur="1" fill="hold">
                                          <p:stCondLst>
                                            <p:cond delay="499"/>
                                          </p:stCondLst>
                                        </p:cTn>
                                        <p:tgtEl>
                                          <p:spTgt spid="2">
                                            <p:txEl>
                                              <p:pRg st="0" end="0"/>
                                            </p:txEl>
                                          </p:spTgt>
                                        </p:tgtEl>
                                        <p:attrNameLst>
                                          <p:attrName>style.visibility</p:attrName>
                                        </p:attrNameLst>
                                      </p:cBhvr>
                                      <p:to>
                                        <p:strVal val="hidden"/>
                                      </p:to>
                                    </p:set>
                                  </p:childTnLst>
                                </p:cTn>
                              </p:par>
                              <p:par>
                                <p:cTn id="38" presetID="10" presetClass="exit" presetSubtype="0" fill="hold" grpId="0" nodeType="withEffect">
                                  <p:stCondLst>
                                    <p:cond delay="0"/>
                                  </p:stCondLst>
                                  <p:childTnLst>
                                    <p:animEffect transition="out" filter="fade">
                                      <p:cBhvr>
                                        <p:cTn id="39" dur="500"/>
                                        <p:tgtEl>
                                          <p:spTgt spid="2">
                                            <p:txEl>
                                              <p:pRg st="1" end="1"/>
                                            </p:txEl>
                                          </p:spTgt>
                                        </p:tgtEl>
                                      </p:cBhvr>
                                    </p:animEffect>
                                    <p:set>
                                      <p:cBhvr>
                                        <p:cTn id="40" dur="1" fill="hold">
                                          <p:stCondLst>
                                            <p:cond delay="499"/>
                                          </p:stCondLst>
                                        </p:cTn>
                                        <p:tgtEl>
                                          <p:spTgt spid="2">
                                            <p:txEl>
                                              <p:pRg st="1" end="1"/>
                                            </p:txEl>
                                          </p:spTgt>
                                        </p:tgtEl>
                                        <p:attrNameLst>
                                          <p:attrName>style.visibility</p:attrName>
                                        </p:attrNameLst>
                                      </p:cBhvr>
                                      <p:to>
                                        <p:strVal val="hidden"/>
                                      </p:to>
                                    </p:set>
                                  </p:childTnLst>
                                </p:cTn>
                              </p:par>
                              <p:par>
                                <p:cTn id="41" presetID="10" presetClass="exit" presetSubtype="0" fill="hold" grpId="0" nodeType="withEffect">
                                  <p:stCondLst>
                                    <p:cond delay="0"/>
                                  </p:stCondLst>
                                  <p:childTnLst>
                                    <p:animEffect transition="out" filter="fade">
                                      <p:cBhvr>
                                        <p:cTn id="42" dur="500"/>
                                        <p:tgtEl>
                                          <p:spTgt spid="2">
                                            <p:txEl>
                                              <p:pRg st="2" end="2"/>
                                            </p:txEl>
                                          </p:spTgt>
                                        </p:tgtEl>
                                      </p:cBhvr>
                                    </p:animEffect>
                                    <p:set>
                                      <p:cBhvr>
                                        <p:cTn id="43" dur="1" fill="hold">
                                          <p:stCondLst>
                                            <p:cond delay="499"/>
                                          </p:stCondLst>
                                        </p:cTn>
                                        <p:tgtEl>
                                          <p:spTgt spid="2">
                                            <p:txEl>
                                              <p:pRg st="2" end="2"/>
                                            </p:txEl>
                                          </p:spTgt>
                                        </p:tgtEl>
                                        <p:attrNameLst>
                                          <p:attrName>style.visibility</p:attrName>
                                        </p:attrNameLst>
                                      </p:cBhvr>
                                      <p:to>
                                        <p:strVal val="hidden"/>
                                      </p:to>
                                    </p:set>
                                  </p:childTnLst>
                                </p:cTn>
                              </p:par>
                              <p:par>
                                <p:cTn id="44" presetID="10" presetClass="exit" presetSubtype="0" fill="hold" grpId="0" nodeType="withEffect">
                                  <p:stCondLst>
                                    <p:cond delay="0"/>
                                  </p:stCondLst>
                                  <p:childTnLst>
                                    <p:animEffect transition="out" filter="fade">
                                      <p:cBhvr>
                                        <p:cTn id="45" dur="500"/>
                                        <p:tgtEl>
                                          <p:spTgt spid="2">
                                            <p:txEl>
                                              <p:pRg st="3" end="3"/>
                                            </p:txEl>
                                          </p:spTgt>
                                        </p:tgtEl>
                                      </p:cBhvr>
                                    </p:animEffect>
                                    <p:set>
                                      <p:cBhvr>
                                        <p:cTn id="46" dur="1" fill="hold">
                                          <p:stCondLst>
                                            <p:cond delay="499"/>
                                          </p:stCondLst>
                                        </p:cTn>
                                        <p:tgtEl>
                                          <p:spTgt spid="2">
                                            <p:txEl>
                                              <p:pRg st="3" end="3"/>
                                            </p:txEl>
                                          </p:spTgt>
                                        </p:tgtEl>
                                        <p:attrNameLst>
                                          <p:attrName>style.visibility</p:attrName>
                                        </p:attrNameLst>
                                      </p:cBhvr>
                                      <p:to>
                                        <p:strVal val="hidden"/>
                                      </p:to>
                                    </p:set>
                                  </p:childTnLst>
                                </p:cTn>
                              </p:par>
                              <p:par>
                                <p:cTn id="47" presetID="10" presetClass="exit" presetSubtype="0" fill="hold" grpId="0" nodeType="withEffect">
                                  <p:stCondLst>
                                    <p:cond delay="0"/>
                                  </p:stCondLst>
                                  <p:childTnLst>
                                    <p:animEffect transition="out" filter="fade">
                                      <p:cBhvr>
                                        <p:cTn id="48" dur="500"/>
                                        <p:tgtEl>
                                          <p:spTgt spid="2">
                                            <p:txEl>
                                              <p:pRg st="4" end="4"/>
                                            </p:txEl>
                                          </p:spTgt>
                                        </p:tgtEl>
                                      </p:cBhvr>
                                    </p:animEffect>
                                    <p:set>
                                      <p:cBhvr>
                                        <p:cTn id="49" dur="1" fill="hold">
                                          <p:stCondLst>
                                            <p:cond delay="499"/>
                                          </p:stCondLst>
                                        </p:cTn>
                                        <p:tgtEl>
                                          <p:spTgt spid="2">
                                            <p:txEl>
                                              <p:pRg st="4" end="4"/>
                                            </p:txEl>
                                          </p:spTgt>
                                        </p:tgtEl>
                                        <p:attrNameLst>
                                          <p:attrName>style.visibility</p:attrName>
                                        </p:attrNameLst>
                                      </p:cBhvr>
                                      <p:to>
                                        <p:strVal val="hidden"/>
                                      </p:to>
                                    </p:set>
                                  </p:childTnLst>
                                </p:cTn>
                              </p:par>
                              <p:par>
                                <p:cTn id="50" presetID="10" presetClass="exit" presetSubtype="0" fill="hold" grpId="0" nodeType="withEffect">
                                  <p:stCondLst>
                                    <p:cond delay="0"/>
                                  </p:stCondLst>
                                  <p:childTnLst>
                                    <p:animEffect transition="out" filter="fade">
                                      <p:cBhvr>
                                        <p:cTn id="51" dur="500"/>
                                        <p:tgtEl>
                                          <p:spTgt spid="2">
                                            <p:txEl>
                                              <p:pRg st="5" end="5"/>
                                            </p:txEl>
                                          </p:spTgt>
                                        </p:tgtEl>
                                      </p:cBhvr>
                                    </p:animEffect>
                                    <p:set>
                                      <p:cBhvr>
                                        <p:cTn id="52" dur="1" fill="hold">
                                          <p:stCondLst>
                                            <p:cond delay="499"/>
                                          </p:stCondLst>
                                        </p:cTn>
                                        <p:tgtEl>
                                          <p:spTgt spid="2">
                                            <p:txEl>
                                              <p:pRg st="5" end="5"/>
                                            </p:txEl>
                                          </p:spTgt>
                                        </p:tgtEl>
                                        <p:attrNameLst>
                                          <p:attrName>style.visibility</p:attrName>
                                        </p:attrNameLst>
                                      </p:cBhvr>
                                      <p:to>
                                        <p:strVal val="hidden"/>
                                      </p:to>
                                    </p:set>
                                  </p:childTnLst>
                                </p:cTn>
                              </p:par>
                              <p:par>
                                <p:cTn id="53" presetID="10" presetClass="exit" presetSubtype="0" fill="hold" grpId="0" nodeType="withEffect">
                                  <p:stCondLst>
                                    <p:cond delay="0"/>
                                  </p:stCondLst>
                                  <p:childTnLst>
                                    <p:animEffect transition="out" filter="fade">
                                      <p:cBhvr>
                                        <p:cTn id="54" dur="500"/>
                                        <p:tgtEl>
                                          <p:spTgt spid="2">
                                            <p:txEl>
                                              <p:pRg st="6" end="6"/>
                                            </p:txEl>
                                          </p:spTgt>
                                        </p:tgtEl>
                                      </p:cBhvr>
                                    </p:animEffect>
                                    <p:set>
                                      <p:cBhvr>
                                        <p:cTn id="55" dur="1" fill="hold">
                                          <p:stCondLst>
                                            <p:cond delay="499"/>
                                          </p:stCondLst>
                                        </p:cTn>
                                        <p:tgtEl>
                                          <p:spTgt spid="2">
                                            <p:txEl>
                                              <p:pRg st="6" end="6"/>
                                            </p:txEl>
                                          </p:spTgt>
                                        </p:tgtEl>
                                        <p:attrNameLst>
                                          <p:attrName>style.visibility</p:attrName>
                                        </p:attrNameLst>
                                      </p:cBhvr>
                                      <p:to>
                                        <p:strVal val="hidden"/>
                                      </p:to>
                                    </p:set>
                                  </p:childTnLst>
                                </p:cTn>
                              </p:par>
                              <p:par>
                                <p:cTn id="56" presetID="10" presetClass="exit" presetSubtype="0" fill="hold" grpId="0" nodeType="withEffect">
                                  <p:stCondLst>
                                    <p:cond delay="0"/>
                                  </p:stCondLst>
                                  <p:childTnLst>
                                    <p:animEffect transition="out" filter="fade">
                                      <p:cBhvr>
                                        <p:cTn id="57" dur="500"/>
                                        <p:tgtEl>
                                          <p:spTgt spid="2">
                                            <p:txEl>
                                              <p:pRg st="7" end="7"/>
                                            </p:txEl>
                                          </p:spTgt>
                                        </p:tgtEl>
                                      </p:cBhvr>
                                    </p:animEffect>
                                    <p:set>
                                      <p:cBhvr>
                                        <p:cTn id="58" dur="1" fill="hold">
                                          <p:stCondLst>
                                            <p:cond delay="499"/>
                                          </p:stCondLst>
                                        </p:cTn>
                                        <p:tgtEl>
                                          <p:spTgt spid="2">
                                            <p:txEl>
                                              <p:pRg st="7" end="7"/>
                                            </p:txEl>
                                          </p:spTgt>
                                        </p:tgtEl>
                                        <p:attrNameLst>
                                          <p:attrName>style.visibility</p:attrName>
                                        </p:attrNameLst>
                                      </p:cBhvr>
                                      <p:to>
                                        <p:strVal val="hidden"/>
                                      </p:to>
                                    </p:set>
                                  </p:childTnLst>
                                </p:cTn>
                              </p:par>
                            </p:childTnLst>
                          </p:cTn>
                        </p:par>
                      </p:childTnLst>
                    </p:cTn>
                  </p:par>
                </p:childTnLst>
              </p:cTn>
              <p:nextCondLst>
                <p:cond evt="onClick" delay="0">
                  <p:tgtEl>
                    <p:spTgt spid="21"/>
                  </p:tgtEl>
                </p:cond>
              </p:nextCondLst>
            </p:seq>
          </p:childTnLst>
        </p:cTn>
      </p:par>
    </p:tnLst>
    <p:bldLst>
      <p:bldP spid="2" grpId="0" uiExpand="1" build="allAtOnce"/>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21" name="圆角矩形 20"/>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答案</a:t>
            </a:r>
            <a:endParaRPr lang="zh-CN" altLang="en-US" sz="1400" dirty="0">
              <a:solidFill>
                <a:srgbClr val="C00000"/>
              </a:solidFill>
              <a:latin typeface="黑体" panose="02010609060101010101" pitchFamily="49" charset="-122"/>
              <a:ea typeface="黑体" panose="02010609060101010101" pitchFamily="49" charset="-122"/>
            </a:endParaRPr>
          </a:p>
        </p:txBody>
      </p:sp>
      <p:sp>
        <p:nvSpPr>
          <p:cNvPr id="7" name="矩形 6"/>
          <p:cNvSpPr/>
          <p:nvPr/>
        </p:nvSpPr>
        <p:spPr>
          <a:xfrm>
            <a:off x="1433736" y="272048"/>
            <a:ext cx="7992888" cy="5262979"/>
          </a:xfrm>
          <a:prstGeom prst="rect">
            <a:avLst/>
          </a:prstGeom>
        </p:spPr>
        <p:txBody>
          <a:bodyPr wrap="square">
            <a:spAutoFit/>
          </a:bodyPr>
          <a:lstStyle/>
          <a:p>
            <a:pPr algn="just">
              <a:lnSpc>
                <a:spcPct val="150000"/>
              </a:lnSpc>
              <a:spcAft>
                <a:spcPts val="0"/>
              </a:spcAft>
              <a:tabLst>
                <a:tab pos="2070735" algn="l"/>
              </a:tabLst>
            </a:pPr>
            <a:r>
              <a:rPr lang="zh-CN" altLang="zh-CN" sz="2800" kern="100" dirty="0">
                <a:latin typeface="Times New Roman" panose="02020603050405020304"/>
                <a:ea typeface="华文细黑"/>
                <a:cs typeface="Times New Roman" panose="02020603050405020304"/>
              </a:rPr>
              <a:t>他日</a:t>
            </a:r>
            <a:r>
              <a:rPr lang="zh-CN" altLang="zh-CN" sz="2800" kern="100" dirty="0">
                <a:solidFill>
                  <a:srgbClr val="FF0000"/>
                </a:solidFill>
                <a:latin typeface="Times New Roman" panose="02020603050405020304"/>
                <a:ea typeface="华文细黑"/>
                <a:cs typeface="Times New Roman" panose="02020603050405020304"/>
              </a:rPr>
              <a:t>趋</a:t>
            </a:r>
            <a:r>
              <a:rPr lang="zh-CN" altLang="zh-CN" sz="2800" kern="100" dirty="0" smtClean="0">
                <a:latin typeface="Times New Roman" panose="02020603050405020304"/>
                <a:ea typeface="华文细黑"/>
                <a:cs typeface="Times New Roman" panose="02020603050405020304"/>
              </a:rPr>
              <a:t>庭</a:t>
            </a:r>
            <a:endParaRPr lang="en-US" altLang="zh-CN" sz="2800" kern="100" dirty="0" smtClean="0">
              <a:latin typeface="Times New Roman" panose="02020603050405020304"/>
              <a:ea typeface="华文细黑"/>
              <a:cs typeface="Courier New" panose="02070309020205020404"/>
            </a:endParaRPr>
          </a:p>
          <a:p>
            <a:pPr algn="just">
              <a:lnSpc>
                <a:spcPct val="150000"/>
              </a:lnSpc>
              <a:spcAft>
                <a:spcPts val="0"/>
              </a:spcAft>
              <a:tabLst>
                <a:tab pos="2070735" algn="l"/>
              </a:tabLst>
            </a:pPr>
            <a:r>
              <a:rPr lang="zh-CN" altLang="zh-CN" sz="2800" kern="100" dirty="0" smtClean="0">
                <a:latin typeface="Times New Roman" panose="02020603050405020304"/>
                <a:ea typeface="华文细黑"/>
                <a:cs typeface="Times New Roman" panose="02020603050405020304"/>
              </a:rPr>
              <a:t>尝</a:t>
            </a:r>
            <a:r>
              <a:rPr lang="zh-CN" altLang="zh-CN" sz="2800" kern="100" dirty="0">
                <a:solidFill>
                  <a:srgbClr val="FF0000"/>
                </a:solidFill>
                <a:latin typeface="Times New Roman" panose="02020603050405020304"/>
                <a:ea typeface="华文细黑"/>
                <a:cs typeface="Times New Roman" panose="02020603050405020304"/>
              </a:rPr>
              <a:t>趋</a:t>
            </a:r>
            <a:r>
              <a:rPr lang="zh-CN" altLang="zh-CN" sz="2800" kern="100" dirty="0">
                <a:latin typeface="Times New Roman" panose="02020603050405020304"/>
                <a:ea typeface="华文细黑"/>
                <a:cs typeface="Times New Roman" panose="02020603050405020304"/>
              </a:rPr>
              <a:t>百里外从乡之先达执经</a:t>
            </a:r>
            <a:r>
              <a:rPr lang="zh-CN" altLang="zh-CN" sz="2800" kern="100" dirty="0" smtClean="0">
                <a:latin typeface="Times New Roman" panose="02020603050405020304"/>
                <a:ea typeface="华文细黑"/>
                <a:cs typeface="Times New Roman" panose="02020603050405020304"/>
              </a:rPr>
              <a:t>叩问</a:t>
            </a:r>
            <a:endParaRPr lang="en-US" altLang="zh-CN" sz="2800" kern="100" dirty="0" smtClean="0">
              <a:latin typeface="Times New Roman" panose="02020603050405020304"/>
              <a:ea typeface="华文细黑"/>
              <a:cs typeface="Courier New" panose="02070309020205020404"/>
            </a:endParaRPr>
          </a:p>
          <a:p>
            <a:pPr algn="just">
              <a:lnSpc>
                <a:spcPct val="150000"/>
              </a:lnSpc>
              <a:spcAft>
                <a:spcPts val="0"/>
              </a:spcAft>
              <a:tabLst>
                <a:tab pos="2070735" algn="l"/>
              </a:tabLst>
            </a:pPr>
            <a:r>
              <a:rPr lang="zh-CN" altLang="zh-CN" sz="2800" kern="100" dirty="0" smtClean="0">
                <a:latin typeface="Times New Roman" panose="02020603050405020304"/>
                <a:ea typeface="华文细黑"/>
                <a:cs typeface="Times New Roman" panose="02020603050405020304"/>
              </a:rPr>
              <a:t>日</a:t>
            </a:r>
            <a:r>
              <a:rPr lang="zh-CN" altLang="zh-CN" sz="2800" kern="100" dirty="0">
                <a:latin typeface="Times New Roman" panose="02020603050405020304"/>
                <a:ea typeface="华文细黑"/>
                <a:cs typeface="Times New Roman" panose="02020603050405020304"/>
              </a:rPr>
              <a:t>削月割，以</a:t>
            </a:r>
            <a:r>
              <a:rPr lang="zh-CN" altLang="zh-CN" sz="2800" kern="100" dirty="0">
                <a:solidFill>
                  <a:srgbClr val="FF0000"/>
                </a:solidFill>
                <a:latin typeface="Times New Roman" panose="02020603050405020304"/>
                <a:ea typeface="华文细黑"/>
                <a:cs typeface="Times New Roman" panose="02020603050405020304"/>
              </a:rPr>
              <a:t>趋</a:t>
            </a:r>
            <a:r>
              <a:rPr lang="zh-CN" altLang="zh-CN" sz="2800" kern="100" dirty="0">
                <a:latin typeface="Times New Roman" panose="02020603050405020304"/>
                <a:ea typeface="华文细黑"/>
                <a:cs typeface="Times New Roman" panose="02020603050405020304"/>
              </a:rPr>
              <a:t>于</a:t>
            </a:r>
            <a:r>
              <a:rPr lang="zh-CN" altLang="zh-CN" sz="2800" kern="100" dirty="0" smtClean="0">
                <a:latin typeface="Times New Roman" panose="02020603050405020304"/>
                <a:ea typeface="华文细黑"/>
                <a:cs typeface="Times New Roman" panose="02020603050405020304"/>
              </a:rPr>
              <a:t>亡</a:t>
            </a:r>
            <a:endParaRPr lang="zh-CN" altLang="zh-CN" sz="2800" kern="100" dirty="0">
              <a:latin typeface="宋体" panose="02010600030101010101" pitchFamily="2" charset="-122"/>
              <a:cs typeface="Courier New" panose="02070309020205020404"/>
            </a:endParaRPr>
          </a:p>
          <a:p>
            <a:pPr algn="just">
              <a:lnSpc>
                <a:spcPct val="150000"/>
              </a:lnSpc>
              <a:spcAft>
                <a:spcPts val="0"/>
              </a:spcAft>
              <a:tabLst>
                <a:tab pos="2070735" algn="l"/>
              </a:tabLst>
            </a:pPr>
            <a:r>
              <a:rPr lang="zh-CN" altLang="zh-CN" sz="2800" kern="100" dirty="0">
                <a:latin typeface="Times New Roman" panose="02020603050405020304"/>
                <a:ea typeface="华文细黑"/>
                <a:cs typeface="Times New Roman" panose="02020603050405020304"/>
              </a:rPr>
              <a:t>穷</a:t>
            </a:r>
            <a:r>
              <a:rPr lang="zh-CN" altLang="zh-CN" sz="2800" kern="100" dirty="0">
                <a:solidFill>
                  <a:srgbClr val="FF0000"/>
                </a:solidFill>
                <a:latin typeface="Times New Roman" panose="02020603050405020304"/>
                <a:ea typeface="华文细黑"/>
                <a:cs typeface="Times New Roman" panose="02020603050405020304"/>
              </a:rPr>
              <a:t>且</a:t>
            </a:r>
            <a:r>
              <a:rPr lang="zh-CN" altLang="zh-CN" sz="2800" kern="100" dirty="0">
                <a:latin typeface="Times New Roman" panose="02020603050405020304"/>
                <a:ea typeface="华文细黑"/>
                <a:cs typeface="Times New Roman" panose="02020603050405020304"/>
              </a:rPr>
              <a:t>益坚，不坠青云之</a:t>
            </a:r>
            <a:r>
              <a:rPr lang="zh-CN" altLang="zh-CN" sz="2800" kern="100" dirty="0" smtClean="0">
                <a:latin typeface="Times New Roman" panose="02020603050405020304"/>
                <a:ea typeface="华文细黑"/>
                <a:cs typeface="Times New Roman" panose="02020603050405020304"/>
              </a:rPr>
              <a:t>志</a:t>
            </a:r>
            <a:endParaRPr lang="en-US" altLang="zh-CN" sz="2800" kern="100" dirty="0" smtClean="0">
              <a:latin typeface="Times New Roman" panose="02020603050405020304"/>
              <a:ea typeface="华文细黑"/>
              <a:cs typeface="Courier New" panose="02070309020205020404"/>
            </a:endParaRPr>
          </a:p>
          <a:p>
            <a:pPr algn="just">
              <a:lnSpc>
                <a:spcPct val="150000"/>
              </a:lnSpc>
              <a:spcAft>
                <a:spcPts val="0"/>
              </a:spcAft>
              <a:tabLst>
                <a:tab pos="2070735" algn="l"/>
              </a:tabLst>
            </a:pPr>
            <a:r>
              <a:rPr lang="zh-CN" altLang="zh-CN" sz="2800" kern="100" dirty="0" smtClean="0">
                <a:latin typeface="Times New Roman" panose="02020603050405020304"/>
                <a:ea typeface="华文细黑"/>
                <a:cs typeface="Times New Roman" panose="02020603050405020304"/>
              </a:rPr>
              <a:t>北</a:t>
            </a:r>
            <a:r>
              <a:rPr lang="zh-CN" altLang="zh-CN" sz="2800" kern="100" dirty="0">
                <a:latin typeface="Times New Roman" panose="02020603050405020304"/>
                <a:ea typeface="华文细黑"/>
                <a:cs typeface="Times New Roman" panose="02020603050405020304"/>
              </a:rPr>
              <a:t>山愚公者，年</a:t>
            </a:r>
            <a:r>
              <a:rPr lang="zh-CN" altLang="zh-CN" sz="2800" kern="100" dirty="0">
                <a:solidFill>
                  <a:srgbClr val="FF0000"/>
                </a:solidFill>
                <a:latin typeface="Times New Roman" panose="02020603050405020304"/>
                <a:ea typeface="华文细黑"/>
                <a:cs typeface="Times New Roman" panose="02020603050405020304"/>
              </a:rPr>
              <a:t>且</a:t>
            </a:r>
            <a:r>
              <a:rPr lang="zh-CN" altLang="zh-CN" sz="2800" kern="100" dirty="0" smtClean="0">
                <a:latin typeface="Times New Roman" panose="02020603050405020304"/>
                <a:ea typeface="华文细黑"/>
                <a:cs typeface="Times New Roman" panose="02020603050405020304"/>
              </a:rPr>
              <a:t>九十</a:t>
            </a:r>
            <a:endParaRPr lang="en-US" altLang="zh-CN" sz="2800" kern="100" dirty="0" smtClean="0">
              <a:latin typeface="Times New Roman" panose="02020603050405020304"/>
              <a:ea typeface="华文细黑"/>
              <a:cs typeface="Courier New" panose="02070309020205020404"/>
            </a:endParaRPr>
          </a:p>
          <a:p>
            <a:pPr algn="just">
              <a:lnSpc>
                <a:spcPct val="150000"/>
              </a:lnSpc>
              <a:spcAft>
                <a:spcPts val="0"/>
              </a:spcAft>
              <a:tabLst>
                <a:tab pos="2070735" algn="l"/>
              </a:tabLst>
            </a:pPr>
            <a:r>
              <a:rPr lang="zh-CN" altLang="zh-CN" sz="2800" kern="100" dirty="0" smtClean="0">
                <a:latin typeface="Times New Roman" panose="02020603050405020304"/>
                <a:ea typeface="华文细黑"/>
                <a:cs typeface="Times New Roman" panose="02020603050405020304"/>
              </a:rPr>
              <a:t>存</a:t>
            </a:r>
            <a:r>
              <a:rPr lang="zh-CN" altLang="zh-CN" sz="2800" kern="100" dirty="0">
                <a:latin typeface="Times New Roman" panose="02020603050405020304"/>
                <a:ea typeface="华文细黑"/>
                <a:cs typeface="Times New Roman" panose="02020603050405020304"/>
              </a:rPr>
              <a:t>者</a:t>
            </a:r>
            <a:r>
              <a:rPr lang="zh-CN" altLang="zh-CN" sz="2800" kern="100" dirty="0">
                <a:solidFill>
                  <a:srgbClr val="FF0000"/>
                </a:solidFill>
                <a:latin typeface="Times New Roman" panose="02020603050405020304"/>
                <a:ea typeface="华文细黑"/>
                <a:cs typeface="Times New Roman" panose="02020603050405020304"/>
              </a:rPr>
              <a:t>且</a:t>
            </a:r>
            <a:r>
              <a:rPr lang="zh-CN" altLang="zh-CN" sz="2800" kern="100" dirty="0">
                <a:latin typeface="Times New Roman" panose="02020603050405020304"/>
                <a:ea typeface="华文细黑"/>
                <a:cs typeface="Times New Roman" panose="02020603050405020304"/>
              </a:rPr>
              <a:t>偷生，死者长已</a:t>
            </a:r>
            <a:r>
              <a:rPr lang="zh-CN" altLang="zh-CN" sz="2800" kern="100" dirty="0" smtClean="0">
                <a:latin typeface="Times New Roman" panose="02020603050405020304"/>
                <a:ea typeface="华文细黑"/>
                <a:cs typeface="Times New Roman" panose="02020603050405020304"/>
              </a:rPr>
              <a:t>矣</a:t>
            </a:r>
            <a:endParaRPr lang="en-US" altLang="zh-CN" sz="2800" kern="100" dirty="0" smtClean="0">
              <a:latin typeface="Times New Roman" panose="02020603050405020304"/>
              <a:ea typeface="华文细黑"/>
              <a:cs typeface="Courier New" panose="02070309020205020404"/>
            </a:endParaRPr>
          </a:p>
          <a:p>
            <a:pPr algn="just">
              <a:lnSpc>
                <a:spcPct val="150000"/>
              </a:lnSpc>
              <a:spcAft>
                <a:spcPts val="0"/>
              </a:spcAft>
              <a:tabLst>
                <a:tab pos="2070735" algn="l"/>
              </a:tabLst>
            </a:pPr>
            <a:r>
              <a:rPr lang="zh-CN" altLang="zh-CN" sz="2800" kern="100" dirty="0" smtClean="0">
                <a:latin typeface="Times New Roman" panose="02020603050405020304"/>
                <a:ea typeface="华文细黑"/>
                <a:cs typeface="Times New Roman" panose="02020603050405020304"/>
              </a:rPr>
              <a:t>臣</a:t>
            </a:r>
            <a:r>
              <a:rPr lang="zh-CN" altLang="zh-CN" sz="2800" kern="100" dirty="0">
                <a:latin typeface="Times New Roman" panose="02020603050405020304"/>
                <a:ea typeface="华文细黑"/>
                <a:cs typeface="Times New Roman" panose="02020603050405020304"/>
              </a:rPr>
              <a:t>死</a:t>
            </a:r>
            <a:r>
              <a:rPr lang="zh-CN" altLang="zh-CN" sz="2800" kern="100" dirty="0">
                <a:solidFill>
                  <a:srgbClr val="FF0000"/>
                </a:solidFill>
                <a:latin typeface="Times New Roman" panose="02020603050405020304"/>
                <a:ea typeface="华文细黑"/>
                <a:cs typeface="Times New Roman" panose="02020603050405020304"/>
              </a:rPr>
              <a:t>且</a:t>
            </a:r>
            <a:r>
              <a:rPr lang="zh-CN" altLang="zh-CN" sz="2800" kern="100" dirty="0">
                <a:latin typeface="Times New Roman" panose="02020603050405020304"/>
                <a:ea typeface="华文细黑"/>
                <a:cs typeface="Times New Roman" panose="02020603050405020304"/>
              </a:rPr>
              <a:t>不避，卮酒安足</a:t>
            </a:r>
            <a:r>
              <a:rPr lang="zh-CN" altLang="zh-CN" sz="2800" kern="100" dirty="0" smtClean="0">
                <a:latin typeface="Times New Roman" panose="02020603050405020304"/>
                <a:ea typeface="华文细黑"/>
                <a:cs typeface="Times New Roman" panose="02020603050405020304"/>
              </a:rPr>
              <a:t>辞</a:t>
            </a:r>
            <a:endParaRPr lang="en-US" altLang="zh-CN" sz="2800" kern="100" dirty="0" smtClean="0">
              <a:latin typeface="Times New Roman" panose="02020603050405020304"/>
              <a:ea typeface="华文细黑"/>
              <a:cs typeface="Courier New" panose="02070309020205020404"/>
            </a:endParaRPr>
          </a:p>
          <a:p>
            <a:pPr algn="just">
              <a:lnSpc>
                <a:spcPct val="150000"/>
              </a:lnSpc>
              <a:spcAft>
                <a:spcPts val="0"/>
              </a:spcAft>
              <a:tabLst>
                <a:tab pos="2070735" algn="l"/>
              </a:tabLst>
            </a:pPr>
            <a:r>
              <a:rPr lang="zh-CN" altLang="zh-CN" sz="2800" kern="100" dirty="0" smtClean="0">
                <a:latin typeface="Times New Roman" panose="02020603050405020304"/>
                <a:ea typeface="华文细黑"/>
                <a:cs typeface="Times New Roman" panose="02020603050405020304"/>
              </a:rPr>
              <a:t>不</a:t>
            </a:r>
            <a:r>
              <a:rPr lang="zh-CN" altLang="zh-CN" sz="2800" kern="100" dirty="0">
                <a:latin typeface="Times New Roman" panose="02020603050405020304"/>
                <a:ea typeface="华文细黑"/>
                <a:cs typeface="Times New Roman" panose="02020603050405020304"/>
              </a:rPr>
              <a:t>者，若属皆</a:t>
            </a:r>
            <a:r>
              <a:rPr lang="zh-CN" altLang="zh-CN" sz="2800" kern="100" dirty="0">
                <a:solidFill>
                  <a:srgbClr val="FF0000"/>
                </a:solidFill>
                <a:latin typeface="Times New Roman" panose="02020603050405020304"/>
                <a:ea typeface="华文细黑"/>
                <a:cs typeface="Times New Roman" panose="02020603050405020304"/>
              </a:rPr>
              <a:t>且</a:t>
            </a:r>
            <a:r>
              <a:rPr lang="zh-CN" altLang="zh-CN" sz="2800" kern="100" dirty="0">
                <a:latin typeface="Times New Roman" panose="02020603050405020304"/>
                <a:ea typeface="华文细黑"/>
                <a:cs typeface="Times New Roman" panose="02020603050405020304"/>
              </a:rPr>
              <a:t>为所</a:t>
            </a:r>
            <a:r>
              <a:rPr lang="zh-CN" altLang="zh-CN" sz="2800" kern="100" dirty="0" smtClean="0">
                <a:latin typeface="Times New Roman" panose="02020603050405020304"/>
                <a:ea typeface="华文细黑"/>
                <a:cs typeface="Times New Roman" panose="02020603050405020304"/>
              </a:rPr>
              <a:t>虏</a:t>
            </a:r>
            <a:endParaRPr lang="zh-CN" altLang="zh-CN" sz="2800" kern="100" dirty="0">
              <a:effectLst/>
              <a:latin typeface="宋体" panose="02010600030101010101" pitchFamily="2" charset="-122"/>
              <a:cs typeface="Courier New" panose="02070309020205020404"/>
            </a:endParaRPr>
          </a:p>
        </p:txBody>
      </p:sp>
      <p:sp>
        <p:nvSpPr>
          <p:cNvPr id="3" name="矩形 2"/>
          <p:cNvSpPr/>
          <p:nvPr/>
        </p:nvSpPr>
        <p:spPr>
          <a:xfrm>
            <a:off x="406575" y="918245"/>
            <a:ext cx="1296144" cy="656077"/>
          </a:xfrm>
          <a:prstGeom prst="rect">
            <a:avLst/>
          </a:prstGeom>
        </p:spPr>
        <p:txBody>
          <a:bodyPr wrap="square">
            <a:spAutoFit/>
          </a:bodyPr>
          <a:lstStyle/>
          <a:p>
            <a:pPr algn="just">
              <a:lnSpc>
                <a:spcPct val="150000"/>
              </a:lnSpc>
              <a:spcAft>
                <a:spcPts val="0"/>
              </a:spcAft>
              <a:tabLst>
                <a:tab pos="2070735" algn="l"/>
              </a:tabLst>
            </a:pPr>
            <a:r>
              <a:rPr lang="en-US" altLang="zh-CN" sz="2800" kern="100" dirty="0">
                <a:latin typeface="宋体" panose="02010600030101010101" pitchFamily="2" charset="-122"/>
                <a:ea typeface="华文细黑"/>
                <a:cs typeface="Times New Roman" panose="02020603050405020304"/>
              </a:rPr>
              <a:t>⑥</a:t>
            </a:r>
            <a:r>
              <a:rPr lang="zh-CN" altLang="zh-CN" sz="2800" kern="100" dirty="0">
                <a:latin typeface="Times New Roman" panose="02020603050405020304"/>
                <a:ea typeface="华文细黑"/>
                <a:cs typeface="Times New Roman" panose="02020603050405020304"/>
              </a:rPr>
              <a:t>趋</a:t>
            </a:r>
            <a:endParaRPr lang="zh-CN" altLang="zh-CN" sz="2800" kern="100" dirty="0">
              <a:effectLst/>
              <a:latin typeface="宋体" panose="02010600030101010101" pitchFamily="2" charset="-122"/>
              <a:cs typeface="Courier New" panose="02070309020205020404"/>
            </a:endParaRPr>
          </a:p>
        </p:txBody>
      </p:sp>
      <p:sp>
        <p:nvSpPr>
          <p:cNvPr id="4" name="矩形 3"/>
          <p:cNvSpPr/>
          <p:nvPr/>
        </p:nvSpPr>
        <p:spPr>
          <a:xfrm>
            <a:off x="410663" y="3481958"/>
            <a:ext cx="1296144" cy="656077"/>
          </a:xfrm>
          <a:prstGeom prst="rect">
            <a:avLst/>
          </a:prstGeom>
        </p:spPr>
        <p:txBody>
          <a:bodyPr wrap="square">
            <a:spAutoFit/>
          </a:bodyPr>
          <a:lstStyle/>
          <a:p>
            <a:pPr algn="just">
              <a:lnSpc>
                <a:spcPct val="150000"/>
              </a:lnSpc>
              <a:spcAft>
                <a:spcPts val="0"/>
              </a:spcAft>
              <a:tabLst>
                <a:tab pos="2070735" algn="l"/>
              </a:tabLst>
            </a:pPr>
            <a:r>
              <a:rPr lang="en-US" altLang="zh-CN" sz="2800" kern="100" dirty="0">
                <a:latin typeface="宋体" panose="02010600030101010101" pitchFamily="2" charset="-122"/>
                <a:ea typeface="华文细黑"/>
                <a:cs typeface="Times New Roman" panose="02020603050405020304"/>
              </a:rPr>
              <a:t>⑦</a:t>
            </a:r>
            <a:r>
              <a:rPr lang="zh-CN" altLang="zh-CN" sz="2800" kern="100" dirty="0">
                <a:latin typeface="Times New Roman" panose="02020603050405020304"/>
                <a:ea typeface="华文细黑"/>
                <a:cs typeface="Times New Roman" panose="02020603050405020304"/>
              </a:rPr>
              <a:t>且</a:t>
            </a:r>
            <a:endParaRPr lang="zh-CN" altLang="zh-CN" sz="2800" kern="100" dirty="0">
              <a:effectLst/>
              <a:latin typeface="宋体" panose="02010600030101010101" pitchFamily="2" charset="-122"/>
              <a:cs typeface="Courier New" panose="02070309020205020404"/>
            </a:endParaRPr>
          </a:p>
        </p:txBody>
      </p:sp>
      <p:sp>
        <p:nvSpPr>
          <p:cNvPr id="5" name="左大括号 4"/>
          <p:cNvSpPr/>
          <p:nvPr/>
        </p:nvSpPr>
        <p:spPr>
          <a:xfrm>
            <a:off x="1270978" y="2511946"/>
            <a:ext cx="196666" cy="2772000"/>
          </a:xfrm>
          <a:prstGeom prst="leftBrace">
            <a:avLst>
              <a:gd name="adj1" fmla="val 31849"/>
              <a:gd name="adj2" fmla="val 50000"/>
            </a:avLst>
          </a:prstGeom>
          <a:ln w="127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6" name="矩形 5"/>
          <p:cNvSpPr/>
          <p:nvPr/>
        </p:nvSpPr>
        <p:spPr>
          <a:xfrm>
            <a:off x="2892946" y="254908"/>
            <a:ext cx="6740178" cy="5262979"/>
          </a:xfrm>
          <a:prstGeom prst="rect">
            <a:avLst/>
          </a:prstGeom>
        </p:spPr>
        <p:txBody>
          <a:bodyPr wrap="square">
            <a:spAutoFit/>
          </a:bodyPr>
          <a:lstStyle/>
          <a:p>
            <a:pPr lvl="0" algn="just">
              <a:lnSpc>
                <a:spcPct val="150000"/>
              </a:lnSpc>
              <a:tabLst>
                <a:tab pos="2070735" algn="l"/>
              </a:tabLst>
            </a:pPr>
            <a:r>
              <a:rPr lang="en-US" altLang="zh-CN" sz="2800" kern="100" dirty="0">
                <a:solidFill>
                  <a:srgbClr val="3333FF"/>
                </a:solidFill>
                <a:latin typeface="Symbol" panose="05050102010706020507"/>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动词，快走</a:t>
            </a:r>
            <a:r>
              <a:rPr lang="en-US" altLang="zh-CN" sz="2800" kern="100" dirty="0">
                <a:solidFill>
                  <a:srgbClr val="3333FF"/>
                </a:solidFill>
                <a:latin typeface="Symbol" panose="05050102010706020507"/>
                <a:ea typeface="华文细黑"/>
                <a:cs typeface="Times New Roman" panose="02020603050405020304"/>
              </a:rPr>
              <a:t>)</a:t>
            </a:r>
            <a:endParaRPr lang="en-US" altLang="zh-CN" sz="2800" kern="100" dirty="0">
              <a:solidFill>
                <a:srgbClr val="3333FF"/>
              </a:solidFill>
              <a:latin typeface="Times New Roman" panose="02020603050405020304"/>
              <a:ea typeface="华文细黑"/>
              <a:cs typeface="Courier New" panose="02070309020205020404"/>
            </a:endParaRPr>
          </a:p>
          <a:p>
            <a:pPr lvl="0" algn="just">
              <a:lnSpc>
                <a:spcPct val="150000"/>
              </a:lnSpc>
              <a:tabLst>
                <a:tab pos="2070735" algn="l"/>
              </a:tabLst>
            </a:pPr>
            <a:r>
              <a:rPr lang="en-US" altLang="zh-CN" sz="2800" kern="100" dirty="0" smtClean="0">
                <a:solidFill>
                  <a:srgbClr val="3333FF"/>
                </a:solidFill>
                <a:latin typeface="Symbol" panose="05050102010706020507"/>
                <a:ea typeface="华文细黑"/>
                <a:cs typeface="Times New Roman" panose="02020603050405020304"/>
              </a:rPr>
              <a:t>                                        (</a:t>
            </a:r>
            <a:r>
              <a:rPr lang="zh-CN" altLang="zh-CN" sz="2800" kern="100" dirty="0">
                <a:solidFill>
                  <a:srgbClr val="3333FF"/>
                </a:solidFill>
                <a:latin typeface="Times New Roman" panose="02020603050405020304"/>
                <a:ea typeface="华文细黑"/>
                <a:cs typeface="Times New Roman" panose="02020603050405020304"/>
              </a:rPr>
              <a:t>动词，奔赴</a:t>
            </a:r>
            <a:r>
              <a:rPr lang="en-US" altLang="zh-CN" sz="2800" kern="100" dirty="0">
                <a:solidFill>
                  <a:srgbClr val="3333FF"/>
                </a:solidFill>
                <a:latin typeface="Symbol" panose="05050102010706020507"/>
                <a:ea typeface="华文细黑"/>
                <a:cs typeface="Times New Roman" panose="02020603050405020304"/>
              </a:rPr>
              <a:t>)</a:t>
            </a:r>
            <a:endParaRPr lang="en-US" altLang="zh-CN" sz="2800" kern="100" dirty="0">
              <a:solidFill>
                <a:srgbClr val="3333FF"/>
              </a:solidFill>
              <a:latin typeface="Times New Roman" panose="02020603050405020304"/>
              <a:ea typeface="华文细黑"/>
              <a:cs typeface="Courier New" panose="02070309020205020404"/>
            </a:endParaRPr>
          </a:p>
          <a:p>
            <a:pPr lvl="0" algn="just">
              <a:lnSpc>
                <a:spcPct val="150000"/>
              </a:lnSpc>
              <a:tabLst>
                <a:tab pos="2070735" algn="l"/>
              </a:tabLst>
            </a:pPr>
            <a:r>
              <a:rPr lang="en-US" altLang="zh-CN" sz="2800" kern="100" dirty="0" smtClean="0">
                <a:solidFill>
                  <a:srgbClr val="3333FF"/>
                </a:solidFill>
                <a:latin typeface="Symbol" panose="05050102010706020507"/>
                <a:ea typeface="华文细黑"/>
                <a:cs typeface="Times New Roman" panose="02020603050405020304"/>
              </a:rPr>
              <a:t>                    (</a:t>
            </a:r>
            <a:r>
              <a:rPr lang="zh-CN" altLang="zh-CN" sz="2800" kern="100" dirty="0">
                <a:solidFill>
                  <a:srgbClr val="3333FF"/>
                </a:solidFill>
                <a:latin typeface="Times New Roman" panose="02020603050405020304"/>
                <a:ea typeface="华文细黑"/>
                <a:cs typeface="Times New Roman" panose="02020603050405020304"/>
              </a:rPr>
              <a:t>动词，趋向</a:t>
            </a:r>
            <a:r>
              <a:rPr lang="en-US" altLang="zh-CN" sz="2800" kern="100" dirty="0">
                <a:solidFill>
                  <a:srgbClr val="3333FF"/>
                </a:solidFill>
                <a:latin typeface="Symbol" panose="05050102010706020507"/>
                <a:ea typeface="华文细黑"/>
                <a:cs typeface="Times New Roman" panose="02020603050405020304"/>
              </a:rPr>
              <a:t>)</a:t>
            </a:r>
            <a:endParaRPr lang="zh-CN" altLang="zh-CN" sz="2800" kern="100" dirty="0">
              <a:solidFill>
                <a:srgbClr val="3333FF"/>
              </a:solidFill>
              <a:latin typeface="宋体" panose="02010600030101010101" pitchFamily="2" charset="-122"/>
              <a:cs typeface="Courier New" panose="02070309020205020404"/>
            </a:endParaRPr>
          </a:p>
          <a:p>
            <a:pPr lvl="0" algn="just">
              <a:lnSpc>
                <a:spcPct val="150000"/>
              </a:lnSpc>
              <a:tabLst>
                <a:tab pos="2070735" algn="l"/>
              </a:tabLst>
            </a:pPr>
            <a:r>
              <a:rPr lang="en-US" altLang="zh-CN" sz="2800" kern="100" dirty="0" smtClean="0">
                <a:solidFill>
                  <a:srgbClr val="3333FF"/>
                </a:solidFill>
                <a:latin typeface="Symbol" panose="05050102010706020507"/>
                <a:ea typeface="华文细黑"/>
                <a:cs typeface="Times New Roman" panose="02020603050405020304"/>
              </a:rPr>
              <a:t>                            (</a:t>
            </a:r>
            <a:r>
              <a:rPr lang="zh-CN" altLang="zh-CN" sz="2800" kern="100" dirty="0">
                <a:solidFill>
                  <a:srgbClr val="3333FF"/>
                </a:solidFill>
                <a:latin typeface="Times New Roman" panose="02020603050405020304"/>
                <a:ea typeface="华文细黑"/>
                <a:cs typeface="Times New Roman" panose="02020603050405020304"/>
              </a:rPr>
              <a:t>连词，表转折</a:t>
            </a:r>
            <a:r>
              <a:rPr lang="en-US" altLang="zh-CN" sz="2800" kern="100" dirty="0">
                <a:solidFill>
                  <a:srgbClr val="3333FF"/>
                </a:solidFill>
                <a:latin typeface="Symbol" panose="05050102010706020507"/>
                <a:ea typeface="华文细黑"/>
                <a:cs typeface="Times New Roman" panose="02020603050405020304"/>
              </a:rPr>
              <a:t>)</a:t>
            </a:r>
            <a:endParaRPr lang="en-US" altLang="zh-CN" sz="2800" kern="100" dirty="0">
              <a:solidFill>
                <a:srgbClr val="3333FF"/>
              </a:solidFill>
              <a:latin typeface="Times New Roman" panose="02020603050405020304"/>
              <a:ea typeface="华文细黑"/>
              <a:cs typeface="Courier New" panose="02070309020205020404"/>
            </a:endParaRPr>
          </a:p>
          <a:p>
            <a:pPr lvl="0" algn="just">
              <a:lnSpc>
                <a:spcPct val="150000"/>
              </a:lnSpc>
              <a:tabLst>
                <a:tab pos="2070735" algn="l"/>
              </a:tabLst>
            </a:pPr>
            <a:r>
              <a:rPr lang="en-US" altLang="zh-CN" sz="2800" kern="100" dirty="0" smtClean="0">
                <a:solidFill>
                  <a:srgbClr val="3333FF"/>
                </a:solidFill>
                <a:latin typeface="Symbol" panose="05050102010706020507"/>
                <a:ea typeface="华文细黑"/>
                <a:cs typeface="Times New Roman" panose="02020603050405020304"/>
              </a:rPr>
              <a:t>                        (</a:t>
            </a:r>
            <a:r>
              <a:rPr lang="zh-CN" altLang="zh-CN" sz="2800" kern="100" dirty="0">
                <a:solidFill>
                  <a:srgbClr val="3333FF"/>
                </a:solidFill>
                <a:latin typeface="Times New Roman" panose="02020603050405020304"/>
                <a:ea typeface="华文细黑"/>
                <a:cs typeface="Times New Roman" panose="02020603050405020304"/>
              </a:rPr>
              <a:t>副词，将近</a:t>
            </a:r>
            <a:r>
              <a:rPr lang="en-US" altLang="zh-CN" sz="2800" kern="100" dirty="0">
                <a:solidFill>
                  <a:srgbClr val="3333FF"/>
                </a:solidFill>
                <a:latin typeface="Symbol" panose="05050102010706020507"/>
                <a:ea typeface="华文细黑"/>
                <a:cs typeface="Times New Roman" panose="02020603050405020304"/>
              </a:rPr>
              <a:t>)</a:t>
            </a:r>
            <a:endParaRPr lang="en-US" altLang="zh-CN" sz="2800" kern="100" dirty="0">
              <a:solidFill>
                <a:srgbClr val="3333FF"/>
              </a:solidFill>
              <a:latin typeface="Times New Roman" panose="02020603050405020304"/>
              <a:ea typeface="华文细黑"/>
              <a:cs typeface="Courier New" panose="02070309020205020404"/>
            </a:endParaRPr>
          </a:p>
          <a:p>
            <a:pPr lvl="0" algn="just">
              <a:lnSpc>
                <a:spcPct val="150000"/>
              </a:lnSpc>
              <a:tabLst>
                <a:tab pos="2070735" algn="l"/>
              </a:tabLst>
            </a:pPr>
            <a:r>
              <a:rPr lang="en-US" altLang="zh-CN" sz="2800" kern="100" dirty="0" smtClean="0">
                <a:solidFill>
                  <a:srgbClr val="3333FF"/>
                </a:solidFill>
                <a:latin typeface="Symbol" panose="05050102010706020507"/>
                <a:ea typeface="华文细黑"/>
                <a:cs typeface="Times New Roman" panose="02020603050405020304"/>
              </a:rPr>
              <a:t>                            (</a:t>
            </a:r>
            <a:r>
              <a:rPr lang="zh-CN" altLang="zh-CN" sz="2800" kern="100" dirty="0">
                <a:solidFill>
                  <a:srgbClr val="3333FF"/>
                </a:solidFill>
                <a:latin typeface="Times New Roman" panose="02020603050405020304"/>
                <a:ea typeface="华文细黑"/>
                <a:cs typeface="Times New Roman" panose="02020603050405020304"/>
              </a:rPr>
              <a:t>副词，姑且，暂且</a:t>
            </a:r>
            <a:r>
              <a:rPr lang="en-US" altLang="zh-CN" sz="2800" kern="100" dirty="0">
                <a:solidFill>
                  <a:srgbClr val="3333FF"/>
                </a:solidFill>
                <a:latin typeface="Symbol" panose="05050102010706020507"/>
                <a:ea typeface="华文细黑"/>
                <a:cs typeface="Times New Roman" panose="02020603050405020304"/>
              </a:rPr>
              <a:t>)</a:t>
            </a:r>
            <a:endParaRPr lang="en-US" altLang="zh-CN" sz="2800" kern="100" dirty="0">
              <a:solidFill>
                <a:srgbClr val="3333FF"/>
              </a:solidFill>
              <a:latin typeface="Times New Roman" panose="02020603050405020304"/>
              <a:ea typeface="华文细黑"/>
              <a:cs typeface="Courier New" panose="02070309020205020404"/>
            </a:endParaRPr>
          </a:p>
          <a:p>
            <a:pPr lvl="0" algn="just">
              <a:lnSpc>
                <a:spcPct val="150000"/>
              </a:lnSpc>
              <a:tabLst>
                <a:tab pos="2070735" algn="l"/>
              </a:tabLst>
            </a:pPr>
            <a:r>
              <a:rPr lang="en-US" altLang="zh-CN" sz="2800" kern="100" dirty="0" smtClean="0">
                <a:solidFill>
                  <a:srgbClr val="3333FF"/>
                </a:solidFill>
                <a:latin typeface="Symbol" panose="05050102010706020507"/>
                <a:ea typeface="华文细黑"/>
                <a:cs typeface="Times New Roman" panose="02020603050405020304"/>
              </a:rPr>
              <a:t>                            (</a:t>
            </a:r>
            <a:r>
              <a:rPr lang="zh-CN" altLang="zh-CN" sz="2800" kern="100" dirty="0">
                <a:solidFill>
                  <a:srgbClr val="3333FF"/>
                </a:solidFill>
                <a:latin typeface="Times New Roman" panose="02020603050405020304"/>
                <a:ea typeface="华文细黑"/>
                <a:cs typeface="Times New Roman" panose="02020603050405020304"/>
              </a:rPr>
              <a:t>连词，尚且</a:t>
            </a:r>
            <a:r>
              <a:rPr lang="en-US" altLang="zh-CN" sz="2800" kern="100" dirty="0">
                <a:solidFill>
                  <a:srgbClr val="3333FF"/>
                </a:solidFill>
                <a:latin typeface="Symbol" panose="05050102010706020507"/>
                <a:ea typeface="华文细黑"/>
                <a:cs typeface="Times New Roman" panose="02020603050405020304"/>
              </a:rPr>
              <a:t>)</a:t>
            </a:r>
            <a:endParaRPr lang="en-US" altLang="zh-CN" sz="2800" kern="100" dirty="0">
              <a:solidFill>
                <a:srgbClr val="3333FF"/>
              </a:solidFill>
              <a:latin typeface="Times New Roman" panose="02020603050405020304"/>
              <a:ea typeface="华文细黑"/>
              <a:cs typeface="Courier New" panose="02070309020205020404"/>
            </a:endParaRPr>
          </a:p>
          <a:p>
            <a:pPr lvl="0" algn="just">
              <a:lnSpc>
                <a:spcPct val="150000"/>
              </a:lnSpc>
              <a:tabLst>
                <a:tab pos="2070735" algn="l"/>
              </a:tabLst>
            </a:pPr>
            <a:r>
              <a:rPr lang="en-US" altLang="zh-CN" sz="2800" kern="100" dirty="0" smtClean="0">
                <a:solidFill>
                  <a:srgbClr val="3333FF"/>
                </a:solidFill>
                <a:latin typeface="Symbol" panose="05050102010706020507"/>
                <a:ea typeface="华文细黑"/>
                <a:cs typeface="Times New Roman" panose="02020603050405020304"/>
              </a:rPr>
              <a:t>                        (</a:t>
            </a:r>
            <a:r>
              <a:rPr lang="zh-CN" altLang="zh-CN" sz="2800" kern="100" dirty="0">
                <a:solidFill>
                  <a:srgbClr val="3333FF"/>
                </a:solidFill>
                <a:latin typeface="Times New Roman" panose="02020603050405020304"/>
                <a:ea typeface="华文细黑"/>
                <a:cs typeface="Times New Roman" panose="02020603050405020304"/>
              </a:rPr>
              <a:t>副词，将要</a:t>
            </a:r>
            <a:r>
              <a:rPr lang="en-US" altLang="zh-CN" sz="2800" kern="100" dirty="0">
                <a:solidFill>
                  <a:srgbClr val="3333FF"/>
                </a:solidFill>
                <a:latin typeface="Symbol" panose="05050102010706020507"/>
                <a:ea typeface="华文细黑"/>
                <a:cs typeface="Times New Roman" panose="02020603050405020304"/>
              </a:rPr>
              <a:t>)</a:t>
            </a:r>
            <a:endParaRPr lang="zh-CN" altLang="zh-CN" sz="2800" kern="100" dirty="0">
              <a:solidFill>
                <a:srgbClr val="3333FF"/>
              </a:solidFill>
              <a:latin typeface="宋体" panose="02010600030101010101" pitchFamily="2" charset="-122"/>
              <a:cs typeface="Courier New" panose="02070309020205020404"/>
            </a:endParaRPr>
          </a:p>
        </p:txBody>
      </p:sp>
      <p:sp>
        <p:nvSpPr>
          <p:cNvPr id="11" name="左大括号 10"/>
          <p:cNvSpPr/>
          <p:nvPr/>
        </p:nvSpPr>
        <p:spPr>
          <a:xfrm>
            <a:off x="1270978" y="567730"/>
            <a:ext cx="196666" cy="1512000"/>
          </a:xfrm>
          <a:prstGeom prst="leftBrace">
            <a:avLst>
              <a:gd name="adj1" fmla="val 31849"/>
              <a:gd name="adj2" fmla="val 50000"/>
            </a:avLst>
          </a:prstGeom>
          <a:ln w="127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1"/>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blinds(horizontal)">
                                      <p:cBhvr>
                                        <p:cTn id="7" dur="500"/>
                                        <p:tgtEl>
                                          <p:spTgt spid="6">
                                            <p:txEl>
                                              <p:pRg st="0" end="0"/>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6">
                                            <p:txEl>
                                              <p:pRg st="1" end="1"/>
                                            </p:txEl>
                                          </p:spTgt>
                                        </p:tgtEl>
                                        <p:attrNameLst>
                                          <p:attrName>style.visibility</p:attrName>
                                        </p:attrNameLst>
                                      </p:cBhvr>
                                      <p:to>
                                        <p:strVal val="visible"/>
                                      </p:to>
                                    </p:set>
                                    <p:animEffect transition="in" filter="blinds(horizontal)">
                                      <p:cBhvr>
                                        <p:cTn id="10" dur="500"/>
                                        <p:tgtEl>
                                          <p:spTgt spid="6">
                                            <p:txEl>
                                              <p:pRg st="1" end="1"/>
                                            </p:txEl>
                                          </p:spTgt>
                                        </p:tgtEl>
                                      </p:cBhvr>
                                    </p:animEffect>
                                  </p:childTnLst>
                                </p:cTn>
                              </p:par>
                              <p:par>
                                <p:cTn id="11" presetID="3" presetClass="entr" presetSubtype="10" fill="hold" nodeType="withEffect">
                                  <p:stCondLst>
                                    <p:cond delay="0"/>
                                  </p:stCondLst>
                                  <p:childTnLst>
                                    <p:set>
                                      <p:cBhvr>
                                        <p:cTn id="12" dur="1" fill="hold">
                                          <p:stCondLst>
                                            <p:cond delay="0"/>
                                          </p:stCondLst>
                                        </p:cTn>
                                        <p:tgtEl>
                                          <p:spTgt spid="6">
                                            <p:txEl>
                                              <p:pRg st="2" end="2"/>
                                            </p:txEl>
                                          </p:spTgt>
                                        </p:tgtEl>
                                        <p:attrNameLst>
                                          <p:attrName>style.visibility</p:attrName>
                                        </p:attrNameLst>
                                      </p:cBhvr>
                                      <p:to>
                                        <p:strVal val="visible"/>
                                      </p:to>
                                    </p:set>
                                    <p:animEffect transition="in" filter="blinds(horizontal)">
                                      <p:cBhvr>
                                        <p:cTn id="13" dur="500"/>
                                        <p:tgtEl>
                                          <p:spTgt spid="6">
                                            <p:txEl>
                                              <p:pRg st="2" end="2"/>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3" presetClass="entr" presetSubtype="10" fill="hold" nodeType="clickEffect">
                                  <p:stCondLst>
                                    <p:cond delay="0"/>
                                  </p:stCondLst>
                                  <p:childTnLst>
                                    <p:set>
                                      <p:cBhvr>
                                        <p:cTn id="17" dur="1" fill="hold">
                                          <p:stCondLst>
                                            <p:cond delay="0"/>
                                          </p:stCondLst>
                                        </p:cTn>
                                        <p:tgtEl>
                                          <p:spTgt spid="6">
                                            <p:txEl>
                                              <p:pRg st="3" end="3"/>
                                            </p:txEl>
                                          </p:spTgt>
                                        </p:tgtEl>
                                        <p:attrNameLst>
                                          <p:attrName>style.visibility</p:attrName>
                                        </p:attrNameLst>
                                      </p:cBhvr>
                                      <p:to>
                                        <p:strVal val="visible"/>
                                      </p:to>
                                    </p:set>
                                    <p:animEffect transition="in" filter="blinds(horizontal)">
                                      <p:cBhvr>
                                        <p:cTn id="18" dur="500"/>
                                        <p:tgtEl>
                                          <p:spTgt spid="6">
                                            <p:txEl>
                                              <p:pRg st="3" end="3"/>
                                            </p:txEl>
                                          </p:spTgt>
                                        </p:tgtEl>
                                      </p:cBhvr>
                                    </p:animEffect>
                                  </p:childTnLst>
                                </p:cTn>
                              </p:par>
                              <p:par>
                                <p:cTn id="19" presetID="3" presetClass="entr" presetSubtype="10" fill="hold" nodeType="withEffect">
                                  <p:stCondLst>
                                    <p:cond delay="0"/>
                                  </p:stCondLst>
                                  <p:childTnLst>
                                    <p:set>
                                      <p:cBhvr>
                                        <p:cTn id="20" dur="1" fill="hold">
                                          <p:stCondLst>
                                            <p:cond delay="0"/>
                                          </p:stCondLst>
                                        </p:cTn>
                                        <p:tgtEl>
                                          <p:spTgt spid="6">
                                            <p:txEl>
                                              <p:pRg st="4" end="4"/>
                                            </p:txEl>
                                          </p:spTgt>
                                        </p:tgtEl>
                                        <p:attrNameLst>
                                          <p:attrName>style.visibility</p:attrName>
                                        </p:attrNameLst>
                                      </p:cBhvr>
                                      <p:to>
                                        <p:strVal val="visible"/>
                                      </p:to>
                                    </p:set>
                                    <p:animEffect transition="in" filter="blinds(horizontal)">
                                      <p:cBhvr>
                                        <p:cTn id="21" dur="500"/>
                                        <p:tgtEl>
                                          <p:spTgt spid="6">
                                            <p:txEl>
                                              <p:pRg st="4" end="4"/>
                                            </p:txEl>
                                          </p:spTgt>
                                        </p:tgtEl>
                                      </p:cBhvr>
                                    </p:animEffect>
                                  </p:childTnLst>
                                </p:cTn>
                              </p:par>
                              <p:par>
                                <p:cTn id="22" presetID="3" presetClass="entr" presetSubtype="10" fill="hold" nodeType="withEffect">
                                  <p:stCondLst>
                                    <p:cond delay="0"/>
                                  </p:stCondLst>
                                  <p:childTnLst>
                                    <p:set>
                                      <p:cBhvr>
                                        <p:cTn id="23" dur="1" fill="hold">
                                          <p:stCondLst>
                                            <p:cond delay="0"/>
                                          </p:stCondLst>
                                        </p:cTn>
                                        <p:tgtEl>
                                          <p:spTgt spid="6">
                                            <p:txEl>
                                              <p:pRg st="5" end="5"/>
                                            </p:txEl>
                                          </p:spTgt>
                                        </p:tgtEl>
                                        <p:attrNameLst>
                                          <p:attrName>style.visibility</p:attrName>
                                        </p:attrNameLst>
                                      </p:cBhvr>
                                      <p:to>
                                        <p:strVal val="visible"/>
                                      </p:to>
                                    </p:set>
                                    <p:animEffect transition="in" filter="blinds(horizontal)">
                                      <p:cBhvr>
                                        <p:cTn id="24" dur="500"/>
                                        <p:tgtEl>
                                          <p:spTgt spid="6">
                                            <p:txEl>
                                              <p:pRg st="5" end="5"/>
                                            </p:txEl>
                                          </p:spTgt>
                                        </p:tgtEl>
                                      </p:cBhvr>
                                    </p:animEffect>
                                  </p:childTnLst>
                                </p:cTn>
                              </p:par>
                              <p:par>
                                <p:cTn id="25" presetID="3" presetClass="entr" presetSubtype="10" fill="hold" nodeType="withEffect">
                                  <p:stCondLst>
                                    <p:cond delay="0"/>
                                  </p:stCondLst>
                                  <p:childTnLst>
                                    <p:set>
                                      <p:cBhvr>
                                        <p:cTn id="26" dur="1" fill="hold">
                                          <p:stCondLst>
                                            <p:cond delay="0"/>
                                          </p:stCondLst>
                                        </p:cTn>
                                        <p:tgtEl>
                                          <p:spTgt spid="6">
                                            <p:txEl>
                                              <p:pRg st="6" end="6"/>
                                            </p:txEl>
                                          </p:spTgt>
                                        </p:tgtEl>
                                        <p:attrNameLst>
                                          <p:attrName>style.visibility</p:attrName>
                                        </p:attrNameLst>
                                      </p:cBhvr>
                                      <p:to>
                                        <p:strVal val="visible"/>
                                      </p:to>
                                    </p:set>
                                    <p:animEffect transition="in" filter="blinds(horizontal)">
                                      <p:cBhvr>
                                        <p:cTn id="27" dur="500"/>
                                        <p:tgtEl>
                                          <p:spTgt spid="6">
                                            <p:txEl>
                                              <p:pRg st="6" end="6"/>
                                            </p:txEl>
                                          </p:spTgt>
                                        </p:tgtEl>
                                      </p:cBhvr>
                                    </p:animEffect>
                                  </p:childTnLst>
                                </p:cTn>
                              </p:par>
                              <p:par>
                                <p:cTn id="28" presetID="3" presetClass="entr" presetSubtype="10" fill="hold" nodeType="withEffect">
                                  <p:stCondLst>
                                    <p:cond delay="0"/>
                                  </p:stCondLst>
                                  <p:childTnLst>
                                    <p:set>
                                      <p:cBhvr>
                                        <p:cTn id="29" dur="1" fill="hold">
                                          <p:stCondLst>
                                            <p:cond delay="0"/>
                                          </p:stCondLst>
                                        </p:cTn>
                                        <p:tgtEl>
                                          <p:spTgt spid="6">
                                            <p:txEl>
                                              <p:pRg st="7" end="7"/>
                                            </p:txEl>
                                          </p:spTgt>
                                        </p:tgtEl>
                                        <p:attrNameLst>
                                          <p:attrName>style.visibility</p:attrName>
                                        </p:attrNameLst>
                                      </p:cBhvr>
                                      <p:to>
                                        <p:strVal val="visible"/>
                                      </p:to>
                                    </p:set>
                                    <p:animEffect transition="in" filter="blinds(horizontal)">
                                      <p:cBhvr>
                                        <p:cTn id="30" dur="500"/>
                                        <p:tgtEl>
                                          <p:spTgt spid="6">
                                            <p:txEl>
                                              <p:pRg st="7" end="7"/>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xit" presetSubtype="0" fill="hold" grpId="0" nodeType="clickEffect">
                                  <p:stCondLst>
                                    <p:cond delay="0"/>
                                  </p:stCondLst>
                                  <p:childTnLst>
                                    <p:animEffect transition="out" filter="fade">
                                      <p:cBhvr>
                                        <p:cTn id="34" dur="500"/>
                                        <p:tgtEl>
                                          <p:spTgt spid="6">
                                            <p:txEl>
                                              <p:pRg st="0" end="0"/>
                                            </p:txEl>
                                          </p:spTgt>
                                        </p:tgtEl>
                                      </p:cBhvr>
                                    </p:animEffect>
                                    <p:set>
                                      <p:cBhvr>
                                        <p:cTn id="35" dur="1" fill="hold">
                                          <p:stCondLst>
                                            <p:cond delay="499"/>
                                          </p:stCondLst>
                                        </p:cTn>
                                        <p:tgtEl>
                                          <p:spTgt spid="6">
                                            <p:txEl>
                                              <p:pRg st="0" end="0"/>
                                            </p:txEl>
                                          </p:spTgt>
                                        </p:tgtEl>
                                        <p:attrNameLst>
                                          <p:attrName>style.visibility</p:attrName>
                                        </p:attrNameLst>
                                      </p:cBhvr>
                                      <p:to>
                                        <p:strVal val="hidden"/>
                                      </p:to>
                                    </p:set>
                                  </p:childTnLst>
                                </p:cTn>
                              </p:par>
                              <p:par>
                                <p:cTn id="36" presetID="10" presetClass="exit" presetSubtype="0" fill="hold" grpId="0" nodeType="withEffect">
                                  <p:stCondLst>
                                    <p:cond delay="0"/>
                                  </p:stCondLst>
                                  <p:childTnLst>
                                    <p:animEffect transition="out" filter="fade">
                                      <p:cBhvr>
                                        <p:cTn id="37" dur="500"/>
                                        <p:tgtEl>
                                          <p:spTgt spid="6">
                                            <p:txEl>
                                              <p:pRg st="1" end="1"/>
                                            </p:txEl>
                                          </p:spTgt>
                                        </p:tgtEl>
                                      </p:cBhvr>
                                    </p:animEffect>
                                    <p:set>
                                      <p:cBhvr>
                                        <p:cTn id="38" dur="1" fill="hold">
                                          <p:stCondLst>
                                            <p:cond delay="499"/>
                                          </p:stCondLst>
                                        </p:cTn>
                                        <p:tgtEl>
                                          <p:spTgt spid="6">
                                            <p:txEl>
                                              <p:pRg st="1" end="1"/>
                                            </p:txEl>
                                          </p:spTgt>
                                        </p:tgtEl>
                                        <p:attrNameLst>
                                          <p:attrName>style.visibility</p:attrName>
                                        </p:attrNameLst>
                                      </p:cBhvr>
                                      <p:to>
                                        <p:strVal val="hidden"/>
                                      </p:to>
                                    </p:set>
                                  </p:childTnLst>
                                </p:cTn>
                              </p:par>
                              <p:par>
                                <p:cTn id="39" presetID="10" presetClass="exit" presetSubtype="0" fill="hold" grpId="0" nodeType="withEffect">
                                  <p:stCondLst>
                                    <p:cond delay="0"/>
                                  </p:stCondLst>
                                  <p:childTnLst>
                                    <p:animEffect transition="out" filter="fade">
                                      <p:cBhvr>
                                        <p:cTn id="40" dur="500"/>
                                        <p:tgtEl>
                                          <p:spTgt spid="6">
                                            <p:txEl>
                                              <p:pRg st="2" end="2"/>
                                            </p:txEl>
                                          </p:spTgt>
                                        </p:tgtEl>
                                      </p:cBhvr>
                                    </p:animEffect>
                                    <p:set>
                                      <p:cBhvr>
                                        <p:cTn id="41" dur="1" fill="hold">
                                          <p:stCondLst>
                                            <p:cond delay="499"/>
                                          </p:stCondLst>
                                        </p:cTn>
                                        <p:tgtEl>
                                          <p:spTgt spid="6">
                                            <p:txEl>
                                              <p:pRg st="2" end="2"/>
                                            </p:txEl>
                                          </p:spTgt>
                                        </p:tgtEl>
                                        <p:attrNameLst>
                                          <p:attrName>style.visibility</p:attrName>
                                        </p:attrNameLst>
                                      </p:cBhvr>
                                      <p:to>
                                        <p:strVal val="hidden"/>
                                      </p:to>
                                    </p:set>
                                  </p:childTnLst>
                                </p:cTn>
                              </p:par>
                              <p:par>
                                <p:cTn id="42" presetID="10" presetClass="exit" presetSubtype="0" fill="hold" grpId="0" nodeType="withEffect">
                                  <p:stCondLst>
                                    <p:cond delay="0"/>
                                  </p:stCondLst>
                                  <p:childTnLst>
                                    <p:animEffect transition="out" filter="fade">
                                      <p:cBhvr>
                                        <p:cTn id="43" dur="500"/>
                                        <p:tgtEl>
                                          <p:spTgt spid="6">
                                            <p:txEl>
                                              <p:pRg st="3" end="3"/>
                                            </p:txEl>
                                          </p:spTgt>
                                        </p:tgtEl>
                                      </p:cBhvr>
                                    </p:animEffect>
                                    <p:set>
                                      <p:cBhvr>
                                        <p:cTn id="44" dur="1" fill="hold">
                                          <p:stCondLst>
                                            <p:cond delay="499"/>
                                          </p:stCondLst>
                                        </p:cTn>
                                        <p:tgtEl>
                                          <p:spTgt spid="6">
                                            <p:txEl>
                                              <p:pRg st="3" end="3"/>
                                            </p:txEl>
                                          </p:spTgt>
                                        </p:tgtEl>
                                        <p:attrNameLst>
                                          <p:attrName>style.visibility</p:attrName>
                                        </p:attrNameLst>
                                      </p:cBhvr>
                                      <p:to>
                                        <p:strVal val="hidden"/>
                                      </p:to>
                                    </p:set>
                                  </p:childTnLst>
                                </p:cTn>
                              </p:par>
                              <p:par>
                                <p:cTn id="45" presetID="10" presetClass="exit" presetSubtype="0" fill="hold" grpId="0" nodeType="withEffect">
                                  <p:stCondLst>
                                    <p:cond delay="0"/>
                                  </p:stCondLst>
                                  <p:childTnLst>
                                    <p:animEffect transition="out" filter="fade">
                                      <p:cBhvr>
                                        <p:cTn id="46" dur="500"/>
                                        <p:tgtEl>
                                          <p:spTgt spid="6">
                                            <p:txEl>
                                              <p:pRg st="4" end="4"/>
                                            </p:txEl>
                                          </p:spTgt>
                                        </p:tgtEl>
                                      </p:cBhvr>
                                    </p:animEffect>
                                    <p:set>
                                      <p:cBhvr>
                                        <p:cTn id="47" dur="1" fill="hold">
                                          <p:stCondLst>
                                            <p:cond delay="499"/>
                                          </p:stCondLst>
                                        </p:cTn>
                                        <p:tgtEl>
                                          <p:spTgt spid="6">
                                            <p:txEl>
                                              <p:pRg st="4" end="4"/>
                                            </p:txEl>
                                          </p:spTgt>
                                        </p:tgtEl>
                                        <p:attrNameLst>
                                          <p:attrName>style.visibility</p:attrName>
                                        </p:attrNameLst>
                                      </p:cBhvr>
                                      <p:to>
                                        <p:strVal val="hidden"/>
                                      </p:to>
                                    </p:set>
                                  </p:childTnLst>
                                </p:cTn>
                              </p:par>
                              <p:par>
                                <p:cTn id="48" presetID="10" presetClass="exit" presetSubtype="0" fill="hold" grpId="0" nodeType="withEffect">
                                  <p:stCondLst>
                                    <p:cond delay="0"/>
                                  </p:stCondLst>
                                  <p:childTnLst>
                                    <p:animEffect transition="out" filter="fade">
                                      <p:cBhvr>
                                        <p:cTn id="49" dur="500"/>
                                        <p:tgtEl>
                                          <p:spTgt spid="6">
                                            <p:txEl>
                                              <p:pRg st="5" end="5"/>
                                            </p:txEl>
                                          </p:spTgt>
                                        </p:tgtEl>
                                      </p:cBhvr>
                                    </p:animEffect>
                                    <p:set>
                                      <p:cBhvr>
                                        <p:cTn id="50" dur="1" fill="hold">
                                          <p:stCondLst>
                                            <p:cond delay="499"/>
                                          </p:stCondLst>
                                        </p:cTn>
                                        <p:tgtEl>
                                          <p:spTgt spid="6">
                                            <p:txEl>
                                              <p:pRg st="5" end="5"/>
                                            </p:txEl>
                                          </p:spTgt>
                                        </p:tgtEl>
                                        <p:attrNameLst>
                                          <p:attrName>style.visibility</p:attrName>
                                        </p:attrNameLst>
                                      </p:cBhvr>
                                      <p:to>
                                        <p:strVal val="hidden"/>
                                      </p:to>
                                    </p:set>
                                  </p:childTnLst>
                                </p:cTn>
                              </p:par>
                              <p:par>
                                <p:cTn id="51" presetID="10" presetClass="exit" presetSubtype="0" fill="hold" grpId="0" nodeType="withEffect">
                                  <p:stCondLst>
                                    <p:cond delay="0"/>
                                  </p:stCondLst>
                                  <p:childTnLst>
                                    <p:animEffect transition="out" filter="fade">
                                      <p:cBhvr>
                                        <p:cTn id="52" dur="500"/>
                                        <p:tgtEl>
                                          <p:spTgt spid="6">
                                            <p:txEl>
                                              <p:pRg st="6" end="6"/>
                                            </p:txEl>
                                          </p:spTgt>
                                        </p:tgtEl>
                                      </p:cBhvr>
                                    </p:animEffect>
                                    <p:set>
                                      <p:cBhvr>
                                        <p:cTn id="53" dur="1" fill="hold">
                                          <p:stCondLst>
                                            <p:cond delay="499"/>
                                          </p:stCondLst>
                                        </p:cTn>
                                        <p:tgtEl>
                                          <p:spTgt spid="6">
                                            <p:txEl>
                                              <p:pRg st="6" end="6"/>
                                            </p:txEl>
                                          </p:spTgt>
                                        </p:tgtEl>
                                        <p:attrNameLst>
                                          <p:attrName>style.visibility</p:attrName>
                                        </p:attrNameLst>
                                      </p:cBhvr>
                                      <p:to>
                                        <p:strVal val="hidden"/>
                                      </p:to>
                                    </p:set>
                                  </p:childTnLst>
                                </p:cTn>
                              </p:par>
                              <p:par>
                                <p:cTn id="54" presetID="10" presetClass="exit" presetSubtype="0" fill="hold" grpId="0" nodeType="withEffect">
                                  <p:stCondLst>
                                    <p:cond delay="0"/>
                                  </p:stCondLst>
                                  <p:childTnLst>
                                    <p:animEffect transition="out" filter="fade">
                                      <p:cBhvr>
                                        <p:cTn id="55" dur="500"/>
                                        <p:tgtEl>
                                          <p:spTgt spid="6">
                                            <p:txEl>
                                              <p:pRg st="7" end="7"/>
                                            </p:txEl>
                                          </p:spTgt>
                                        </p:tgtEl>
                                      </p:cBhvr>
                                    </p:animEffect>
                                    <p:set>
                                      <p:cBhvr>
                                        <p:cTn id="56" dur="1" fill="hold">
                                          <p:stCondLst>
                                            <p:cond delay="499"/>
                                          </p:stCondLst>
                                        </p:cTn>
                                        <p:tgtEl>
                                          <p:spTgt spid="6">
                                            <p:txEl>
                                              <p:pRg st="7" end="7"/>
                                            </p:txEl>
                                          </p:spTgt>
                                        </p:tgtEl>
                                        <p:attrNameLst>
                                          <p:attrName>style.visibility</p:attrName>
                                        </p:attrNameLst>
                                      </p:cBhvr>
                                      <p:to>
                                        <p:strVal val="hidden"/>
                                      </p:to>
                                    </p:set>
                                  </p:childTnLst>
                                </p:cTn>
                              </p:par>
                            </p:childTnLst>
                          </p:cTn>
                        </p:par>
                      </p:childTnLst>
                    </p:cTn>
                  </p:par>
                </p:childTnLst>
              </p:cTn>
              <p:nextCondLst>
                <p:cond evt="onClick" delay="0">
                  <p:tgtEl>
                    <p:spTgt spid="21"/>
                  </p:tgtEl>
                </p:cond>
              </p:nextCondLst>
            </p:seq>
          </p:childTnLst>
        </p:cTn>
      </p:par>
    </p:tnLst>
    <p:bldLst>
      <p:bldP spid="6" grpId="0" uiExpand="1" build="allAtOnce"/>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21" name="圆角矩形 20"/>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答案</a:t>
            </a:r>
            <a:endParaRPr lang="zh-CN" altLang="en-US" sz="1400" dirty="0">
              <a:solidFill>
                <a:srgbClr val="C00000"/>
              </a:solidFill>
              <a:latin typeface="黑体" panose="02010609060101010101" pitchFamily="49" charset="-122"/>
              <a:ea typeface="黑体" panose="02010609060101010101" pitchFamily="49" charset="-122"/>
            </a:endParaRPr>
          </a:p>
        </p:txBody>
      </p:sp>
      <p:sp>
        <p:nvSpPr>
          <p:cNvPr id="20" name="矩形 19"/>
          <p:cNvSpPr/>
          <p:nvPr/>
        </p:nvSpPr>
        <p:spPr>
          <a:xfrm>
            <a:off x="406574" y="35099"/>
            <a:ext cx="11376000" cy="5262979"/>
          </a:xfrm>
          <a:prstGeom prst="rect">
            <a:avLst/>
          </a:prstGeom>
        </p:spPr>
        <p:txBody>
          <a:bodyPr wrap="square">
            <a:spAutoFit/>
          </a:bodyPr>
          <a:lstStyle/>
          <a:p>
            <a:pPr algn="just">
              <a:lnSpc>
                <a:spcPct val="150000"/>
              </a:lnSpc>
              <a:spcAft>
                <a:spcPts val="0"/>
              </a:spcAft>
              <a:tabLst>
                <a:tab pos="2070735" algn="l"/>
              </a:tabLst>
            </a:pPr>
            <a:r>
              <a:rPr lang="en-US" altLang="zh-CN" sz="2800" kern="100" dirty="0">
                <a:latin typeface="Times New Roman" panose="02020603050405020304"/>
                <a:ea typeface="华文细黑"/>
                <a:cs typeface="Courier New" panose="02070309020205020404"/>
              </a:rPr>
              <a:t>(5)</a:t>
            </a:r>
            <a:r>
              <a:rPr lang="zh-CN" altLang="zh-CN" sz="2800" kern="100" dirty="0">
                <a:latin typeface="Times New Roman" panose="02020603050405020304"/>
                <a:ea typeface="华文细黑"/>
                <a:cs typeface="Times New Roman" panose="02020603050405020304"/>
              </a:rPr>
              <a:t>特殊句式</a:t>
            </a:r>
            <a:endParaRPr lang="zh-CN" altLang="zh-CN" sz="2800" kern="100" dirty="0">
              <a:latin typeface="宋体" panose="02010600030101010101" pitchFamily="2" charset="-122"/>
              <a:cs typeface="Courier New" panose="02070309020205020404"/>
            </a:endParaRPr>
          </a:p>
          <a:p>
            <a:pPr algn="just">
              <a:lnSpc>
                <a:spcPct val="150000"/>
              </a:lnSpc>
              <a:spcAft>
                <a:spcPts val="0"/>
              </a:spcAft>
              <a:tabLst>
                <a:tab pos="2070735" algn="l"/>
              </a:tabLst>
            </a:pPr>
            <a:r>
              <a:rPr lang="en-US" altLang="zh-CN" sz="2800" kern="100" dirty="0">
                <a:latin typeface="宋体" panose="02010600030101010101" pitchFamily="2" charset="-122"/>
                <a:ea typeface="华文细黑"/>
                <a:cs typeface="Times New Roman" panose="02020603050405020304"/>
              </a:rPr>
              <a:t>①</a:t>
            </a:r>
            <a:r>
              <a:rPr lang="zh-CN" altLang="zh-CN" sz="2800" kern="100" dirty="0">
                <a:latin typeface="Times New Roman" panose="02020603050405020304"/>
                <a:ea typeface="华文细黑"/>
                <a:cs typeface="Times New Roman" panose="02020603050405020304"/>
              </a:rPr>
              <a:t>渔舟唱晚，响穷彭蠡之滨</a:t>
            </a:r>
            <a:r>
              <a:rPr lang="zh-CN" altLang="zh-CN" sz="2800" kern="100" dirty="0" smtClean="0">
                <a:latin typeface="Times New Roman" panose="02020603050405020304"/>
                <a:ea typeface="华文细黑"/>
                <a:cs typeface="Times New Roman" panose="02020603050405020304"/>
              </a:rPr>
              <a:t>：</a:t>
            </a:r>
            <a:r>
              <a:rPr lang="en-US" altLang="zh-CN" sz="2800" dirty="0" smtClean="0">
                <a:latin typeface="Times New Roman" panose="02020603050405020304" pitchFamily="18" charset="0"/>
                <a:cs typeface="Times New Roman" panose="02020603050405020304" pitchFamily="18" charset="0"/>
              </a:rPr>
              <a:t>_____________________</a:t>
            </a:r>
            <a:endParaRPr lang="zh-CN" altLang="zh-CN" sz="2800" kern="100" dirty="0" smtClean="0">
              <a:latin typeface="宋体" panose="02010600030101010101" pitchFamily="2" charset="-122"/>
              <a:cs typeface="Courier New" panose="02070309020205020404"/>
            </a:endParaRPr>
          </a:p>
          <a:p>
            <a:pPr algn="just">
              <a:lnSpc>
                <a:spcPct val="150000"/>
              </a:lnSpc>
              <a:spcAft>
                <a:spcPts val="0"/>
              </a:spcAft>
              <a:tabLst>
                <a:tab pos="2070735" algn="l"/>
              </a:tabLst>
            </a:pPr>
            <a:r>
              <a:rPr lang="en-US" altLang="zh-CN" sz="2800" kern="100" dirty="0" smtClean="0">
                <a:latin typeface="宋体" panose="02010600030101010101" pitchFamily="2" charset="-122"/>
                <a:ea typeface="华文细黑"/>
                <a:cs typeface="Times New Roman" panose="02020603050405020304"/>
              </a:rPr>
              <a:t>②</a:t>
            </a:r>
            <a:r>
              <a:rPr lang="zh-CN" altLang="zh-CN" sz="2800" kern="100" dirty="0" smtClean="0">
                <a:latin typeface="Times New Roman" panose="02020603050405020304"/>
                <a:ea typeface="华文细黑"/>
                <a:cs typeface="Times New Roman" panose="02020603050405020304"/>
              </a:rPr>
              <a:t>物华天宝：</a:t>
            </a:r>
            <a:r>
              <a:rPr lang="en-US" altLang="zh-CN" sz="2800" dirty="0" smtClean="0">
                <a:latin typeface="Times New Roman" panose="02020603050405020304" pitchFamily="18" charset="0"/>
                <a:cs typeface="Times New Roman" panose="02020603050405020304" pitchFamily="18" charset="0"/>
              </a:rPr>
              <a:t>________________________</a:t>
            </a:r>
            <a:endParaRPr lang="zh-CN" altLang="zh-CN" sz="2800" kern="100" dirty="0" smtClean="0">
              <a:latin typeface="宋体" panose="02010600030101010101" pitchFamily="2" charset="-122"/>
              <a:cs typeface="Courier New" panose="02070309020205020404"/>
            </a:endParaRPr>
          </a:p>
          <a:p>
            <a:pPr algn="just">
              <a:lnSpc>
                <a:spcPct val="150000"/>
              </a:lnSpc>
              <a:spcAft>
                <a:spcPts val="0"/>
              </a:spcAft>
              <a:tabLst>
                <a:tab pos="2070735" algn="l"/>
              </a:tabLst>
            </a:pPr>
            <a:r>
              <a:rPr lang="en-US" altLang="zh-CN" sz="2800" kern="100" dirty="0" smtClean="0">
                <a:latin typeface="宋体" panose="02010600030101010101" pitchFamily="2" charset="-122"/>
                <a:ea typeface="华文细黑"/>
                <a:cs typeface="Times New Roman" panose="02020603050405020304"/>
              </a:rPr>
              <a:t>③</a:t>
            </a:r>
            <a:r>
              <a:rPr lang="zh-CN" altLang="zh-CN" sz="2800" kern="100" dirty="0">
                <a:latin typeface="Times New Roman" panose="02020603050405020304"/>
                <a:ea typeface="华文细黑"/>
                <a:cs typeface="Times New Roman" panose="02020603050405020304"/>
              </a:rPr>
              <a:t>童子何知</a:t>
            </a:r>
            <a:r>
              <a:rPr lang="zh-CN" altLang="zh-CN" sz="2800" kern="100" dirty="0" smtClean="0">
                <a:latin typeface="Times New Roman" panose="02020603050405020304"/>
                <a:ea typeface="华文细黑"/>
                <a:cs typeface="Times New Roman" panose="02020603050405020304"/>
              </a:rPr>
              <a:t>：</a:t>
            </a:r>
            <a:r>
              <a:rPr lang="en-US" altLang="zh-CN" sz="2800" dirty="0" smtClean="0">
                <a:latin typeface="Times New Roman" panose="02020603050405020304" pitchFamily="18" charset="0"/>
                <a:cs typeface="Times New Roman" panose="02020603050405020304" pitchFamily="18" charset="0"/>
              </a:rPr>
              <a:t>_____________________________</a:t>
            </a:r>
            <a:endParaRPr lang="zh-CN" altLang="zh-CN" sz="2800" kern="100" dirty="0">
              <a:latin typeface="宋体" panose="02010600030101010101" pitchFamily="2" charset="-122"/>
              <a:cs typeface="Courier New" panose="02070309020205020404"/>
            </a:endParaRPr>
          </a:p>
          <a:p>
            <a:pPr algn="just">
              <a:lnSpc>
                <a:spcPct val="150000"/>
              </a:lnSpc>
              <a:spcAft>
                <a:spcPts val="0"/>
              </a:spcAft>
              <a:tabLst>
                <a:tab pos="2070735" algn="l"/>
              </a:tabLst>
            </a:pPr>
            <a:r>
              <a:rPr lang="en-US" altLang="zh-CN" sz="2800" kern="100" dirty="0">
                <a:latin typeface="宋体" panose="02010600030101010101" pitchFamily="2" charset="-122"/>
                <a:ea typeface="华文细黑"/>
                <a:cs typeface="Times New Roman" panose="02020603050405020304"/>
              </a:rPr>
              <a:t>④</a:t>
            </a:r>
            <a:r>
              <a:rPr lang="zh-CN" altLang="zh-CN" sz="2800" kern="100" dirty="0">
                <a:latin typeface="Times New Roman" panose="02020603050405020304"/>
                <a:ea typeface="华文细黑"/>
                <a:cs typeface="Times New Roman" panose="02020603050405020304"/>
              </a:rPr>
              <a:t>纤歌凝而白云遏</a:t>
            </a:r>
            <a:r>
              <a:rPr lang="zh-CN" altLang="zh-CN" sz="2800" kern="100" dirty="0" smtClean="0">
                <a:latin typeface="Times New Roman" panose="02020603050405020304"/>
                <a:ea typeface="华文细黑"/>
                <a:cs typeface="Times New Roman" panose="02020603050405020304"/>
              </a:rPr>
              <a:t>：</a:t>
            </a:r>
            <a:r>
              <a:rPr lang="en-US" altLang="zh-CN" sz="2800" dirty="0" smtClean="0">
                <a:latin typeface="Times New Roman" panose="02020603050405020304" pitchFamily="18" charset="0"/>
                <a:cs typeface="Times New Roman" panose="02020603050405020304" pitchFamily="18" charset="0"/>
              </a:rPr>
              <a:t>________</a:t>
            </a:r>
            <a:endParaRPr lang="zh-CN" altLang="zh-CN" sz="2800" kern="100" dirty="0">
              <a:latin typeface="宋体" panose="02010600030101010101" pitchFamily="2" charset="-122"/>
              <a:cs typeface="Courier New" panose="02070309020205020404"/>
            </a:endParaRPr>
          </a:p>
          <a:p>
            <a:pPr algn="just">
              <a:lnSpc>
                <a:spcPct val="150000"/>
              </a:lnSpc>
              <a:spcAft>
                <a:spcPts val="0"/>
              </a:spcAft>
              <a:tabLst>
                <a:tab pos="2070735" algn="l"/>
              </a:tabLst>
            </a:pPr>
            <a:r>
              <a:rPr lang="en-US" altLang="zh-CN" sz="2800" kern="100" dirty="0">
                <a:latin typeface="宋体" panose="02010600030101010101" pitchFamily="2" charset="-122"/>
                <a:ea typeface="华文细黑"/>
                <a:cs typeface="Times New Roman" panose="02020603050405020304"/>
              </a:rPr>
              <a:t>⑤</a:t>
            </a:r>
            <a:r>
              <a:rPr lang="zh-CN" altLang="zh-CN" sz="2800" kern="100" dirty="0">
                <a:latin typeface="Times New Roman" panose="02020603050405020304"/>
                <a:ea typeface="华文细黑"/>
                <a:cs typeface="Times New Roman" panose="02020603050405020304"/>
              </a:rPr>
              <a:t>怀帝阍而不见</a:t>
            </a:r>
            <a:r>
              <a:rPr lang="zh-CN" altLang="zh-CN" sz="2800" kern="100" dirty="0" smtClean="0">
                <a:latin typeface="Times New Roman" panose="02020603050405020304"/>
                <a:ea typeface="华文细黑"/>
                <a:cs typeface="Times New Roman" panose="02020603050405020304"/>
              </a:rPr>
              <a:t>：</a:t>
            </a:r>
            <a:r>
              <a:rPr lang="en-US" altLang="zh-CN" sz="2800" dirty="0" smtClean="0">
                <a:latin typeface="Times New Roman" panose="02020603050405020304" pitchFamily="18" charset="0"/>
                <a:cs typeface="Times New Roman" panose="02020603050405020304" pitchFamily="18" charset="0"/>
              </a:rPr>
              <a:t>________</a:t>
            </a:r>
            <a:endParaRPr lang="zh-CN" altLang="zh-CN" sz="2800" kern="100" dirty="0">
              <a:latin typeface="宋体" panose="02010600030101010101" pitchFamily="2" charset="-122"/>
              <a:cs typeface="Courier New" panose="02070309020205020404"/>
            </a:endParaRPr>
          </a:p>
          <a:p>
            <a:pPr algn="just">
              <a:lnSpc>
                <a:spcPct val="150000"/>
              </a:lnSpc>
              <a:spcAft>
                <a:spcPts val="0"/>
              </a:spcAft>
              <a:tabLst>
                <a:tab pos="2070735" algn="l"/>
              </a:tabLst>
            </a:pPr>
            <a:r>
              <a:rPr lang="en-US" altLang="zh-CN" sz="2800" kern="100" dirty="0">
                <a:latin typeface="宋体" panose="02010600030101010101" pitchFamily="2" charset="-122"/>
                <a:ea typeface="华文细黑"/>
                <a:cs typeface="Times New Roman" panose="02020603050405020304"/>
              </a:rPr>
              <a:t>⑥</a:t>
            </a:r>
            <a:r>
              <a:rPr lang="zh-CN" altLang="zh-CN" sz="2800" kern="100" dirty="0">
                <a:latin typeface="Times New Roman" panose="02020603050405020304"/>
                <a:ea typeface="华文细黑"/>
                <a:cs typeface="Times New Roman" panose="02020603050405020304"/>
              </a:rPr>
              <a:t>俨骖</a:t>
            </a:r>
            <a:r>
              <a:rPr lang="en-US" altLang="zh-CN" sz="2800" kern="100" dirty="0">
                <a:latin typeface="Times New Roman" panose="02020603050405020304"/>
                <a:ea typeface="华文细黑"/>
                <a:cs typeface="Courier New" panose="02070309020205020404"/>
              </a:rPr>
              <a:t> </a:t>
            </a:r>
            <a:r>
              <a:rPr lang="en-US" altLang="zh-CN" sz="2800" kern="100" dirty="0" smtClean="0">
                <a:latin typeface="Times New Roman" panose="02020603050405020304"/>
                <a:ea typeface="华文细黑"/>
                <a:cs typeface="Courier New" panose="02070309020205020404"/>
              </a:rPr>
              <a:t>    </a:t>
            </a:r>
            <a:r>
              <a:rPr lang="zh-CN" altLang="zh-CN" sz="2800" kern="100" dirty="0" smtClean="0">
                <a:latin typeface="Times New Roman" panose="02020603050405020304"/>
                <a:ea typeface="华文细黑"/>
                <a:cs typeface="Times New Roman" panose="02020603050405020304"/>
              </a:rPr>
              <a:t>于</a:t>
            </a:r>
            <a:r>
              <a:rPr lang="zh-CN" altLang="zh-CN" sz="2800" kern="100" dirty="0">
                <a:latin typeface="Times New Roman" panose="02020603050405020304"/>
                <a:ea typeface="华文细黑"/>
                <a:cs typeface="Times New Roman" panose="02020603050405020304"/>
              </a:rPr>
              <a:t>上路，访风景于崇阿</a:t>
            </a:r>
            <a:r>
              <a:rPr lang="zh-CN" altLang="zh-CN" sz="2800" kern="100" dirty="0" smtClean="0">
                <a:latin typeface="Times New Roman" panose="02020603050405020304"/>
                <a:ea typeface="华文细黑"/>
                <a:cs typeface="Times New Roman" panose="02020603050405020304"/>
              </a:rPr>
              <a:t>：</a:t>
            </a:r>
            <a:r>
              <a:rPr lang="en-US" altLang="zh-CN" sz="2800" dirty="0" smtClean="0">
                <a:latin typeface="Times New Roman" panose="02020603050405020304" pitchFamily="18" charset="0"/>
                <a:cs typeface="Times New Roman" panose="02020603050405020304" pitchFamily="18" charset="0"/>
              </a:rPr>
              <a:t>______________</a:t>
            </a:r>
            <a:endParaRPr lang="zh-CN" altLang="zh-CN" sz="2800" kern="100" dirty="0">
              <a:latin typeface="宋体" panose="02010600030101010101" pitchFamily="2" charset="-122"/>
              <a:cs typeface="Courier New" panose="02070309020205020404"/>
            </a:endParaRPr>
          </a:p>
          <a:p>
            <a:pPr algn="just">
              <a:lnSpc>
                <a:spcPct val="150000"/>
              </a:lnSpc>
              <a:spcAft>
                <a:spcPts val="0"/>
              </a:spcAft>
              <a:tabLst>
                <a:tab pos="2070735" algn="l"/>
              </a:tabLst>
            </a:pPr>
            <a:r>
              <a:rPr lang="en-US" altLang="zh-CN" sz="2800" kern="100" dirty="0">
                <a:latin typeface="宋体" panose="02010600030101010101" pitchFamily="2" charset="-122"/>
                <a:ea typeface="华文细黑"/>
                <a:cs typeface="Times New Roman" panose="02020603050405020304"/>
              </a:rPr>
              <a:t>⑦</a:t>
            </a:r>
            <a:r>
              <a:rPr lang="zh-CN" altLang="zh-CN" sz="2800" kern="100" dirty="0">
                <a:latin typeface="Times New Roman" panose="02020603050405020304"/>
                <a:ea typeface="华文细黑"/>
                <a:cs typeface="Times New Roman" panose="02020603050405020304"/>
              </a:rPr>
              <a:t>望长安于日下，目吴会于云间</a:t>
            </a:r>
            <a:r>
              <a:rPr lang="zh-CN" altLang="zh-CN" sz="2800" kern="100" dirty="0" smtClean="0">
                <a:latin typeface="Times New Roman" panose="02020603050405020304"/>
                <a:ea typeface="华文细黑"/>
                <a:cs typeface="Times New Roman" panose="02020603050405020304"/>
              </a:rPr>
              <a:t>：</a:t>
            </a:r>
            <a:r>
              <a:rPr lang="en-US" altLang="zh-CN" sz="2800" dirty="0" smtClean="0">
                <a:latin typeface="Times New Roman" panose="02020603050405020304" pitchFamily="18" charset="0"/>
                <a:cs typeface="Times New Roman" panose="02020603050405020304" pitchFamily="18" charset="0"/>
              </a:rPr>
              <a:t>______________</a:t>
            </a:r>
            <a:endParaRPr lang="zh-CN" altLang="zh-CN" sz="2800" kern="100" dirty="0">
              <a:effectLst/>
              <a:latin typeface="宋体" panose="02010600030101010101" pitchFamily="2" charset="-122"/>
              <a:cs typeface="Courier New" panose="02070309020205020404"/>
            </a:endParaRPr>
          </a:p>
        </p:txBody>
      </p:sp>
      <p:sp>
        <p:nvSpPr>
          <p:cNvPr id="2" name="矩形 1"/>
          <p:cNvSpPr/>
          <p:nvPr/>
        </p:nvSpPr>
        <p:spPr>
          <a:xfrm>
            <a:off x="2576339" y="630213"/>
            <a:ext cx="7388249" cy="4616648"/>
          </a:xfrm>
          <a:prstGeom prst="rect">
            <a:avLst/>
          </a:prstGeom>
        </p:spPr>
        <p:txBody>
          <a:bodyPr wrap="square">
            <a:spAutoFit/>
          </a:bodyPr>
          <a:lstStyle/>
          <a:p>
            <a:pPr lvl="0" algn="just">
              <a:lnSpc>
                <a:spcPct val="150000"/>
              </a:lnSpc>
              <a:tabLst>
                <a:tab pos="2070735" algn="l"/>
              </a:tabLst>
            </a:pPr>
            <a:r>
              <a:rPr lang="en-US" altLang="zh-CN" sz="2800" kern="100" dirty="0" smtClean="0">
                <a:solidFill>
                  <a:srgbClr val="3333FF"/>
                </a:solidFill>
                <a:latin typeface="Times New Roman" panose="02020603050405020304"/>
                <a:ea typeface="华文细黑"/>
                <a:cs typeface="Times New Roman" panose="02020603050405020304"/>
              </a:rPr>
              <a:t>                            </a:t>
            </a:r>
            <a:r>
              <a:rPr lang="zh-CN" altLang="zh-CN" sz="2800" kern="100" dirty="0" smtClean="0">
                <a:solidFill>
                  <a:srgbClr val="3333FF"/>
                </a:solidFill>
                <a:latin typeface="Times New Roman" panose="02020603050405020304"/>
                <a:ea typeface="华文细黑"/>
                <a:cs typeface="Times New Roman" panose="02020603050405020304"/>
              </a:rPr>
              <a:t>省略句</a:t>
            </a:r>
            <a:r>
              <a:rPr lang="zh-CN" altLang="zh-CN" sz="2800" kern="100" dirty="0">
                <a:solidFill>
                  <a:srgbClr val="3333FF"/>
                </a:solidFill>
                <a:latin typeface="Times New Roman" panose="02020603050405020304"/>
                <a:ea typeface="华文细黑"/>
                <a:cs typeface="Times New Roman" panose="02020603050405020304"/>
              </a:rPr>
              <a:t>，渔舟唱</a:t>
            </a:r>
            <a:r>
              <a:rPr lang="en-US" altLang="zh-CN" sz="2800" kern="100" dirty="0">
                <a:solidFill>
                  <a:srgbClr val="3333FF"/>
                </a:solidFill>
                <a:latin typeface="Times New Roman" panose="02020603050405020304"/>
                <a:ea typeface="华文细黑"/>
                <a:cs typeface="Courier New" panose="02070309020205020404"/>
              </a:rPr>
              <a:t>(</a:t>
            </a:r>
            <a:r>
              <a:rPr lang="zh-CN" altLang="zh-CN" sz="2800" kern="100" dirty="0">
                <a:solidFill>
                  <a:srgbClr val="3333FF"/>
                </a:solidFill>
                <a:latin typeface="Times New Roman" panose="02020603050405020304"/>
                <a:ea typeface="华文细黑"/>
                <a:cs typeface="Times New Roman" panose="02020603050405020304"/>
              </a:rPr>
              <a:t>于</a:t>
            </a:r>
            <a:r>
              <a:rPr lang="en-US" altLang="zh-CN" sz="2800" kern="100" dirty="0">
                <a:solidFill>
                  <a:srgbClr val="3333FF"/>
                </a:solidFill>
                <a:latin typeface="Times New Roman" panose="02020603050405020304"/>
                <a:ea typeface="华文细黑"/>
                <a:cs typeface="Courier New" panose="02070309020205020404"/>
              </a:rPr>
              <a:t>)</a:t>
            </a:r>
            <a:r>
              <a:rPr lang="zh-CN" altLang="zh-CN" sz="2800" kern="100" dirty="0">
                <a:solidFill>
                  <a:srgbClr val="3333FF"/>
                </a:solidFill>
                <a:latin typeface="Times New Roman" panose="02020603050405020304"/>
                <a:ea typeface="华文细黑"/>
                <a:cs typeface="Times New Roman" panose="02020603050405020304"/>
              </a:rPr>
              <a:t>晚</a:t>
            </a:r>
            <a:endParaRPr lang="zh-CN" altLang="zh-CN" sz="2800" kern="100" dirty="0">
              <a:solidFill>
                <a:srgbClr val="3333FF"/>
              </a:solidFill>
              <a:latin typeface="宋体" panose="02010600030101010101" pitchFamily="2" charset="-122"/>
              <a:cs typeface="Courier New" panose="02070309020205020404"/>
            </a:endParaRPr>
          </a:p>
          <a:p>
            <a:pPr lvl="0">
              <a:lnSpc>
                <a:spcPct val="150000"/>
              </a:lnSpc>
            </a:pPr>
            <a:r>
              <a:rPr lang="zh-CN" altLang="zh-CN" sz="2800" kern="100" dirty="0">
                <a:solidFill>
                  <a:srgbClr val="3333FF"/>
                </a:solidFill>
                <a:latin typeface="Times New Roman" panose="02020603050405020304"/>
                <a:ea typeface="华文细黑"/>
                <a:cs typeface="Times New Roman" panose="02020603050405020304"/>
              </a:rPr>
              <a:t>省略句，物</a:t>
            </a:r>
            <a:r>
              <a:rPr lang="en-US" altLang="zh-CN" sz="2800" kern="100" dirty="0">
                <a:solidFill>
                  <a:srgbClr val="3333FF"/>
                </a:solidFill>
                <a:latin typeface="Times New Roman" panose="02020603050405020304"/>
                <a:ea typeface="华文细黑"/>
                <a:cs typeface="Courier New" panose="02070309020205020404"/>
              </a:rPr>
              <a:t>(</a:t>
            </a:r>
            <a:r>
              <a:rPr lang="zh-CN" altLang="zh-CN" sz="2800" kern="100" dirty="0">
                <a:solidFill>
                  <a:srgbClr val="3333FF"/>
                </a:solidFill>
                <a:latin typeface="Times New Roman" panose="02020603050405020304"/>
                <a:ea typeface="华文细黑"/>
                <a:cs typeface="Times New Roman" panose="02020603050405020304"/>
              </a:rPr>
              <a:t>有</a:t>
            </a:r>
            <a:r>
              <a:rPr lang="en-US" altLang="zh-CN" sz="2800" kern="100" dirty="0">
                <a:solidFill>
                  <a:srgbClr val="3333FF"/>
                </a:solidFill>
                <a:latin typeface="Times New Roman" panose="02020603050405020304"/>
                <a:ea typeface="华文细黑"/>
                <a:cs typeface="Courier New" panose="02070309020205020404"/>
              </a:rPr>
              <a:t>)</a:t>
            </a:r>
            <a:r>
              <a:rPr lang="zh-CN" altLang="zh-CN" sz="2800" kern="100" dirty="0">
                <a:solidFill>
                  <a:srgbClr val="3333FF"/>
                </a:solidFill>
                <a:latin typeface="Times New Roman" panose="02020603050405020304"/>
                <a:ea typeface="华文细黑"/>
                <a:cs typeface="Times New Roman" panose="02020603050405020304"/>
              </a:rPr>
              <a:t>华天</a:t>
            </a:r>
            <a:r>
              <a:rPr lang="en-US" altLang="zh-CN" sz="2800" kern="100" dirty="0">
                <a:solidFill>
                  <a:srgbClr val="3333FF"/>
                </a:solidFill>
                <a:latin typeface="Times New Roman" panose="02020603050405020304"/>
                <a:ea typeface="华文细黑"/>
                <a:cs typeface="Courier New" panose="02070309020205020404"/>
              </a:rPr>
              <a:t>(</a:t>
            </a:r>
            <a:r>
              <a:rPr lang="zh-CN" altLang="zh-CN" sz="2800" kern="100" dirty="0">
                <a:solidFill>
                  <a:srgbClr val="3333FF"/>
                </a:solidFill>
                <a:latin typeface="Times New Roman" panose="02020603050405020304"/>
                <a:ea typeface="华文细黑"/>
                <a:cs typeface="Times New Roman" panose="02020603050405020304"/>
              </a:rPr>
              <a:t>有</a:t>
            </a:r>
            <a:r>
              <a:rPr lang="en-US" altLang="zh-CN" sz="2800" kern="100" dirty="0">
                <a:solidFill>
                  <a:srgbClr val="3333FF"/>
                </a:solidFill>
                <a:latin typeface="Times New Roman" panose="02020603050405020304"/>
                <a:ea typeface="华文细黑"/>
                <a:cs typeface="Courier New" panose="02070309020205020404"/>
              </a:rPr>
              <a:t>)</a:t>
            </a:r>
            <a:r>
              <a:rPr lang="zh-CN" altLang="zh-CN" sz="2800" kern="100" dirty="0">
                <a:solidFill>
                  <a:srgbClr val="3333FF"/>
                </a:solidFill>
                <a:latin typeface="Times New Roman" panose="02020603050405020304"/>
                <a:ea typeface="华文细黑"/>
                <a:cs typeface="Times New Roman" panose="02020603050405020304"/>
              </a:rPr>
              <a:t>宝</a:t>
            </a:r>
            <a:endParaRPr lang="zh-CN" altLang="zh-CN" sz="2800" kern="100" dirty="0">
              <a:solidFill>
                <a:srgbClr val="3333FF"/>
              </a:solidFill>
              <a:latin typeface="Times New Roman" panose="02020603050405020304"/>
              <a:ea typeface="华文细黑"/>
              <a:cs typeface="Times New Roman" panose="02020603050405020304"/>
            </a:endParaRPr>
          </a:p>
          <a:p>
            <a:pPr lvl="0" algn="just">
              <a:lnSpc>
                <a:spcPct val="150000"/>
              </a:lnSpc>
              <a:tabLst>
                <a:tab pos="2070735" algn="l"/>
              </a:tabLst>
            </a:pPr>
            <a:r>
              <a:rPr lang="zh-CN" altLang="zh-CN" sz="2800" kern="100" dirty="0">
                <a:solidFill>
                  <a:srgbClr val="3333FF"/>
                </a:solidFill>
                <a:latin typeface="Times New Roman" panose="02020603050405020304"/>
                <a:ea typeface="华文细黑"/>
                <a:cs typeface="Times New Roman" panose="02020603050405020304"/>
              </a:rPr>
              <a:t>宾语前置，</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何知</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即</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知何</a:t>
            </a:r>
            <a:r>
              <a:rPr lang="en-US" altLang="zh-CN" sz="2800" kern="100" dirty="0">
                <a:solidFill>
                  <a:srgbClr val="3333FF"/>
                </a:solidFill>
                <a:latin typeface="宋体" panose="02010600030101010101" pitchFamily="2" charset="-122"/>
                <a:ea typeface="华文细黑"/>
                <a:cs typeface="Times New Roman" panose="02020603050405020304"/>
              </a:rPr>
              <a:t>”</a:t>
            </a:r>
            <a:endParaRPr lang="zh-CN" altLang="zh-CN" sz="2800" kern="100" dirty="0">
              <a:solidFill>
                <a:srgbClr val="3333FF"/>
              </a:solidFill>
              <a:latin typeface="宋体" panose="02010600030101010101" pitchFamily="2" charset="-122"/>
              <a:cs typeface="Courier New" panose="02070309020205020404"/>
            </a:endParaRPr>
          </a:p>
          <a:p>
            <a:pPr lvl="0">
              <a:lnSpc>
                <a:spcPct val="150000"/>
              </a:lnSpc>
            </a:pPr>
            <a:r>
              <a:rPr lang="en-US" altLang="zh-CN" sz="2800" kern="100" dirty="0" smtClean="0">
                <a:solidFill>
                  <a:srgbClr val="3333FF"/>
                </a:solidFill>
                <a:latin typeface="Times New Roman" panose="02020603050405020304"/>
                <a:ea typeface="华文细黑"/>
                <a:cs typeface="Times New Roman" panose="02020603050405020304"/>
              </a:rPr>
              <a:t>            </a:t>
            </a:r>
            <a:r>
              <a:rPr lang="zh-CN" altLang="zh-CN" sz="2800" kern="100" dirty="0" smtClean="0">
                <a:solidFill>
                  <a:srgbClr val="3333FF"/>
                </a:solidFill>
                <a:latin typeface="Times New Roman" panose="02020603050405020304"/>
                <a:ea typeface="华文细黑"/>
                <a:cs typeface="Times New Roman" panose="02020603050405020304"/>
              </a:rPr>
              <a:t>被动</a:t>
            </a:r>
            <a:r>
              <a:rPr lang="zh-CN" altLang="zh-CN" sz="2800" kern="100" dirty="0">
                <a:solidFill>
                  <a:srgbClr val="3333FF"/>
                </a:solidFill>
                <a:latin typeface="Times New Roman" panose="02020603050405020304"/>
                <a:ea typeface="华文细黑"/>
                <a:cs typeface="Times New Roman" panose="02020603050405020304"/>
              </a:rPr>
              <a:t>句</a:t>
            </a:r>
            <a:endParaRPr lang="zh-CN" altLang="zh-CN" sz="2800" kern="100" dirty="0">
              <a:solidFill>
                <a:srgbClr val="3333FF"/>
              </a:solidFill>
              <a:latin typeface="Times New Roman" panose="02020603050405020304"/>
              <a:ea typeface="华文细黑"/>
              <a:cs typeface="Times New Roman" panose="02020603050405020304"/>
            </a:endParaRPr>
          </a:p>
          <a:p>
            <a:pPr lvl="0">
              <a:lnSpc>
                <a:spcPct val="150000"/>
              </a:lnSpc>
            </a:pPr>
            <a:r>
              <a:rPr lang="en-US" altLang="zh-CN" sz="2800" kern="100" dirty="0" smtClean="0">
                <a:solidFill>
                  <a:srgbClr val="3333FF"/>
                </a:solidFill>
                <a:latin typeface="Times New Roman" panose="02020603050405020304"/>
                <a:ea typeface="华文细黑"/>
                <a:cs typeface="Times New Roman" panose="02020603050405020304"/>
              </a:rPr>
              <a:t>        </a:t>
            </a:r>
            <a:r>
              <a:rPr lang="zh-CN" altLang="zh-CN" sz="2800" kern="100" dirty="0" smtClean="0">
                <a:solidFill>
                  <a:srgbClr val="3333FF"/>
                </a:solidFill>
                <a:latin typeface="Times New Roman" panose="02020603050405020304"/>
                <a:ea typeface="华文细黑"/>
                <a:cs typeface="Times New Roman" panose="02020603050405020304"/>
              </a:rPr>
              <a:t>被动</a:t>
            </a:r>
            <a:r>
              <a:rPr lang="zh-CN" altLang="zh-CN" sz="2800" kern="100" dirty="0">
                <a:solidFill>
                  <a:srgbClr val="3333FF"/>
                </a:solidFill>
                <a:latin typeface="Times New Roman" panose="02020603050405020304"/>
                <a:ea typeface="华文细黑"/>
                <a:cs typeface="Times New Roman" panose="02020603050405020304"/>
              </a:rPr>
              <a:t>句</a:t>
            </a:r>
            <a:endParaRPr lang="zh-CN" altLang="zh-CN" sz="2800" kern="100" dirty="0">
              <a:solidFill>
                <a:srgbClr val="3333FF"/>
              </a:solidFill>
              <a:latin typeface="Times New Roman" panose="02020603050405020304"/>
              <a:ea typeface="华文细黑"/>
              <a:cs typeface="Times New Roman" panose="02020603050405020304"/>
            </a:endParaRPr>
          </a:p>
          <a:p>
            <a:pPr lvl="0" algn="just">
              <a:lnSpc>
                <a:spcPct val="150000"/>
              </a:lnSpc>
              <a:tabLst>
                <a:tab pos="2070735" algn="l"/>
              </a:tabLst>
            </a:pPr>
            <a:r>
              <a:rPr lang="en-US" altLang="zh-CN" sz="2800" kern="100" dirty="0" smtClean="0">
                <a:solidFill>
                  <a:srgbClr val="3333FF"/>
                </a:solidFill>
                <a:latin typeface="Times New Roman" panose="02020603050405020304"/>
                <a:ea typeface="华文细黑"/>
                <a:cs typeface="Times New Roman" panose="02020603050405020304"/>
              </a:rPr>
              <a:t>                                     </a:t>
            </a:r>
            <a:r>
              <a:rPr lang="zh-CN" altLang="zh-CN" sz="2800" kern="100" dirty="0" smtClean="0">
                <a:solidFill>
                  <a:srgbClr val="3333FF"/>
                </a:solidFill>
                <a:latin typeface="Times New Roman" panose="02020603050405020304"/>
                <a:ea typeface="华文细黑"/>
                <a:cs typeface="Times New Roman" panose="02020603050405020304"/>
              </a:rPr>
              <a:t>介</a:t>
            </a:r>
            <a:r>
              <a:rPr lang="zh-CN" altLang="zh-CN" sz="2800" kern="100" dirty="0">
                <a:solidFill>
                  <a:srgbClr val="3333FF"/>
                </a:solidFill>
                <a:latin typeface="Times New Roman" panose="02020603050405020304"/>
                <a:ea typeface="华文细黑"/>
                <a:cs typeface="Times New Roman" panose="02020603050405020304"/>
              </a:rPr>
              <a:t>宾短语后置</a:t>
            </a:r>
            <a:endParaRPr lang="zh-CN" altLang="zh-CN" sz="2800" kern="100" dirty="0">
              <a:solidFill>
                <a:srgbClr val="3333FF"/>
              </a:solidFill>
              <a:latin typeface="宋体" panose="02010600030101010101" pitchFamily="2" charset="-122"/>
              <a:cs typeface="Courier New" panose="02070309020205020404"/>
            </a:endParaRPr>
          </a:p>
          <a:p>
            <a:pPr lvl="0" algn="just">
              <a:lnSpc>
                <a:spcPct val="150000"/>
              </a:lnSpc>
              <a:tabLst>
                <a:tab pos="2070735" algn="l"/>
              </a:tabLst>
            </a:pPr>
            <a:r>
              <a:rPr lang="en-US" altLang="zh-CN" sz="2800" kern="100" dirty="0" smtClean="0">
                <a:solidFill>
                  <a:srgbClr val="3333FF"/>
                </a:solidFill>
                <a:latin typeface="Times New Roman" panose="02020603050405020304"/>
                <a:ea typeface="华文细黑"/>
                <a:cs typeface="Times New Roman" panose="02020603050405020304"/>
              </a:rPr>
              <a:t>                                    </a:t>
            </a:r>
            <a:r>
              <a:rPr lang="zh-CN" altLang="zh-CN" sz="2800" kern="100" dirty="0" smtClean="0">
                <a:solidFill>
                  <a:srgbClr val="3333FF"/>
                </a:solidFill>
                <a:latin typeface="Times New Roman" panose="02020603050405020304"/>
                <a:ea typeface="华文细黑"/>
                <a:cs typeface="Times New Roman" panose="02020603050405020304"/>
              </a:rPr>
              <a:t>介</a:t>
            </a:r>
            <a:r>
              <a:rPr lang="zh-CN" altLang="zh-CN" sz="2800" kern="100" dirty="0">
                <a:solidFill>
                  <a:srgbClr val="3333FF"/>
                </a:solidFill>
                <a:latin typeface="Times New Roman" panose="02020603050405020304"/>
                <a:ea typeface="华文细黑"/>
                <a:cs typeface="Times New Roman" panose="02020603050405020304"/>
              </a:rPr>
              <a:t>宾短语后置</a:t>
            </a:r>
            <a:endParaRPr lang="zh-CN" altLang="zh-CN" sz="2800" kern="100" dirty="0">
              <a:solidFill>
                <a:srgbClr val="3333FF"/>
              </a:solidFill>
              <a:latin typeface="宋体" panose="02010600030101010101" pitchFamily="2" charset="-122"/>
              <a:cs typeface="Courier New" panose="02070309020205020404"/>
            </a:endParaRPr>
          </a:p>
        </p:txBody>
      </p:sp>
      <p:pic>
        <p:nvPicPr>
          <p:cNvPr id="6" name="Picture 2" descr="C:\Users\Administrator\Desktop\图片1.pn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625054" y="4130030"/>
            <a:ext cx="360363" cy="360363"/>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1"/>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
                                            <p:txEl>
                                              <p:pRg st="1" end="1"/>
                                            </p:txEl>
                                          </p:spTgt>
                                        </p:tgtEl>
                                        <p:attrNameLst>
                                          <p:attrName>style.visibility</p:attrName>
                                        </p:attrNameLst>
                                      </p:cBhvr>
                                      <p:to>
                                        <p:strVal val="visible"/>
                                      </p:to>
                                    </p:set>
                                    <p:animEffect transition="in" filter="blinds(horizontal)">
                                      <p:cBhvr>
                                        <p:cTn id="12" dur="500"/>
                                        <p:tgtEl>
                                          <p:spTgt spid="2">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2">
                                            <p:txEl>
                                              <p:pRg st="2" end="2"/>
                                            </p:txEl>
                                          </p:spTgt>
                                        </p:tgtEl>
                                        <p:attrNameLst>
                                          <p:attrName>style.visibility</p:attrName>
                                        </p:attrNameLst>
                                      </p:cBhvr>
                                      <p:to>
                                        <p:strVal val="visible"/>
                                      </p:to>
                                    </p:set>
                                    <p:animEffect transition="in" filter="blinds(horizontal)">
                                      <p:cBhvr>
                                        <p:cTn id="17" dur="500"/>
                                        <p:tgtEl>
                                          <p:spTgt spid="2">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2">
                                            <p:txEl>
                                              <p:pRg st="3" end="3"/>
                                            </p:txEl>
                                          </p:spTgt>
                                        </p:tgtEl>
                                        <p:attrNameLst>
                                          <p:attrName>style.visibility</p:attrName>
                                        </p:attrNameLst>
                                      </p:cBhvr>
                                      <p:to>
                                        <p:strVal val="visible"/>
                                      </p:to>
                                    </p:set>
                                    <p:animEffect transition="in" filter="blinds(horizontal)">
                                      <p:cBhvr>
                                        <p:cTn id="22" dur="500"/>
                                        <p:tgtEl>
                                          <p:spTgt spid="2">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2">
                                            <p:txEl>
                                              <p:pRg st="4" end="4"/>
                                            </p:txEl>
                                          </p:spTgt>
                                        </p:tgtEl>
                                        <p:attrNameLst>
                                          <p:attrName>style.visibility</p:attrName>
                                        </p:attrNameLst>
                                      </p:cBhvr>
                                      <p:to>
                                        <p:strVal val="visible"/>
                                      </p:to>
                                    </p:set>
                                    <p:animEffect transition="in" filter="blinds(horizontal)">
                                      <p:cBhvr>
                                        <p:cTn id="27" dur="500"/>
                                        <p:tgtEl>
                                          <p:spTgt spid="2">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2">
                                            <p:txEl>
                                              <p:pRg st="5" end="5"/>
                                            </p:txEl>
                                          </p:spTgt>
                                        </p:tgtEl>
                                        <p:attrNameLst>
                                          <p:attrName>style.visibility</p:attrName>
                                        </p:attrNameLst>
                                      </p:cBhvr>
                                      <p:to>
                                        <p:strVal val="visible"/>
                                      </p:to>
                                    </p:set>
                                    <p:animEffect transition="in" filter="blinds(horizontal)">
                                      <p:cBhvr>
                                        <p:cTn id="32" dur="500"/>
                                        <p:tgtEl>
                                          <p:spTgt spid="2">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nodeType="clickEffect">
                                  <p:stCondLst>
                                    <p:cond delay="0"/>
                                  </p:stCondLst>
                                  <p:childTnLst>
                                    <p:set>
                                      <p:cBhvr>
                                        <p:cTn id="36" dur="1" fill="hold">
                                          <p:stCondLst>
                                            <p:cond delay="0"/>
                                          </p:stCondLst>
                                        </p:cTn>
                                        <p:tgtEl>
                                          <p:spTgt spid="2">
                                            <p:txEl>
                                              <p:pRg st="6" end="6"/>
                                            </p:txEl>
                                          </p:spTgt>
                                        </p:tgtEl>
                                        <p:attrNameLst>
                                          <p:attrName>style.visibility</p:attrName>
                                        </p:attrNameLst>
                                      </p:cBhvr>
                                      <p:to>
                                        <p:strVal val="visible"/>
                                      </p:to>
                                    </p:set>
                                    <p:animEffect transition="in" filter="blinds(horizontal)">
                                      <p:cBhvr>
                                        <p:cTn id="37" dur="500"/>
                                        <p:tgtEl>
                                          <p:spTgt spid="2">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xit" presetSubtype="0" fill="hold" grpId="0" nodeType="clickEffect">
                                  <p:stCondLst>
                                    <p:cond delay="0"/>
                                  </p:stCondLst>
                                  <p:childTnLst>
                                    <p:animEffect transition="out" filter="fade">
                                      <p:cBhvr>
                                        <p:cTn id="41" dur="500"/>
                                        <p:tgtEl>
                                          <p:spTgt spid="2">
                                            <p:txEl>
                                              <p:pRg st="0" end="0"/>
                                            </p:txEl>
                                          </p:spTgt>
                                        </p:tgtEl>
                                      </p:cBhvr>
                                    </p:animEffect>
                                    <p:set>
                                      <p:cBhvr>
                                        <p:cTn id="42" dur="1" fill="hold">
                                          <p:stCondLst>
                                            <p:cond delay="499"/>
                                          </p:stCondLst>
                                        </p:cTn>
                                        <p:tgtEl>
                                          <p:spTgt spid="2">
                                            <p:txEl>
                                              <p:pRg st="0" end="0"/>
                                            </p:txEl>
                                          </p:spTgt>
                                        </p:tgtEl>
                                        <p:attrNameLst>
                                          <p:attrName>style.visibility</p:attrName>
                                        </p:attrNameLst>
                                      </p:cBhvr>
                                      <p:to>
                                        <p:strVal val="hidden"/>
                                      </p:to>
                                    </p:set>
                                  </p:childTnLst>
                                </p:cTn>
                              </p:par>
                              <p:par>
                                <p:cTn id="43" presetID="10" presetClass="exit" presetSubtype="0" fill="hold" grpId="0" nodeType="withEffect">
                                  <p:stCondLst>
                                    <p:cond delay="0"/>
                                  </p:stCondLst>
                                  <p:childTnLst>
                                    <p:animEffect transition="out" filter="fade">
                                      <p:cBhvr>
                                        <p:cTn id="44" dur="500"/>
                                        <p:tgtEl>
                                          <p:spTgt spid="2">
                                            <p:txEl>
                                              <p:pRg st="1" end="1"/>
                                            </p:txEl>
                                          </p:spTgt>
                                        </p:tgtEl>
                                      </p:cBhvr>
                                    </p:animEffect>
                                    <p:set>
                                      <p:cBhvr>
                                        <p:cTn id="45" dur="1" fill="hold">
                                          <p:stCondLst>
                                            <p:cond delay="499"/>
                                          </p:stCondLst>
                                        </p:cTn>
                                        <p:tgtEl>
                                          <p:spTgt spid="2">
                                            <p:txEl>
                                              <p:pRg st="1" end="1"/>
                                            </p:txEl>
                                          </p:spTgt>
                                        </p:tgtEl>
                                        <p:attrNameLst>
                                          <p:attrName>style.visibility</p:attrName>
                                        </p:attrNameLst>
                                      </p:cBhvr>
                                      <p:to>
                                        <p:strVal val="hidden"/>
                                      </p:to>
                                    </p:set>
                                  </p:childTnLst>
                                </p:cTn>
                              </p:par>
                              <p:par>
                                <p:cTn id="46" presetID="10" presetClass="exit" presetSubtype="0" fill="hold" grpId="0" nodeType="withEffect">
                                  <p:stCondLst>
                                    <p:cond delay="0"/>
                                  </p:stCondLst>
                                  <p:childTnLst>
                                    <p:animEffect transition="out" filter="fade">
                                      <p:cBhvr>
                                        <p:cTn id="47" dur="500"/>
                                        <p:tgtEl>
                                          <p:spTgt spid="2">
                                            <p:txEl>
                                              <p:pRg st="2" end="2"/>
                                            </p:txEl>
                                          </p:spTgt>
                                        </p:tgtEl>
                                      </p:cBhvr>
                                    </p:animEffect>
                                    <p:set>
                                      <p:cBhvr>
                                        <p:cTn id="48" dur="1" fill="hold">
                                          <p:stCondLst>
                                            <p:cond delay="499"/>
                                          </p:stCondLst>
                                        </p:cTn>
                                        <p:tgtEl>
                                          <p:spTgt spid="2">
                                            <p:txEl>
                                              <p:pRg st="2" end="2"/>
                                            </p:txEl>
                                          </p:spTgt>
                                        </p:tgtEl>
                                        <p:attrNameLst>
                                          <p:attrName>style.visibility</p:attrName>
                                        </p:attrNameLst>
                                      </p:cBhvr>
                                      <p:to>
                                        <p:strVal val="hidden"/>
                                      </p:to>
                                    </p:set>
                                  </p:childTnLst>
                                </p:cTn>
                              </p:par>
                              <p:par>
                                <p:cTn id="49" presetID="10" presetClass="exit" presetSubtype="0" fill="hold" grpId="0" nodeType="withEffect">
                                  <p:stCondLst>
                                    <p:cond delay="0"/>
                                  </p:stCondLst>
                                  <p:childTnLst>
                                    <p:animEffect transition="out" filter="fade">
                                      <p:cBhvr>
                                        <p:cTn id="50" dur="500"/>
                                        <p:tgtEl>
                                          <p:spTgt spid="2">
                                            <p:txEl>
                                              <p:pRg st="3" end="3"/>
                                            </p:txEl>
                                          </p:spTgt>
                                        </p:tgtEl>
                                      </p:cBhvr>
                                    </p:animEffect>
                                    <p:set>
                                      <p:cBhvr>
                                        <p:cTn id="51" dur="1" fill="hold">
                                          <p:stCondLst>
                                            <p:cond delay="499"/>
                                          </p:stCondLst>
                                        </p:cTn>
                                        <p:tgtEl>
                                          <p:spTgt spid="2">
                                            <p:txEl>
                                              <p:pRg st="3" end="3"/>
                                            </p:txEl>
                                          </p:spTgt>
                                        </p:tgtEl>
                                        <p:attrNameLst>
                                          <p:attrName>style.visibility</p:attrName>
                                        </p:attrNameLst>
                                      </p:cBhvr>
                                      <p:to>
                                        <p:strVal val="hidden"/>
                                      </p:to>
                                    </p:set>
                                  </p:childTnLst>
                                </p:cTn>
                              </p:par>
                              <p:par>
                                <p:cTn id="52" presetID="10" presetClass="exit" presetSubtype="0" fill="hold" grpId="0" nodeType="withEffect">
                                  <p:stCondLst>
                                    <p:cond delay="0"/>
                                  </p:stCondLst>
                                  <p:childTnLst>
                                    <p:animEffect transition="out" filter="fade">
                                      <p:cBhvr>
                                        <p:cTn id="53" dur="500"/>
                                        <p:tgtEl>
                                          <p:spTgt spid="2">
                                            <p:txEl>
                                              <p:pRg st="4" end="4"/>
                                            </p:txEl>
                                          </p:spTgt>
                                        </p:tgtEl>
                                      </p:cBhvr>
                                    </p:animEffect>
                                    <p:set>
                                      <p:cBhvr>
                                        <p:cTn id="54" dur="1" fill="hold">
                                          <p:stCondLst>
                                            <p:cond delay="499"/>
                                          </p:stCondLst>
                                        </p:cTn>
                                        <p:tgtEl>
                                          <p:spTgt spid="2">
                                            <p:txEl>
                                              <p:pRg st="4" end="4"/>
                                            </p:txEl>
                                          </p:spTgt>
                                        </p:tgtEl>
                                        <p:attrNameLst>
                                          <p:attrName>style.visibility</p:attrName>
                                        </p:attrNameLst>
                                      </p:cBhvr>
                                      <p:to>
                                        <p:strVal val="hidden"/>
                                      </p:to>
                                    </p:set>
                                  </p:childTnLst>
                                </p:cTn>
                              </p:par>
                              <p:par>
                                <p:cTn id="55" presetID="10" presetClass="exit" presetSubtype="0" fill="hold" grpId="0" nodeType="withEffect">
                                  <p:stCondLst>
                                    <p:cond delay="0"/>
                                  </p:stCondLst>
                                  <p:childTnLst>
                                    <p:animEffect transition="out" filter="fade">
                                      <p:cBhvr>
                                        <p:cTn id="56" dur="500"/>
                                        <p:tgtEl>
                                          <p:spTgt spid="2">
                                            <p:txEl>
                                              <p:pRg st="5" end="5"/>
                                            </p:txEl>
                                          </p:spTgt>
                                        </p:tgtEl>
                                      </p:cBhvr>
                                    </p:animEffect>
                                    <p:set>
                                      <p:cBhvr>
                                        <p:cTn id="57" dur="1" fill="hold">
                                          <p:stCondLst>
                                            <p:cond delay="499"/>
                                          </p:stCondLst>
                                        </p:cTn>
                                        <p:tgtEl>
                                          <p:spTgt spid="2">
                                            <p:txEl>
                                              <p:pRg st="5" end="5"/>
                                            </p:txEl>
                                          </p:spTgt>
                                        </p:tgtEl>
                                        <p:attrNameLst>
                                          <p:attrName>style.visibility</p:attrName>
                                        </p:attrNameLst>
                                      </p:cBhvr>
                                      <p:to>
                                        <p:strVal val="hidden"/>
                                      </p:to>
                                    </p:set>
                                  </p:childTnLst>
                                </p:cTn>
                              </p:par>
                              <p:par>
                                <p:cTn id="58" presetID="10" presetClass="exit" presetSubtype="0" fill="hold" grpId="0" nodeType="withEffect">
                                  <p:stCondLst>
                                    <p:cond delay="0"/>
                                  </p:stCondLst>
                                  <p:childTnLst>
                                    <p:animEffect transition="out" filter="fade">
                                      <p:cBhvr>
                                        <p:cTn id="59" dur="500"/>
                                        <p:tgtEl>
                                          <p:spTgt spid="2">
                                            <p:txEl>
                                              <p:pRg st="6" end="6"/>
                                            </p:txEl>
                                          </p:spTgt>
                                        </p:tgtEl>
                                      </p:cBhvr>
                                    </p:animEffect>
                                    <p:set>
                                      <p:cBhvr>
                                        <p:cTn id="60" dur="1" fill="hold">
                                          <p:stCondLst>
                                            <p:cond delay="499"/>
                                          </p:stCondLst>
                                        </p:cTn>
                                        <p:tgtEl>
                                          <p:spTgt spid="2">
                                            <p:txEl>
                                              <p:pRg st="6" end="6"/>
                                            </p:txEl>
                                          </p:spTgt>
                                        </p:tgtEl>
                                        <p:attrNameLst>
                                          <p:attrName>style.visibility</p:attrName>
                                        </p:attrNameLst>
                                      </p:cBhvr>
                                      <p:to>
                                        <p:strVal val="hidden"/>
                                      </p:to>
                                    </p:set>
                                  </p:childTnLst>
                                </p:cTn>
                              </p:par>
                            </p:childTnLst>
                          </p:cTn>
                        </p:par>
                      </p:childTnLst>
                    </p:cTn>
                  </p:par>
                </p:childTnLst>
              </p:cTn>
              <p:nextCondLst>
                <p:cond evt="onClick" delay="0">
                  <p:tgtEl>
                    <p:spTgt spid="21"/>
                  </p:tgtEl>
                </p:cond>
              </p:nextCondLst>
            </p:seq>
          </p:childTnLst>
        </p:cTn>
      </p:par>
    </p:tnLst>
    <p:bldLst>
      <p:bldP spid="2" grpId="0" uiExpand="1" build="allAtOnce"/>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406574" y="332656"/>
            <a:ext cx="1517956" cy="432048"/>
          </a:xfrm>
          <a:prstGeom prst="rect">
            <a:avLst/>
          </a:prstGeom>
          <a:solidFill>
            <a:srgbClr val="00A7E2"/>
          </a:solidFill>
          <a:ln w="25400" cap="flat" cmpd="sng" algn="ctr">
            <a:noFill/>
            <a:prstDash val="solid"/>
          </a:ln>
          <a:effectLst/>
        </p:spPr>
        <p:txBody>
          <a:bodyPr anchor="ctr"/>
          <a:lstStyle/>
          <a:p>
            <a:pPr lvl="0">
              <a:defRPr/>
            </a:pPr>
            <a:r>
              <a:rPr lang="zh-CN" altLang="en-US" sz="2400" kern="0" dirty="0" smtClean="0">
                <a:solidFill>
                  <a:sysClr val="window" lastClr="FFFFFF"/>
                </a:solidFill>
                <a:latin typeface="微软雅黑" panose="020B0503020204020204" pitchFamily="34" charset="-122"/>
                <a:ea typeface="微软雅黑" panose="020B0503020204020204" pitchFamily="34" charset="-122"/>
              </a:rPr>
              <a:t>品读感悟</a:t>
            </a:r>
            <a:endParaRPr lang="zh-CN" altLang="en-US" sz="2400" kern="0" dirty="0">
              <a:solidFill>
                <a:sysClr val="window" lastClr="FFFFFF"/>
              </a:solidFill>
              <a:latin typeface="微软雅黑" panose="020B0503020204020204" pitchFamily="34" charset="-122"/>
              <a:ea typeface="微软雅黑" panose="020B0503020204020204" pitchFamily="34" charset="-122"/>
            </a:endParaRPr>
          </a:p>
        </p:txBody>
      </p:sp>
      <p:sp>
        <p:nvSpPr>
          <p:cNvPr id="9" name="矩形 8"/>
          <p:cNvSpPr/>
          <p:nvPr/>
        </p:nvSpPr>
        <p:spPr>
          <a:xfrm>
            <a:off x="-2526" y="332656"/>
            <a:ext cx="458955" cy="432048"/>
          </a:xfrm>
          <a:prstGeom prst="rect">
            <a:avLst/>
          </a:prstGeom>
          <a:solidFill>
            <a:schemeClr val="tx1">
              <a:lumMod val="75000"/>
              <a:lumOff val="25000"/>
            </a:schemeClr>
          </a:solidFill>
          <a:ln w="25400" cap="flat" cmpd="sng" algn="ctr">
            <a:noFill/>
            <a:prstDash val="solid"/>
          </a:ln>
          <a:effectLst/>
        </p:spPr>
        <p:txBody>
          <a:bodyPr anchor="ctr"/>
          <a:lstStyle/>
          <a:p>
            <a:pPr algn="ctr"/>
            <a:r>
              <a:rPr lang="zh-CN" altLang="en-US" sz="2400" kern="0" dirty="0" smtClean="0">
                <a:solidFill>
                  <a:sysClr val="window" lastClr="FFFFFF"/>
                </a:solidFill>
                <a:latin typeface="微软雅黑" panose="020B0503020204020204" pitchFamily="34" charset="-122"/>
                <a:ea typeface="微软雅黑" panose="020B0503020204020204" pitchFamily="34" charset="-122"/>
              </a:rPr>
              <a:t>二</a:t>
            </a:r>
            <a:endParaRPr lang="zh-CN" altLang="en-US" sz="2400" kern="0" dirty="0">
              <a:solidFill>
                <a:sysClr val="window" lastClr="FFFFFF"/>
              </a:solidFill>
              <a:latin typeface="微软雅黑" panose="020B0503020204020204" pitchFamily="34" charset="-122"/>
              <a:ea typeface="微软雅黑" panose="020B0503020204020204" pitchFamily="34" charset="-122"/>
            </a:endParaRPr>
          </a:p>
        </p:txBody>
      </p:sp>
      <p:sp>
        <p:nvSpPr>
          <p:cNvPr id="5" name="矩形 4"/>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6" name="圆角矩形 5"/>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答案</a:t>
            </a:r>
            <a:endParaRPr lang="zh-CN" altLang="en-US" sz="1400" dirty="0">
              <a:solidFill>
                <a:srgbClr val="C00000"/>
              </a:solidFill>
              <a:latin typeface="黑体" panose="02010609060101010101" pitchFamily="49" charset="-122"/>
              <a:ea typeface="黑体" panose="02010609060101010101" pitchFamily="49" charset="-122"/>
            </a:endParaRPr>
          </a:p>
        </p:txBody>
      </p:sp>
      <p:sp>
        <p:nvSpPr>
          <p:cNvPr id="7" name="矩形 6"/>
          <p:cNvSpPr/>
          <p:nvPr/>
        </p:nvSpPr>
        <p:spPr>
          <a:xfrm>
            <a:off x="406574" y="817662"/>
            <a:ext cx="11376000" cy="5219891"/>
          </a:xfrm>
          <a:prstGeom prst="rect">
            <a:avLst/>
          </a:prstGeom>
        </p:spPr>
        <p:txBody>
          <a:bodyPr wrap="square">
            <a:spAutoFit/>
          </a:bodyPr>
          <a:lstStyle/>
          <a:p>
            <a:pPr algn="just">
              <a:lnSpc>
                <a:spcPct val="150000"/>
              </a:lnSpc>
              <a:spcAft>
                <a:spcPts val="0"/>
              </a:spcAft>
              <a:tabLst>
                <a:tab pos="2070735" algn="l"/>
              </a:tabLst>
            </a:pPr>
            <a:r>
              <a:rPr lang="en-US" altLang="zh-CN" sz="2800" kern="100" dirty="0">
                <a:latin typeface="Times New Roman" panose="02020603050405020304"/>
                <a:ea typeface="华文细黑"/>
                <a:cs typeface="Courier New" panose="02070309020205020404"/>
              </a:rPr>
              <a:t>1.</a:t>
            </a:r>
            <a:r>
              <a:rPr lang="zh-CN" altLang="zh-CN" sz="2800" kern="100" dirty="0">
                <a:latin typeface="Times New Roman" panose="02020603050405020304"/>
                <a:ea typeface="华文细黑"/>
                <a:cs typeface="Times New Roman" panose="02020603050405020304"/>
              </a:rPr>
              <a:t>全文是典型的辞赋体结构，可以明显划分为</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景</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与</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情</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两大板块：从秋之美景到人之心境的触景生情，七段紧扣文题展开。请划分文章的结构并总结主要内容。</a:t>
            </a:r>
            <a:endParaRPr lang="zh-CN" altLang="zh-CN" sz="2800" kern="100" dirty="0">
              <a:latin typeface="宋体" panose="02010600030101010101" pitchFamily="2" charset="-122"/>
              <a:cs typeface="Courier New" panose="02070309020205020404"/>
            </a:endParaRPr>
          </a:p>
          <a:p>
            <a:pPr algn="just">
              <a:lnSpc>
                <a:spcPct val="150000"/>
              </a:lnSpc>
              <a:spcAft>
                <a:spcPts val="0"/>
              </a:spcAft>
              <a:tabLst>
                <a:tab pos="2070735" algn="l"/>
              </a:tabLst>
            </a:pPr>
            <a:r>
              <a:rPr lang="zh-CN" altLang="zh-CN" sz="2800" b="1" kern="100" dirty="0" smtClean="0">
                <a:solidFill>
                  <a:srgbClr val="C00000"/>
                </a:solidFill>
                <a:latin typeface="Times New Roman" panose="02020603050405020304"/>
                <a:ea typeface="黑体" panose="02010609060101010101" pitchFamily="49" charset="-122"/>
                <a:cs typeface="Times New Roman" panose="02020603050405020304"/>
              </a:rPr>
              <a:t>答案</a:t>
            </a:r>
            <a:endParaRPr lang="en-US" altLang="zh-CN" sz="2800" b="1" kern="100" dirty="0" smtClean="0">
              <a:solidFill>
                <a:srgbClr val="C00000"/>
              </a:solidFill>
              <a:latin typeface="Times New Roman" panose="02020603050405020304"/>
              <a:ea typeface="黑体" panose="02010609060101010101" pitchFamily="49" charset="-122"/>
              <a:cs typeface="Times New Roman" panose="02020603050405020304"/>
            </a:endParaRPr>
          </a:p>
          <a:p>
            <a:pPr algn="just">
              <a:lnSpc>
                <a:spcPct val="50000"/>
              </a:lnSpc>
              <a:spcAft>
                <a:spcPts val="0"/>
              </a:spcAft>
              <a:tabLst>
                <a:tab pos="2070735" algn="l"/>
              </a:tabLst>
            </a:pPr>
            <a:endParaRPr lang="zh-CN" altLang="zh-CN" sz="2800" kern="100" dirty="0">
              <a:latin typeface="宋体" panose="02010600030101010101" pitchFamily="2" charset="-122"/>
              <a:cs typeface="Courier New" panose="02070309020205020404"/>
            </a:endParaRPr>
          </a:p>
          <a:p>
            <a:pPr algn="just">
              <a:lnSpc>
                <a:spcPct val="150000"/>
              </a:lnSpc>
              <a:spcAft>
                <a:spcPts val="0"/>
              </a:spcAft>
              <a:tabLst>
                <a:tab pos="2070735" algn="l"/>
              </a:tabLst>
            </a:pPr>
            <a:r>
              <a:rPr lang="zh-CN" altLang="zh-CN" sz="2800" kern="100" dirty="0">
                <a:solidFill>
                  <a:srgbClr val="3333FF"/>
                </a:solidFill>
                <a:latin typeface="Times New Roman" panose="02020603050405020304"/>
                <a:ea typeface="华文细黑"/>
                <a:cs typeface="Times New Roman" panose="02020603050405020304"/>
              </a:rPr>
              <a:t>秋之</a:t>
            </a:r>
            <a:r>
              <a:rPr lang="zh-CN" altLang="zh-CN" sz="2800" kern="100" dirty="0" smtClean="0">
                <a:solidFill>
                  <a:srgbClr val="3333FF"/>
                </a:solidFill>
                <a:latin typeface="Times New Roman" panose="02020603050405020304"/>
                <a:ea typeface="华文细黑"/>
                <a:cs typeface="Times New Roman" panose="02020603050405020304"/>
              </a:rPr>
              <a:t>美景</a:t>
            </a:r>
            <a:endParaRPr lang="en-US" altLang="zh-CN" sz="2800" kern="100" dirty="0" smtClean="0">
              <a:solidFill>
                <a:srgbClr val="3333FF"/>
              </a:solidFill>
              <a:latin typeface="Times New Roman" panose="02020603050405020304"/>
              <a:ea typeface="华文细黑"/>
              <a:cs typeface="Times New Roman" panose="02020603050405020304"/>
            </a:endParaRPr>
          </a:p>
          <a:p>
            <a:pPr algn="just">
              <a:lnSpc>
                <a:spcPct val="120000"/>
              </a:lnSpc>
              <a:spcAft>
                <a:spcPts val="0"/>
              </a:spcAft>
              <a:tabLst>
                <a:tab pos="2070735" algn="l"/>
              </a:tabLst>
            </a:pPr>
            <a:endParaRPr lang="en-US" altLang="zh-CN" sz="2800" kern="100" dirty="0" smtClean="0">
              <a:solidFill>
                <a:srgbClr val="3333FF"/>
              </a:solidFill>
              <a:latin typeface="Times New Roman" panose="02020603050405020304"/>
              <a:ea typeface="华文细黑"/>
              <a:cs typeface="Times New Roman" panose="02020603050405020304"/>
            </a:endParaRPr>
          </a:p>
          <a:p>
            <a:pPr algn="just">
              <a:lnSpc>
                <a:spcPct val="120000"/>
              </a:lnSpc>
              <a:spcAft>
                <a:spcPts val="0"/>
              </a:spcAft>
              <a:tabLst>
                <a:tab pos="2070735" algn="l"/>
              </a:tabLst>
            </a:pPr>
            <a:endParaRPr lang="en-US" altLang="zh-CN" sz="2800" kern="100" dirty="0" smtClean="0">
              <a:solidFill>
                <a:srgbClr val="3333FF"/>
              </a:solidFill>
              <a:latin typeface="Times New Roman" panose="02020603050405020304"/>
              <a:ea typeface="华文细黑"/>
              <a:cs typeface="Times New Roman" panose="02020603050405020304"/>
            </a:endParaRPr>
          </a:p>
          <a:p>
            <a:pPr algn="just">
              <a:lnSpc>
                <a:spcPct val="150000"/>
              </a:lnSpc>
              <a:spcAft>
                <a:spcPts val="0"/>
              </a:spcAft>
              <a:tabLst>
                <a:tab pos="2070735" algn="l"/>
              </a:tabLst>
            </a:pPr>
            <a:r>
              <a:rPr lang="zh-CN" altLang="zh-CN" sz="2800" kern="100" dirty="0" smtClean="0">
                <a:solidFill>
                  <a:srgbClr val="3333FF"/>
                </a:solidFill>
                <a:latin typeface="Times New Roman" panose="02020603050405020304"/>
                <a:ea typeface="华文细黑"/>
                <a:cs typeface="Times New Roman" panose="02020603050405020304"/>
              </a:rPr>
              <a:t>人</a:t>
            </a:r>
            <a:r>
              <a:rPr lang="zh-CN" altLang="zh-CN" sz="2800" kern="100" dirty="0">
                <a:solidFill>
                  <a:srgbClr val="3333FF"/>
                </a:solidFill>
                <a:latin typeface="Times New Roman" panose="02020603050405020304"/>
                <a:ea typeface="华文细黑"/>
                <a:cs typeface="Times New Roman" panose="02020603050405020304"/>
              </a:rPr>
              <a:t>之</a:t>
            </a:r>
            <a:r>
              <a:rPr lang="zh-CN" altLang="zh-CN" sz="2800" kern="100" dirty="0" smtClean="0">
                <a:solidFill>
                  <a:srgbClr val="3333FF"/>
                </a:solidFill>
                <a:latin typeface="Times New Roman" panose="02020603050405020304"/>
                <a:ea typeface="华文细黑"/>
                <a:cs typeface="Times New Roman" panose="02020603050405020304"/>
              </a:rPr>
              <a:t>心境</a:t>
            </a:r>
            <a:endParaRPr lang="zh-CN" altLang="zh-CN" sz="2800" kern="100" dirty="0">
              <a:effectLst/>
              <a:latin typeface="宋体" panose="02010600030101010101" pitchFamily="2" charset="-122"/>
              <a:cs typeface="Courier New" panose="02070309020205020404"/>
            </a:endParaRPr>
          </a:p>
        </p:txBody>
      </p:sp>
      <p:sp>
        <p:nvSpPr>
          <p:cNvPr id="2" name="矩形 1"/>
          <p:cNvSpPr/>
          <p:nvPr/>
        </p:nvSpPr>
        <p:spPr>
          <a:xfrm>
            <a:off x="2283296" y="3289176"/>
            <a:ext cx="6613200" cy="1384995"/>
          </a:xfrm>
          <a:prstGeom prst="rect">
            <a:avLst/>
          </a:prstGeom>
          <a:ln w="12700">
            <a:solidFill>
              <a:schemeClr val="tx1"/>
            </a:solidFill>
          </a:ln>
        </p:spPr>
        <p:txBody>
          <a:bodyPr wrap="square">
            <a:spAutoFit/>
          </a:bodyPr>
          <a:lstStyle/>
          <a:p>
            <a:pPr lvl="0" algn="just">
              <a:lnSpc>
                <a:spcPct val="150000"/>
              </a:lnSpc>
              <a:tabLst>
                <a:tab pos="2070735" algn="l"/>
              </a:tabLst>
            </a:pPr>
            <a:r>
              <a:rPr lang="zh-CN" altLang="zh-CN" sz="2800" kern="100" dirty="0">
                <a:solidFill>
                  <a:srgbClr val="3333FF"/>
                </a:solidFill>
                <a:latin typeface="Times New Roman" panose="02020603050405020304"/>
                <a:ea typeface="华文细黑"/>
                <a:cs typeface="Times New Roman" panose="02020603050405020304"/>
              </a:rPr>
              <a:t>第一部分</a:t>
            </a:r>
            <a:r>
              <a:rPr lang="en-US" altLang="zh-CN" sz="2800" kern="100" dirty="0">
                <a:solidFill>
                  <a:srgbClr val="3333FF"/>
                </a:solidFill>
                <a:latin typeface="Symbol" panose="05050102010706020507"/>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第</a:t>
            </a:r>
            <a:r>
              <a:rPr lang="en-US" altLang="zh-CN" sz="2800" kern="100" dirty="0">
                <a:solidFill>
                  <a:srgbClr val="3333FF"/>
                </a:solidFill>
                <a:latin typeface="Times New Roman" panose="02020603050405020304"/>
                <a:ea typeface="华文细黑"/>
                <a:cs typeface="Courier New" panose="02070309020205020404"/>
              </a:rPr>
              <a:t>1</a:t>
            </a:r>
            <a:r>
              <a:rPr lang="zh-CN" altLang="zh-CN" sz="2800" kern="100" dirty="0">
                <a:solidFill>
                  <a:srgbClr val="3333FF"/>
                </a:solidFill>
                <a:latin typeface="Times New Roman" panose="02020603050405020304"/>
                <a:ea typeface="华文细黑"/>
                <a:cs typeface="Times New Roman" panose="02020603050405020304"/>
              </a:rPr>
              <a:t>段</a:t>
            </a:r>
            <a:r>
              <a:rPr lang="en-US" altLang="zh-CN" sz="2800" kern="100" dirty="0">
                <a:solidFill>
                  <a:srgbClr val="3333FF"/>
                </a:solidFill>
                <a:latin typeface="Symbol" panose="05050102010706020507"/>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：地理位置、宴会主宾</a:t>
            </a:r>
            <a:endParaRPr lang="zh-CN" altLang="zh-CN" sz="2800" kern="100" dirty="0">
              <a:solidFill>
                <a:prstClr val="black"/>
              </a:solidFill>
              <a:latin typeface="宋体" panose="02010600030101010101" pitchFamily="2" charset="-122"/>
              <a:cs typeface="Courier New" panose="02070309020205020404"/>
            </a:endParaRPr>
          </a:p>
          <a:p>
            <a:pPr lvl="0" algn="just">
              <a:lnSpc>
                <a:spcPct val="150000"/>
              </a:lnSpc>
              <a:tabLst>
                <a:tab pos="2070735" algn="l"/>
              </a:tabLst>
            </a:pPr>
            <a:r>
              <a:rPr lang="zh-CN" altLang="zh-CN" sz="2800" kern="100" dirty="0">
                <a:solidFill>
                  <a:srgbClr val="3333FF"/>
                </a:solidFill>
                <a:latin typeface="Times New Roman" panose="02020603050405020304"/>
                <a:ea typeface="华文细黑"/>
                <a:cs typeface="Times New Roman" panose="02020603050405020304"/>
              </a:rPr>
              <a:t>第二部分</a:t>
            </a:r>
            <a:r>
              <a:rPr lang="en-US" altLang="zh-CN" sz="2800" kern="100" dirty="0">
                <a:solidFill>
                  <a:srgbClr val="3333FF"/>
                </a:solidFill>
                <a:latin typeface="Symbol" panose="05050102010706020507"/>
                <a:ea typeface="华文细黑"/>
                <a:cs typeface="Times New Roman" panose="02020603050405020304"/>
              </a:rPr>
              <a:t>(</a:t>
            </a:r>
            <a:r>
              <a:rPr lang="en-US" altLang="zh-CN" sz="2800" kern="100" dirty="0">
                <a:solidFill>
                  <a:srgbClr val="3333FF"/>
                </a:solidFill>
                <a:latin typeface="Times New Roman" panose="02020603050405020304"/>
                <a:ea typeface="华文细黑"/>
                <a:cs typeface="Courier New" panose="02070309020205020404"/>
              </a:rPr>
              <a:t>2</a:t>
            </a:r>
            <a:r>
              <a:rPr lang="zh-CN" altLang="zh-CN" sz="2800" kern="100" dirty="0">
                <a:solidFill>
                  <a:srgbClr val="3333FF"/>
                </a:solidFill>
                <a:latin typeface="Times New Roman" panose="02020603050405020304"/>
                <a:ea typeface="华文细黑"/>
                <a:cs typeface="Times New Roman" panose="02020603050405020304"/>
              </a:rPr>
              <a:t>、</a:t>
            </a:r>
            <a:r>
              <a:rPr lang="en-US" altLang="zh-CN" sz="2800" kern="100" dirty="0">
                <a:solidFill>
                  <a:srgbClr val="3333FF"/>
                </a:solidFill>
                <a:latin typeface="Times New Roman" panose="02020603050405020304"/>
                <a:ea typeface="华文细黑"/>
                <a:cs typeface="Courier New" panose="02070309020205020404"/>
              </a:rPr>
              <a:t>3</a:t>
            </a:r>
            <a:r>
              <a:rPr lang="zh-CN" altLang="zh-CN" sz="2800" kern="100" dirty="0">
                <a:solidFill>
                  <a:srgbClr val="3333FF"/>
                </a:solidFill>
                <a:latin typeface="Times New Roman" panose="02020603050405020304"/>
                <a:ea typeface="华文细黑"/>
                <a:cs typeface="Times New Roman" panose="02020603050405020304"/>
              </a:rPr>
              <a:t>段</a:t>
            </a:r>
            <a:r>
              <a:rPr lang="en-US" altLang="zh-CN" sz="2800" kern="100" dirty="0">
                <a:solidFill>
                  <a:srgbClr val="3333FF"/>
                </a:solidFill>
                <a:latin typeface="Symbol" panose="05050102010706020507"/>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：阁楼壮丽、风景秀美</a:t>
            </a:r>
            <a:endParaRPr lang="zh-CN" altLang="en-US" dirty="0"/>
          </a:p>
        </p:txBody>
      </p:sp>
      <p:sp>
        <p:nvSpPr>
          <p:cNvPr id="3" name="矩形 2"/>
          <p:cNvSpPr/>
          <p:nvPr/>
        </p:nvSpPr>
        <p:spPr>
          <a:xfrm>
            <a:off x="2290539" y="4952900"/>
            <a:ext cx="6612979" cy="1384995"/>
          </a:xfrm>
          <a:prstGeom prst="rect">
            <a:avLst/>
          </a:prstGeom>
          <a:ln w="12700">
            <a:solidFill>
              <a:schemeClr val="tx1"/>
            </a:solidFill>
          </a:ln>
        </p:spPr>
        <p:txBody>
          <a:bodyPr wrap="square">
            <a:spAutoFit/>
          </a:bodyPr>
          <a:lstStyle/>
          <a:p>
            <a:pPr lvl="0" algn="just">
              <a:lnSpc>
                <a:spcPct val="150000"/>
              </a:lnSpc>
              <a:tabLst>
                <a:tab pos="2070735" algn="l"/>
              </a:tabLst>
            </a:pPr>
            <a:r>
              <a:rPr lang="zh-CN" altLang="zh-CN" sz="2800" kern="100" dirty="0">
                <a:solidFill>
                  <a:srgbClr val="3333FF"/>
                </a:solidFill>
                <a:latin typeface="Times New Roman" panose="02020603050405020304"/>
                <a:ea typeface="华文细黑"/>
                <a:cs typeface="Times New Roman" panose="02020603050405020304"/>
              </a:rPr>
              <a:t>第三部分</a:t>
            </a:r>
            <a:r>
              <a:rPr lang="en-US" altLang="zh-CN" sz="2800" kern="100" dirty="0">
                <a:solidFill>
                  <a:srgbClr val="3333FF"/>
                </a:solidFill>
                <a:latin typeface="Symbol" panose="05050102010706020507"/>
                <a:ea typeface="华文细黑"/>
                <a:cs typeface="Times New Roman" panose="02020603050405020304"/>
              </a:rPr>
              <a:t>(</a:t>
            </a:r>
            <a:r>
              <a:rPr lang="en-US" altLang="zh-CN" sz="2800" kern="100" dirty="0">
                <a:solidFill>
                  <a:srgbClr val="3333FF"/>
                </a:solidFill>
                <a:latin typeface="Times New Roman" panose="02020603050405020304"/>
                <a:ea typeface="华文细黑"/>
                <a:cs typeface="Courier New" panose="02070309020205020404"/>
              </a:rPr>
              <a:t>4</a:t>
            </a:r>
            <a:r>
              <a:rPr lang="zh-CN" altLang="zh-CN" sz="2800" kern="100" dirty="0">
                <a:solidFill>
                  <a:srgbClr val="3333FF"/>
                </a:solidFill>
                <a:latin typeface="Times New Roman" panose="02020603050405020304"/>
                <a:ea typeface="华文细黑"/>
                <a:cs typeface="Times New Roman" panose="02020603050405020304"/>
              </a:rPr>
              <a:t>、</a:t>
            </a:r>
            <a:r>
              <a:rPr lang="en-US" altLang="zh-CN" sz="2800" kern="100" dirty="0">
                <a:solidFill>
                  <a:srgbClr val="3333FF"/>
                </a:solidFill>
                <a:latin typeface="Times New Roman" panose="02020603050405020304"/>
                <a:ea typeface="华文细黑"/>
                <a:cs typeface="Courier New" panose="02070309020205020404"/>
              </a:rPr>
              <a:t>5</a:t>
            </a:r>
            <a:r>
              <a:rPr lang="zh-CN" altLang="zh-CN" sz="2800" kern="100" dirty="0">
                <a:solidFill>
                  <a:srgbClr val="3333FF"/>
                </a:solidFill>
                <a:latin typeface="Times New Roman" panose="02020603050405020304"/>
                <a:ea typeface="华文细黑"/>
                <a:cs typeface="Times New Roman" panose="02020603050405020304"/>
              </a:rPr>
              <a:t>段</a:t>
            </a:r>
            <a:r>
              <a:rPr lang="en-US" altLang="zh-CN" sz="2800" kern="100" dirty="0">
                <a:solidFill>
                  <a:srgbClr val="3333FF"/>
                </a:solidFill>
                <a:latin typeface="Symbol" panose="05050102010706020507"/>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：宴会盛况、人生际遇</a:t>
            </a:r>
            <a:endParaRPr lang="zh-CN" altLang="zh-CN" sz="2800" kern="100" dirty="0">
              <a:solidFill>
                <a:prstClr val="black"/>
              </a:solidFill>
              <a:latin typeface="宋体" panose="02010600030101010101" pitchFamily="2" charset="-122"/>
              <a:cs typeface="Courier New" panose="02070309020205020404"/>
            </a:endParaRPr>
          </a:p>
          <a:p>
            <a:pPr lvl="0" algn="just">
              <a:lnSpc>
                <a:spcPct val="150000"/>
              </a:lnSpc>
              <a:tabLst>
                <a:tab pos="2070735" algn="l"/>
              </a:tabLst>
            </a:pPr>
            <a:r>
              <a:rPr lang="zh-CN" altLang="zh-CN" sz="2800" kern="100" dirty="0">
                <a:solidFill>
                  <a:srgbClr val="3333FF"/>
                </a:solidFill>
                <a:latin typeface="Times New Roman" panose="02020603050405020304"/>
                <a:ea typeface="华文细黑"/>
                <a:cs typeface="Times New Roman" panose="02020603050405020304"/>
              </a:rPr>
              <a:t>第四部分</a:t>
            </a:r>
            <a:r>
              <a:rPr lang="en-US" altLang="zh-CN" sz="2800" kern="100" dirty="0">
                <a:solidFill>
                  <a:srgbClr val="3333FF"/>
                </a:solidFill>
                <a:latin typeface="Symbol" panose="05050102010706020507"/>
                <a:ea typeface="华文细黑"/>
                <a:cs typeface="Times New Roman" panose="02020603050405020304"/>
              </a:rPr>
              <a:t>(</a:t>
            </a:r>
            <a:r>
              <a:rPr lang="en-US" altLang="zh-CN" sz="2800" kern="100" dirty="0">
                <a:solidFill>
                  <a:srgbClr val="3333FF"/>
                </a:solidFill>
                <a:latin typeface="Times New Roman" panose="02020603050405020304"/>
                <a:ea typeface="华文细黑"/>
                <a:cs typeface="Courier New" panose="02070309020205020404"/>
              </a:rPr>
              <a:t>6</a:t>
            </a:r>
            <a:r>
              <a:rPr lang="zh-CN" altLang="zh-CN" sz="2800" kern="100" dirty="0">
                <a:solidFill>
                  <a:srgbClr val="3333FF"/>
                </a:solidFill>
                <a:latin typeface="Times New Roman" panose="02020603050405020304"/>
                <a:ea typeface="华文细黑"/>
                <a:cs typeface="Times New Roman" panose="02020603050405020304"/>
              </a:rPr>
              <a:t>、</a:t>
            </a:r>
            <a:r>
              <a:rPr lang="en-US" altLang="zh-CN" sz="2800" kern="100" dirty="0">
                <a:solidFill>
                  <a:srgbClr val="3333FF"/>
                </a:solidFill>
                <a:latin typeface="Times New Roman" panose="02020603050405020304"/>
                <a:ea typeface="华文细黑"/>
                <a:cs typeface="Courier New" panose="02070309020205020404"/>
              </a:rPr>
              <a:t>7</a:t>
            </a:r>
            <a:r>
              <a:rPr lang="zh-CN" altLang="zh-CN" sz="2800" kern="100" dirty="0">
                <a:solidFill>
                  <a:srgbClr val="3333FF"/>
                </a:solidFill>
                <a:latin typeface="Times New Roman" panose="02020603050405020304"/>
                <a:ea typeface="华文细黑"/>
                <a:cs typeface="Times New Roman" panose="02020603050405020304"/>
              </a:rPr>
              <a:t>段</a:t>
            </a:r>
            <a:r>
              <a:rPr lang="en-US" altLang="zh-CN" sz="2800" kern="100" dirty="0">
                <a:solidFill>
                  <a:srgbClr val="3333FF"/>
                </a:solidFill>
                <a:latin typeface="Symbol" panose="05050102010706020507"/>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：身世之感、写作缘由</a:t>
            </a:r>
            <a:endParaRPr lang="zh-CN" altLang="zh-CN" sz="2800" kern="100" dirty="0">
              <a:solidFill>
                <a:prstClr val="black"/>
              </a:solidFill>
              <a:latin typeface="宋体" panose="02010600030101010101" pitchFamily="2" charset="-122"/>
              <a:cs typeface="Courier New" panose="02070309020205020404"/>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7">
                                            <p:txEl>
                                              <p:pRg st="1" end="1"/>
                                            </p:txEl>
                                          </p:spTgt>
                                        </p:tgtEl>
                                        <p:attrNameLst>
                                          <p:attrName>style.visibility</p:attrName>
                                        </p:attrNameLst>
                                      </p:cBhvr>
                                      <p:to>
                                        <p:strVal val="visible"/>
                                      </p:to>
                                    </p:set>
                                    <p:animEffect transition="in" filter="blinds(horizontal)">
                                      <p:cBhvr>
                                        <p:cTn id="7" dur="500"/>
                                        <p:tgtEl>
                                          <p:spTgt spid="7">
                                            <p:txEl>
                                              <p:pRg st="1" end="1"/>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7">
                                            <p:txEl>
                                              <p:pRg st="3" end="3"/>
                                            </p:txEl>
                                          </p:spTgt>
                                        </p:tgtEl>
                                        <p:attrNameLst>
                                          <p:attrName>style.visibility</p:attrName>
                                        </p:attrNameLst>
                                      </p:cBhvr>
                                      <p:to>
                                        <p:strVal val="visible"/>
                                      </p:to>
                                    </p:set>
                                    <p:animEffect transition="in" filter="blinds(horizontal)">
                                      <p:cBhvr>
                                        <p:cTn id="10" dur="500"/>
                                        <p:tgtEl>
                                          <p:spTgt spid="7">
                                            <p:txEl>
                                              <p:pRg st="3" end="3"/>
                                            </p:txEl>
                                          </p:spTgt>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blinds(horizontal)">
                                      <p:cBhvr>
                                        <p:cTn id="13" dur="500"/>
                                        <p:tgtEl>
                                          <p:spTgt spid="2"/>
                                        </p:tgtEl>
                                      </p:cBhvr>
                                    </p:animEffect>
                                  </p:childTnLst>
                                </p:cTn>
                              </p:par>
                            </p:childTnLst>
                          </p:cTn>
                        </p:par>
                      </p:childTnLst>
                    </p:cTn>
                  </p:par>
                  <p:par>
                    <p:cTn id="14" fill="hold">
                      <p:stCondLst>
                        <p:cond delay="indefinite"/>
                      </p:stCondLst>
                      <p:childTnLst>
                        <p:par>
                          <p:cTn id="15" fill="hold">
                            <p:stCondLst>
                              <p:cond delay="0"/>
                            </p:stCondLst>
                            <p:childTnLst>
                              <p:par>
                                <p:cTn id="16" presetID="3" presetClass="entr" presetSubtype="10" fill="hold" nodeType="clickEffect">
                                  <p:stCondLst>
                                    <p:cond delay="0"/>
                                  </p:stCondLst>
                                  <p:childTnLst>
                                    <p:set>
                                      <p:cBhvr>
                                        <p:cTn id="17" dur="1" fill="hold">
                                          <p:stCondLst>
                                            <p:cond delay="0"/>
                                          </p:stCondLst>
                                        </p:cTn>
                                        <p:tgtEl>
                                          <p:spTgt spid="7">
                                            <p:txEl>
                                              <p:pRg st="6" end="6"/>
                                            </p:txEl>
                                          </p:spTgt>
                                        </p:tgtEl>
                                        <p:attrNameLst>
                                          <p:attrName>style.visibility</p:attrName>
                                        </p:attrNameLst>
                                      </p:cBhvr>
                                      <p:to>
                                        <p:strVal val="visible"/>
                                      </p:to>
                                    </p:set>
                                    <p:animEffect transition="in" filter="blinds(horizontal)">
                                      <p:cBhvr>
                                        <p:cTn id="18" dur="500"/>
                                        <p:tgtEl>
                                          <p:spTgt spid="7">
                                            <p:txEl>
                                              <p:pRg st="6" end="6"/>
                                            </p:txEl>
                                          </p:spTgt>
                                        </p:tgtEl>
                                      </p:cBhvr>
                                    </p:animEffect>
                                  </p:childTnLst>
                                </p:cTn>
                              </p:par>
                              <p:par>
                                <p:cTn id="19" presetID="3" presetClass="entr" presetSubtype="10" fill="hold" grpId="0" nodeType="with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blinds(horizontal)">
                                      <p:cBhvr>
                                        <p:cTn id="21" dur="500"/>
                                        <p:tgtEl>
                                          <p:spTgt spid="3"/>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xit" presetSubtype="0" fill="hold" grpId="0" nodeType="clickEffect">
                                  <p:stCondLst>
                                    <p:cond delay="0"/>
                                  </p:stCondLst>
                                  <p:childTnLst>
                                    <p:animEffect transition="out" filter="fade">
                                      <p:cBhvr>
                                        <p:cTn id="25" dur="500"/>
                                        <p:tgtEl>
                                          <p:spTgt spid="7">
                                            <p:txEl>
                                              <p:pRg st="1" end="1"/>
                                            </p:txEl>
                                          </p:spTgt>
                                        </p:tgtEl>
                                      </p:cBhvr>
                                    </p:animEffect>
                                    <p:set>
                                      <p:cBhvr>
                                        <p:cTn id="26" dur="1" fill="hold">
                                          <p:stCondLst>
                                            <p:cond delay="499"/>
                                          </p:stCondLst>
                                        </p:cTn>
                                        <p:tgtEl>
                                          <p:spTgt spid="7">
                                            <p:txEl>
                                              <p:pRg st="1" end="1"/>
                                            </p:txEl>
                                          </p:spTgt>
                                        </p:tgtEl>
                                        <p:attrNameLst>
                                          <p:attrName>style.visibility</p:attrName>
                                        </p:attrNameLst>
                                      </p:cBhvr>
                                      <p:to>
                                        <p:strVal val="hidden"/>
                                      </p:to>
                                    </p:set>
                                  </p:childTnLst>
                                </p:cTn>
                              </p:par>
                              <p:par>
                                <p:cTn id="27" presetID="10" presetClass="exit" presetSubtype="0" fill="hold" grpId="0" nodeType="withEffect">
                                  <p:stCondLst>
                                    <p:cond delay="0"/>
                                  </p:stCondLst>
                                  <p:childTnLst>
                                    <p:animEffect transition="out" filter="fade">
                                      <p:cBhvr>
                                        <p:cTn id="28" dur="500"/>
                                        <p:tgtEl>
                                          <p:spTgt spid="7">
                                            <p:txEl>
                                              <p:pRg st="3" end="3"/>
                                            </p:txEl>
                                          </p:spTgt>
                                        </p:tgtEl>
                                      </p:cBhvr>
                                    </p:animEffect>
                                    <p:set>
                                      <p:cBhvr>
                                        <p:cTn id="29" dur="1" fill="hold">
                                          <p:stCondLst>
                                            <p:cond delay="499"/>
                                          </p:stCondLst>
                                        </p:cTn>
                                        <p:tgtEl>
                                          <p:spTgt spid="7">
                                            <p:txEl>
                                              <p:pRg st="3" end="3"/>
                                            </p:txEl>
                                          </p:spTgt>
                                        </p:tgtEl>
                                        <p:attrNameLst>
                                          <p:attrName>style.visibility</p:attrName>
                                        </p:attrNameLst>
                                      </p:cBhvr>
                                      <p:to>
                                        <p:strVal val="hidden"/>
                                      </p:to>
                                    </p:set>
                                  </p:childTnLst>
                                </p:cTn>
                              </p:par>
                              <p:par>
                                <p:cTn id="30" presetID="10" presetClass="exit" presetSubtype="0" fill="hold" grpId="0" nodeType="withEffect">
                                  <p:stCondLst>
                                    <p:cond delay="0"/>
                                  </p:stCondLst>
                                  <p:childTnLst>
                                    <p:animEffect transition="out" filter="fade">
                                      <p:cBhvr>
                                        <p:cTn id="31" dur="500"/>
                                        <p:tgtEl>
                                          <p:spTgt spid="7">
                                            <p:txEl>
                                              <p:pRg st="6" end="6"/>
                                            </p:txEl>
                                          </p:spTgt>
                                        </p:tgtEl>
                                      </p:cBhvr>
                                    </p:animEffect>
                                    <p:set>
                                      <p:cBhvr>
                                        <p:cTn id="32" dur="1" fill="hold">
                                          <p:stCondLst>
                                            <p:cond delay="499"/>
                                          </p:stCondLst>
                                        </p:cTn>
                                        <p:tgtEl>
                                          <p:spTgt spid="7">
                                            <p:txEl>
                                              <p:pRg st="6" end="6"/>
                                            </p:txEl>
                                          </p:spTgt>
                                        </p:tgtEl>
                                        <p:attrNameLst>
                                          <p:attrName>style.visibility</p:attrName>
                                        </p:attrNameLst>
                                      </p:cBhvr>
                                      <p:to>
                                        <p:strVal val="hidden"/>
                                      </p:to>
                                    </p:set>
                                  </p:childTnLst>
                                </p:cTn>
                              </p:par>
                              <p:par>
                                <p:cTn id="33" presetID="10" presetClass="exit" presetSubtype="0" fill="hold" grpId="1" nodeType="withEffect">
                                  <p:stCondLst>
                                    <p:cond delay="0"/>
                                  </p:stCondLst>
                                  <p:childTnLst>
                                    <p:animEffect transition="out" filter="fade">
                                      <p:cBhvr>
                                        <p:cTn id="34" dur="500"/>
                                        <p:tgtEl>
                                          <p:spTgt spid="2"/>
                                        </p:tgtEl>
                                      </p:cBhvr>
                                    </p:animEffect>
                                    <p:set>
                                      <p:cBhvr>
                                        <p:cTn id="35" dur="1" fill="hold">
                                          <p:stCondLst>
                                            <p:cond delay="499"/>
                                          </p:stCondLst>
                                        </p:cTn>
                                        <p:tgtEl>
                                          <p:spTgt spid="2"/>
                                        </p:tgtEl>
                                        <p:attrNameLst>
                                          <p:attrName>style.visibility</p:attrName>
                                        </p:attrNameLst>
                                      </p:cBhvr>
                                      <p:to>
                                        <p:strVal val="hidden"/>
                                      </p:to>
                                    </p:set>
                                  </p:childTnLst>
                                </p:cTn>
                              </p:par>
                              <p:par>
                                <p:cTn id="36" presetID="10" presetClass="exit" presetSubtype="0" fill="hold" grpId="1" nodeType="withEffect">
                                  <p:stCondLst>
                                    <p:cond delay="0"/>
                                  </p:stCondLst>
                                  <p:childTnLst>
                                    <p:animEffect transition="out" filter="fade">
                                      <p:cBhvr>
                                        <p:cTn id="37" dur="500"/>
                                        <p:tgtEl>
                                          <p:spTgt spid="3"/>
                                        </p:tgtEl>
                                      </p:cBhvr>
                                    </p:animEffect>
                                    <p:set>
                                      <p:cBhvr>
                                        <p:cTn id="38" dur="1" fill="hold">
                                          <p:stCondLst>
                                            <p:cond delay="499"/>
                                          </p:stCondLst>
                                        </p:cTn>
                                        <p:tgtEl>
                                          <p:spTgt spid="3"/>
                                        </p:tgtEl>
                                        <p:attrNameLst>
                                          <p:attrName>style.visibility</p:attrName>
                                        </p:attrNameLst>
                                      </p:cBhvr>
                                      <p:to>
                                        <p:strVal val="hidden"/>
                                      </p:to>
                                    </p:set>
                                  </p:childTnLst>
                                </p:cTn>
                              </p:par>
                            </p:childTnLst>
                          </p:cTn>
                        </p:par>
                      </p:childTnLst>
                    </p:cTn>
                  </p:par>
                </p:childTnLst>
              </p:cTn>
              <p:nextCondLst>
                <p:cond evt="onClick" delay="0">
                  <p:tgtEl>
                    <p:spTgt spid="6"/>
                  </p:tgtEl>
                </p:cond>
              </p:nextCondLst>
            </p:seq>
          </p:childTnLst>
        </p:cTn>
      </p:par>
    </p:tnLst>
    <p:bldLst>
      <p:bldP spid="7" grpId="0" uiExpand="1" build="allAtOnce"/>
      <p:bldP spid="2" grpId="0" animBg="1"/>
      <p:bldP spid="2" grpId="1" animBg="1"/>
      <p:bldP spid="3" grpId="0" animBg="1"/>
      <p:bldP spid="3" grpId="1"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6" name="圆角矩形 5"/>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答案</a:t>
            </a:r>
            <a:endParaRPr lang="zh-CN" altLang="en-US" sz="1400" dirty="0">
              <a:solidFill>
                <a:srgbClr val="C00000"/>
              </a:solidFill>
              <a:latin typeface="黑体" panose="02010609060101010101" pitchFamily="49" charset="-122"/>
              <a:ea typeface="黑体" panose="02010609060101010101" pitchFamily="49" charset="-122"/>
            </a:endParaRPr>
          </a:p>
        </p:txBody>
      </p:sp>
      <p:sp>
        <p:nvSpPr>
          <p:cNvPr id="7" name="矩形 6"/>
          <p:cNvSpPr/>
          <p:nvPr/>
        </p:nvSpPr>
        <p:spPr>
          <a:xfrm>
            <a:off x="296466" y="120815"/>
            <a:ext cx="11593288" cy="5909310"/>
          </a:xfrm>
          <a:prstGeom prst="rect">
            <a:avLst/>
          </a:prstGeom>
        </p:spPr>
        <p:txBody>
          <a:bodyPr wrap="square">
            <a:spAutoFit/>
          </a:bodyPr>
          <a:lstStyle/>
          <a:p>
            <a:pPr algn="just">
              <a:lnSpc>
                <a:spcPct val="150000"/>
              </a:lnSpc>
              <a:spcAft>
                <a:spcPts val="0"/>
              </a:spcAft>
              <a:tabLst>
                <a:tab pos="2070735" algn="l"/>
              </a:tabLst>
            </a:pPr>
            <a:r>
              <a:rPr lang="en-US" altLang="zh-CN" sz="2800" kern="100" dirty="0">
                <a:latin typeface="Times New Roman" panose="02020603050405020304"/>
                <a:ea typeface="华文细黑"/>
                <a:cs typeface="Courier New" panose="02070309020205020404"/>
              </a:rPr>
              <a:t>2.</a:t>
            </a:r>
            <a:r>
              <a:rPr lang="zh-CN" altLang="zh-CN" sz="2800" kern="100" dirty="0">
                <a:latin typeface="Times New Roman" panose="02020603050405020304"/>
                <a:ea typeface="华文细黑"/>
                <a:cs typeface="Times New Roman" panose="02020603050405020304"/>
              </a:rPr>
              <a:t>细读析文本</a:t>
            </a:r>
            <a:endParaRPr lang="zh-CN" altLang="zh-CN" sz="2800" kern="100" dirty="0">
              <a:latin typeface="宋体" panose="02010600030101010101" pitchFamily="2" charset="-122"/>
              <a:cs typeface="Courier New" panose="02070309020205020404"/>
            </a:endParaRPr>
          </a:p>
          <a:p>
            <a:pPr algn="just">
              <a:lnSpc>
                <a:spcPct val="150000"/>
              </a:lnSpc>
              <a:spcAft>
                <a:spcPts val="0"/>
              </a:spcAft>
              <a:tabLst>
                <a:tab pos="2070735" algn="l"/>
              </a:tabLst>
            </a:pPr>
            <a:r>
              <a:rPr lang="en-US" altLang="zh-CN" sz="2800" kern="100" dirty="0">
                <a:latin typeface="Times New Roman" panose="02020603050405020304"/>
                <a:ea typeface="华文细黑"/>
                <a:cs typeface="Courier New" panose="02070309020205020404"/>
              </a:rPr>
              <a:t>(1)</a:t>
            </a:r>
            <a:r>
              <a:rPr lang="zh-CN" altLang="zh-CN" sz="2800" kern="100" spc="-90" dirty="0">
                <a:latin typeface="Times New Roman" panose="02020603050405020304"/>
                <a:ea typeface="华文细黑"/>
                <a:cs typeface="Times New Roman" panose="02020603050405020304"/>
              </a:rPr>
              <a:t>文章开始不写楼台，不写宴会，而先写地势与人物，这样写有何好处？</a:t>
            </a:r>
            <a:endParaRPr lang="zh-CN" altLang="zh-CN" sz="2800" kern="100" spc="-90" dirty="0">
              <a:latin typeface="宋体" panose="02010600030101010101" pitchFamily="2" charset="-122"/>
              <a:cs typeface="Courier New" panose="02070309020205020404"/>
            </a:endParaRPr>
          </a:p>
          <a:p>
            <a:pPr algn="just">
              <a:lnSpc>
                <a:spcPct val="150000"/>
              </a:lnSpc>
              <a:spcAft>
                <a:spcPts val="0"/>
              </a:spcAft>
              <a:tabLst>
                <a:tab pos="2070735" algn="l"/>
              </a:tabLst>
            </a:pPr>
            <a:r>
              <a:rPr lang="zh-CN" altLang="zh-CN" sz="2800" b="1" kern="100" dirty="0">
                <a:solidFill>
                  <a:srgbClr val="C00000"/>
                </a:solidFill>
                <a:latin typeface="Times New Roman" panose="02020603050405020304"/>
                <a:ea typeface="黑体" panose="02010609060101010101" pitchFamily="49" charset="-122"/>
                <a:cs typeface="Times New Roman" panose="02020603050405020304"/>
              </a:rPr>
              <a:t>答案　</a:t>
            </a:r>
            <a:r>
              <a:rPr lang="zh-CN" altLang="zh-CN" sz="2800" kern="100" dirty="0">
                <a:solidFill>
                  <a:srgbClr val="3333FF"/>
                </a:solidFill>
                <a:latin typeface="Times New Roman" panose="02020603050405020304"/>
                <a:ea typeface="华文细黑"/>
                <a:cs typeface="Times New Roman" panose="02020603050405020304"/>
              </a:rPr>
              <a:t>文章借用铺陈的手法，历叙界域之大，地势之雄，物产丰富，人才俊美，渲染了和乐的氛围、宴会的高雅。</a:t>
            </a:r>
            <a:endParaRPr lang="zh-CN" altLang="zh-CN" sz="2800" kern="100" dirty="0">
              <a:latin typeface="宋体" panose="02010600030101010101" pitchFamily="2" charset="-122"/>
              <a:cs typeface="Courier New" panose="02070309020205020404"/>
            </a:endParaRPr>
          </a:p>
          <a:p>
            <a:pPr algn="just">
              <a:lnSpc>
                <a:spcPct val="150000"/>
              </a:lnSpc>
              <a:spcAft>
                <a:spcPts val="0"/>
              </a:spcAft>
              <a:tabLst>
                <a:tab pos="2070735" algn="l"/>
              </a:tabLst>
            </a:pPr>
            <a:r>
              <a:rPr lang="en-US" altLang="zh-CN" sz="2800" kern="100" dirty="0">
                <a:latin typeface="Times New Roman" panose="02020603050405020304"/>
                <a:ea typeface="华文细黑"/>
                <a:cs typeface="Courier New" panose="02070309020205020404"/>
              </a:rPr>
              <a:t>(2)</a:t>
            </a:r>
            <a:r>
              <a:rPr lang="zh-CN" altLang="zh-CN" sz="2800" kern="100" dirty="0">
                <a:latin typeface="Times New Roman" panose="02020603050405020304"/>
                <a:ea typeface="华文细黑"/>
                <a:cs typeface="Times New Roman" panose="02020603050405020304"/>
              </a:rPr>
              <a:t>文章</a:t>
            </a:r>
            <a:r>
              <a:rPr lang="en-US" altLang="zh-CN" sz="2800" kern="100" dirty="0">
                <a:latin typeface="Times New Roman" panose="02020603050405020304"/>
                <a:ea typeface="华文细黑"/>
                <a:cs typeface="Courier New" panose="02070309020205020404"/>
              </a:rPr>
              <a:t>2</a:t>
            </a:r>
            <a:r>
              <a:rPr lang="zh-CN" altLang="zh-CN" sz="2800" kern="100" dirty="0">
                <a:latin typeface="Times New Roman" panose="02020603050405020304"/>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3</a:t>
            </a:r>
            <a:r>
              <a:rPr lang="zh-CN" altLang="zh-CN" sz="2800" kern="100" dirty="0">
                <a:latin typeface="Times New Roman" panose="02020603050405020304"/>
                <a:ea typeface="华文细黑"/>
                <a:cs typeface="Times New Roman" panose="02020603050405020304"/>
              </a:rPr>
              <a:t>段是著名的写景段落，历来脍炙人口。请用自己的语言把这幅</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晚秋暮色图</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的意境描述出来。</a:t>
            </a:r>
            <a:endParaRPr lang="zh-CN" altLang="zh-CN" sz="2800" kern="100" dirty="0">
              <a:latin typeface="宋体" panose="02010600030101010101" pitchFamily="2" charset="-122"/>
              <a:cs typeface="Courier New" panose="02070309020205020404"/>
            </a:endParaRPr>
          </a:p>
          <a:p>
            <a:pPr algn="just">
              <a:lnSpc>
                <a:spcPct val="150000"/>
              </a:lnSpc>
              <a:spcAft>
                <a:spcPts val="0"/>
              </a:spcAft>
              <a:tabLst>
                <a:tab pos="2070735" algn="l"/>
              </a:tabLst>
            </a:pPr>
            <a:r>
              <a:rPr lang="zh-CN" altLang="zh-CN" sz="2800" b="1" kern="100" dirty="0">
                <a:solidFill>
                  <a:srgbClr val="C00000"/>
                </a:solidFill>
                <a:latin typeface="Times New Roman" panose="02020603050405020304"/>
                <a:ea typeface="黑体" panose="02010609060101010101" pitchFamily="49" charset="-122"/>
                <a:cs typeface="Times New Roman" panose="02020603050405020304"/>
              </a:rPr>
              <a:t>答案　</a:t>
            </a:r>
            <a:r>
              <a:rPr lang="zh-CN" altLang="zh-CN" sz="2800" kern="100" dirty="0">
                <a:solidFill>
                  <a:srgbClr val="3333FF"/>
                </a:solidFill>
                <a:latin typeface="Times New Roman" panose="02020603050405020304"/>
                <a:ea typeface="华文细黑"/>
                <a:cs typeface="Times New Roman" panose="02020603050405020304"/>
              </a:rPr>
              <a:t>色彩变化之美，远近错落之美，上下浑成之美，虚实相映之美。</a:t>
            </a:r>
            <a:endParaRPr lang="zh-CN" altLang="zh-CN" sz="2800" kern="100" dirty="0">
              <a:latin typeface="宋体" panose="02010600030101010101" pitchFamily="2" charset="-122"/>
              <a:cs typeface="Courier New" panose="02070309020205020404"/>
            </a:endParaRPr>
          </a:p>
          <a:p>
            <a:pPr algn="just">
              <a:lnSpc>
                <a:spcPct val="150000"/>
              </a:lnSpc>
              <a:spcAft>
                <a:spcPts val="0"/>
              </a:spcAft>
              <a:tabLst>
                <a:tab pos="2070735" algn="l"/>
              </a:tabLst>
            </a:pPr>
            <a:r>
              <a:rPr lang="en-US" altLang="zh-CN" sz="2800" kern="100" dirty="0">
                <a:latin typeface="Times New Roman" panose="02020603050405020304"/>
                <a:ea typeface="华文细黑"/>
                <a:cs typeface="Courier New" panose="02070309020205020404"/>
              </a:rPr>
              <a:t>(3)</a:t>
            </a:r>
            <a:r>
              <a:rPr lang="zh-CN" altLang="zh-CN" sz="2800" kern="100" dirty="0">
                <a:latin typeface="Times New Roman" panose="02020603050405020304"/>
                <a:ea typeface="华文细黑"/>
                <a:cs typeface="Times New Roman" panose="02020603050405020304"/>
              </a:rPr>
              <a:t>这两段秋景的描述与传统中描写秋景的意境有什么不同？</a:t>
            </a:r>
            <a:endParaRPr lang="zh-CN" altLang="zh-CN" sz="2800" kern="100" dirty="0">
              <a:latin typeface="宋体" panose="02010600030101010101" pitchFamily="2" charset="-122"/>
              <a:cs typeface="Courier New" panose="02070309020205020404"/>
            </a:endParaRPr>
          </a:p>
          <a:p>
            <a:pPr algn="just">
              <a:lnSpc>
                <a:spcPct val="150000"/>
              </a:lnSpc>
              <a:spcAft>
                <a:spcPts val="0"/>
              </a:spcAft>
              <a:tabLst>
                <a:tab pos="2070735" algn="l"/>
              </a:tabLst>
            </a:pPr>
            <a:r>
              <a:rPr lang="zh-CN" altLang="zh-CN" sz="2800" b="1" kern="100" dirty="0">
                <a:solidFill>
                  <a:srgbClr val="C00000"/>
                </a:solidFill>
                <a:latin typeface="Times New Roman" panose="02020603050405020304"/>
                <a:ea typeface="黑体" panose="02010609060101010101" pitchFamily="49" charset="-122"/>
                <a:cs typeface="Times New Roman" panose="02020603050405020304"/>
              </a:rPr>
              <a:t>答案　</a:t>
            </a:r>
            <a:r>
              <a:rPr lang="zh-CN" altLang="zh-CN" sz="2800" kern="100" dirty="0">
                <a:solidFill>
                  <a:srgbClr val="3333FF"/>
                </a:solidFill>
                <a:latin typeface="Times New Roman" panose="02020603050405020304"/>
                <a:ea typeface="华文细黑"/>
                <a:cs typeface="Times New Roman" panose="02020603050405020304"/>
              </a:rPr>
              <a:t>一反传统中</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悲秋</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的习惯写法，为秋景注入了超逸豪迈的情致。</a:t>
            </a:r>
            <a:endParaRPr lang="zh-CN" altLang="zh-CN" sz="2800" kern="100" dirty="0">
              <a:effectLst/>
              <a:latin typeface="宋体" panose="02010600030101010101" pitchFamily="2" charset="-122"/>
              <a:cs typeface="Courier New" panose="02070309020205020404"/>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7">
                                            <p:txEl>
                                              <p:pRg st="2" end="2"/>
                                            </p:txEl>
                                          </p:spTgt>
                                        </p:tgtEl>
                                        <p:attrNameLst>
                                          <p:attrName>style.visibility</p:attrName>
                                        </p:attrNameLst>
                                      </p:cBhvr>
                                      <p:to>
                                        <p:strVal val="visible"/>
                                      </p:to>
                                    </p:set>
                                    <p:animEffect transition="in" filter="blinds(horizontal)">
                                      <p:cBhvr>
                                        <p:cTn id="7" dur="500"/>
                                        <p:tgtEl>
                                          <p:spTgt spid="7">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7">
                                            <p:txEl>
                                              <p:pRg st="4" end="4"/>
                                            </p:txEl>
                                          </p:spTgt>
                                        </p:tgtEl>
                                        <p:attrNameLst>
                                          <p:attrName>style.visibility</p:attrName>
                                        </p:attrNameLst>
                                      </p:cBhvr>
                                      <p:to>
                                        <p:strVal val="visible"/>
                                      </p:to>
                                    </p:set>
                                    <p:animEffect transition="in" filter="blinds(horizontal)">
                                      <p:cBhvr>
                                        <p:cTn id="12" dur="500"/>
                                        <p:tgtEl>
                                          <p:spTgt spid="7">
                                            <p:txEl>
                                              <p:pRg st="4" end="4"/>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7">
                                            <p:txEl>
                                              <p:pRg st="6" end="6"/>
                                            </p:txEl>
                                          </p:spTgt>
                                        </p:tgtEl>
                                        <p:attrNameLst>
                                          <p:attrName>style.visibility</p:attrName>
                                        </p:attrNameLst>
                                      </p:cBhvr>
                                      <p:to>
                                        <p:strVal val="visible"/>
                                      </p:to>
                                    </p:set>
                                    <p:animEffect transition="in" filter="blinds(horizontal)">
                                      <p:cBhvr>
                                        <p:cTn id="17" dur="500"/>
                                        <p:tgtEl>
                                          <p:spTgt spid="7">
                                            <p:txEl>
                                              <p:pRg st="6" end="6"/>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grpId="0" nodeType="clickEffect">
                                  <p:stCondLst>
                                    <p:cond delay="0"/>
                                  </p:stCondLst>
                                  <p:childTnLst>
                                    <p:animEffect transition="out" filter="fade">
                                      <p:cBhvr>
                                        <p:cTn id="21" dur="500"/>
                                        <p:tgtEl>
                                          <p:spTgt spid="7">
                                            <p:txEl>
                                              <p:pRg st="2" end="2"/>
                                            </p:txEl>
                                          </p:spTgt>
                                        </p:tgtEl>
                                      </p:cBhvr>
                                    </p:animEffect>
                                    <p:set>
                                      <p:cBhvr>
                                        <p:cTn id="22" dur="1" fill="hold">
                                          <p:stCondLst>
                                            <p:cond delay="499"/>
                                          </p:stCondLst>
                                        </p:cTn>
                                        <p:tgtEl>
                                          <p:spTgt spid="7">
                                            <p:txEl>
                                              <p:pRg st="2" end="2"/>
                                            </p:txEl>
                                          </p:spTgt>
                                        </p:tgtEl>
                                        <p:attrNameLst>
                                          <p:attrName>style.visibility</p:attrName>
                                        </p:attrNameLst>
                                      </p:cBhvr>
                                      <p:to>
                                        <p:strVal val="hidden"/>
                                      </p:to>
                                    </p:set>
                                  </p:childTnLst>
                                </p:cTn>
                              </p:par>
                              <p:par>
                                <p:cTn id="23" presetID="10" presetClass="exit" presetSubtype="0" fill="hold" grpId="0" nodeType="withEffect">
                                  <p:stCondLst>
                                    <p:cond delay="0"/>
                                  </p:stCondLst>
                                  <p:childTnLst>
                                    <p:animEffect transition="out" filter="fade">
                                      <p:cBhvr>
                                        <p:cTn id="24" dur="500"/>
                                        <p:tgtEl>
                                          <p:spTgt spid="7">
                                            <p:txEl>
                                              <p:pRg st="4" end="4"/>
                                            </p:txEl>
                                          </p:spTgt>
                                        </p:tgtEl>
                                      </p:cBhvr>
                                    </p:animEffect>
                                    <p:set>
                                      <p:cBhvr>
                                        <p:cTn id="25" dur="1" fill="hold">
                                          <p:stCondLst>
                                            <p:cond delay="499"/>
                                          </p:stCondLst>
                                        </p:cTn>
                                        <p:tgtEl>
                                          <p:spTgt spid="7">
                                            <p:txEl>
                                              <p:pRg st="4" end="4"/>
                                            </p:txEl>
                                          </p:spTgt>
                                        </p:tgtEl>
                                        <p:attrNameLst>
                                          <p:attrName>style.visibility</p:attrName>
                                        </p:attrNameLst>
                                      </p:cBhvr>
                                      <p:to>
                                        <p:strVal val="hidden"/>
                                      </p:to>
                                    </p:set>
                                  </p:childTnLst>
                                </p:cTn>
                              </p:par>
                              <p:par>
                                <p:cTn id="26" presetID="10" presetClass="exit" presetSubtype="0" fill="hold" grpId="0" nodeType="withEffect">
                                  <p:stCondLst>
                                    <p:cond delay="0"/>
                                  </p:stCondLst>
                                  <p:childTnLst>
                                    <p:animEffect transition="out" filter="fade">
                                      <p:cBhvr>
                                        <p:cTn id="27" dur="500"/>
                                        <p:tgtEl>
                                          <p:spTgt spid="7">
                                            <p:txEl>
                                              <p:pRg st="6" end="6"/>
                                            </p:txEl>
                                          </p:spTgt>
                                        </p:tgtEl>
                                      </p:cBhvr>
                                    </p:animEffect>
                                    <p:set>
                                      <p:cBhvr>
                                        <p:cTn id="28" dur="1" fill="hold">
                                          <p:stCondLst>
                                            <p:cond delay="499"/>
                                          </p:stCondLst>
                                        </p:cTn>
                                        <p:tgtEl>
                                          <p:spTgt spid="7">
                                            <p:txEl>
                                              <p:pRg st="6" end="6"/>
                                            </p:txEl>
                                          </p:spTgt>
                                        </p:tgtEl>
                                        <p:attrNameLst>
                                          <p:attrName>style.visibility</p:attrName>
                                        </p:attrNameLst>
                                      </p:cBhvr>
                                      <p:to>
                                        <p:strVal val="hidden"/>
                                      </p:to>
                                    </p:set>
                                  </p:childTnLst>
                                </p:cTn>
                              </p:par>
                            </p:childTnLst>
                          </p:cTn>
                        </p:par>
                      </p:childTnLst>
                    </p:cTn>
                  </p:par>
                </p:childTnLst>
              </p:cTn>
              <p:nextCondLst>
                <p:cond evt="onClick" delay="0">
                  <p:tgtEl>
                    <p:spTgt spid="6"/>
                  </p:tgtEl>
                </p:cond>
              </p:nextCondLst>
            </p:seq>
          </p:childTnLst>
        </p:cTn>
      </p:par>
    </p:tnLst>
    <p:bldLst>
      <p:bldP spid="7" grpId="0" uiExpand="1" build="allAtOnce"/>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07736" y="697567"/>
            <a:ext cx="11376000" cy="5909310"/>
          </a:xfrm>
          <a:prstGeom prst="rect">
            <a:avLst/>
          </a:prstGeom>
        </p:spPr>
        <p:txBody>
          <a:bodyPr>
            <a:spAutoFit/>
          </a:bodyPr>
          <a:lstStyle/>
          <a:p>
            <a:pPr algn="just">
              <a:lnSpc>
                <a:spcPct val="150000"/>
              </a:lnSpc>
              <a:spcAft>
                <a:spcPts val="0"/>
              </a:spcAft>
              <a:tabLst>
                <a:tab pos="2070735" algn="l"/>
              </a:tabLst>
            </a:pPr>
            <a:r>
              <a:rPr lang="en-US" altLang="zh-CN" sz="2800" kern="100" dirty="0">
                <a:latin typeface="Times New Roman" panose="02020603050405020304"/>
                <a:ea typeface="华文细黑"/>
                <a:cs typeface="Courier New" panose="02070309020205020404"/>
              </a:rPr>
              <a:t>1.</a:t>
            </a:r>
            <a:r>
              <a:rPr lang="zh-CN" altLang="zh-CN" sz="2800" kern="100" dirty="0">
                <a:latin typeface="Times New Roman" panose="02020603050405020304"/>
                <a:ea typeface="华文细黑"/>
                <a:cs typeface="Times New Roman" panose="02020603050405020304"/>
              </a:rPr>
              <a:t>作者简介</a:t>
            </a:r>
            <a:endParaRPr lang="zh-CN" altLang="zh-CN" sz="2800" kern="100" dirty="0">
              <a:latin typeface="宋体" panose="02010600030101010101" pitchFamily="2" charset="-122"/>
              <a:cs typeface="Courier New" panose="02070309020205020404"/>
            </a:endParaRPr>
          </a:p>
          <a:p>
            <a:pPr algn="just">
              <a:lnSpc>
                <a:spcPct val="150000"/>
              </a:lnSpc>
              <a:spcAft>
                <a:spcPts val="0"/>
              </a:spcAft>
              <a:tabLst>
                <a:tab pos="2070735" algn="l"/>
              </a:tabLst>
            </a:pPr>
            <a:r>
              <a:rPr lang="zh-CN" altLang="zh-CN" sz="2800" kern="100" dirty="0">
                <a:latin typeface="Times New Roman" panose="02020603050405020304"/>
                <a:ea typeface="华文细黑"/>
                <a:cs typeface="Times New Roman" panose="02020603050405020304"/>
              </a:rPr>
              <a:t>王勃</a:t>
            </a:r>
            <a:r>
              <a:rPr lang="en-US" altLang="zh-CN" sz="2800" kern="100" dirty="0">
                <a:latin typeface="Times New Roman" panose="02020603050405020304"/>
                <a:ea typeface="华文细黑"/>
                <a:cs typeface="Courier New" panose="02070309020205020404"/>
              </a:rPr>
              <a:t>(650—675)</a:t>
            </a:r>
            <a:r>
              <a:rPr lang="zh-CN" altLang="zh-CN" sz="2800" kern="100" dirty="0">
                <a:latin typeface="Times New Roman" panose="02020603050405020304"/>
                <a:ea typeface="华文细黑"/>
                <a:cs typeface="Times New Roman" panose="02020603050405020304"/>
              </a:rPr>
              <a:t>，字</a:t>
            </a:r>
            <a:r>
              <a:rPr lang="zh-CN" altLang="zh-CN" sz="2800" u="heavy" kern="100" dirty="0">
                <a:latin typeface="Times New Roman" panose="02020603050405020304"/>
                <a:ea typeface="华文细黑"/>
                <a:cs typeface="Times New Roman" panose="02020603050405020304"/>
              </a:rPr>
              <a:t>子安</a:t>
            </a:r>
            <a:r>
              <a:rPr lang="zh-CN" altLang="zh-CN" sz="2800" kern="100" dirty="0">
                <a:latin typeface="Times New Roman" panose="02020603050405020304"/>
                <a:ea typeface="华文细黑"/>
                <a:cs typeface="Times New Roman" panose="02020603050405020304"/>
              </a:rPr>
              <a:t>，汉族，</a:t>
            </a:r>
            <a:r>
              <a:rPr lang="zh-CN" altLang="zh-CN" sz="2800" u="heavy" kern="100" dirty="0">
                <a:latin typeface="Times New Roman" panose="02020603050405020304"/>
                <a:ea typeface="华文细黑"/>
                <a:cs typeface="Times New Roman" panose="02020603050405020304"/>
              </a:rPr>
              <a:t>唐</a:t>
            </a:r>
            <a:r>
              <a:rPr lang="zh-CN" altLang="zh-CN" sz="2800" kern="100" dirty="0">
                <a:latin typeface="Times New Roman" panose="02020603050405020304"/>
                <a:ea typeface="华文细黑"/>
                <a:cs typeface="Times New Roman" panose="02020603050405020304"/>
              </a:rPr>
              <a:t>代诗人。绛州龙门</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今山西河津</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人，出身儒学世家，与杨炯、卢照邻、骆宾王并称为</a:t>
            </a:r>
            <a:r>
              <a:rPr lang="en-US" altLang="zh-CN" sz="2800" kern="100" dirty="0">
                <a:latin typeface="宋体" panose="02010600030101010101" pitchFamily="2" charset="-122"/>
                <a:ea typeface="华文细黑"/>
                <a:cs typeface="Times New Roman" panose="02020603050405020304"/>
              </a:rPr>
              <a:t>“</a:t>
            </a:r>
            <a:r>
              <a:rPr lang="zh-CN" altLang="zh-CN" sz="2800" u="heavy" kern="100" dirty="0">
                <a:latin typeface="Times New Roman" panose="02020603050405020304"/>
                <a:ea typeface="华文细黑"/>
                <a:cs typeface="Times New Roman" panose="02020603050405020304"/>
              </a:rPr>
              <a:t>初唐四杰</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，王勃为四杰之首。王勃自幼聪敏好学，六岁即能写文章，文笔流畅，被赞为</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神童</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。曾任沛州王府修撰，因做《檄英王鸡》被赶出沛王府。后任参军，因私杀官奴二次被贬。上元二年</a:t>
            </a:r>
            <a:r>
              <a:rPr lang="en-US" altLang="zh-CN" sz="2800" kern="100" dirty="0">
                <a:latin typeface="Times New Roman" panose="02020603050405020304"/>
                <a:ea typeface="华文细黑"/>
                <a:cs typeface="Courier New" panose="02070309020205020404"/>
              </a:rPr>
              <a:t>(675)</a:t>
            </a:r>
            <a:r>
              <a:rPr lang="zh-CN" altLang="zh-CN" sz="2800" kern="100" dirty="0">
                <a:latin typeface="Times New Roman" panose="02020603050405020304"/>
                <a:ea typeface="华文细黑"/>
                <a:cs typeface="Times New Roman" panose="02020603050405020304"/>
              </a:rPr>
              <a:t>，自交趾探望父亲返回时，不幸渡海溺水，惊悸而死。王勃在诗歌体裁上擅长五律和五绝，代表作品有</a:t>
            </a:r>
            <a:r>
              <a:rPr lang="zh-CN" altLang="zh-CN" sz="2800" u="heavy" kern="100" dirty="0">
                <a:latin typeface="Times New Roman" panose="02020603050405020304"/>
                <a:ea typeface="华文细黑"/>
                <a:cs typeface="Times New Roman" panose="02020603050405020304"/>
              </a:rPr>
              <a:t>《送杜少府之任蜀州》</a:t>
            </a:r>
            <a:r>
              <a:rPr lang="zh-CN" altLang="zh-CN" sz="2800" kern="100" dirty="0">
                <a:latin typeface="Times New Roman" panose="02020603050405020304"/>
                <a:ea typeface="华文细黑"/>
                <a:cs typeface="Times New Roman" panose="02020603050405020304"/>
              </a:rPr>
              <a:t>等，主要文学成就是骈文，无论是数量还是质量上，都是上乘之作，代表作品有《滕王阁序》等。</a:t>
            </a:r>
            <a:endParaRPr lang="zh-CN" altLang="zh-CN" sz="2800" kern="100" dirty="0">
              <a:effectLst/>
              <a:latin typeface="宋体" panose="02010600030101010101" pitchFamily="2" charset="-122"/>
              <a:cs typeface="Courier New" panose="02070309020205020404"/>
            </a:endParaRPr>
          </a:p>
        </p:txBody>
      </p:sp>
      <p:sp>
        <p:nvSpPr>
          <p:cNvPr id="8" name="矩形 7"/>
          <p:cNvSpPr/>
          <p:nvPr/>
        </p:nvSpPr>
        <p:spPr>
          <a:xfrm>
            <a:off x="407736" y="155411"/>
            <a:ext cx="2375102" cy="590931"/>
          </a:xfrm>
          <a:prstGeom prst="rect">
            <a:avLst/>
          </a:prstGeom>
        </p:spPr>
        <p:txBody>
          <a:bodyPr wrap="square">
            <a:spAutoFit/>
          </a:bodyPr>
          <a:lstStyle/>
          <a:p>
            <a:pPr marL="285750" indent="-285750">
              <a:lnSpc>
                <a:spcPct val="135000"/>
              </a:lnSpc>
              <a:spcBef>
                <a:spcPts val="400"/>
              </a:spcBef>
              <a:buFont typeface="Wingdings" panose="05000000000000000000" pitchFamily="2" charset="2"/>
              <a:buChar char="n"/>
            </a:pPr>
            <a:r>
              <a:rPr lang="zh-CN" altLang="en-US" sz="2400" b="1" dirty="0" smtClean="0">
                <a:solidFill>
                  <a:srgbClr val="FF6600"/>
                </a:solidFill>
                <a:latin typeface="微软雅黑" panose="020B0503020204020204" pitchFamily="34" charset="-122"/>
                <a:ea typeface="微软雅黑" panose="020B0503020204020204" pitchFamily="34" charset="-122"/>
              </a:rPr>
              <a:t>相关链接</a:t>
            </a:r>
            <a:endParaRPr lang="zh-CN" altLang="en-US" sz="2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262558" y="6515"/>
            <a:ext cx="11664134" cy="6536726"/>
          </a:xfrm>
          <a:prstGeom prst="rect">
            <a:avLst/>
          </a:prstGeom>
        </p:spPr>
        <p:txBody>
          <a:bodyPr wrap="square">
            <a:spAutoFit/>
          </a:bodyPr>
          <a:lstStyle/>
          <a:p>
            <a:pPr algn="just">
              <a:lnSpc>
                <a:spcPct val="141000"/>
              </a:lnSpc>
              <a:spcAft>
                <a:spcPts val="0"/>
              </a:spcAft>
              <a:tabLst>
                <a:tab pos="2070735" algn="l"/>
              </a:tabLst>
            </a:pPr>
            <a:r>
              <a:rPr lang="en-US" altLang="zh-CN" sz="2500" kern="100" dirty="0">
                <a:latin typeface="Times New Roman" panose="02020603050405020304"/>
                <a:ea typeface="华文细黑"/>
                <a:cs typeface="Courier New" panose="02070309020205020404"/>
              </a:rPr>
              <a:t>2.</a:t>
            </a:r>
            <a:r>
              <a:rPr lang="zh-CN" altLang="zh-CN" sz="2500" kern="100" dirty="0">
                <a:latin typeface="Times New Roman" panose="02020603050405020304"/>
                <a:ea typeface="华文细黑"/>
                <a:cs typeface="Times New Roman" panose="02020603050405020304"/>
              </a:rPr>
              <a:t>背景展示</a:t>
            </a:r>
            <a:endParaRPr lang="zh-CN" altLang="zh-CN" sz="2500" kern="100" dirty="0">
              <a:latin typeface="宋体" panose="02010600030101010101" pitchFamily="2" charset="-122"/>
              <a:cs typeface="Courier New" panose="02070309020205020404"/>
            </a:endParaRPr>
          </a:p>
          <a:p>
            <a:pPr algn="just">
              <a:lnSpc>
                <a:spcPct val="141000"/>
              </a:lnSpc>
              <a:spcAft>
                <a:spcPts val="0"/>
              </a:spcAft>
              <a:tabLst>
                <a:tab pos="2070735" algn="l"/>
              </a:tabLst>
            </a:pPr>
            <a:r>
              <a:rPr lang="zh-CN" altLang="zh-CN" sz="2500" kern="100" dirty="0">
                <a:latin typeface="Times New Roman" panose="02020603050405020304"/>
                <a:ea typeface="华文细黑"/>
                <a:cs typeface="Times New Roman" panose="02020603050405020304"/>
              </a:rPr>
              <a:t>滕王阁地址在今江西南昌市。唐高祖二十二子滕王李元婴于永徽四年</a:t>
            </a:r>
            <a:r>
              <a:rPr lang="en-US" altLang="zh-CN" sz="2500" kern="100" dirty="0">
                <a:latin typeface="Times New Roman" panose="02020603050405020304"/>
                <a:ea typeface="华文细黑"/>
                <a:cs typeface="Courier New" panose="02070309020205020404"/>
              </a:rPr>
              <a:t>(653)</a:t>
            </a:r>
            <a:r>
              <a:rPr lang="zh-CN" altLang="zh-CN" sz="2500" kern="100" dirty="0">
                <a:latin typeface="Times New Roman" panose="02020603050405020304"/>
                <a:ea typeface="华文细黑"/>
                <a:cs typeface="Times New Roman" panose="02020603050405020304"/>
              </a:rPr>
              <a:t>任洪州都督时所建。高宗时，洪州都督阎公重加修整，并于上元二年</a:t>
            </a:r>
            <a:r>
              <a:rPr lang="en-US" altLang="zh-CN" sz="2500" kern="100" dirty="0">
                <a:latin typeface="Times New Roman" panose="02020603050405020304"/>
                <a:ea typeface="华文细黑"/>
                <a:cs typeface="Courier New" panose="02070309020205020404"/>
              </a:rPr>
              <a:t>(675)</a:t>
            </a:r>
            <a:r>
              <a:rPr lang="zh-CN" altLang="zh-CN" sz="2500" kern="100" dirty="0">
                <a:latin typeface="Times New Roman" panose="02020603050405020304"/>
                <a:ea typeface="华文细黑"/>
                <a:cs typeface="Times New Roman" panose="02020603050405020304"/>
              </a:rPr>
              <a:t>重阳节于此大宴宾客。王勃南下省亲路经此处，参与宴会，并即席写成这一名作。</a:t>
            </a:r>
            <a:endParaRPr lang="zh-CN" altLang="zh-CN" sz="2500" kern="100" dirty="0">
              <a:latin typeface="宋体" panose="02010600030101010101" pitchFamily="2" charset="-122"/>
              <a:cs typeface="Courier New" panose="02070309020205020404"/>
            </a:endParaRPr>
          </a:p>
          <a:p>
            <a:pPr algn="just">
              <a:lnSpc>
                <a:spcPct val="141000"/>
              </a:lnSpc>
              <a:spcAft>
                <a:spcPts val="0"/>
              </a:spcAft>
              <a:tabLst>
                <a:tab pos="2070735" algn="l"/>
              </a:tabLst>
            </a:pPr>
            <a:r>
              <a:rPr lang="en-US" altLang="zh-CN" sz="2500" kern="100" dirty="0">
                <a:latin typeface="Times New Roman" panose="02020603050405020304"/>
                <a:ea typeface="华文细黑"/>
                <a:cs typeface="Courier New" panose="02070309020205020404"/>
              </a:rPr>
              <a:t>3.</a:t>
            </a:r>
            <a:r>
              <a:rPr lang="zh-CN" altLang="zh-CN" sz="2500" kern="100" dirty="0">
                <a:latin typeface="Times New Roman" panose="02020603050405020304"/>
                <a:ea typeface="华文细黑"/>
                <a:cs typeface="Times New Roman" panose="02020603050405020304"/>
              </a:rPr>
              <a:t>文体知识</a:t>
            </a:r>
            <a:endParaRPr lang="zh-CN" altLang="zh-CN" sz="2500" kern="100" dirty="0">
              <a:latin typeface="宋体" panose="02010600030101010101" pitchFamily="2" charset="-122"/>
              <a:cs typeface="Courier New" panose="02070309020205020404"/>
            </a:endParaRPr>
          </a:p>
          <a:p>
            <a:pPr algn="just">
              <a:lnSpc>
                <a:spcPct val="141000"/>
              </a:lnSpc>
              <a:spcAft>
                <a:spcPts val="0"/>
              </a:spcAft>
              <a:tabLst>
                <a:tab pos="2070735" algn="l"/>
              </a:tabLst>
            </a:pPr>
            <a:r>
              <a:rPr lang="en-US" altLang="zh-CN" sz="2500" kern="100" dirty="0">
                <a:latin typeface="Times New Roman" panose="02020603050405020304"/>
                <a:ea typeface="华文细黑"/>
                <a:cs typeface="Courier New" panose="02070309020205020404"/>
              </a:rPr>
              <a:t>(1)</a:t>
            </a:r>
            <a:r>
              <a:rPr lang="zh-CN" altLang="zh-CN" sz="2500" kern="100" dirty="0">
                <a:latin typeface="Times New Roman" panose="02020603050405020304"/>
                <a:ea typeface="华文细黑"/>
                <a:cs typeface="Times New Roman" panose="02020603050405020304"/>
              </a:rPr>
              <a:t>序</a:t>
            </a:r>
            <a:endParaRPr lang="zh-CN" altLang="zh-CN" sz="2500" kern="100" dirty="0">
              <a:latin typeface="宋体" panose="02010600030101010101" pitchFamily="2" charset="-122"/>
              <a:cs typeface="Courier New" panose="02070309020205020404"/>
            </a:endParaRPr>
          </a:p>
          <a:p>
            <a:pPr algn="just">
              <a:lnSpc>
                <a:spcPct val="141000"/>
              </a:lnSpc>
              <a:spcAft>
                <a:spcPts val="0"/>
              </a:spcAft>
              <a:tabLst>
                <a:tab pos="2070735" algn="l"/>
              </a:tabLst>
            </a:pPr>
            <a:r>
              <a:rPr lang="zh-CN" altLang="zh-CN" sz="2500" kern="100" dirty="0">
                <a:latin typeface="Times New Roman" panose="02020603050405020304"/>
                <a:ea typeface="华文细黑"/>
                <a:cs typeface="Times New Roman" panose="02020603050405020304"/>
              </a:rPr>
              <a:t>序，文体的一种。有书序、赠序、宴集序等。书序是著作或诗文前的说明或评价性文字，本文是饯别序，即临别赠言，属于赠序类的文章。</a:t>
            </a:r>
            <a:endParaRPr lang="zh-CN" altLang="zh-CN" sz="2500" kern="100" dirty="0">
              <a:latin typeface="宋体" panose="02010600030101010101" pitchFamily="2" charset="-122"/>
              <a:cs typeface="Courier New" panose="02070309020205020404"/>
            </a:endParaRPr>
          </a:p>
          <a:p>
            <a:pPr algn="just">
              <a:lnSpc>
                <a:spcPct val="141000"/>
              </a:lnSpc>
              <a:spcAft>
                <a:spcPts val="0"/>
              </a:spcAft>
              <a:tabLst>
                <a:tab pos="2070735" algn="l"/>
              </a:tabLst>
            </a:pPr>
            <a:r>
              <a:rPr lang="en-US" altLang="zh-CN" sz="2500" kern="100" dirty="0">
                <a:latin typeface="Times New Roman" panose="02020603050405020304"/>
                <a:ea typeface="华文细黑"/>
                <a:cs typeface="Courier New" panose="02070309020205020404"/>
              </a:rPr>
              <a:t>(2)</a:t>
            </a:r>
            <a:r>
              <a:rPr lang="zh-CN" altLang="zh-CN" sz="2500" kern="100" dirty="0">
                <a:latin typeface="Times New Roman" panose="02020603050405020304"/>
                <a:ea typeface="华文细黑"/>
                <a:cs typeface="Times New Roman" panose="02020603050405020304"/>
              </a:rPr>
              <a:t>骈文</a:t>
            </a:r>
            <a:endParaRPr lang="zh-CN" altLang="zh-CN" sz="2500" kern="100" dirty="0">
              <a:latin typeface="宋体" panose="02010600030101010101" pitchFamily="2" charset="-122"/>
              <a:cs typeface="Courier New" panose="02070309020205020404"/>
            </a:endParaRPr>
          </a:p>
          <a:p>
            <a:pPr algn="just">
              <a:lnSpc>
                <a:spcPct val="141000"/>
              </a:lnSpc>
              <a:spcAft>
                <a:spcPts val="0"/>
              </a:spcAft>
              <a:tabLst>
                <a:tab pos="2070735" algn="l"/>
              </a:tabLst>
            </a:pPr>
            <a:r>
              <a:rPr lang="zh-CN" altLang="zh-CN" sz="2500" kern="100" dirty="0">
                <a:latin typeface="Times New Roman" panose="02020603050405020304"/>
                <a:ea typeface="华文细黑"/>
                <a:cs typeface="Times New Roman" panose="02020603050405020304"/>
              </a:rPr>
              <a:t>骈文，又称骈体文、骈俪文或骈偶文，是以字句两两相对而成篇章的文体。因其常用四字、六字句，故也称</a:t>
            </a:r>
            <a:r>
              <a:rPr lang="en-US" altLang="zh-CN" sz="2500" kern="100" dirty="0">
                <a:latin typeface="宋体" panose="02010600030101010101" pitchFamily="2" charset="-122"/>
                <a:ea typeface="华文细黑"/>
                <a:cs typeface="Times New Roman" panose="02020603050405020304"/>
              </a:rPr>
              <a:t>“</a:t>
            </a:r>
            <a:r>
              <a:rPr lang="zh-CN" altLang="zh-CN" sz="2500" kern="100" dirty="0">
                <a:latin typeface="Times New Roman" panose="02020603050405020304"/>
                <a:ea typeface="华文细黑"/>
                <a:cs typeface="Times New Roman" panose="02020603050405020304"/>
              </a:rPr>
              <a:t>四六文</a:t>
            </a:r>
            <a:r>
              <a:rPr lang="en-US" altLang="zh-CN" sz="2500" kern="100" dirty="0">
                <a:latin typeface="宋体" panose="02010600030101010101" pitchFamily="2" charset="-122"/>
                <a:ea typeface="华文细黑"/>
                <a:cs typeface="Times New Roman" panose="02020603050405020304"/>
              </a:rPr>
              <a:t>”</a:t>
            </a:r>
            <a:r>
              <a:rPr lang="zh-CN" altLang="zh-CN" sz="2500" kern="100" dirty="0">
                <a:latin typeface="Times New Roman" panose="02020603050405020304"/>
                <a:ea typeface="华文细黑"/>
                <a:cs typeface="Times New Roman" panose="02020603050405020304"/>
              </a:rPr>
              <a:t>或</a:t>
            </a:r>
            <a:r>
              <a:rPr lang="en-US" altLang="zh-CN" sz="2500" kern="100" dirty="0">
                <a:latin typeface="宋体" panose="02010600030101010101" pitchFamily="2" charset="-122"/>
                <a:ea typeface="华文细黑"/>
                <a:cs typeface="Times New Roman" panose="02020603050405020304"/>
              </a:rPr>
              <a:t>“</a:t>
            </a:r>
            <a:r>
              <a:rPr lang="zh-CN" altLang="zh-CN" sz="2500" kern="100" dirty="0">
                <a:latin typeface="Times New Roman" panose="02020603050405020304"/>
                <a:ea typeface="华文细黑"/>
                <a:cs typeface="Times New Roman" panose="02020603050405020304"/>
              </a:rPr>
              <a:t>骈四俪六</a:t>
            </a:r>
            <a:r>
              <a:rPr lang="en-US" altLang="zh-CN" sz="2500" kern="100" dirty="0">
                <a:latin typeface="宋体" panose="02010600030101010101" pitchFamily="2" charset="-122"/>
                <a:ea typeface="华文细黑"/>
                <a:cs typeface="Times New Roman" panose="02020603050405020304"/>
              </a:rPr>
              <a:t>”</a:t>
            </a:r>
            <a:r>
              <a:rPr lang="zh-CN" altLang="zh-CN" sz="2500" kern="100" dirty="0">
                <a:latin typeface="Times New Roman" panose="02020603050405020304"/>
                <a:ea typeface="华文细黑"/>
                <a:cs typeface="Times New Roman" panose="02020603050405020304"/>
              </a:rPr>
              <a:t>。全篇以双句</a:t>
            </a:r>
            <a:r>
              <a:rPr lang="en-US" altLang="zh-CN" sz="2500" kern="100" dirty="0">
                <a:latin typeface="Times New Roman" panose="02020603050405020304"/>
                <a:ea typeface="华文细黑"/>
                <a:cs typeface="Courier New" panose="02070309020205020404"/>
              </a:rPr>
              <a:t>(</a:t>
            </a:r>
            <a:r>
              <a:rPr lang="zh-CN" altLang="zh-CN" sz="2500" kern="100" dirty="0">
                <a:latin typeface="Times New Roman" panose="02020603050405020304"/>
                <a:ea typeface="华文细黑"/>
                <a:cs typeface="Times New Roman" panose="02020603050405020304"/>
              </a:rPr>
              <a:t>俪句、偶句</a:t>
            </a:r>
            <a:r>
              <a:rPr lang="en-US" altLang="zh-CN" sz="2500" kern="100" dirty="0">
                <a:latin typeface="Times New Roman" panose="02020603050405020304"/>
                <a:ea typeface="华文细黑"/>
                <a:cs typeface="Courier New" panose="02070309020205020404"/>
              </a:rPr>
              <a:t>)</a:t>
            </a:r>
            <a:r>
              <a:rPr lang="zh-CN" altLang="zh-CN" sz="2500" kern="100" dirty="0">
                <a:latin typeface="Times New Roman" panose="02020603050405020304"/>
                <a:ea typeface="华文细黑"/>
                <a:cs typeface="Times New Roman" panose="02020603050405020304"/>
              </a:rPr>
              <a:t>为主，讲究对仗的工整和声律的铿锵。骈文，产生于魏晋后，在南北朝时盛行。</a:t>
            </a:r>
            <a:endParaRPr lang="zh-CN" altLang="zh-CN" sz="2500" kern="100" dirty="0">
              <a:effectLst/>
              <a:latin typeface="宋体" panose="02010600030101010101" pitchFamily="2" charset="-122"/>
              <a:cs typeface="Courier New" panose="02070309020205020404"/>
            </a:endParaRPr>
          </a:p>
        </p:txBody>
      </p:sp>
      <p:sp>
        <p:nvSpPr>
          <p:cNvPr id="4" name="矩形 3"/>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5" name="圆角矩形 4">
            <a:hlinkClick r:id="rId1" action="ppaction://hlinksldjump"/>
          </p:cNvPr>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0000CC"/>
                </a:solidFill>
                <a:latin typeface="黑体" panose="02010609060101010101" pitchFamily="49" charset="-122"/>
                <a:ea typeface="黑体" panose="02010609060101010101" pitchFamily="49" charset="-122"/>
              </a:rPr>
              <a:t>返回</a:t>
            </a:r>
            <a:endParaRPr lang="zh-CN" altLang="en-US" sz="1400" dirty="0">
              <a:solidFill>
                <a:srgbClr val="0000CC"/>
              </a:solidFill>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1" y="-2177"/>
            <a:ext cx="12190414" cy="551330"/>
          </a:xfrm>
          <a:prstGeom prst="rect">
            <a:avLst/>
          </a:prstGeom>
          <a:pattFill prst="ltUpDiag">
            <a:fgClr>
              <a:srgbClr val="9FCC3E"/>
            </a:fgClr>
            <a:bgClr>
              <a:srgbClr val="8CB208"/>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fontAlgn="auto">
              <a:lnSpc>
                <a:spcPct val="100000"/>
              </a:lnSpc>
              <a:spcBef>
                <a:spcPts val="0"/>
              </a:spcBef>
              <a:spcAft>
                <a:spcPts val="0"/>
              </a:spcAft>
              <a:buClrTx/>
              <a:buSzTx/>
              <a:buFontTx/>
              <a:buNone/>
              <a:defRPr/>
            </a:pPr>
            <a:r>
              <a:rPr lang="zh-CN" altLang="en-US" sz="2400" b="1" kern="0" dirty="0" smtClean="0">
                <a:solidFill>
                  <a:schemeClr val="bg1"/>
                </a:solidFill>
                <a:latin typeface="微软雅黑" panose="020B0503020204020204" pitchFamily="34" charset="-122"/>
                <a:ea typeface="微软雅黑" panose="020B0503020204020204" pitchFamily="34" charset="-122"/>
              </a:rPr>
              <a:t> 互动</a:t>
            </a:r>
            <a:r>
              <a:rPr lang="zh-CN" altLang="en-US" sz="2400" b="1" kern="0" dirty="0">
                <a:solidFill>
                  <a:schemeClr val="bg1"/>
                </a:solidFill>
                <a:latin typeface="微软雅黑" panose="020B0503020204020204" pitchFamily="34" charset="-122"/>
                <a:ea typeface="微软雅黑" panose="020B0503020204020204" pitchFamily="34" charset="-122"/>
              </a:rPr>
              <a:t>互学　交流深化</a:t>
            </a:r>
            <a:endParaRPr lang="zh-CN" altLang="en-US" sz="2400" b="1" kern="0" dirty="0">
              <a:solidFill>
                <a:schemeClr val="bg1"/>
              </a:solidFill>
              <a:latin typeface="微软雅黑" panose="020B0503020204020204" pitchFamily="34" charset="-122"/>
              <a:ea typeface="微软雅黑" panose="020B0503020204020204" pitchFamily="34" charset="-122"/>
            </a:endParaRPr>
          </a:p>
        </p:txBody>
      </p:sp>
      <p:sp>
        <p:nvSpPr>
          <p:cNvPr id="15" name="TextBox 14"/>
          <p:cNvSpPr txBox="1"/>
          <p:nvPr/>
        </p:nvSpPr>
        <p:spPr>
          <a:xfrm>
            <a:off x="945614" y="1180077"/>
            <a:ext cx="1636571" cy="492443"/>
          </a:xfrm>
          <a:prstGeom prst="rect">
            <a:avLst/>
          </a:prstGeom>
          <a:noFill/>
        </p:spPr>
        <p:txBody>
          <a:bodyPr wrap="square" rtlCol="0">
            <a:spAutoFit/>
          </a:bodyPr>
          <a:lstStyle/>
          <a:p>
            <a:r>
              <a:rPr lang="zh-CN" altLang="en-US" sz="2600" b="1" dirty="0" smtClean="0">
                <a:solidFill>
                  <a:srgbClr val="0066FF"/>
                </a:solidFill>
                <a:latin typeface="微软雅黑" panose="020B0503020204020204" pitchFamily="34" charset="-122"/>
                <a:ea typeface="微软雅黑" panose="020B0503020204020204" pitchFamily="34" charset="-122"/>
              </a:rPr>
              <a:t>交流释疑</a:t>
            </a:r>
            <a:endParaRPr lang="zh-CN" altLang="en-US" sz="2600" b="1" dirty="0">
              <a:solidFill>
                <a:srgbClr val="0066FF"/>
              </a:solidFill>
              <a:latin typeface="微软雅黑" panose="020B0503020204020204" pitchFamily="34" charset="-122"/>
              <a:ea typeface="微软雅黑" panose="020B0503020204020204" pitchFamily="34" charset="-122"/>
            </a:endParaRPr>
          </a:p>
        </p:txBody>
      </p:sp>
      <p:grpSp>
        <p:nvGrpSpPr>
          <p:cNvPr id="16" name="组合 15"/>
          <p:cNvGrpSpPr/>
          <p:nvPr/>
        </p:nvGrpSpPr>
        <p:grpSpPr>
          <a:xfrm>
            <a:off x="219125" y="640548"/>
            <a:ext cx="2376264" cy="1200329"/>
            <a:chOff x="8628686" y="5243102"/>
            <a:chExt cx="2943506" cy="1640186"/>
          </a:xfrm>
        </p:grpSpPr>
        <p:sp>
          <p:nvSpPr>
            <p:cNvPr id="17" name="TextBox 16"/>
            <p:cNvSpPr txBox="1"/>
            <p:nvPr/>
          </p:nvSpPr>
          <p:spPr>
            <a:xfrm>
              <a:off x="8628686" y="5243102"/>
              <a:ext cx="407810" cy="1640186"/>
            </a:xfrm>
            <a:prstGeom prst="rect">
              <a:avLst/>
            </a:prstGeom>
            <a:noFill/>
          </p:spPr>
          <p:txBody>
            <a:bodyPr wrap="square">
              <a:spAutoFit/>
            </a:bodyPr>
            <a:lstStyle/>
            <a:p>
              <a:pPr fontAlgn="auto">
                <a:spcBef>
                  <a:spcPts val="0"/>
                </a:spcBef>
                <a:spcAft>
                  <a:spcPts val="0"/>
                </a:spcAft>
                <a:defRPr/>
              </a:pPr>
              <a:r>
                <a:rPr lang="en-US" altLang="zh-CN" sz="7200" b="1" i="1" dirty="0" smtClean="0">
                  <a:solidFill>
                    <a:srgbClr val="00B0F0"/>
                  </a:solidFill>
                  <a:effectLst>
                    <a:outerShdw blurRad="38100" dist="38100" dir="2700000" algn="tl">
                      <a:srgbClr val="000000">
                        <a:alpha val="43137"/>
                      </a:srgbClr>
                    </a:outerShdw>
                  </a:effectLst>
                  <a:latin typeface="Broadway" pitchFamily="82" charset="0"/>
                  <a:ea typeface="DFPYeaSong-B5" pitchFamily="18" charset="-120"/>
                </a:rPr>
                <a:t>1</a:t>
              </a:r>
              <a:endParaRPr lang="zh-CN" altLang="en-US" sz="7200" b="1" i="1" dirty="0">
                <a:solidFill>
                  <a:srgbClr val="00B0F0"/>
                </a:solidFill>
                <a:effectLst>
                  <a:outerShdw blurRad="38100" dist="38100" dir="2700000" algn="tl">
                    <a:srgbClr val="000000">
                      <a:alpha val="43137"/>
                    </a:srgbClr>
                  </a:outerShdw>
                </a:effectLst>
                <a:latin typeface="Broadway" pitchFamily="82" charset="0"/>
                <a:ea typeface="DFPYeaSong-B5" pitchFamily="18" charset="-120"/>
              </a:endParaRPr>
            </a:p>
          </p:txBody>
        </p:sp>
        <p:cxnSp>
          <p:nvCxnSpPr>
            <p:cNvPr id="19" name="直接连接符 18"/>
            <p:cNvCxnSpPr/>
            <p:nvPr/>
          </p:nvCxnSpPr>
          <p:spPr>
            <a:xfrm>
              <a:off x="8832590" y="6620634"/>
              <a:ext cx="2739602" cy="0"/>
            </a:xfrm>
            <a:prstGeom prst="line">
              <a:avLst/>
            </a:prstGeom>
          </p:spPr>
          <p:style>
            <a:lnRef idx="1">
              <a:schemeClr val="accent5"/>
            </a:lnRef>
            <a:fillRef idx="0">
              <a:schemeClr val="accent5"/>
            </a:fillRef>
            <a:effectRef idx="0">
              <a:schemeClr val="accent5"/>
            </a:effectRef>
            <a:fontRef idx="minor">
              <a:schemeClr val="tx1"/>
            </a:fontRef>
          </p:style>
        </p:cxnSp>
      </p:grpSp>
      <p:sp>
        <p:nvSpPr>
          <p:cNvPr id="20" name="矩形 19"/>
          <p:cNvSpPr/>
          <p:nvPr/>
        </p:nvSpPr>
        <p:spPr>
          <a:xfrm>
            <a:off x="407736" y="1749243"/>
            <a:ext cx="11376000" cy="1948739"/>
          </a:xfrm>
          <a:prstGeom prst="rect">
            <a:avLst/>
          </a:prstGeom>
        </p:spPr>
        <p:txBody>
          <a:bodyPr>
            <a:spAutoFit/>
          </a:bodyPr>
          <a:lstStyle/>
          <a:p>
            <a:pPr algn="just">
              <a:lnSpc>
                <a:spcPct val="150000"/>
              </a:lnSpc>
              <a:spcAft>
                <a:spcPts val="0"/>
              </a:spcAft>
              <a:tabLst>
                <a:tab pos="2070735" algn="l"/>
              </a:tabLst>
            </a:pPr>
            <a:r>
              <a:rPr lang="en-US" altLang="zh-CN" sz="2800" kern="100" dirty="0">
                <a:latin typeface="Times New Roman" panose="02020603050405020304"/>
                <a:ea typeface="华文细黑"/>
                <a:cs typeface="Courier New" panose="02070309020205020404"/>
              </a:rPr>
              <a:t>1.</a:t>
            </a:r>
            <a:r>
              <a:rPr lang="zh-CN" altLang="zh-CN" sz="2800" kern="100" dirty="0">
                <a:latin typeface="Times New Roman" panose="02020603050405020304"/>
                <a:ea typeface="华文细黑"/>
                <a:cs typeface="Times New Roman" panose="02020603050405020304"/>
              </a:rPr>
              <a:t>赏析语言</a:t>
            </a:r>
            <a:endParaRPr lang="zh-CN" altLang="zh-CN" sz="2800" kern="100" dirty="0">
              <a:latin typeface="宋体" panose="02010600030101010101" pitchFamily="2" charset="-122"/>
              <a:cs typeface="Courier New" panose="02070309020205020404"/>
            </a:endParaRPr>
          </a:p>
          <a:p>
            <a:pPr algn="just">
              <a:lnSpc>
                <a:spcPct val="150000"/>
              </a:lnSpc>
              <a:spcAft>
                <a:spcPts val="0"/>
              </a:spcAft>
              <a:tabLst>
                <a:tab pos="2070735" algn="l"/>
              </a:tabLst>
            </a:pPr>
            <a:r>
              <a:rPr lang="en-US" altLang="zh-CN" sz="2800" kern="100" dirty="0">
                <a:latin typeface="Times New Roman" panose="02020603050405020304"/>
                <a:ea typeface="华文细黑"/>
                <a:cs typeface="Courier New" panose="02070309020205020404"/>
              </a:rPr>
              <a:t>(1)</a:t>
            </a:r>
            <a:r>
              <a:rPr lang="zh-CN" altLang="zh-CN" sz="2800" kern="100" dirty="0">
                <a:latin typeface="Times New Roman" panose="02020603050405020304"/>
                <a:ea typeface="华文细黑"/>
                <a:cs typeface="Times New Roman" panose="02020603050405020304"/>
              </a:rPr>
              <a:t>潦水尽而寒潭清，烟光凝而暮山紫。</a:t>
            </a:r>
            <a:endParaRPr lang="zh-CN" altLang="zh-CN" sz="2800" kern="100" dirty="0">
              <a:latin typeface="宋体" panose="02010600030101010101" pitchFamily="2" charset="-122"/>
              <a:cs typeface="Courier New" panose="02070309020205020404"/>
            </a:endParaRPr>
          </a:p>
          <a:p>
            <a:pPr algn="just">
              <a:lnSpc>
                <a:spcPct val="150000"/>
              </a:lnSpc>
              <a:spcAft>
                <a:spcPts val="0"/>
              </a:spcAft>
              <a:tabLst>
                <a:tab pos="2070735" algn="l"/>
              </a:tabLst>
            </a:pPr>
            <a:r>
              <a:rPr lang="zh-CN" altLang="zh-CN" sz="2800" kern="100" dirty="0">
                <a:latin typeface="Times New Roman" panose="02020603050405020304"/>
                <a:ea typeface="华文细黑"/>
                <a:cs typeface="Times New Roman" panose="02020603050405020304"/>
              </a:rPr>
              <a:t>落霞与孤鹜齐飞，秋水共长天一色。</a:t>
            </a:r>
            <a:endParaRPr lang="zh-CN" altLang="zh-CN" sz="2800" kern="100" dirty="0">
              <a:effectLst/>
              <a:latin typeface="宋体" panose="02010600030101010101" pitchFamily="2" charset="-122"/>
              <a:cs typeface="Courier New" panose="02070309020205020404"/>
            </a:endParaRPr>
          </a:p>
        </p:txBody>
      </p:sp>
      <p:sp>
        <p:nvSpPr>
          <p:cNvPr id="21" name="矩形 20"/>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22" name="圆角矩形 21">
            <a:hlinkClick r:id="rId1" action="ppaction://hlinksldjump"/>
          </p:cNvPr>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答案</a:t>
            </a:r>
            <a:endParaRPr lang="zh-CN" altLang="en-US" sz="1400" dirty="0">
              <a:solidFill>
                <a:srgbClr val="C00000"/>
              </a:solidFill>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0" name="矩形 19"/>
          <p:cNvSpPr/>
          <p:nvPr/>
        </p:nvSpPr>
        <p:spPr>
          <a:xfrm>
            <a:off x="325041" y="35099"/>
            <a:ext cx="11520118" cy="6694140"/>
          </a:xfrm>
          <a:prstGeom prst="rect">
            <a:avLst/>
          </a:prstGeom>
        </p:spPr>
        <p:txBody>
          <a:bodyPr wrap="square">
            <a:spAutoFit/>
          </a:bodyPr>
          <a:lstStyle/>
          <a:p>
            <a:pPr algn="just">
              <a:lnSpc>
                <a:spcPct val="150000"/>
              </a:lnSpc>
              <a:spcAft>
                <a:spcPts val="0"/>
              </a:spcAft>
              <a:tabLst>
                <a:tab pos="2070735" algn="l"/>
              </a:tabLst>
            </a:pPr>
            <a:r>
              <a:rPr lang="zh-CN" altLang="zh-CN" sz="2600" b="1" kern="100" dirty="0">
                <a:solidFill>
                  <a:srgbClr val="C00000"/>
                </a:solidFill>
                <a:latin typeface="Times New Roman" panose="02020603050405020304"/>
                <a:ea typeface="黑体" panose="02010609060101010101" pitchFamily="49" charset="-122"/>
                <a:cs typeface="Times New Roman" panose="02020603050405020304"/>
              </a:rPr>
              <a:t>答案　</a:t>
            </a:r>
            <a:r>
              <a:rPr lang="zh-CN" altLang="zh-CN" sz="2600" kern="100" dirty="0">
                <a:solidFill>
                  <a:srgbClr val="3333FF"/>
                </a:solidFill>
                <a:latin typeface="Times New Roman" panose="02020603050405020304"/>
                <a:ea typeface="华文细黑"/>
                <a:cs typeface="Times New Roman" panose="02020603050405020304"/>
              </a:rPr>
              <a:t>作者善用灵活多变的笔法描写山容水态，表现楼台壮观，从而把读者带入身临其境的审美境地。</a:t>
            </a:r>
            <a:r>
              <a:rPr lang="en-US" altLang="zh-CN" sz="2600" kern="100" dirty="0">
                <a:solidFill>
                  <a:srgbClr val="3333FF"/>
                </a:solidFill>
                <a:latin typeface="宋体" panose="02010600030101010101" pitchFamily="2" charset="-122"/>
                <a:ea typeface="华文细黑"/>
                <a:cs typeface="Times New Roman" panose="02020603050405020304"/>
              </a:rPr>
              <a:t>“</a:t>
            </a:r>
            <a:r>
              <a:rPr lang="zh-CN" altLang="zh-CN" sz="2600" kern="100" dirty="0">
                <a:solidFill>
                  <a:srgbClr val="3333FF"/>
                </a:solidFill>
                <a:latin typeface="Times New Roman" panose="02020603050405020304"/>
                <a:ea typeface="华文细黑"/>
                <a:cs typeface="Times New Roman" panose="02020603050405020304"/>
              </a:rPr>
              <a:t>潦水尽而寒潭清，烟光凝而暮山紫</a:t>
            </a:r>
            <a:r>
              <a:rPr lang="en-US" altLang="zh-CN" sz="2600" kern="100" dirty="0">
                <a:solidFill>
                  <a:srgbClr val="3333FF"/>
                </a:solidFill>
                <a:latin typeface="宋体" panose="02010600030101010101" pitchFamily="2" charset="-122"/>
                <a:ea typeface="华文细黑"/>
                <a:cs typeface="Times New Roman" panose="02020603050405020304"/>
              </a:rPr>
              <a:t>”</a:t>
            </a:r>
            <a:r>
              <a:rPr lang="zh-CN" altLang="zh-CN" sz="2600" kern="100" dirty="0">
                <a:solidFill>
                  <a:srgbClr val="3333FF"/>
                </a:solidFill>
                <a:latin typeface="Times New Roman" panose="02020603050405020304"/>
                <a:ea typeface="华文细黑"/>
                <a:cs typeface="Times New Roman" panose="02020603050405020304"/>
              </a:rPr>
              <a:t>写出了色彩变化之美。这两句不囿于静止的画面色彩，而着力表现水光山色的色彩变幻：寒潭之水因积水退尽而一片清明，傍晚的山峦因暮霭笼罩而呈紫色。上句设色淡雅，下句设色浓重，在色彩的浓淡对比中，突出秋日景物的特征，被前人誉为</a:t>
            </a:r>
            <a:r>
              <a:rPr lang="en-US" altLang="zh-CN" sz="2600" kern="100" dirty="0">
                <a:solidFill>
                  <a:srgbClr val="3333FF"/>
                </a:solidFill>
                <a:latin typeface="宋体" panose="02010600030101010101" pitchFamily="2" charset="-122"/>
                <a:ea typeface="华文细黑"/>
                <a:cs typeface="Times New Roman" panose="02020603050405020304"/>
              </a:rPr>
              <a:t>“</a:t>
            </a:r>
            <a:r>
              <a:rPr lang="zh-CN" altLang="zh-CN" sz="2600" kern="100" dirty="0">
                <a:solidFill>
                  <a:srgbClr val="3333FF"/>
                </a:solidFill>
                <a:latin typeface="Times New Roman" panose="02020603050405020304"/>
                <a:ea typeface="华文细黑"/>
                <a:cs typeface="Times New Roman" panose="02020603050405020304"/>
              </a:rPr>
              <a:t>写尽九月之景</a:t>
            </a:r>
            <a:r>
              <a:rPr lang="en-US" altLang="zh-CN" sz="2600" kern="100" dirty="0">
                <a:solidFill>
                  <a:srgbClr val="3333FF"/>
                </a:solidFill>
                <a:latin typeface="宋体" panose="02010600030101010101" pitchFamily="2" charset="-122"/>
                <a:ea typeface="华文细黑"/>
                <a:cs typeface="Times New Roman" panose="02020603050405020304"/>
              </a:rPr>
              <a:t>”</a:t>
            </a:r>
            <a:r>
              <a:rPr lang="zh-CN" altLang="zh-CN" sz="2600" kern="100" dirty="0">
                <a:solidFill>
                  <a:srgbClr val="3333FF"/>
                </a:solidFill>
                <a:latin typeface="Times New Roman" panose="02020603050405020304"/>
                <a:ea typeface="华文细黑"/>
                <a:cs typeface="Times New Roman" panose="02020603050405020304"/>
              </a:rPr>
              <a:t>。</a:t>
            </a:r>
            <a:r>
              <a:rPr lang="en-US" altLang="zh-CN" sz="2600" kern="100" dirty="0">
                <a:solidFill>
                  <a:srgbClr val="3333FF"/>
                </a:solidFill>
                <a:latin typeface="宋体" panose="02010600030101010101" pitchFamily="2" charset="-122"/>
                <a:ea typeface="华文细黑"/>
                <a:cs typeface="Times New Roman" panose="02020603050405020304"/>
              </a:rPr>
              <a:t>“</a:t>
            </a:r>
            <a:r>
              <a:rPr lang="zh-CN" altLang="zh-CN" sz="2600" kern="100" dirty="0">
                <a:solidFill>
                  <a:srgbClr val="3333FF"/>
                </a:solidFill>
                <a:latin typeface="Times New Roman" panose="02020603050405020304"/>
                <a:ea typeface="华文细黑"/>
                <a:cs typeface="Times New Roman" panose="02020603050405020304"/>
              </a:rPr>
              <a:t>落霞与孤鹜齐飞，秋水共长天一色</a:t>
            </a:r>
            <a:r>
              <a:rPr lang="en-US" altLang="zh-CN" sz="2600" kern="100" dirty="0">
                <a:solidFill>
                  <a:srgbClr val="3333FF"/>
                </a:solidFill>
                <a:latin typeface="宋体" panose="02010600030101010101" pitchFamily="2" charset="-122"/>
                <a:ea typeface="华文细黑"/>
                <a:cs typeface="Times New Roman" panose="02020603050405020304"/>
              </a:rPr>
              <a:t>”</a:t>
            </a:r>
            <a:r>
              <a:rPr lang="zh-CN" altLang="zh-CN" sz="2600" kern="100" dirty="0">
                <a:solidFill>
                  <a:srgbClr val="3333FF"/>
                </a:solidFill>
                <a:latin typeface="Times New Roman" panose="02020603050405020304"/>
                <a:ea typeface="华文细黑"/>
                <a:cs typeface="Times New Roman" panose="02020603050405020304"/>
              </a:rPr>
              <a:t>更是写景名句，青天碧水，天水相接，上下浑然一色：彩霞自上而下，孤鹜自下而上，相映增辉，构成一幅色彩明丽而又上下浑成的绝妙好图。这两句在句式上不但上下句相对，而且在一句中自成对偶，形成</a:t>
            </a:r>
            <a:r>
              <a:rPr lang="en-US" altLang="zh-CN" sz="2600" kern="100" dirty="0">
                <a:solidFill>
                  <a:srgbClr val="3333FF"/>
                </a:solidFill>
                <a:latin typeface="宋体" panose="02010600030101010101" pitchFamily="2" charset="-122"/>
                <a:ea typeface="华文细黑"/>
                <a:cs typeface="Times New Roman" panose="02020603050405020304"/>
              </a:rPr>
              <a:t>“</a:t>
            </a:r>
            <a:r>
              <a:rPr lang="zh-CN" altLang="zh-CN" sz="2600" kern="100" dirty="0">
                <a:solidFill>
                  <a:srgbClr val="3333FF"/>
                </a:solidFill>
                <a:latin typeface="Times New Roman" panose="02020603050405020304"/>
                <a:ea typeface="华文细黑"/>
                <a:cs typeface="Times New Roman" panose="02020603050405020304"/>
              </a:rPr>
              <a:t>当句对</a:t>
            </a:r>
            <a:r>
              <a:rPr lang="en-US" altLang="zh-CN" sz="2600" kern="100" dirty="0">
                <a:solidFill>
                  <a:srgbClr val="3333FF"/>
                </a:solidFill>
                <a:latin typeface="宋体" panose="02010600030101010101" pitchFamily="2" charset="-122"/>
                <a:ea typeface="华文细黑"/>
                <a:cs typeface="Times New Roman" panose="02020603050405020304"/>
              </a:rPr>
              <a:t>”</a:t>
            </a:r>
            <a:r>
              <a:rPr lang="zh-CN" altLang="zh-CN" sz="2600" kern="100" dirty="0">
                <a:solidFill>
                  <a:srgbClr val="3333FF"/>
                </a:solidFill>
                <a:latin typeface="Times New Roman" panose="02020603050405020304"/>
                <a:ea typeface="华文细黑"/>
                <a:cs typeface="Times New Roman" panose="02020603050405020304"/>
              </a:rPr>
              <a:t>的特点。如</a:t>
            </a:r>
            <a:r>
              <a:rPr lang="en-US" altLang="zh-CN" sz="2600" kern="100" dirty="0">
                <a:solidFill>
                  <a:srgbClr val="3333FF"/>
                </a:solidFill>
                <a:latin typeface="宋体" panose="02010600030101010101" pitchFamily="2" charset="-122"/>
                <a:ea typeface="华文细黑"/>
                <a:cs typeface="Times New Roman" panose="02020603050405020304"/>
              </a:rPr>
              <a:t>“</a:t>
            </a:r>
            <a:r>
              <a:rPr lang="zh-CN" altLang="zh-CN" sz="2600" kern="100" dirty="0">
                <a:solidFill>
                  <a:srgbClr val="3333FF"/>
                </a:solidFill>
                <a:latin typeface="Times New Roman" panose="02020603050405020304"/>
                <a:ea typeface="华文细黑"/>
                <a:cs typeface="Times New Roman" panose="02020603050405020304"/>
              </a:rPr>
              <a:t>潦水</a:t>
            </a:r>
            <a:r>
              <a:rPr lang="en-US" altLang="zh-CN" sz="2600" kern="100" dirty="0">
                <a:solidFill>
                  <a:srgbClr val="3333FF"/>
                </a:solidFill>
                <a:latin typeface="宋体" panose="02010600030101010101" pitchFamily="2" charset="-122"/>
                <a:ea typeface="华文细黑"/>
                <a:cs typeface="Times New Roman" panose="02020603050405020304"/>
              </a:rPr>
              <a:t>”</a:t>
            </a:r>
            <a:r>
              <a:rPr lang="zh-CN" altLang="zh-CN" sz="2600" kern="100" dirty="0">
                <a:solidFill>
                  <a:srgbClr val="3333FF"/>
                </a:solidFill>
                <a:latin typeface="Times New Roman" panose="02020603050405020304"/>
                <a:ea typeface="华文细黑"/>
                <a:cs typeface="Times New Roman" panose="02020603050405020304"/>
              </a:rPr>
              <a:t>对</a:t>
            </a:r>
            <a:r>
              <a:rPr lang="en-US" altLang="zh-CN" sz="2600" kern="100" dirty="0">
                <a:solidFill>
                  <a:srgbClr val="3333FF"/>
                </a:solidFill>
                <a:latin typeface="宋体" panose="02010600030101010101" pitchFamily="2" charset="-122"/>
                <a:ea typeface="华文细黑"/>
                <a:cs typeface="Times New Roman" panose="02020603050405020304"/>
              </a:rPr>
              <a:t>“</a:t>
            </a:r>
            <a:r>
              <a:rPr lang="zh-CN" altLang="zh-CN" sz="2600" kern="100" dirty="0">
                <a:solidFill>
                  <a:srgbClr val="3333FF"/>
                </a:solidFill>
                <a:latin typeface="Times New Roman" panose="02020603050405020304"/>
                <a:ea typeface="华文细黑"/>
                <a:cs typeface="Times New Roman" panose="02020603050405020304"/>
              </a:rPr>
              <a:t>寒潭</a:t>
            </a:r>
            <a:r>
              <a:rPr lang="en-US" altLang="zh-CN" sz="2600" kern="100" dirty="0">
                <a:solidFill>
                  <a:srgbClr val="3333FF"/>
                </a:solidFill>
                <a:latin typeface="宋体" panose="02010600030101010101" pitchFamily="2" charset="-122"/>
                <a:ea typeface="华文细黑"/>
                <a:cs typeface="Times New Roman" panose="02020603050405020304"/>
              </a:rPr>
              <a:t>”</a:t>
            </a:r>
            <a:r>
              <a:rPr lang="zh-CN" altLang="zh-CN" sz="2600" kern="100" dirty="0">
                <a:solidFill>
                  <a:srgbClr val="3333FF"/>
                </a:solidFill>
                <a:latin typeface="Times New Roman" panose="02020603050405020304"/>
                <a:ea typeface="华文细黑"/>
                <a:cs typeface="Times New Roman" panose="02020603050405020304"/>
              </a:rPr>
              <a:t>，</a:t>
            </a:r>
            <a:r>
              <a:rPr lang="en-US" altLang="zh-CN" sz="2600" kern="100" dirty="0">
                <a:solidFill>
                  <a:srgbClr val="3333FF"/>
                </a:solidFill>
                <a:latin typeface="宋体" panose="02010600030101010101" pitchFamily="2" charset="-122"/>
                <a:ea typeface="华文细黑"/>
                <a:cs typeface="Times New Roman" panose="02020603050405020304"/>
              </a:rPr>
              <a:t>“</a:t>
            </a:r>
            <a:r>
              <a:rPr lang="zh-CN" altLang="zh-CN" sz="2600" kern="100" dirty="0">
                <a:solidFill>
                  <a:srgbClr val="3333FF"/>
                </a:solidFill>
                <a:latin typeface="Times New Roman" panose="02020603050405020304"/>
                <a:ea typeface="华文细黑"/>
                <a:cs typeface="Times New Roman" panose="02020603050405020304"/>
              </a:rPr>
              <a:t>烟光</a:t>
            </a:r>
            <a:r>
              <a:rPr lang="en-US" altLang="zh-CN" sz="2600" kern="100" dirty="0">
                <a:solidFill>
                  <a:srgbClr val="3333FF"/>
                </a:solidFill>
                <a:latin typeface="宋体" panose="02010600030101010101" pitchFamily="2" charset="-122"/>
                <a:ea typeface="华文细黑"/>
                <a:cs typeface="Times New Roman" panose="02020603050405020304"/>
              </a:rPr>
              <a:t>”</a:t>
            </a:r>
            <a:r>
              <a:rPr lang="zh-CN" altLang="zh-CN" sz="2600" kern="100" dirty="0">
                <a:solidFill>
                  <a:srgbClr val="3333FF"/>
                </a:solidFill>
                <a:latin typeface="Times New Roman" panose="02020603050405020304"/>
                <a:ea typeface="华文细黑"/>
                <a:cs typeface="Times New Roman" panose="02020603050405020304"/>
              </a:rPr>
              <a:t>对</a:t>
            </a:r>
            <a:r>
              <a:rPr lang="en-US" altLang="zh-CN" sz="2600" kern="100" dirty="0">
                <a:solidFill>
                  <a:srgbClr val="3333FF"/>
                </a:solidFill>
                <a:latin typeface="宋体" panose="02010600030101010101" pitchFamily="2" charset="-122"/>
                <a:ea typeface="华文细黑"/>
                <a:cs typeface="Times New Roman" panose="02020603050405020304"/>
              </a:rPr>
              <a:t>“</a:t>
            </a:r>
            <a:r>
              <a:rPr lang="zh-CN" altLang="zh-CN" sz="2600" kern="100" dirty="0">
                <a:solidFill>
                  <a:srgbClr val="3333FF"/>
                </a:solidFill>
                <a:latin typeface="Times New Roman" panose="02020603050405020304"/>
                <a:ea typeface="华文细黑"/>
                <a:cs typeface="Times New Roman" panose="02020603050405020304"/>
              </a:rPr>
              <a:t>暮山</a:t>
            </a:r>
            <a:r>
              <a:rPr lang="en-US" altLang="zh-CN" sz="2600" kern="100" dirty="0">
                <a:solidFill>
                  <a:srgbClr val="3333FF"/>
                </a:solidFill>
                <a:latin typeface="宋体" panose="02010600030101010101" pitchFamily="2" charset="-122"/>
                <a:ea typeface="华文细黑"/>
                <a:cs typeface="Times New Roman" panose="02020603050405020304"/>
              </a:rPr>
              <a:t>”</a:t>
            </a:r>
            <a:r>
              <a:rPr lang="zh-CN" altLang="zh-CN" sz="2600" kern="100" dirty="0">
                <a:solidFill>
                  <a:srgbClr val="3333FF"/>
                </a:solidFill>
                <a:latin typeface="Times New Roman" panose="02020603050405020304"/>
                <a:ea typeface="华文细黑"/>
                <a:cs typeface="Times New Roman" panose="02020603050405020304"/>
              </a:rPr>
              <a:t>，</a:t>
            </a:r>
            <a:r>
              <a:rPr lang="en-US" altLang="zh-CN" sz="2600" kern="100" dirty="0">
                <a:solidFill>
                  <a:srgbClr val="3333FF"/>
                </a:solidFill>
                <a:latin typeface="宋体" panose="02010600030101010101" pitchFamily="2" charset="-122"/>
                <a:ea typeface="华文细黑"/>
                <a:cs typeface="Times New Roman" panose="02020603050405020304"/>
              </a:rPr>
              <a:t>“</a:t>
            </a:r>
            <a:r>
              <a:rPr lang="zh-CN" altLang="zh-CN" sz="2600" kern="100" dirty="0">
                <a:solidFill>
                  <a:srgbClr val="3333FF"/>
                </a:solidFill>
                <a:latin typeface="Times New Roman" panose="02020603050405020304"/>
                <a:ea typeface="华文细黑"/>
                <a:cs typeface="Times New Roman" panose="02020603050405020304"/>
              </a:rPr>
              <a:t>落霞</a:t>
            </a:r>
            <a:r>
              <a:rPr lang="en-US" altLang="zh-CN" sz="2600" kern="100" dirty="0">
                <a:solidFill>
                  <a:srgbClr val="3333FF"/>
                </a:solidFill>
                <a:latin typeface="宋体" panose="02010600030101010101" pitchFamily="2" charset="-122"/>
                <a:ea typeface="华文细黑"/>
                <a:cs typeface="Times New Roman" panose="02020603050405020304"/>
              </a:rPr>
              <a:t>”</a:t>
            </a:r>
            <a:r>
              <a:rPr lang="zh-CN" altLang="zh-CN" sz="2600" kern="100" dirty="0">
                <a:solidFill>
                  <a:srgbClr val="3333FF"/>
                </a:solidFill>
                <a:latin typeface="Times New Roman" panose="02020603050405020304"/>
                <a:ea typeface="华文细黑"/>
                <a:cs typeface="Times New Roman" panose="02020603050405020304"/>
              </a:rPr>
              <a:t>对</a:t>
            </a:r>
            <a:r>
              <a:rPr lang="en-US" altLang="zh-CN" sz="2600" kern="100" dirty="0">
                <a:solidFill>
                  <a:srgbClr val="3333FF"/>
                </a:solidFill>
                <a:latin typeface="宋体" panose="02010600030101010101" pitchFamily="2" charset="-122"/>
                <a:ea typeface="华文细黑"/>
                <a:cs typeface="Times New Roman" panose="02020603050405020304"/>
              </a:rPr>
              <a:t>“</a:t>
            </a:r>
            <a:r>
              <a:rPr lang="zh-CN" altLang="zh-CN" sz="2600" kern="100" dirty="0">
                <a:solidFill>
                  <a:srgbClr val="3333FF"/>
                </a:solidFill>
                <a:latin typeface="Times New Roman" panose="02020603050405020304"/>
                <a:ea typeface="华文细黑"/>
                <a:cs typeface="Times New Roman" panose="02020603050405020304"/>
              </a:rPr>
              <a:t>孤鹜</a:t>
            </a:r>
            <a:r>
              <a:rPr lang="en-US" altLang="zh-CN" sz="2600" kern="100" dirty="0">
                <a:solidFill>
                  <a:srgbClr val="3333FF"/>
                </a:solidFill>
                <a:latin typeface="宋体" panose="02010600030101010101" pitchFamily="2" charset="-122"/>
                <a:ea typeface="华文细黑"/>
                <a:cs typeface="Times New Roman" panose="02020603050405020304"/>
              </a:rPr>
              <a:t>”</a:t>
            </a:r>
            <a:r>
              <a:rPr lang="zh-CN" altLang="zh-CN" sz="2600" kern="100" dirty="0">
                <a:solidFill>
                  <a:srgbClr val="3333FF"/>
                </a:solidFill>
                <a:latin typeface="Times New Roman" panose="02020603050405020304"/>
                <a:ea typeface="华文细黑"/>
                <a:cs typeface="Times New Roman" panose="02020603050405020304"/>
              </a:rPr>
              <a:t>，</a:t>
            </a:r>
            <a:r>
              <a:rPr lang="en-US" altLang="zh-CN" sz="2600" kern="100" dirty="0">
                <a:solidFill>
                  <a:srgbClr val="3333FF"/>
                </a:solidFill>
                <a:latin typeface="宋体" panose="02010600030101010101" pitchFamily="2" charset="-122"/>
                <a:ea typeface="华文细黑"/>
                <a:cs typeface="Times New Roman" panose="02020603050405020304"/>
              </a:rPr>
              <a:t>“</a:t>
            </a:r>
            <a:r>
              <a:rPr lang="zh-CN" altLang="zh-CN" sz="2600" kern="100" dirty="0">
                <a:solidFill>
                  <a:srgbClr val="3333FF"/>
                </a:solidFill>
                <a:latin typeface="Times New Roman" panose="02020603050405020304"/>
                <a:ea typeface="华文细黑"/>
                <a:cs typeface="Times New Roman" panose="02020603050405020304"/>
              </a:rPr>
              <a:t>秋水</a:t>
            </a:r>
            <a:r>
              <a:rPr lang="en-US" altLang="zh-CN" sz="2600" kern="100" dirty="0">
                <a:solidFill>
                  <a:srgbClr val="3333FF"/>
                </a:solidFill>
                <a:latin typeface="宋体" panose="02010600030101010101" pitchFamily="2" charset="-122"/>
                <a:ea typeface="华文细黑"/>
                <a:cs typeface="Times New Roman" panose="02020603050405020304"/>
              </a:rPr>
              <a:t>”</a:t>
            </a:r>
            <a:r>
              <a:rPr lang="zh-CN" altLang="zh-CN" sz="2600" kern="100" dirty="0">
                <a:solidFill>
                  <a:srgbClr val="3333FF"/>
                </a:solidFill>
                <a:latin typeface="Times New Roman" panose="02020603050405020304"/>
                <a:ea typeface="华文细黑"/>
                <a:cs typeface="Times New Roman" panose="02020603050405020304"/>
              </a:rPr>
              <a:t>对</a:t>
            </a:r>
            <a:r>
              <a:rPr lang="en-US" altLang="zh-CN" sz="2600" kern="100" dirty="0">
                <a:solidFill>
                  <a:srgbClr val="3333FF"/>
                </a:solidFill>
                <a:latin typeface="宋体" panose="02010600030101010101" pitchFamily="2" charset="-122"/>
                <a:ea typeface="华文细黑"/>
                <a:cs typeface="Times New Roman" panose="02020603050405020304"/>
              </a:rPr>
              <a:t>“</a:t>
            </a:r>
            <a:r>
              <a:rPr lang="zh-CN" altLang="zh-CN" sz="2600" kern="100" dirty="0">
                <a:solidFill>
                  <a:srgbClr val="3333FF"/>
                </a:solidFill>
                <a:latin typeface="Times New Roman" panose="02020603050405020304"/>
                <a:ea typeface="华文细黑"/>
                <a:cs typeface="Times New Roman" panose="02020603050405020304"/>
              </a:rPr>
              <a:t>长天</a:t>
            </a:r>
            <a:r>
              <a:rPr lang="en-US" altLang="zh-CN" sz="2600" kern="100" dirty="0">
                <a:solidFill>
                  <a:srgbClr val="3333FF"/>
                </a:solidFill>
                <a:latin typeface="宋体" panose="02010600030101010101" pitchFamily="2" charset="-122"/>
                <a:ea typeface="华文细黑"/>
                <a:cs typeface="Times New Roman" panose="02020603050405020304"/>
              </a:rPr>
              <a:t>”</a:t>
            </a:r>
            <a:r>
              <a:rPr lang="zh-CN" altLang="zh-CN" sz="2600" kern="100" dirty="0">
                <a:solidFill>
                  <a:srgbClr val="3333FF"/>
                </a:solidFill>
                <a:latin typeface="Times New Roman" panose="02020603050405020304"/>
                <a:ea typeface="华文细黑"/>
                <a:cs typeface="Times New Roman" panose="02020603050405020304"/>
              </a:rPr>
              <a:t>，这是王勃骈文的一大特点。</a:t>
            </a:r>
            <a:endParaRPr lang="zh-CN" altLang="zh-CN" sz="2600" kern="100" dirty="0">
              <a:effectLst/>
              <a:latin typeface="宋体" panose="02010600030101010101" pitchFamily="2" charset="-122"/>
              <a:cs typeface="Courier New" panose="02070309020205020404"/>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20">
                                            <p:txEl>
                                              <p:pRg st="0" end="0"/>
                                            </p:txEl>
                                          </p:spTgt>
                                        </p:tgtEl>
                                        <p:attrNameLst>
                                          <p:attrName>style.visibility</p:attrName>
                                        </p:attrNameLst>
                                      </p:cBhvr>
                                      <p:to>
                                        <p:strVal val="visible"/>
                                      </p:to>
                                    </p:set>
                                    <p:animEffect transition="in" filter="blinds(horizontal)">
                                      <p:cBhvr>
                                        <p:cTn id="7" dur="750"/>
                                        <p:tgtEl>
                                          <p:spTgt spid="2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296466" y="73199"/>
            <a:ext cx="11592126" cy="4534062"/>
          </a:xfrm>
          <a:prstGeom prst="rect">
            <a:avLst/>
          </a:prstGeom>
        </p:spPr>
        <p:txBody>
          <a:bodyPr wrap="square">
            <a:spAutoFit/>
          </a:bodyPr>
          <a:lstStyle/>
          <a:p>
            <a:pPr algn="just">
              <a:lnSpc>
                <a:spcPct val="150000"/>
              </a:lnSpc>
              <a:spcAft>
                <a:spcPts val="0"/>
              </a:spcAft>
              <a:tabLst>
                <a:tab pos="2070735" algn="l"/>
              </a:tabLst>
            </a:pPr>
            <a:r>
              <a:rPr lang="en-US" altLang="zh-CN" sz="2800" kern="100" dirty="0">
                <a:latin typeface="Times New Roman" panose="02020603050405020304"/>
                <a:ea typeface="华文细黑"/>
                <a:cs typeface="Courier New" panose="02070309020205020404"/>
              </a:rPr>
              <a:t>(2)</a:t>
            </a:r>
            <a:r>
              <a:rPr lang="zh-CN" altLang="zh-CN" sz="2800" kern="100" dirty="0">
                <a:latin typeface="Times New Roman" panose="02020603050405020304"/>
                <a:ea typeface="华文细黑"/>
                <a:cs typeface="Times New Roman" panose="02020603050405020304"/>
              </a:rPr>
              <a:t>老当益壮，宁移白首之心？穷且益坚，不坠青云之志。</a:t>
            </a:r>
            <a:endParaRPr lang="zh-CN" altLang="zh-CN" sz="2800" kern="100" dirty="0">
              <a:latin typeface="宋体" panose="02010600030101010101" pitchFamily="2" charset="-122"/>
              <a:cs typeface="Courier New" panose="02070309020205020404"/>
            </a:endParaRPr>
          </a:p>
          <a:p>
            <a:pPr algn="just">
              <a:lnSpc>
                <a:spcPct val="150000"/>
              </a:lnSpc>
              <a:spcAft>
                <a:spcPts val="0"/>
              </a:spcAft>
              <a:tabLst>
                <a:tab pos="2070735" algn="l"/>
              </a:tabLst>
            </a:pPr>
            <a:r>
              <a:rPr lang="zh-CN" altLang="zh-CN" sz="2800" b="1" kern="100" dirty="0">
                <a:solidFill>
                  <a:srgbClr val="C00000"/>
                </a:solidFill>
                <a:latin typeface="Times New Roman" panose="02020603050405020304"/>
                <a:ea typeface="黑体" panose="02010609060101010101" pitchFamily="49" charset="-122"/>
                <a:cs typeface="Times New Roman" panose="02020603050405020304"/>
              </a:rPr>
              <a:t>答案　</a:t>
            </a:r>
            <a:r>
              <a:rPr lang="zh-CN" altLang="zh-CN" sz="2800" kern="100" dirty="0">
                <a:solidFill>
                  <a:srgbClr val="3333FF"/>
                </a:solidFill>
                <a:latin typeface="Times New Roman" panose="02020603050405020304"/>
                <a:ea typeface="华文细黑"/>
                <a:cs typeface="Times New Roman" panose="02020603050405020304"/>
              </a:rPr>
              <a:t>这是全文中最富思想意义的警语。历来有志之士对自己的理想总是能尽量克服一切困难执着地追求，即使在郁郁不得志的逆境当中也不消沉放弃。东汉马援云：</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大丈夫为志，穷当益坚，老当益壮。</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王勃在此化用，强调</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失路之人</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不要因年华易逝和处境困顿而自暴自弃。王勃此时怀才不遇，仍有这般情怀，确实难能可贵。句中</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老当益壮</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白首之心</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穷且益坚</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青云之志</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现均可作成语使用。</a:t>
            </a:r>
            <a:endParaRPr lang="zh-CN" altLang="zh-CN" sz="2800" kern="100" dirty="0">
              <a:effectLst/>
              <a:latin typeface="宋体" panose="02010600030101010101" pitchFamily="2" charset="-122"/>
              <a:cs typeface="Courier New" panose="02070309020205020404"/>
            </a:endParaRPr>
          </a:p>
        </p:txBody>
      </p:sp>
      <p:sp>
        <p:nvSpPr>
          <p:cNvPr id="21" name="矩形 20"/>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22" name="圆角矩形 21"/>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答案</a:t>
            </a:r>
            <a:endParaRPr lang="zh-CN" altLang="en-US" sz="1400" dirty="0">
              <a:solidFill>
                <a:srgbClr val="C00000"/>
              </a:solidFill>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2"/>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0">
                                            <p:txEl>
                                              <p:pRg st="1" end="1"/>
                                            </p:txEl>
                                          </p:spTgt>
                                        </p:tgtEl>
                                        <p:attrNameLst>
                                          <p:attrName>style.visibility</p:attrName>
                                        </p:attrNameLst>
                                      </p:cBhvr>
                                      <p:to>
                                        <p:strVal val="visible"/>
                                      </p:to>
                                    </p:set>
                                    <p:animEffect transition="in" filter="blinds(horizontal)">
                                      <p:cBhvr>
                                        <p:cTn id="7" dur="500"/>
                                        <p:tgtEl>
                                          <p:spTgt spid="20">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20">
                                            <p:txEl>
                                              <p:pRg st="1" end="1"/>
                                            </p:txEl>
                                          </p:spTgt>
                                        </p:tgtEl>
                                      </p:cBhvr>
                                    </p:animEffect>
                                    <p:set>
                                      <p:cBhvr>
                                        <p:cTn id="12" dur="1" fill="hold">
                                          <p:stCondLst>
                                            <p:cond delay="499"/>
                                          </p:stCondLst>
                                        </p:cTn>
                                        <p:tgtEl>
                                          <p:spTgt spid="20">
                                            <p:txEl>
                                              <p:pRg st="1" end="1"/>
                                            </p:txEl>
                                          </p:spTgt>
                                        </p:tgtEl>
                                        <p:attrNameLst>
                                          <p:attrName>style.visibility</p:attrName>
                                        </p:attrNameLst>
                                      </p:cBhvr>
                                      <p:to>
                                        <p:strVal val="hidden"/>
                                      </p:to>
                                    </p:set>
                                  </p:childTnLst>
                                </p:cTn>
                              </p:par>
                            </p:childTnLst>
                          </p:cTn>
                        </p:par>
                      </p:childTnLst>
                    </p:cTn>
                  </p:par>
                </p:childTnLst>
              </p:cTn>
              <p:nextCondLst>
                <p:cond evt="onClick" delay="0">
                  <p:tgtEl>
                    <p:spTgt spid="22"/>
                  </p:tgtEl>
                </p:cond>
              </p:nextCondLst>
            </p:seq>
          </p:childTnLst>
        </p:cTn>
      </p:par>
    </p:tnLst>
    <p:bldLst>
      <p:bldP spid="20" grpId="0" uiExpand="1" build="allAtOnce"/>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extBox 21"/>
          <p:cNvSpPr txBox="1"/>
          <p:nvPr/>
        </p:nvSpPr>
        <p:spPr>
          <a:xfrm>
            <a:off x="522015" y="299542"/>
            <a:ext cx="11160000" cy="3323987"/>
          </a:xfrm>
          <a:prstGeom prst="rect">
            <a:avLst/>
          </a:prstGeom>
          <a:noFill/>
        </p:spPr>
        <p:txBody>
          <a:bodyPr wrap="square" rtlCol="0">
            <a:spAutoFit/>
          </a:bodyPr>
          <a:lstStyle/>
          <a:p>
            <a:pPr defTabSz="1218565">
              <a:lnSpc>
                <a:spcPct val="150000"/>
              </a:lnSpc>
              <a:spcBef>
                <a:spcPct val="0"/>
              </a:spcBef>
              <a:tabLst>
                <a:tab pos="2070735" algn="l"/>
              </a:tabLst>
            </a:pPr>
            <a:r>
              <a:rPr lang="zh-CN" altLang="zh-CN" sz="2800" b="1" dirty="0" smtClean="0">
                <a:solidFill>
                  <a:schemeClr val="accent6">
                    <a:lumMod val="75000"/>
                  </a:schemeClr>
                </a:solidFill>
                <a:latin typeface="微软雅黑" panose="020B0503020204020204" pitchFamily="34" charset="-122"/>
                <a:ea typeface="微软雅黑" panose="020B0503020204020204" pitchFamily="34" charset="-122"/>
                <a:cs typeface="+mj-cs"/>
              </a:rPr>
              <a:t>目标</a:t>
            </a:r>
            <a:r>
              <a:rPr lang="en-US" altLang="zh-CN" sz="2800" b="1" dirty="0" smtClean="0">
                <a:solidFill>
                  <a:schemeClr val="accent6">
                    <a:lumMod val="75000"/>
                  </a:schemeClr>
                </a:solidFill>
                <a:latin typeface="微软雅黑" panose="020B0503020204020204" pitchFamily="34" charset="-122"/>
                <a:ea typeface="微软雅黑" panose="020B0503020204020204" pitchFamily="34" charset="-122"/>
              </a:rPr>
              <a:t>·</a:t>
            </a:r>
            <a:r>
              <a:rPr lang="zh-CN" altLang="en-US" sz="2800" b="1" dirty="0" smtClean="0">
                <a:solidFill>
                  <a:schemeClr val="accent6">
                    <a:lumMod val="75000"/>
                  </a:schemeClr>
                </a:solidFill>
                <a:latin typeface="微软雅黑" panose="020B0503020204020204" pitchFamily="34" charset="-122"/>
                <a:ea typeface="微软雅黑" panose="020B0503020204020204" pitchFamily="34" charset="-122"/>
              </a:rPr>
              <a:t>重点</a:t>
            </a:r>
            <a:endParaRPr lang="zh-CN" altLang="zh-CN" sz="2800" b="1" dirty="0">
              <a:solidFill>
                <a:schemeClr val="accent6">
                  <a:lumMod val="75000"/>
                </a:schemeClr>
              </a:solidFill>
              <a:latin typeface="微软雅黑" panose="020B0503020204020204" pitchFamily="34" charset="-122"/>
              <a:ea typeface="微软雅黑" panose="020B0503020204020204" pitchFamily="34" charset="-122"/>
              <a:cs typeface="+mj-cs"/>
            </a:endParaRPr>
          </a:p>
          <a:p>
            <a:pPr algn="just">
              <a:lnSpc>
                <a:spcPct val="150000"/>
              </a:lnSpc>
              <a:spcAft>
                <a:spcPts val="0"/>
              </a:spcAft>
              <a:tabLst>
                <a:tab pos="2070735" algn="l"/>
              </a:tabLst>
            </a:pPr>
            <a:r>
              <a:rPr lang="en-US" altLang="zh-CN" sz="2800" kern="100" dirty="0">
                <a:latin typeface="Times New Roman" panose="02020603050405020304"/>
                <a:ea typeface="华文细黑"/>
                <a:cs typeface="Courier New" panose="02070309020205020404"/>
              </a:rPr>
              <a:t>1.</a:t>
            </a:r>
            <a:r>
              <a:rPr lang="zh-CN" altLang="zh-CN" sz="2800" kern="100" dirty="0">
                <a:latin typeface="Times New Roman" panose="02020603050405020304"/>
                <a:ea typeface="华文细黑"/>
                <a:cs typeface="Times New Roman" panose="02020603050405020304"/>
              </a:rPr>
              <a:t>了解王勃的生平及《滕王阁序》创作背景，积累重要的文言实词、虚词和句式等文言知识。</a:t>
            </a:r>
            <a:endParaRPr lang="zh-CN" altLang="zh-CN" sz="2800" kern="100" dirty="0">
              <a:latin typeface="宋体" panose="02010600030101010101" pitchFamily="2" charset="-122"/>
              <a:cs typeface="Courier New" panose="02070309020205020404"/>
            </a:endParaRPr>
          </a:p>
          <a:p>
            <a:pPr algn="just">
              <a:lnSpc>
                <a:spcPct val="150000"/>
              </a:lnSpc>
              <a:spcAft>
                <a:spcPts val="0"/>
              </a:spcAft>
              <a:tabLst>
                <a:tab pos="2070735" algn="l"/>
              </a:tabLst>
            </a:pPr>
            <a:r>
              <a:rPr lang="en-US" altLang="zh-CN" sz="2800" kern="100" dirty="0">
                <a:latin typeface="Times New Roman" panose="02020603050405020304"/>
                <a:ea typeface="华文细黑"/>
                <a:cs typeface="Courier New" panose="02070309020205020404"/>
              </a:rPr>
              <a:t>2.</a:t>
            </a:r>
            <a:r>
              <a:rPr lang="zh-CN" altLang="zh-CN" sz="2800" kern="100" dirty="0">
                <a:latin typeface="Times New Roman" panose="02020603050405020304"/>
                <a:ea typeface="华文细黑"/>
                <a:cs typeface="Times New Roman" panose="02020603050405020304"/>
              </a:rPr>
              <a:t>理解作者的思想感情。</a:t>
            </a:r>
            <a:endParaRPr lang="zh-CN" altLang="zh-CN" sz="2800" kern="100" dirty="0">
              <a:latin typeface="宋体" panose="02010600030101010101" pitchFamily="2" charset="-122"/>
              <a:cs typeface="Courier New" panose="02070309020205020404"/>
            </a:endParaRPr>
          </a:p>
          <a:p>
            <a:pPr algn="just">
              <a:lnSpc>
                <a:spcPct val="150000"/>
              </a:lnSpc>
              <a:spcAft>
                <a:spcPts val="0"/>
              </a:spcAft>
              <a:tabLst>
                <a:tab pos="2070735" algn="l"/>
              </a:tabLst>
            </a:pPr>
            <a:r>
              <a:rPr lang="en-US" altLang="zh-CN" sz="2800" kern="100" dirty="0">
                <a:latin typeface="Times New Roman" panose="02020603050405020304"/>
                <a:ea typeface="华文细黑"/>
                <a:cs typeface="Courier New" panose="02070309020205020404"/>
              </a:rPr>
              <a:t>3.</a:t>
            </a:r>
            <a:r>
              <a:rPr lang="zh-CN" altLang="zh-CN" sz="2800" kern="100" dirty="0">
                <a:latin typeface="Times New Roman" panose="02020603050405020304"/>
                <a:ea typeface="华文细黑"/>
                <a:cs typeface="Times New Roman" panose="02020603050405020304"/>
              </a:rPr>
              <a:t>通过对偶和用典理解本文的骈体文特点。</a:t>
            </a:r>
            <a:endParaRPr lang="zh-CN" altLang="zh-CN" sz="2800" kern="100" dirty="0">
              <a:effectLst/>
              <a:latin typeface="宋体" panose="02010600030101010101" pitchFamily="2" charset="-122"/>
              <a:cs typeface="Courier New" panose="02070309020205020404"/>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253033" y="34037"/>
            <a:ext cx="11674821" cy="6562246"/>
          </a:xfrm>
          <a:prstGeom prst="rect">
            <a:avLst/>
          </a:prstGeom>
        </p:spPr>
        <p:txBody>
          <a:bodyPr wrap="square">
            <a:spAutoFit/>
          </a:bodyPr>
          <a:lstStyle/>
          <a:p>
            <a:pPr algn="just">
              <a:lnSpc>
                <a:spcPct val="147000"/>
              </a:lnSpc>
              <a:spcAft>
                <a:spcPts val="0"/>
              </a:spcAft>
              <a:tabLst>
                <a:tab pos="2070735" algn="l"/>
              </a:tabLst>
            </a:pPr>
            <a:r>
              <a:rPr lang="en-US" altLang="zh-CN" sz="2600" kern="100" dirty="0">
                <a:latin typeface="Times New Roman" panose="02020603050405020304"/>
                <a:ea typeface="华文细黑"/>
                <a:cs typeface="Courier New" panose="02070309020205020404"/>
              </a:rPr>
              <a:t>2.</a:t>
            </a:r>
            <a:r>
              <a:rPr lang="zh-CN" altLang="zh-CN" sz="2600" kern="100" dirty="0">
                <a:latin typeface="Times New Roman" panose="02020603050405020304"/>
                <a:ea typeface="华文细黑"/>
                <a:cs typeface="Times New Roman" panose="02020603050405020304"/>
              </a:rPr>
              <a:t>本文写作上最大的特色是用了大量典故来叙事、抒情。通读课文，找出文章引用的典故并思考抒发了作者怎样的人生感慨。</a:t>
            </a:r>
            <a:endParaRPr lang="zh-CN" altLang="zh-CN" sz="2600" kern="100" dirty="0">
              <a:latin typeface="宋体" panose="02010600030101010101" pitchFamily="2" charset="-122"/>
              <a:cs typeface="Courier New" panose="02070309020205020404"/>
            </a:endParaRPr>
          </a:p>
          <a:p>
            <a:pPr algn="just">
              <a:lnSpc>
                <a:spcPct val="147000"/>
              </a:lnSpc>
              <a:spcAft>
                <a:spcPts val="0"/>
              </a:spcAft>
              <a:tabLst>
                <a:tab pos="2070735" algn="l"/>
              </a:tabLst>
            </a:pPr>
            <a:r>
              <a:rPr lang="zh-CN" altLang="zh-CN" sz="2600" b="1" kern="100" dirty="0">
                <a:solidFill>
                  <a:srgbClr val="C00000"/>
                </a:solidFill>
                <a:latin typeface="Times New Roman" panose="02020603050405020304"/>
                <a:ea typeface="黑体" panose="02010609060101010101" pitchFamily="49" charset="-122"/>
                <a:cs typeface="Times New Roman" panose="02020603050405020304"/>
              </a:rPr>
              <a:t>答案　</a:t>
            </a:r>
            <a:r>
              <a:rPr lang="en-US" altLang="zh-CN" sz="2600" kern="100" dirty="0">
                <a:solidFill>
                  <a:srgbClr val="3333FF"/>
                </a:solidFill>
                <a:latin typeface="宋体" panose="02010600030101010101" pitchFamily="2" charset="-122"/>
                <a:ea typeface="华文细黑"/>
                <a:cs typeface="Times New Roman" panose="02020603050405020304"/>
              </a:rPr>
              <a:t>①</a:t>
            </a:r>
            <a:r>
              <a:rPr lang="en-US" altLang="zh-CN" sz="2600" kern="100" spc="-100" dirty="0">
                <a:solidFill>
                  <a:srgbClr val="3333FF"/>
                </a:solidFill>
                <a:latin typeface="宋体" panose="02010600030101010101" pitchFamily="2" charset="-122"/>
                <a:ea typeface="华文细黑"/>
                <a:cs typeface="Times New Roman" panose="02020603050405020304"/>
              </a:rPr>
              <a:t>“</a:t>
            </a:r>
            <a:r>
              <a:rPr lang="zh-CN" altLang="zh-CN" sz="2600" kern="100" spc="-100" dirty="0">
                <a:solidFill>
                  <a:srgbClr val="3333FF"/>
                </a:solidFill>
                <a:latin typeface="Times New Roman" panose="02020603050405020304"/>
                <a:ea typeface="华文细黑"/>
                <a:cs typeface="Times New Roman" panose="02020603050405020304"/>
              </a:rPr>
              <a:t>长安</a:t>
            </a:r>
            <a:r>
              <a:rPr lang="en-US" altLang="zh-CN" sz="2600" kern="100" spc="-100" dirty="0">
                <a:solidFill>
                  <a:srgbClr val="3333FF"/>
                </a:solidFill>
                <a:latin typeface="宋体" panose="02010600030101010101" pitchFamily="2" charset="-122"/>
                <a:ea typeface="华文细黑"/>
                <a:cs typeface="Times New Roman" panose="02020603050405020304"/>
              </a:rPr>
              <a:t>”“</a:t>
            </a:r>
            <a:r>
              <a:rPr lang="zh-CN" altLang="zh-CN" sz="2600" kern="100" spc="-100" dirty="0">
                <a:solidFill>
                  <a:srgbClr val="3333FF"/>
                </a:solidFill>
                <a:latin typeface="Times New Roman" panose="02020603050405020304"/>
                <a:ea typeface="华文细黑"/>
                <a:cs typeface="Times New Roman" panose="02020603050405020304"/>
              </a:rPr>
              <a:t>帝阍</a:t>
            </a:r>
            <a:r>
              <a:rPr lang="en-US" altLang="zh-CN" sz="2600" kern="100" spc="-100" dirty="0">
                <a:solidFill>
                  <a:srgbClr val="3333FF"/>
                </a:solidFill>
                <a:latin typeface="宋体" panose="02010600030101010101" pitchFamily="2" charset="-122"/>
                <a:ea typeface="华文细黑"/>
                <a:cs typeface="Times New Roman" panose="02020603050405020304"/>
              </a:rPr>
              <a:t>”“</a:t>
            </a:r>
            <a:r>
              <a:rPr lang="zh-CN" altLang="zh-CN" sz="2600" kern="100" spc="-100" dirty="0">
                <a:solidFill>
                  <a:srgbClr val="3333FF"/>
                </a:solidFill>
                <a:latin typeface="Times New Roman" panose="02020603050405020304"/>
                <a:ea typeface="华文细黑"/>
                <a:cs typeface="Times New Roman" panose="02020603050405020304"/>
              </a:rPr>
              <a:t>宣室</a:t>
            </a:r>
            <a:r>
              <a:rPr lang="en-US" altLang="zh-CN" sz="2600" kern="100" spc="-100" dirty="0">
                <a:solidFill>
                  <a:srgbClr val="3333FF"/>
                </a:solidFill>
                <a:latin typeface="宋体" panose="02010600030101010101" pitchFamily="2" charset="-122"/>
                <a:ea typeface="华文细黑"/>
                <a:cs typeface="Times New Roman" panose="02020603050405020304"/>
              </a:rPr>
              <a:t>”</a:t>
            </a:r>
            <a:r>
              <a:rPr lang="zh-CN" altLang="zh-CN" sz="2600" kern="100" spc="-100" dirty="0">
                <a:solidFill>
                  <a:srgbClr val="3333FF"/>
                </a:solidFill>
                <a:latin typeface="Times New Roman" panose="02020603050405020304"/>
                <a:ea typeface="华文细黑"/>
                <a:cs typeface="Times New Roman" panose="02020603050405020304"/>
              </a:rPr>
              <a:t>写出了作者报国无门，济世无路。</a:t>
            </a:r>
            <a:r>
              <a:rPr lang="en-US" altLang="zh-CN" sz="2600" kern="100" spc="-100" dirty="0">
                <a:solidFill>
                  <a:srgbClr val="3333FF"/>
                </a:solidFill>
                <a:latin typeface="宋体" panose="02010600030101010101" pitchFamily="2" charset="-122"/>
                <a:ea typeface="华文细黑"/>
                <a:cs typeface="Times New Roman" panose="02020603050405020304"/>
              </a:rPr>
              <a:t>②“</a:t>
            </a:r>
            <a:r>
              <a:rPr lang="zh-CN" altLang="zh-CN" sz="2600" kern="100" spc="-100" dirty="0">
                <a:solidFill>
                  <a:srgbClr val="3333FF"/>
                </a:solidFill>
                <a:latin typeface="Times New Roman" panose="02020603050405020304"/>
                <a:ea typeface="华文细黑"/>
                <a:cs typeface="Times New Roman" panose="02020603050405020304"/>
              </a:rPr>
              <a:t>冯唐</a:t>
            </a:r>
            <a:r>
              <a:rPr lang="en-US" altLang="zh-CN" sz="2600" kern="100" spc="-100" dirty="0" smtClean="0">
                <a:solidFill>
                  <a:srgbClr val="3333FF"/>
                </a:solidFill>
                <a:latin typeface="宋体" panose="02010600030101010101" pitchFamily="2" charset="-122"/>
                <a:ea typeface="华文细黑"/>
                <a:cs typeface="Times New Roman" panose="02020603050405020304"/>
              </a:rPr>
              <a:t>” </a:t>
            </a:r>
            <a:r>
              <a:rPr lang="en-US" altLang="zh-CN" sz="2600" kern="100" dirty="0" smtClean="0">
                <a:solidFill>
                  <a:srgbClr val="3333FF"/>
                </a:solidFill>
                <a:latin typeface="宋体" panose="02010600030101010101" pitchFamily="2" charset="-122"/>
                <a:ea typeface="华文细黑"/>
                <a:cs typeface="Times New Roman" panose="02020603050405020304"/>
              </a:rPr>
              <a:t>“</a:t>
            </a:r>
            <a:r>
              <a:rPr lang="zh-CN" altLang="zh-CN" sz="2600" kern="100" dirty="0">
                <a:solidFill>
                  <a:srgbClr val="3333FF"/>
                </a:solidFill>
                <a:latin typeface="Times New Roman" panose="02020603050405020304"/>
                <a:ea typeface="华文细黑"/>
                <a:cs typeface="Times New Roman" panose="02020603050405020304"/>
              </a:rPr>
              <a:t>李广</a:t>
            </a:r>
            <a:r>
              <a:rPr lang="en-US" altLang="zh-CN" sz="2600" kern="100" dirty="0">
                <a:solidFill>
                  <a:srgbClr val="3333FF"/>
                </a:solidFill>
                <a:latin typeface="宋体" panose="02010600030101010101" pitchFamily="2" charset="-122"/>
                <a:ea typeface="华文细黑"/>
                <a:cs typeface="Times New Roman" panose="02020603050405020304"/>
              </a:rPr>
              <a:t>”“</a:t>
            </a:r>
            <a:r>
              <a:rPr lang="zh-CN" altLang="zh-CN" sz="2600" kern="100" dirty="0">
                <a:solidFill>
                  <a:srgbClr val="3333FF"/>
                </a:solidFill>
                <a:latin typeface="Times New Roman" panose="02020603050405020304"/>
                <a:ea typeface="华文细黑"/>
                <a:cs typeface="Times New Roman" panose="02020603050405020304"/>
              </a:rPr>
              <a:t>贾谊</a:t>
            </a:r>
            <a:r>
              <a:rPr lang="en-US" altLang="zh-CN" sz="2600" kern="100" dirty="0">
                <a:solidFill>
                  <a:srgbClr val="3333FF"/>
                </a:solidFill>
                <a:latin typeface="宋体" panose="02010600030101010101" pitchFamily="2" charset="-122"/>
                <a:ea typeface="华文细黑"/>
                <a:cs typeface="Times New Roman" panose="02020603050405020304"/>
              </a:rPr>
              <a:t>”“</a:t>
            </a:r>
            <a:r>
              <a:rPr lang="zh-CN" altLang="zh-CN" sz="2600" kern="100" dirty="0">
                <a:solidFill>
                  <a:srgbClr val="3333FF"/>
                </a:solidFill>
                <a:latin typeface="Times New Roman" panose="02020603050405020304"/>
                <a:ea typeface="华文细黑"/>
                <a:cs typeface="Times New Roman" panose="02020603050405020304"/>
              </a:rPr>
              <a:t>梁鸿</a:t>
            </a:r>
            <a:r>
              <a:rPr lang="en-US" altLang="zh-CN" sz="2600" kern="100" dirty="0">
                <a:solidFill>
                  <a:srgbClr val="3333FF"/>
                </a:solidFill>
                <a:latin typeface="宋体" panose="02010600030101010101" pitchFamily="2" charset="-122"/>
                <a:ea typeface="华文细黑"/>
                <a:cs typeface="Times New Roman" panose="02020603050405020304"/>
              </a:rPr>
              <a:t>”</a:t>
            </a:r>
            <a:r>
              <a:rPr lang="zh-CN" altLang="zh-CN" sz="2600" kern="100" dirty="0">
                <a:solidFill>
                  <a:srgbClr val="3333FF"/>
                </a:solidFill>
                <a:latin typeface="Times New Roman" panose="02020603050405020304"/>
                <a:ea typeface="华文细黑"/>
                <a:cs typeface="Times New Roman" panose="02020603050405020304"/>
              </a:rPr>
              <a:t>抒发了作者慨年时易往，功业难成，流露出嗟卑叹老的伤感和见机知命的消极心理</a:t>
            </a:r>
            <a:r>
              <a:rPr lang="en-US" altLang="zh-CN" sz="2600" kern="100" dirty="0">
                <a:solidFill>
                  <a:srgbClr val="3333FF"/>
                </a:solidFill>
                <a:latin typeface="Times New Roman" panose="02020603050405020304"/>
                <a:ea typeface="华文细黑"/>
                <a:cs typeface="Courier New" panose="02070309020205020404"/>
              </a:rPr>
              <a:t>(</a:t>
            </a:r>
            <a:r>
              <a:rPr lang="zh-CN" altLang="zh-CN" sz="2600" kern="100" dirty="0">
                <a:solidFill>
                  <a:srgbClr val="3333FF"/>
                </a:solidFill>
                <a:latin typeface="Times New Roman" panose="02020603050405020304"/>
                <a:ea typeface="华文细黑"/>
                <a:cs typeface="Times New Roman" panose="02020603050405020304"/>
              </a:rPr>
              <a:t>明用</a:t>
            </a:r>
            <a:r>
              <a:rPr lang="en-US" altLang="zh-CN" sz="2600" kern="100" dirty="0">
                <a:solidFill>
                  <a:srgbClr val="3333FF"/>
                </a:solidFill>
                <a:latin typeface="Times New Roman" panose="02020603050405020304"/>
                <a:ea typeface="华文细黑"/>
                <a:cs typeface="Courier New" panose="02070309020205020404"/>
              </a:rPr>
              <a:t>)</a:t>
            </a:r>
            <a:r>
              <a:rPr lang="zh-CN" altLang="zh-CN" sz="2600" kern="100" dirty="0">
                <a:solidFill>
                  <a:srgbClr val="3333FF"/>
                </a:solidFill>
                <a:latin typeface="Times New Roman" panose="02020603050405020304"/>
                <a:ea typeface="华文细黑"/>
                <a:cs typeface="Times New Roman" panose="02020603050405020304"/>
              </a:rPr>
              <a:t>。</a:t>
            </a:r>
            <a:r>
              <a:rPr lang="en-US" altLang="zh-CN" sz="2600" kern="100" dirty="0">
                <a:solidFill>
                  <a:srgbClr val="3333FF"/>
                </a:solidFill>
                <a:latin typeface="宋体" panose="02010600030101010101" pitchFamily="2" charset="-122"/>
                <a:ea typeface="华文细黑"/>
                <a:cs typeface="Times New Roman" panose="02020603050405020304"/>
              </a:rPr>
              <a:t>③</a:t>
            </a:r>
            <a:r>
              <a:rPr lang="zh-CN" altLang="zh-CN" sz="2600" kern="100" dirty="0">
                <a:solidFill>
                  <a:srgbClr val="3333FF"/>
                </a:solidFill>
                <a:latin typeface="Times New Roman" panose="02020603050405020304"/>
                <a:ea typeface="华文细黑"/>
                <a:cs typeface="Times New Roman" panose="02020603050405020304"/>
              </a:rPr>
              <a:t>化用马援的话</a:t>
            </a:r>
            <a:r>
              <a:rPr lang="en-US" altLang="zh-CN" sz="2600" kern="100" dirty="0">
                <a:solidFill>
                  <a:srgbClr val="3333FF"/>
                </a:solidFill>
                <a:latin typeface="宋体" panose="02010600030101010101" pitchFamily="2" charset="-122"/>
                <a:ea typeface="华文细黑"/>
                <a:cs typeface="Times New Roman" panose="02020603050405020304"/>
              </a:rPr>
              <a:t>“</a:t>
            </a:r>
            <a:r>
              <a:rPr lang="zh-CN" altLang="zh-CN" sz="2600" kern="100" dirty="0">
                <a:solidFill>
                  <a:srgbClr val="3333FF"/>
                </a:solidFill>
                <a:latin typeface="Times New Roman" panose="02020603050405020304"/>
                <a:ea typeface="华文细黑"/>
                <a:cs typeface="Times New Roman" panose="02020603050405020304"/>
              </a:rPr>
              <a:t>老当益壮</a:t>
            </a:r>
            <a:r>
              <a:rPr lang="en-US" altLang="zh-CN" sz="2600" kern="100" dirty="0">
                <a:solidFill>
                  <a:srgbClr val="3333FF"/>
                </a:solidFill>
                <a:latin typeface="宋体" panose="02010600030101010101" pitchFamily="2" charset="-122"/>
                <a:ea typeface="华文细黑"/>
                <a:cs typeface="Times New Roman" panose="02020603050405020304"/>
              </a:rPr>
              <a:t>”“</a:t>
            </a:r>
            <a:r>
              <a:rPr lang="zh-CN" altLang="zh-CN" sz="2600" kern="100" dirty="0">
                <a:solidFill>
                  <a:srgbClr val="3333FF"/>
                </a:solidFill>
                <a:latin typeface="Times New Roman" panose="02020603050405020304"/>
                <a:ea typeface="华文细黑"/>
                <a:cs typeface="Times New Roman" panose="02020603050405020304"/>
              </a:rPr>
              <a:t>穷且益坚</a:t>
            </a:r>
            <a:r>
              <a:rPr lang="en-US" altLang="zh-CN" sz="2600" kern="100" dirty="0">
                <a:solidFill>
                  <a:srgbClr val="3333FF"/>
                </a:solidFill>
                <a:latin typeface="宋体" panose="02010600030101010101" pitchFamily="2" charset="-122"/>
                <a:ea typeface="华文细黑"/>
                <a:cs typeface="Times New Roman" panose="02020603050405020304"/>
              </a:rPr>
              <a:t>”</a:t>
            </a:r>
            <a:r>
              <a:rPr lang="zh-CN" altLang="zh-CN" sz="2600" kern="100" dirty="0">
                <a:solidFill>
                  <a:srgbClr val="3333FF"/>
                </a:solidFill>
                <a:latin typeface="Times New Roman" panose="02020603050405020304"/>
                <a:ea typeface="华文细黑"/>
                <a:cs typeface="Times New Roman" panose="02020603050405020304"/>
              </a:rPr>
              <a:t>，写出了作者不因年华易逝、处境困顿而自暴自弃。</a:t>
            </a:r>
            <a:r>
              <a:rPr lang="en-US" altLang="zh-CN" sz="2600" kern="100" dirty="0">
                <a:solidFill>
                  <a:srgbClr val="3333FF"/>
                </a:solidFill>
                <a:latin typeface="宋体" panose="02010600030101010101" pitchFamily="2" charset="-122"/>
                <a:ea typeface="华文细黑"/>
                <a:cs typeface="Times New Roman" panose="02020603050405020304"/>
              </a:rPr>
              <a:t>④“</a:t>
            </a:r>
            <a:r>
              <a:rPr lang="zh-CN" altLang="zh-CN" sz="2600" kern="100" dirty="0">
                <a:solidFill>
                  <a:srgbClr val="3333FF"/>
                </a:solidFill>
                <a:latin typeface="Times New Roman" panose="02020603050405020304"/>
                <a:ea typeface="华文细黑"/>
                <a:cs typeface="Times New Roman" panose="02020603050405020304"/>
              </a:rPr>
              <a:t>贪泉</a:t>
            </a:r>
            <a:r>
              <a:rPr lang="en-US" altLang="zh-CN" sz="2600" kern="100" dirty="0">
                <a:solidFill>
                  <a:srgbClr val="3333FF"/>
                </a:solidFill>
                <a:latin typeface="宋体" panose="02010600030101010101" pitchFamily="2" charset="-122"/>
                <a:ea typeface="华文细黑"/>
                <a:cs typeface="Times New Roman" panose="02020603050405020304"/>
              </a:rPr>
              <a:t>”“</a:t>
            </a:r>
            <a:r>
              <a:rPr lang="zh-CN" altLang="zh-CN" sz="2600" kern="100" dirty="0">
                <a:solidFill>
                  <a:srgbClr val="3333FF"/>
                </a:solidFill>
                <a:latin typeface="Times New Roman" panose="02020603050405020304"/>
                <a:ea typeface="华文细黑"/>
                <a:cs typeface="Times New Roman" panose="02020603050405020304"/>
              </a:rPr>
              <a:t>涸辙</a:t>
            </a:r>
            <a:r>
              <a:rPr lang="en-US" altLang="zh-CN" sz="2600" kern="100" dirty="0">
                <a:solidFill>
                  <a:srgbClr val="3333FF"/>
                </a:solidFill>
                <a:latin typeface="宋体" panose="02010600030101010101" pitchFamily="2" charset="-122"/>
                <a:ea typeface="华文细黑"/>
                <a:cs typeface="Times New Roman" panose="02020603050405020304"/>
              </a:rPr>
              <a:t>”</a:t>
            </a:r>
            <a:r>
              <a:rPr lang="zh-CN" altLang="zh-CN" sz="2600" kern="100" dirty="0">
                <a:solidFill>
                  <a:srgbClr val="3333FF"/>
                </a:solidFill>
                <a:latin typeface="Times New Roman" panose="02020603050405020304"/>
                <a:ea typeface="华文细黑"/>
                <a:cs typeface="Times New Roman" panose="02020603050405020304"/>
              </a:rPr>
              <a:t>写出了作者身处逆境，犹乐观开怀</a:t>
            </a:r>
            <a:r>
              <a:rPr lang="en-US" altLang="zh-CN" sz="2600" kern="100" dirty="0">
                <a:solidFill>
                  <a:srgbClr val="3333FF"/>
                </a:solidFill>
                <a:latin typeface="Times New Roman" panose="02020603050405020304"/>
                <a:ea typeface="华文细黑"/>
                <a:cs typeface="Courier New" panose="02070309020205020404"/>
              </a:rPr>
              <a:t>(</a:t>
            </a:r>
            <a:r>
              <a:rPr lang="zh-CN" altLang="zh-CN" sz="2600" kern="100" dirty="0">
                <a:solidFill>
                  <a:srgbClr val="3333FF"/>
                </a:solidFill>
                <a:latin typeface="Times New Roman" panose="02020603050405020304"/>
                <a:ea typeface="华文细黑"/>
                <a:cs typeface="Times New Roman" panose="02020603050405020304"/>
              </a:rPr>
              <a:t>暗用</a:t>
            </a:r>
            <a:r>
              <a:rPr lang="en-US" altLang="zh-CN" sz="2600" kern="100" dirty="0">
                <a:solidFill>
                  <a:srgbClr val="3333FF"/>
                </a:solidFill>
                <a:latin typeface="Times New Roman" panose="02020603050405020304"/>
                <a:ea typeface="华文细黑"/>
                <a:cs typeface="Courier New" panose="02070309020205020404"/>
              </a:rPr>
              <a:t>)</a:t>
            </a:r>
            <a:r>
              <a:rPr lang="zh-CN" altLang="zh-CN" sz="2600" kern="100" dirty="0">
                <a:solidFill>
                  <a:srgbClr val="3333FF"/>
                </a:solidFill>
                <a:latin typeface="Times New Roman" panose="02020603050405020304"/>
                <a:ea typeface="华文细黑"/>
                <a:cs typeface="Times New Roman" panose="02020603050405020304"/>
              </a:rPr>
              <a:t>。</a:t>
            </a:r>
            <a:r>
              <a:rPr lang="en-US" altLang="zh-CN" sz="2600" kern="100" dirty="0">
                <a:solidFill>
                  <a:srgbClr val="3333FF"/>
                </a:solidFill>
                <a:latin typeface="宋体" panose="02010600030101010101" pitchFamily="2" charset="-122"/>
                <a:ea typeface="华文细黑"/>
                <a:cs typeface="Times New Roman" panose="02020603050405020304"/>
              </a:rPr>
              <a:t>⑤“</a:t>
            </a:r>
            <a:r>
              <a:rPr lang="zh-CN" altLang="zh-CN" sz="2600" kern="100" dirty="0">
                <a:solidFill>
                  <a:srgbClr val="3333FF"/>
                </a:solidFill>
                <a:latin typeface="Times New Roman" panose="02020603050405020304"/>
                <a:ea typeface="华文细黑"/>
                <a:cs typeface="Times New Roman" panose="02020603050405020304"/>
              </a:rPr>
              <a:t>北海</a:t>
            </a:r>
            <a:r>
              <a:rPr lang="en-US" altLang="zh-CN" sz="2600" kern="100" dirty="0">
                <a:solidFill>
                  <a:srgbClr val="3333FF"/>
                </a:solidFill>
                <a:latin typeface="宋体" panose="02010600030101010101" pitchFamily="2" charset="-122"/>
                <a:ea typeface="华文细黑"/>
                <a:cs typeface="Times New Roman" panose="02020603050405020304"/>
              </a:rPr>
              <a:t>”“</a:t>
            </a:r>
            <a:r>
              <a:rPr lang="zh-CN" altLang="zh-CN" sz="2600" kern="100" dirty="0">
                <a:solidFill>
                  <a:srgbClr val="3333FF"/>
                </a:solidFill>
                <a:latin typeface="Times New Roman" panose="02020603050405020304"/>
                <a:ea typeface="华文细黑"/>
                <a:cs typeface="Times New Roman" panose="02020603050405020304"/>
              </a:rPr>
              <a:t>东隅</a:t>
            </a:r>
            <a:r>
              <a:rPr lang="en-US" altLang="zh-CN" sz="2600" kern="100" dirty="0">
                <a:solidFill>
                  <a:srgbClr val="3333FF"/>
                </a:solidFill>
                <a:latin typeface="宋体" panose="02010600030101010101" pitchFamily="2" charset="-122"/>
                <a:ea typeface="华文细黑"/>
                <a:cs typeface="Times New Roman" panose="02020603050405020304"/>
              </a:rPr>
              <a:t>”</a:t>
            </a:r>
            <a:r>
              <a:rPr lang="zh-CN" altLang="zh-CN" sz="2600" kern="100" dirty="0">
                <a:solidFill>
                  <a:srgbClr val="3333FF"/>
                </a:solidFill>
                <a:latin typeface="Times New Roman" panose="02020603050405020304"/>
                <a:ea typeface="华文细黑"/>
                <a:cs typeface="Times New Roman" panose="02020603050405020304"/>
              </a:rPr>
              <a:t>写出了作者不甘沉沦。</a:t>
            </a:r>
            <a:r>
              <a:rPr lang="en-US" altLang="zh-CN" sz="2600" kern="100" dirty="0">
                <a:solidFill>
                  <a:srgbClr val="3333FF"/>
                </a:solidFill>
                <a:latin typeface="宋体" panose="02010600030101010101" pitchFamily="2" charset="-122"/>
                <a:ea typeface="华文细黑"/>
                <a:cs typeface="Times New Roman" panose="02020603050405020304"/>
              </a:rPr>
              <a:t>⑥“</a:t>
            </a:r>
            <a:r>
              <a:rPr lang="zh-CN" altLang="zh-CN" sz="2600" kern="100" dirty="0">
                <a:solidFill>
                  <a:srgbClr val="3333FF"/>
                </a:solidFill>
                <a:latin typeface="Times New Roman" panose="02020603050405020304"/>
                <a:ea typeface="华文细黑"/>
                <a:cs typeface="Times New Roman" panose="02020603050405020304"/>
              </a:rPr>
              <a:t>孟尝</a:t>
            </a:r>
            <a:r>
              <a:rPr lang="en-US" altLang="zh-CN" sz="2600" kern="100" dirty="0">
                <a:solidFill>
                  <a:srgbClr val="3333FF"/>
                </a:solidFill>
                <a:latin typeface="宋体" panose="02010600030101010101" pitchFamily="2" charset="-122"/>
                <a:ea typeface="华文细黑"/>
                <a:cs typeface="Times New Roman" panose="02020603050405020304"/>
              </a:rPr>
              <a:t>”“</a:t>
            </a:r>
            <a:r>
              <a:rPr lang="zh-CN" altLang="zh-CN" sz="2600" kern="100" dirty="0">
                <a:solidFill>
                  <a:srgbClr val="3333FF"/>
                </a:solidFill>
                <a:latin typeface="Times New Roman" panose="02020603050405020304"/>
                <a:ea typeface="华文细黑"/>
                <a:cs typeface="Times New Roman" panose="02020603050405020304"/>
              </a:rPr>
              <a:t>阮籍</a:t>
            </a:r>
            <a:r>
              <a:rPr lang="en-US" altLang="zh-CN" sz="2600" kern="100" dirty="0">
                <a:solidFill>
                  <a:srgbClr val="3333FF"/>
                </a:solidFill>
                <a:latin typeface="宋体" panose="02010600030101010101" pitchFamily="2" charset="-122"/>
                <a:ea typeface="华文细黑"/>
                <a:cs typeface="Times New Roman" panose="02020603050405020304"/>
              </a:rPr>
              <a:t>”</a:t>
            </a:r>
            <a:r>
              <a:rPr lang="zh-CN" altLang="zh-CN" sz="2600" kern="100" dirty="0">
                <a:solidFill>
                  <a:srgbClr val="3333FF"/>
                </a:solidFill>
                <a:latin typeface="Times New Roman" panose="02020603050405020304"/>
                <a:ea typeface="华文细黑"/>
                <a:cs typeface="Times New Roman" panose="02020603050405020304"/>
              </a:rPr>
              <a:t>写出了作者反衬自己坚定意志</a:t>
            </a:r>
            <a:r>
              <a:rPr lang="en-US" altLang="zh-CN" sz="2600" kern="100" dirty="0">
                <a:solidFill>
                  <a:srgbClr val="3333FF"/>
                </a:solidFill>
                <a:latin typeface="Times New Roman" panose="02020603050405020304"/>
                <a:ea typeface="华文细黑"/>
                <a:cs typeface="Courier New" panose="02070309020205020404"/>
              </a:rPr>
              <a:t>(</a:t>
            </a:r>
            <a:r>
              <a:rPr lang="zh-CN" altLang="zh-CN" sz="2600" kern="100" dirty="0">
                <a:solidFill>
                  <a:srgbClr val="3333FF"/>
                </a:solidFill>
                <a:latin typeface="Times New Roman" panose="02020603050405020304"/>
                <a:ea typeface="华文细黑"/>
                <a:cs typeface="Times New Roman" panose="02020603050405020304"/>
              </a:rPr>
              <a:t>正用</a:t>
            </a:r>
            <a:r>
              <a:rPr lang="en-US" altLang="zh-CN" sz="2600" kern="100" dirty="0">
                <a:solidFill>
                  <a:srgbClr val="3333FF"/>
                </a:solidFill>
                <a:latin typeface="Times New Roman" panose="02020603050405020304"/>
                <a:ea typeface="华文细黑"/>
                <a:cs typeface="Courier New" panose="02070309020205020404"/>
              </a:rPr>
              <a:t>/</a:t>
            </a:r>
            <a:r>
              <a:rPr lang="zh-CN" altLang="zh-CN" sz="2600" kern="100" dirty="0">
                <a:solidFill>
                  <a:srgbClr val="3333FF"/>
                </a:solidFill>
                <a:latin typeface="Times New Roman" panose="02020603050405020304"/>
                <a:ea typeface="华文细黑"/>
                <a:cs typeface="Times New Roman" panose="02020603050405020304"/>
              </a:rPr>
              <a:t>反用</a:t>
            </a:r>
            <a:r>
              <a:rPr lang="en-US" altLang="zh-CN" sz="2600" kern="100" dirty="0">
                <a:solidFill>
                  <a:srgbClr val="3333FF"/>
                </a:solidFill>
                <a:latin typeface="Times New Roman" panose="02020603050405020304"/>
                <a:ea typeface="华文细黑"/>
                <a:cs typeface="Courier New" panose="02070309020205020404"/>
              </a:rPr>
              <a:t>)</a:t>
            </a:r>
            <a:r>
              <a:rPr lang="zh-CN" altLang="zh-CN" sz="2600" kern="100" dirty="0">
                <a:solidFill>
                  <a:srgbClr val="3333FF"/>
                </a:solidFill>
                <a:latin typeface="Times New Roman" panose="02020603050405020304"/>
                <a:ea typeface="华文细黑"/>
                <a:cs typeface="Times New Roman" panose="02020603050405020304"/>
              </a:rPr>
              <a:t>。</a:t>
            </a:r>
            <a:r>
              <a:rPr lang="en-US" altLang="zh-CN" sz="2600" kern="100" dirty="0">
                <a:solidFill>
                  <a:srgbClr val="3333FF"/>
                </a:solidFill>
                <a:latin typeface="宋体" panose="02010600030101010101" pitchFamily="2" charset="-122"/>
                <a:ea typeface="华文细黑"/>
                <a:cs typeface="Times New Roman" panose="02020603050405020304"/>
              </a:rPr>
              <a:t>⑦“</a:t>
            </a:r>
            <a:r>
              <a:rPr lang="zh-CN" altLang="zh-CN" sz="2600" kern="100" dirty="0">
                <a:solidFill>
                  <a:srgbClr val="3333FF"/>
                </a:solidFill>
                <a:latin typeface="Times New Roman" panose="02020603050405020304"/>
                <a:ea typeface="华文细黑"/>
                <a:cs typeface="Times New Roman" panose="02020603050405020304"/>
              </a:rPr>
              <a:t>终军</a:t>
            </a:r>
            <a:r>
              <a:rPr lang="en-US" altLang="zh-CN" sz="2600" kern="100" dirty="0">
                <a:solidFill>
                  <a:srgbClr val="3333FF"/>
                </a:solidFill>
                <a:latin typeface="宋体" panose="02010600030101010101" pitchFamily="2" charset="-122"/>
                <a:ea typeface="华文细黑"/>
                <a:cs typeface="Times New Roman" panose="02020603050405020304"/>
              </a:rPr>
              <a:t>”</a:t>
            </a:r>
            <a:r>
              <a:rPr lang="zh-CN" altLang="zh-CN" sz="2600" kern="100" dirty="0">
                <a:solidFill>
                  <a:srgbClr val="3333FF"/>
                </a:solidFill>
                <a:latin typeface="Times New Roman" panose="02020603050405020304"/>
                <a:ea typeface="华文细黑"/>
                <a:cs typeface="Times New Roman" panose="02020603050405020304"/>
              </a:rPr>
              <a:t>写出了作者请缨无路。</a:t>
            </a:r>
            <a:r>
              <a:rPr lang="en-US" altLang="zh-CN" sz="2600" kern="100" dirty="0">
                <a:solidFill>
                  <a:srgbClr val="3333FF"/>
                </a:solidFill>
                <a:latin typeface="宋体" panose="02010600030101010101" pitchFamily="2" charset="-122"/>
                <a:ea typeface="华文细黑"/>
                <a:cs typeface="Times New Roman" panose="02020603050405020304"/>
              </a:rPr>
              <a:t>⑧“</a:t>
            </a:r>
            <a:r>
              <a:rPr lang="zh-CN" altLang="zh-CN" sz="2600" kern="100" dirty="0">
                <a:solidFill>
                  <a:srgbClr val="3333FF"/>
                </a:solidFill>
                <a:latin typeface="Times New Roman" panose="02020603050405020304"/>
                <a:ea typeface="华文细黑"/>
                <a:cs typeface="Times New Roman" panose="02020603050405020304"/>
              </a:rPr>
              <a:t>班超</a:t>
            </a:r>
            <a:r>
              <a:rPr lang="en-US" altLang="zh-CN" sz="2600" kern="100" dirty="0">
                <a:solidFill>
                  <a:srgbClr val="3333FF"/>
                </a:solidFill>
                <a:latin typeface="宋体" panose="02010600030101010101" pitchFamily="2" charset="-122"/>
                <a:ea typeface="华文细黑"/>
                <a:cs typeface="Times New Roman" panose="02020603050405020304"/>
              </a:rPr>
              <a:t>”“</a:t>
            </a:r>
            <a:r>
              <a:rPr lang="zh-CN" altLang="zh-CN" sz="2600" kern="100" dirty="0">
                <a:solidFill>
                  <a:srgbClr val="3333FF"/>
                </a:solidFill>
                <a:latin typeface="Times New Roman" panose="02020603050405020304"/>
                <a:ea typeface="华文细黑"/>
                <a:cs typeface="Times New Roman" panose="02020603050405020304"/>
              </a:rPr>
              <a:t>宗悫</a:t>
            </a:r>
            <a:r>
              <a:rPr lang="en-US" altLang="zh-CN" sz="2600" kern="100" dirty="0">
                <a:solidFill>
                  <a:srgbClr val="3333FF"/>
                </a:solidFill>
                <a:latin typeface="宋体" panose="02010600030101010101" pitchFamily="2" charset="-122"/>
                <a:ea typeface="华文细黑"/>
                <a:cs typeface="Times New Roman" panose="02020603050405020304"/>
              </a:rPr>
              <a:t>”</a:t>
            </a:r>
            <a:r>
              <a:rPr lang="zh-CN" altLang="zh-CN" sz="2600" kern="100" dirty="0">
                <a:solidFill>
                  <a:srgbClr val="3333FF"/>
                </a:solidFill>
                <a:latin typeface="Times New Roman" panose="02020603050405020304"/>
                <a:ea typeface="华文细黑"/>
                <a:cs typeface="Times New Roman" panose="02020603050405020304"/>
              </a:rPr>
              <a:t>抒发了作者投笔从戎、乘风破浪的志向。</a:t>
            </a:r>
            <a:r>
              <a:rPr lang="en-US" altLang="zh-CN" sz="2600" kern="100" dirty="0">
                <a:solidFill>
                  <a:srgbClr val="3333FF"/>
                </a:solidFill>
                <a:latin typeface="宋体" panose="02010600030101010101" pitchFamily="2" charset="-122"/>
                <a:ea typeface="华文细黑"/>
                <a:cs typeface="Times New Roman" panose="02020603050405020304"/>
              </a:rPr>
              <a:t>⑨“</a:t>
            </a:r>
            <a:r>
              <a:rPr lang="zh-CN" altLang="zh-CN" sz="2600" kern="100" dirty="0">
                <a:solidFill>
                  <a:srgbClr val="3333FF"/>
                </a:solidFill>
                <a:latin typeface="Times New Roman" panose="02020603050405020304"/>
                <a:ea typeface="华文细黑"/>
                <a:cs typeface="Times New Roman" panose="02020603050405020304"/>
              </a:rPr>
              <a:t>杨意</a:t>
            </a:r>
            <a:r>
              <a:rPr lang="en-US" altLang="zh-CN" sz="2600" kern="100" dirty="0">
                <a:solidFill>
                  <a:srgbClr val="3333FF"/>
                </a:solidFill>
                <a:latin typeface="宋体" panose="02010600030101010101" pitchFamily="2" charset="-122"/>
                <a:ea typeface="华文细黑"/>
                <a:cs typeface="Times New Roman" panose="02020603050405020304"/>
              </a:rPr>
              <a:t>”“</a:t>
            </a:r>
            <a:r>
              <a:rPr lang="zh-CN" altLang="zh-CN" sz="2600" kern="100" dirty="0">
                <a:solidFill>
                  <a:srgbClr val="3333FF"/>
                </a:solidFill>
                <a:latin typeface="Times New Roman" panose="02020603050405020304"/>
                <a:ea typeface="华文细黑"/>
                <a:cs typeface="Times New Roman" panose="02020603050405020304"/>
              </a:rPr>
              <a:t>凌云</a:t>
            </a:r>
            <a:r>
              <a:rPr lang="en-US" altLang="zh-CN" sz="2600" kern="100" dirty="0">
                <a:solidFill>
                  <a:srgbClr val="3333FF"/>
                </a:solidFill>
                <a:latin typeface="宋体" panose="02010600030101010101" pitchFamily="2" charset="-122"/>
                <a:ea typeface="华文细黑"/>
                <a:cs typeface="Times New Roman" panose="02020603050405020304"/>
              </a:rPr>
              <a:t>”“</a:t>
            </a:r>
            <a:r>
              <a:rPr lang="zh-CN" altLang="zh-CN" sz="2600" kern="100" dirty="0">
                <a:solidFill>
                  <a:srgbClr val="3333FF"/>
                </a:solidFill>
                <a:latin typeface="Times New Roman" panose="02020603050405020304"/>
                <a:ea typeface="华文细黑"/>
                <a:cs typeface="Times New Roman" panose="02020603050405020304"/>
              </a:rPr>
              <a:t>钟期</a:t>
            </a:r>
            <a:r>
              <a:rPr lang="en-US" altLang="zh-CN" sz="2600" kern="100" dirty="0">
                <a:solidFill>
                  <a:srgbClr val="3333FF"/>
                </a:solidFill>
                <a:latin typeface="宋体" panose="02010600030101010101" pitchFamily="2" charset="-122"/>
                <a:ea typeface="华文细黑"/>
                <a:cs typeface="Times New Roman" panose="02020603050405020304"/>
              </a:rPr>
              <a:t>”“</a:t>
            </a:r>
            <a:r>
              <a:rPr lang="zh-CN" altLang="zh-CN" sz="2600" kern="100" dirty="0">
                <a:solidFill>
                  <a:srgbClr val="3333FF"/>
                </a:solidFill>
                <a:latin typeface="Times New Roman" panose="02020603050405020304"/>
                <a:ea typeface="华文细黑"/>
                <a:cs typeface="Times New Roman" panose="02020603050405020304"/>
              </a:rPr>
              <a:t>流水</a:t>
            </a:r>
            <a:r>
              <a:rPr lang="en-US" altLang="zh-CN" sz="2600" kern="100" dirty="0">
                <a:solidFill>
                  <a:srgbClr val="3333FF"/>
                </a:solidFill>
                <a:latin typeface="宋体" panose="02010600030101010101" pitchFamily="2" charset="-122"/>
                <a:ea typeface="华文细黑"/>
                <a:cs typeface="Times New Roman" panose="02020603050405020304"/>
              </a:rPr>
              <a:t>”</a:t>
            </a:r>
            <a:r>
              <a:rPr lang="zh-CN" altLang="zh-CN" sz="2600" kern="100" dirty="0">
                <a:solidFill>
                  <a:srgbClr val="3333FF"/>
                </a:solidFill>
                <a:latin typeface="Times New Roman" panose="02020603050405020304"/>
                <a:ea typeface="华文细黑"/>
                <a:cs typeface="Times New Roman" panose="02020603050405020304"/>
              </a:rPr>
              <a:t>写出了作者感怀才难用、知己难遇。</a:t>
            </a:r>
            <a:endParaRPr lang="zh-CN" altLang="zh-CN" sz="2600" kern="100" dirty="0">
              <a:effectLst/>
              <a:latin typeface="宋体" panose="02010600030101010101" pitchFamily="2" charset="-122"/>
              <a:cs typeface="Courier New" panose="02070309020205020404"/>
            </a:endParaRPr>
          </a:p>
        </p:txBody>
      </p:sp>
      <p:sp>
        <p:nvSpPr>
          <p:cNvPr id="21" name="矩形 20"/>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22" name="圆角矩形 21"/>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答案</a:t>
            </a:r>
            <a:endParaRPr lang="zh-CN" altLang="en-US" sz="1400" dirty="0">
              <a:solidFill>
                <a:srgbClr val="C00000"/>
              </a:solidFill>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2"/>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0">
                                            <p:txEl>
                                              <p:pRg st="1" end="1"/>
                                            </p:txEl>
                                          </p:spTgt>
                                        </p:tgtEl>
                                        <p:attrNameLst>
                                          <p:attrName>style.visibility</p:attrName>
                                        </p:attrNameLst>
                                      </p:cBhvr>
                                      <p:to>
                                        <p:strVal val="visible"/>
                                      </p:to>
                                    </p:set>
                                    <p:animEffect transition="in" filter="blinds(horizontal)">
                                      <p:cBhvr>
                                        <p:cTn id="7" dur="500"/>
                                        <p:tgtEl>
                                          <p:spTgt spid="20">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20">
                                            <p:txEl>
                                              <p:pRg st="1" end="1"/>
                                            </p:txEl>
                                          </p:spTgt>
                                        </p:tgtEl>
                                      </p:cBhvr>
                                    </p:animEffect>
                                    <p:set>
                                      <p:cBhvr>
                                        <p:cTn id="12" dur="1" fill="hold">
                                          <p:stCondLst>
                                            <p:cond delay="499"/>
                                          </p:stCondLst>
                                        </p:cTn>
                                        <p:tgtEl>
                                          <p:spTgt spid="20">
                                            <p:txEl>
                                              <p:pRg st="1" end="1"/>
                                            </p:txEl>
                                          </p:spTgt>
                                        </p:tgtEl>
                                        <p:attrNameLst>
                                          <p:attrName>style.visibility</p:attrName>
                                        </p:attrNameLst>
                                      </p:cBhvr>
                                      <p:to>
                                        <p:strVal val="hidden"/>
                                      </p:to>
                                    </p:set>
                                  </p:childTnLst>
                                </p:cTn>
                              </p:par>
                            </p:childTnLst>
                          </p:cTn>
                        </p:par>
                      </p:childTnLst>
                    </p:cTn>
                  </p:par>
                </p:childTnLst>
              </p:cTn>
              <p:nextCondLst>
                <p:cond evt="onClick" delay="0">
                  <p:tgtEl>
                    <p:spTgt spid="22"/>
                  </p:tgtEl>
                </p:cond>
              </p:nextCondLst>
            </p:seq>
          </p:childTnLst>
        </p:cTn>
      </p:par>
    </p:tnLst>
    <p:bldLst>
      <p:bldP spid="20" grpId="0" uiExpand="1" build="allAtOnce"/>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4" name="TextBox 13"/>
          <p:cNvSpPr txBox="1"/>
          <p:nvPr/>
        </p:nvSpPr>
        <p:spPr>
          <a:xfrm>
            <a:off x="1061931" y="440137"/>
            <a:ext cx="1636571" cy="492443"/>
          </a:xfrm>
          <a:prstGeom prst="rect">
            <a:avLst/>
          </a:prstGeom>
          <a:noFill/>
        </p:spPr>
        <p:txBody>
          <a:bodyPr wrap="square" rtlCol="0">
            <a:spAutoFit/>
          </a:bodyPr>
          <a:lstStyle/>
          <a:p>
            <a:r>
              <a:rPr lang="zh-CN" altLang="en-US" sz="2600" b="1" dirty="0" smtClean="0">
                <a:solidFill>
                  <a:srgbClr val="0066FF"/>
                </a:solidFill>
                <a:latin typeface="微软雅黑" panose="020B0503020204020204" pitchFamily="34" charset="-122"/>
                <a:ea typeface="微软雅黑" panose="020B0503020204020204" pitchFamily="34" charset="-122"/>
              </a:rPr>
              <a:t>深度研读</a:t>
            </a:r>
            <a:endParaRPr lang="zh-CN" altLang="en-US" sz="2600" b="1" dirty="0">
              <a:solidFill>
                <a:srgbClr val="0066FF"/>
              </a:solidFill>
              <a:latin typeface="微软雅黑" panose="020B0503020204020204" pitchFamily="34" charset="-122"/>
              <a:ea typeface="微软雅黑" panose="020B0503020204020204" pitchFamily="34" charset="-122"/>
            </a:endParaRPr>
          </a:p>
        </p:txBody>
      </p:sp>
      <p:grpSp>
        <p:nvGrpSpPr>
          <p:cNvPr id="16" name="组合 15"/>
          <p:cNvGrpSpPr/>
          <p:nvPr/>
        </p:nvGrpSpPr>
        <p:grpSpPr>
          <a:xfrm>
            <a:off x="300658" y="-99392"/>
            <a:ext cx="2428257" cy="1200329"/>
            <a:chOff x="8756059" y="5243102"/>
            <a:chExt cx="3007912" cy="1640186"/>
          </a:xfrm>
        </p:grpSpPr>
        <p:sp>
          <p:nvSpPr>
            <p:cNvPr id="17" name="TextBox 16"/>
            <p:cNvSpPr txBox="1"/>
            <p:nvPr/>
          </p:nvSpPr>
          <p:spPr>
            <a:xfrm>
              <a:off x="8756059" y="5243102"/>
              <a:ext cx="407810" cy="1640186"/>
            </a:xfrm>
            <a:prstGeom prst="rect">
              <a:avLst/>
            </a:prstGeom>
            <a:noFill/>
          </p:spPr>
          <p:txBody>
            <a:bodyPr wrap="square">
              <a:spAutoFit/>
            </a:bodyPr>
            <a:lstStyle/>
            <a:p>
              <a:pPr fontAlgn="auto">
                <a:spcBef>
                  <a:spcPts val="0"/>
                </a:spcBef>
                <a:spcAft>
                  <a:spcPts val="0"/>
                </a:spcAft>
                <a:defRPr/>
              </a:pPr>
              <a:r>
                <a:rPr lang="en-US" altLang="zh-CN" sz="7200" b="1" i="1" dirty="0" smtClean="0">
                  <a:solidFill>
                    <a:srgbClr val="00B0F0"/>
                  </a:solidFill>
                  <a:effectLst>
                    <a:outerShdw blurRad="38100" dist="38100" dir="2700000" algn="tl">
                      <a:srgbClr val="000000">
                        <a:alpha val="43137"/>
                      </a:srgbClr>
                    </a:outerShdw>
                  </a:effectLst>
                  <a:latin typeface="Broadway" pitchFamily="82" charset="0"/>
                  <a:ea typeface="DFPYeaSong-B5" pitchFamily="18" charset="-120"/>
                </a:rPr>
                <a:t>2</a:t>
              </a:r>
              <a:endParaRPr lang="zh-CN" altLang="en-US" sz="7200" b="1" i="1" dirty="0">
                <a:solidFill>
                  <a:srgbClr val="00B0F0"/>
                </a:solidFill>
                <a:effectLst>
                  <a:outerShdw blurRad="38100" dist="38100" dir="2700000" algn="tl">
                    <a:srgbClr val="000000">
                      <a:alpha val="43137"/>
                    </a:srgbClr>
                  </a:outerShdw>
                </a:effectLst>
                <a:latin typeface="Broadway" pitchFamily="82" charset="0"/>
                <a:ea typeface="DFPYeaSong-B5" pitchFamily="18" charset="-120"/>
              </a:endParaRPr>
            </a:p>
          </p:txBody>
        </p:sp>
        <p:cxnSp>
          <p:nvCxnSpPr>
            <p:cNvPr id="18" name="直接连接符 17"/>
            <p:cNvCxnSpPr/>
            <p:nvPr/>
          </p:nvCxnSpPr>
          <p:spPr>
            <a:xfrm>
              <a:off x="8820790" y="6620634"/>
              <a:ext cx="2943181" cy="0"/>
            </a:xfrm>
            <a:prstGeom prst="line">
              <a:avLst/>
            </a:prstGeom>
          </p:spPr>
          <p:style>
            <a:lnRef idx="1">
              <a:schemeClr val="accent5"/>
            </a:lnRef>
            <a:fillRef idx="0">
              <a:schemeClr val="accent5"/>
            </a:fillRef>
            <a:effectRef idx="0">
              <a:schemeClr val="accent5"/>
            </a:effectRef>
            <a:fontRef idx="minor">
              <a:schemeClr val="tx1"/>
            </a:fontRef>
          </p:style>
        </p:cxnSp>
      </p:grpSp>
      <p:sp>
        <p:nvSpPr>
          <p:cNvPr id="12" name="圆角矩形 11"/>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答案</a:t>
            </a:r>
            <a:endParaRPr lang="zh-CN" altLang="en-US" sz="1400" dirty="0">
              <a:solidFill>
                <a:srgbClr val="C00000"/>
              </a:solidFill>
              <a:latin typeface="黑体" panose="02010609060101010101" pitchFamily="49" charset="-122"/>
              <a:ea typeface="黑体" panose="02010609060101010101" pitchFamily="49" charset="-122"/>
            </a:endParaRPr>
          </a:p>
        </p:txBody>
      </p:sp>
      <p:sp>
        <p:nvSpPr>
          <p:cNvPr id="15" name="矩形 14"/>
          <p:cNvSpPr/>
          <p:nvPr/>
        </p:nvSpPr>
        <p:spPr>
          <a:xfrm>
            <a:off x="317813" y="952153"/>
            <a:ext cx="11573076" cy="5658024"/>
          </a:xfrm>
          <a:prstGeom prst="rect">
            <a:avLst/>
          </a:prstGeom>
        </p:spPr>
        <p:txBody>
          <a:bodyPr wrap="square">
            <a:spAutoFit/>
          </a:bodyPr>
          <a:lstStyle/>
          <a:p>
            <a:pPr algn="just">
              <a:lnSpc>
                <a:spcPct val="137000"/>
              </a:lnSpc>
              <a:spcAft>
                <a:spcPts val="0"/>
              </a:spcAft>
              <a:tabLst>
                <a:tab pos="2070735" algn="l"/>
              </a:tabLst>
            </a:pPr>
            <a:r>
              <a:rPr lang="en-US" altLang="zh-CN" sz="2400" kern="100" dirty="0">
                <a:latin typeface="Times New Roman" panose="02020603050405020304"/>
                <a:ea typeface="华文细黑"/>
                <a:cs typeface="Courier New" panose="02070309020205020404"/>
              </a:rPr>
              <a:t>1.</a:t>
            </a:r>
            <a:r>
              <a:rPr lang="zh-CN" altLang="zh-CN" sz="2400" kern="100" dirty="0">
                <a:latin typeface="Times New Roman" panose="02020603050405020304"/>
                <a:ea typeface="华文细黑"/>
                <a:cs typeface="Times New Roman" panose="02020603050405020304"/>
              </a:rPr>
              <a:t>为什么说本文的溢美之辞只是一个幌子？</a:t>
            </a:r>
            <a:endParaRPr lang="zh-CN" altLang="zh-CN" sz="2400" kern="100" dirty="0">
              <a:latin typeface="宋体" panose="02010600030101010101" pitchFamily="2" charset="-122"/>
              <a:cs typeface="Courier New" panose="02070309020205020404"/>
            </a:endParaRPr>
          </a:p>
          <a:p>
            <a:pPr algn="just">
              <a:lnSpc>
                <a:spcPct val="137000"/>
              </a:lnSpc>
              <a:spcAft>
                <a:spcPts val="0"/>
              </a:spcAft>
              <a:tabLst>
                <a:tab pos="2070735" algn="l"/>
              </a:tabLst>
            </a:pPr>
            <a:r>
              <a:rPr lang="zh-CN" altLang="zh-CN" sz="2400" b="1" kern="100" dirty="0">
                <a:solidFill>
                  <a:srgbClr val="C00000"/>
                </a:solidFill>
                <a:latin typeface="Times New Roman" panose="02020603050405020304"/>
                <a:ea typeface="黑体" panose="02010609060101010101" pitchFamily="49" charset="-122"/>
                <a:cs typeface="Times New Roman" panose="02020603050405020304"/>
              </a:rPr>
              <a:t>答案　</a:t>
            </a:r>
            <a:r>
              <a:rPr lang="zh-CN" altLang="zh-CN" sz="2400" kern="100" spc="-100" dirty="0">
                <a:solidFill>
                  <a:srgbClr val="3333FF"/>
                </a:solidFill>
                <a:latin typeface="Times New Roman" panose="02020603050405020304"/>
                <a:ea typeface="华文细黑"/>
                <a:cs typeface="Times New Roman" panose="02020603050405020304"/>
              </a:rPr>
              <a:t>在那样的场合，王勃是不可能提起笔来就大发其牢骚的，既有失身份，也不得众宾爱悦。</a:t>
            </a:r>
            <a:r>
              <a:rPr lang="en-US" altLang="zh-CN" sz="2400" kern="100" spc="-100" dirty="0">
                <a:solidFill>
                  <a:srgbClr val="3333FF"/>
                </a:solidFill>
                <a:latin typeface="宋体" panose="02010600030101010101" pitchFamily="2" charset="-122"/>
                <a:ea typeface="华文细黑"/>
                <a:cs typeface="Times New Roman" panose="02020603050405020304"/>
              </a:rPr>
              <a:t>“</a:t>
            </a:r>
            <a:r>
              <a:rPr lang="zh-CN" altLang="zh-CN" sz="2400" kern="100" spc="-100" dirty="0">
                <a:solidFill>
                  <a:srgbClr val="3333FF"/>
                </a:solidFill>
                <a:latin typeface="Times New Roman" panose="02020603050405020304"/>
                <a:ea typeface="华文细黑"/>
                <a:cs typeface="Times New Roman" panose="02020603050405020304"/>
              </a:rPr>
              <a:t>人情练达即文章</a:t>
            </a:r>
            <a:r>
              <a:rPr lang="en-US" altLang="zh-CN" sz="2400" kern="100" spc="-100" dirty="0">
                <a:solidFill>
                  <a:srgbClr val="3333FF"/>
                </a:solidFill>
                <a:latin typeface="宋体" panose="02010600030101010101" pitchFamily="2" charset="-122"/>
                <a:ea typeface="华文细黑"/>
                <a:cs typeface="Times New Roman" panose="02020603050405020304"/>
              </a:rPr>
              <a:t>”</a:t>
            </a:r>
            <a:r>
              <a:rPr lang="zh-CN" altLang="zh-CN" sz="2400" kern="100" spc="-100" dirty="0">
                <a:solidFill>
                  <a:srgbClr val="3333FF"/>
                </a:solidFill>
                <a:latin typeface="Times New Roman" panose="02020603050405020304"/>
                <a:ea typeface="华文细黑"/>
                <a:cs typeface="Times New Roman" panose="02020603050405020304"/>
              </a:rPr>
              <a:t>，王勃的前半篇文章主要目的是应景，说白一点，就是让大家高兴。阎某人重修滕王阁，至少是为了说明当时的洪州物阜民丰、太平乐业的政治，而集会群英，自然是一种标榜。王勃清楚地了解这种心理，就在文章中大下溢美之辞。</a:t>
            </a:r>
            <a:endParaRPr lang="zh-CN" altLang="zh-CN" sz="2400" kern="100" spc="-100" dirty="0">
              <a:latin typeface="宋体" panose="02010600030101010101" pitchFamily="2" charset="-122"/>
              <a:cs typeface="Courier New" panose="02070309020205020404"/>
            </a:endParaRPr>
          </a:p>
          <a:p>
            <a:pPr algn="just">
              <a:lnSpc>
                <a:spcPct val="137000"/>
              </a:lnSpc>
              <a:spcAft>
                <a:spcPts val="0"/>
              </a:spcAft>
              <a:tabLst>
                <a:tab pos="2070735" algn="l"/>
              </a:tabLst>
            </a:pPr>
            <a:r>
              <a:rPr lang="en-US" altLang="zh-CN" sz="2400" kern="100" dirty="0">
                <a:solidFill>
                  <a:srgbClr val="3333FF"/>
                </a:solidFill>
                <a:latin typeface="宋体" panose="02010600030101010101" pitchFamily="2" charset="-122"/>
                <a:ea typeface="华文细黑"/>
                <a:cs typeface="Times New Roman" panose="02020603050405020304"/>
              </a:rPr>
              <a:t>“</a:t>
            </a:r>
            <a:r>
              <a:rPr lang="zh-CN" altLang="zh-CN" sz="2400" kern="100" dirty="0">
                <a:solidFill>
                  <a:srgbClr val="3333FF"/>
                </a:solidFill>
                <a:latin typeface="Times New Roman" panose="02020603050405020304"/>
                <a:ea typeface="华文细黑"/>
                <a:cs typeface="Times New Roman" panose="02020603050405020304"/>
              </a:rPr>
              <a:t>闾阎扑地，钟鸣鼎食之家；舸舰迷津，青雀黄龙之舳。</a:t>
            </a:r>
            <a:r>
              <a:rPr lang="en-US" altLang="zh-CN" sz="2400" kern="100" dirty="0">
                <a:solidFill>
                  <a:srgbClr val="3333FF"/>
                </a:solidFill>
                <a:latin typeface="宋体" panose="02010600030101010101" pitchFamily="2" charset="-122"/>
                <a:ea typeface="华文细黑"/>
                <a:cs typeface="Times New Roman" panose="02020603050405020304"/>
              </a:rPr>
              <a:t>”</a:t>
            </a:r>
            <a:r>
              <a:rPr lang="en-US" altLang="zh-CN" sz="2400" kern="100" dirty="0">
                <a:solidFill>
                  <a:srgbClr val="3333FF"/>
                </a:solidFill>
                <a:latin typeface="Times New Roman" panose="02020603050405020304"/>
                <a:ea typeface="华文细黑"/>
                <a:cs typeface="Courier New" panose="02070309020205020404"/>
              </a:rPr>
              <a:t>——</a:t>
            </a:r>
            <a:r>
              <a:rPr lang="zh-CN" altLang="zh-CN" sz="2400" kern="100" dirty="0">
                <a:solidFill>
                  <a:srgbClr val="3333FF"/>
                </a:solidFill>
                <a:latin typeface="Times New Roman" panose="02020603050405020304"/>
                <a:ea typeface="华文细黑"/>
                <a:cs typeface="Times New Roman" panose="02020603050405020304"/>
              </a:rPr>
              <a:t>人烟繁盛、祥和富庶的景象映入我们的眼帘。</a:t>
            </a:r>
            <a:endParaRPr lang="zh-CN" altLang="zh-CN" sz="2400" kern="100" dirty="0">
              <a:latin typeface="宋体" panose="02010600030101010101" pitchFamily="2" charset="-122"/>
              <a:cs typeface="Courier New" panose="02070309020205020404"/>
            </a:endParaRPr>
          </a:p>
          <a:p>
            <a:pPr algn="just">
              <a:lnSpc>
                <a:spcPct val="137000"/>
              </a:lnSpc>
              <a:spcAft>
                <a:spcPts val="0"/>
              </a:spcAft>
              <a:tabLst>
                <a:tab pos="2070735" algn="l"/>
              </a:tabLst>
            </a:pPr>
            <a:r>
              <a:rPr lang="en-US" altLang="zh-CN" sz="2400" kern="100" dirty="0">
                <a:solidFill>
                  <a:srgbClr val="3333FF"/>
                </a:solidFill>
                <a:latin typeface="宋体" panose="02010600030101010101" pitchFamily="2" charset="-122"/>
                <a:ea typeface="华文细黑"/>
                <a:cs typeface="Times New Roman" panose="02020603050405020304"/>
              </a:rPr>
              <a:t>“</a:t>
            </a:r>
            <a:r>
              <a:rPr lang="zh-CN" altLang="zh-CN" sz="2400" kern="100" dirty="0">
                <a:solidFill>
                  <a:srgbClr val="3333FF"/>
                </a:solidFill>
                <a:latin typeface="Times New Roman" panose="02020603050405020304"/>
                <a:ea typeface="华文细黑"/>
                <a:cs typeface="Times New Roman" panose="02020603050405020304"/>
              </a:rPr>
              <a:t>人杰地灵</a:t>
            </a:r>
            <a:r>
              <a:rPr lang="en-US" altLang="zh-CN" sz="2400" kern="100" dirty="0">
                <a:solidFill>
                  <a:srgbClr val="3333FF"/>
                </a:solidFill>
                <a:latin typeface="宋体" panose="02010600030101010101" pitchFamily="2" charset="-122"/>
                <a:ea typeface="华文细黑"/>
                <a:cs typeface="Times New Roman" panose="02020603050405020304"/>
              </a:rPr>
              <a:t>”“</a:t>
            </a:r>
            <a:r>
              <a:rPr lang="zh-CN" altLang="zh-CN" sz="2400" kern="100" dirty="0">
                <a:solidFill>
                  <a:srgbClr val="3333FF"/>
                </a:solidFill>
                <a:latin typeface="Times New Roman" panose="02020603050405020304"/>
                <a:ea typeface="华文细黑"/>
                <a:cs typeface="Times New Roman" panose="02020603050405020304"/>
              </a:rPr>
              <a:t>胜友如云</a:t>
            </a:r>
            <a:r>
              <a:rPr lang="en-US" altLang="zh-CN" sz="2400" kern="100" dirty="0">
                <a:solidFill>
                  <a:srgbClr val="3333FF"/>
                </a:solidFill>
                <a:latin typeface="宋体" panose="02010600030101010101" pitchFamily="2" charset="-122"/>
                <a:ea typeface="华文细黑"/>
                <a:cs typeface="Times New Roman" panose="02020603050405020304"/>
              </a:rPr>
              <a:t>”“</a:t>
            </a:r>
            <a:r>
              <a:rPr lang="zh-CN" altLang="zh-CN" sz="2400" kern="100" dirty="0">
                <a:solidFill>
                  <a:srgbClr val="3333FF"/>
                </a:solidFill>
                <a:latin typeface="Times New Roman" panose="02020603050405020304"/>
                <a:ea typeface="华文细黑"/>
                <a:cs typeface="Times New Roman" panose="02020603050405020304"/>
              </a:rPr>
              <a:t>高朋满座</a:t>
            </a:r>
            <a:r>
              <a:rPr lang="en-US" altLang="zh-CN" sz="2400" kern="100" dirty="0">
                <a:solidFill>
                  <a:srgbClr val="3333FF"/>
                </a:solidFill>
                <a:latin typeface="宋体" panose="02010600030101010101" pitchFamily="2" charset="-122"/>
                <a:ea typeface="华文细黑"/>
                <a:cs typeface="Times New Roman" panose="02020603050405020304"/>
              </a:rPr>
              <a:t>”“</a:t>
            </a:r>
            <a:r>
              <a:rPr lang="zh-CN" altLang="zh-CN" sz="2400" kern="100" dirty="0">
                <a:solidFill>
                  <a:srgbClr val="3333FF"/>
                </a:solidFill>
                <a:latin typeface="Times New Roman" panose="02020603050405020304"/>
                <a:ea typeface="华文细黑"/>
                <a:cs typeface="Times New Roman" panose="02020603050405020304"/>
              </a:rPr>
              <a:t>雄州雾列</a:t>
            </a:r>
            <a:r>
              <a:rPr lang="en-US" altLang="zh-CN" sz="2400" kern="100" dirty="0">
                <a:solidFill>
                  <a:srgbClr val="3333FF"/>
                </a:solidFill>
                <a:latin typeface="宋体" panose="02010600030101010101" pitchFamily="2" charset="-122"/>
                <a:ea typeface="华文细黑"/>
                <a:cs typeface="Times New Roman" panose="02020603050405020304"/>
              </a:rPr>
              <a:t>”“</a:t>
            </a:r>
            <a:r>
              <a:rPr lang="zh-CN" altLang="zh-CN" sz="2400" kern="100" dirty="0">
                <a:solidFill>
                  <a:srgbClr val="3333FF"/>
                </a:solidFill>
                <a:latin typeface="Times New Roman" panose="02020603050405020304"/>
                <a:ea typeface="华文细黑"/>
                <a:cs typeface="Times New Roman" panose="02020603050405020304"/>
              </a:rPr>
              <a:t>俊采星驰</a:t>
            </a:r>
            <a:r>
              <a:rPr lang="en-US" altLang="zh-CN" sz="2400" kern="100" dirty="0">
                <a:solidFill>
                  <a:srgbClr val="3333FF"/>
                </a:solidFill>
                <a:latin typeface="宋体" panose="02010600030101010101" pitchFamily="2" charset="-122"/>
                <a:ea typeface="华文细黑"/>
                <a:cs typeface="Times New Roman" panose="02020603050405020304"/>
              </a:rPr>
              <a:t>”“</a:t>
            </a:r>
            <a:r>
              <a:rPr lang="zh-CN" altLang="zh-CN" sz="2400" kern="100" dirty="0">
                <a:solidFill>
                  <a:srgbClr val="3333FF"/>
                </a:solidFill>
                <a:latin typeface="Times New Roman" panose="02020603050405020304"/>
                <a:ea typeface="华文细黑"/>
                <a:cs typeface="Times New Roman" panose="02020603050405020304"/>
              </a:rPr>
              <a:t>腾蛟起凤</a:t>
            </a:r>
            <a:r>
              <a:rPr lang="en-US" altLang="zh-CN" sz="2400" kern="100" smtClean="0">
                <a:solidFill>
                  <a:srgbClr val="3333FF"/>
                </a:solidFill>
                <a:latin typeface="宋体" panose="02010600030101010101" pitchFamily="2" charset="-122"/>
                <a:ea typeface="华文细黑"/>
                <a:cs typeface="Times New Roman" panose="02020603050405020304"/>
              </a:rPr>
              <a:t>”</a:t>
            </a:r>
            <a:endParaRPr lang="en-US" altLang="zh-CN" sz="2400" kern="100" smtClean="0">
              <a:solidFill>
                <a:srgbClr val="3333FF"/>
              </a:solidFill>
              <a:latin typeface="宋体" panose="02010600030101010101" pitchFamily="2" charset="-122"/>
              <a:ea typeface="华文细黑"/>
              <a:cs typeface="Times New Roman" panose="02020603050405020304"/>
            </a:endParaRPr>
          </a:p>
          <a:p>
            <a:pPr algn="just">
              <a:lnSpc>
                <a:spcPct val="137000"/>
              </a:lnSpc>
              <a:spcAft>
                <a:spcPts val="0"/>
              </a:spcAft>
              <a:tabLst>
                <a:tab pos="2070735" algn="l"/>
              </a:tabLst>
            </a:pPr>
            <a:r>
              <a:rPr lang="en-US" altLang="zh-CN" sz="2400" kern="100" smtClean="0">
                <a:solidFill>
                  <a:srgbClr val="3333FF"/>
                </a:solidFill>
                <a:latin typeface="Times New Roman" panose="02020603050405020304"/>
                <a:ea typeface="华文细黑"/>
                <a:cs typeface="Courier New" panose="02070309020205020404"/>
              </a:rPr>
              <a:t>——</a:t>
            </a:r>
            <a:r>
              <a:rPr lang="zh-CN" altLang="zh-CN" sz="2400" kern="100" dirty="0">
                <a:solidFill>
                  <a:srgbClr val="3333FF"/>
                </a:solidFill>
                <a:latin typeface="Times New Roman" panose="02020603050405020304"/>
                <a:ea typeface="华文细黑"/>
                <a:cs typeface="Times New Roman" panose="02020603050405020304"/>
              </a:rPr>
              <a:t>面对人才辈出、贤士如云的洪州，赞美之情溢于言表。</a:t>
            </a:r>
            <a:endParaRPr lang="zh-CN" altLang="zh-CN" sz="2400" kern="100" dirty="0">
              <a:latin typeface="宋体" panose="02010600030101010101" pitchFamily="2" charset="-122"/>
              <a:cs typeface="Courier New" panose="02070309020205020404"/>
            </a:endParaRPr>
          </a:p>
          <a:p>
            <a:pPr algn="just">
              <a:lnSpc>
                <a:spcPct val="137000"/>
              </a:lnSpc>
              <a:spcAft>
                <a:spcPts val="0"/>
              </a:spcAft>
              <a:tabLst>
                <a:tab pos="2070735" algn="l"/>
              </a:tabLst>
            </a:pPr>
            <a:r>
              <a:rPr lang="en-US" altLang="zh-CN" sz="2400" kern="100" dirty="0">
                <a:solidFill>
                  <a:srgbClr val="3333FF"/>
                </a:solidFill>
                <a:latin typeface="宋体" panose="02010600030101010101" pitchFamily="2" charset="-122"/>
                <a:ea typeface="华文细黑"/>
                <a:cs typeface="Times New Roman" panose="02020603050405020304"/>
              </a:rPr>
              <a:t>“</a:t>
            </a:r>
            <a:r>
              <a:rPr lang="zh-CN" altLang="zh-CN" sz="2400" kern="100" dirty="0">
                <a:solidFill>
                  <a:srgbClr val="3333FF"/>
                </a:solidFill>
                <a:latin typeface="Times New Roman" panose="02020603050405020304"/>
                <a:ea typeface="华文细黑"/>
                <a:cs typeface="Times New Roman" panose="02020603050405020304"/>
              </a:rPr>
              <a:t>渔舟唱晚，响穷彭蠡之滨；雁阵惊寒，声断衡阳之浦。</a:t>
            </a:r>
            <a:r>
              <a:rPr lang="en-US" altLang="zh-CN" sz="2400" kern="100" dirty="0">
                <a:solidFill>
                  <a:srgbClr val="3333FF"/>
                </a:solidFill>
                <a:latin typeface="宋体" panose="02010600030101010101" pitchFamily="2" charset="-122"/>
                <a:ea typeface="华文细黑"/>
                <a:cs typeface="Times New Roman" panose="02020603050405020304"/>
              </a:rPr>
              <a:t>”</a:t>
            </a:r>
            <a:r>
              <a:rPr lang="en-US" altLang="zh-CN" sz="2400" kern="100" dirty="0">
                <a:solidFill>
                  <a:srgbClr val="3333FF"/>
                </a:solidFill>
                <a:latin typeface="Times New Roman" panose="02020603050405020304"/>
                <a:ea typeface="华文细黑"/>
                <a:cs typeface="Courier New" panose="02070309020205020404"/>
              </a:rPr>
              <a:t>——</a:t>
            </a:r>
            <a:r>
              <a:rPr lang="zh-CN" altLang="zh-CN" sz="2400" kern="100" dirty="0">
                <a:solidFill>
                  <a:srgbClr val="3333FF"/>
                </a:solidFill>
                <a:latin typeface="Times New Roman" panose="02020603050405020304"/>
                <a:ea typeface="华文细黑"/>
                <a:cs typeface="Times New Roman" panose="02020603050405020304"/>
              </a:rPr>
              <a:t>百姓乐业、天清气净的风俗画卷。</a:t>
            </a:r>
            <a:endParaRPr lang="zh-CN" altLang="zh-CN" sz="2400" kern="100" dirty="0">
              <a:effectLst/>
              <a:latin typeface="宋体" panose="02010600030101010101" pitchFamily="2" charset="-122"/>
              <a:cs typeface="Courier New" panose="02070309020205020404"/>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2"/>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5">
                                            <p:txEl>
                                              <p:pRg st="1" end="1"/>
                                            </p:txEl>
                                          </p:spTgt>
                                        </p:tgtEl>
                                        <p:attrNameLst>
                                          <p:attrName>style.visibility</p:attrName>
                                        </p:attrNameLst>
                                      </p:cBhvr>
                                      <p:to>
                                        <p:strVal val="visible"/>
                                      </p:to>
                                    </p:set>
                                    <p:animEffect transition="in" filter="blinds(horizontal)">
                                      <p:cBhvr>
                                        <p:cTn id="7" dur="500"/>
                                        <p:tgtEl>
                                          <p:spTgt spid="15">
                                            <p:txEl>
                                              <p:pRg st="1" end="1"/>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15">
                                            <p:txEl>
                                              <p:pRg st="2" end="2"/>
                                            </p:txEl>
                                          </p:spTgt>
                                        </p:tgtEl>
                                        <p:attrNameLst>
                                          <p:attrName>style.visibility</p:attrName>
                                        </p:attrNameLst>
                                      </p:cBhvr>
                                      <p:to>
                                        <p:strVal val="visible"/>
                                      </p:to>
                                    </p:set>
                                    <p:animEffect transition="in" filter="blinds(horizontal)">
                                      <p:cBhvr>
                                        <p:cTn id="10" dur="500"/>
                                        <p:tgtEl>
                                          <p:spTgt spid="15">
                                            <p:txEl>
                                              <p:pRg st="2" end="2"/>
                                            </p:txEl>
                                          </p:spTgt>
                                        </p:tgtEl>
                                      </p:cBhvr>
                                    </p:animEffect>
                                  </p:childTnLst>
                                </p:cTn>
                              </p:par>
                              <p:par>
                                <p:cTn id="11" presetID="3" presetClass="entr" presetSubtype="10" fill="hold" nodeType="withEffect">
                                  <p:stCondLst>
                                    <p:cond delay="0"/>
                                  </p:stCondLst>
                                  <p:childTnLst>
                                    <p:set>
                                      <p:cBhvr>
                                        <p:cTn id="12" dur="1" fill="hold">
                                          <p:stCondLst>
                                            <p:cond delay="0"/>
                                          </p:stCondLst>
                                        </p:cTn>
                                        <p:tgtEl>
                                          <p:spTgt spid="15">
                                            <p:txEl>
                                              <p:pRg st="3" end="3"/>
                                            </p:txEl>
                                          </p:spTgt>
                                        </p:tgtEl>
                                        <p:attrNameLst>
                                          <p:attrName>style.visibility</p:attrName>
                                        </p:attrNameLst>
                                      </p:cBhvr>
                                      <p:to>
                                        <p:strVal val="visible"/>
                                      </p:to>
                                    </p:set>
                                    <p:animEffect transition="in" filter="blinds(horizontal)">
                                      <p:cBhvr>
                                        <p:cTn id="13" dur="500"/>
                                        <p:tgtEl>
                                          <p:spTgt spid="15">
                                            <p:txEl>
                                              <p:pRg st="3" end="3"/>
                                            </p:txEl>
                                          </p:spTgt>
                                        </p:tgtEl>
                                      </p:cBhvr>
                                    </p:animEffect>
                                  </p:childTnLst>
                                </p:cTn>
                              </p:par>
                              <p:par>
                                <p:cTn id="14" presetID="3" presetClass="entr" presetSubtype="10" fill="hold" nodeType="withEffect">
                                  <p:stCondLst>
                                    <p:cond delay="0"/>
                                  </p:stCondLst>
                                  <p:childTnLst>
                                    <p:set>
                                      <p:cBhvr>
                                        <p:cTn id="15" dur="1" fill="hold">
                                          <p:stCondLst>
                                            <p:cond delay="0"/>
                                          </p:stCondLst>
                                        </p:cTn>
                                        <p:tgtEl>
                                          <p:spTgt spid="15">
                                            <p:txEl>
                                              <p:pRg st="4" end="4"/>
                                            </p:txEl>
                                          </p:spTgt>
                                        </p:tgtEl>
                                        <p:attrNameLst>
                                          <p:attrName>style.visibility</p:attrName>
                                        </p:attrNameLst>
                                      </p:cBhvr>
                                      <p:to>
                                        <p:strVal val="visible"/>
                                      </p:to>
                                    </p:set>
                                    <p:animEffect transition="in" filter="blinds(horizontal)">
                                      <p:cBhvr>
                                        <p:cTn id="16" dur="500"/>
                                        <p:tgtEl>
                                          <p:spTgt spid="15">
                                            <p:txEl>
                                              <p:pRg st="4" end="4"/>
                                            </p:txEl>
                                          </p:spTgt>
                                        </p:tgtEl>
                                      </p:cBhvr>
                                    </p:animEffect>
                                  </p:childTnLst>
                                </p:cTn>
                              </p:par>
                              <p:par>
                                <p:cTn id="17" presetID="3" presetClass="entr" presetSubtype="10" fill="hold" nodeType="withEffect">
                                  <p:stCondLst>
                                    <p:cond delay="0"/>
                                  </p:stCondLst>
                                  <p:childTnLst>
                                    <p:set>
                                      <p:cBhvr>
                                        <p:cTn id="18" dur="1" fill="hold">
                                          <p:stCondLst>
                                            <p:cond delay="0"/>
                                          </p:stCondLst>
                                        </p:cTn>
                                        <p:tgtEl>
                                          <p:spTgt spid="15">
                                            <p:txEl>
                                              <p:pRg st="5" end="5"/>
                                            </p:txEl>
                                          </p:spTgt>
                                        </p:tgtEl>
                                        <p:attrNameLst>
                                          <p:attrName>style.visibility</p:attrName>
                                        </p:attrNameLst>
                                      </p:cBhvr>
                                      <p:to>
                                        <p:strVal val="visible"/>
                                      </p:to>
                                    </p:set>
                                    <p:animEffect transition="in" filter="blinds(horizontal)">
                                      <p:cBhvr>
                                        <p:cTn id="19" dur="500"/>
                                        <p:tgtEl>
                                          <p:spTgt spid="15">
                                            <p:txEl>
                                              <p:pRg st="5" end="5"/>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xit" presetSubtype="0" fill="hold" grpId="0" nodeType="clickEffect">
                                  <p:stCondLst>
                                    <p:cond delay="0"/>
                                  </p:stCondLst>
                                  <p:childTnLst>
                                    <p:animEffect transition="out" filter="fade">
                                      <p:cBhvr>
                                        <p:cTn id="23" dur="500"/>
                                        <p:tgtEl>
                                          <p:spTgt spid="15">
                                            <p:txEl>
                                              <p:pRg st="1" end="1"/>
                                            </p:txEl>
                                          </p:spTgt>
                                        </p:tgtEl>
                                      </p:cBhvr>
                                    </p:animEffect>
                                    <p:set>
                                      <p:cBhvr>
                                        <p:cTn id="24" dur="1" fill="hold">
                                          <p:stCondLst>
                                            <p:cond delay="499"/>
                                          </p:stCondLst>
                                        </p:cTn>
                                        <p:tgtEl>
                                          <p:spTgt spid="15">
                                            <p:txEl>
                                              <p:pRg st="1" end="1"/>
                                            </p:txEl>
                                          </p:spTgt>
                                        </p:tgtEl>
                                        <p:attrNameLst>
                                          <p:attrName>style.visibility</p:attrName>
                                        </p:attrNameLst>
                                      </p:cBhvr>
                                      <p:to>
                                        <p:strVal val="hidden"/>
                                      </p:to>
                                    </p:set>
                                  </p:childTnLst>
                                </p:cTn>
                              </p:par>
                              <p:par>
                                <p:cTn id="25" presetID="10" presetClass="exit" presetSubtype="0" fill="hold" grpId="0" nodeType="withEffect">
                                  <p:stCondLst>
                                    <p:cond delay="0"/>
                                  </p:stCondLst>
                                  <p:childTnLst>
                                    <p:animEffect transition="out" filter="fade">
                                      <p:cBhvr>
                                        <p:cTn id="26" dur="500"/>
                                        <p:tgtEl>
                                          <p:spTgt spid="15">
                                            <p:txEl>
                                              <p:pRg st="2" end="2"/>
                                            </p:txEl>
                                          </p:spTgt>
                                        </p:tgtEl>
                                      </p:cBhvr>
                                    </p:animEffect>
                                    <p:set>
                                      <p:cBhvr>
                                        <p:cTn id="27" dur="1" fill="hold">
                                          <p:stCondLst>
                                            <p:cond delay="499"/>
                                          </p:stCondLst>
                                        </p:cTn>
                                        <p:tgtEl>
                                          <p:spTgt spid="15">
                                            <p:txEl>
                                              <p:pRg st="2" end="2"/>
                                            </p:txEl>
                                          </p:spTgt>
                                        </p:tgtEl>
                                        <p:attrNameLst>
                                          <p:attrName>style.visibility</p:attrName>
                                        </p:attrNameLst>
                                      </p:cBhvr>
                                      <p:to>
                                        <p:strVal val="hidden"/>
                                      </p:to>
                                    </p:set>
                                  </p:childTnLst>
                                </p:cTn>
                              </p:par>
                              <p:par>
                                <p:cTn id="28" presetID="10" presetClass="exit" presetSubtype="0" fill="hold" grpId="0" nodeType="withEffect">
                                  <p:stCondLst>
                                    <p:cond delay="0"/>
                                  </p:stCondLst>
                                  <p:childTnLst>
                                    <p:animEffect transition="out" filter="fade">
                                      <p:cBhvr>
                                        <p:cTn id="29" dur="500"/>
                                        <p:tgtEl>
                                          <p:spTgt spid="15">
                                            <p:txEl>
                                              <p:pRg st="3" end="3"/>
                                            </p:txEl>
                                          </p:spTgt>
                                        </p:tgtEl>
                                      </p:cBhvr>
                                    </p:animEffect>
                                    <p:set>
                                      <p:cBhvr>
                                        <p:cTn id="30" dur="1" fill="hold">
                                          <p:stCondLst>
                                            <p:cond delay="499"/>
                                          </p:stCondLst>
                                        </p:cTn>
                                        <p:tgtEl>
                                          <p:spTgt spid="15">
                                            <p:txEl>
                                              <p:pRg st="3" end="3"/>
                                            </p:txEl>
                                          </p:spTgt>
                                        </p:tgtEl>
                                        <p:attrNameLst>
                                          <p:attrName>style.visibility</p:attrName>
                                        </p:attrNameLst>
                                      </p:cBhvr>
                                      <p:to>
                                        <p:strVal val="hidden"/>
                                      </p:to>
                                    </p:set>
                                  </p:childTnLst>
                                </p:cTn>
                              </p:par>
                              <p:par>
                                <p:cTn id="31" presetID="10" presetClass="exit" presetSubtype="0" fill="hold" grpId="0" nodeType="withEffect">
                                  <p:stCondLst>
                                    <p:cond delay="0"/>
                                  </p:stCondLst>
                                  <p:childTnLst>
                                    <p:animEffect transition="out" filter="fade">
                                      <p:cBhvr>
                                        <p:cTn id="32" dur="500"/>
                                        <p:tgtEl>
                                          <p:spTgt spid="15">
                                            <p:txEl>
                                              <p:pRg st="4" end="4"/>
                                            </p:txEl>
                                          </p:spTgt>
                                        </p:tgtEl>
                                      </p:cBhvr>
                                    </p:animEffect>
                                    <p:set>
                                      <p:cBhvr>
                                        <p:cTn id="33" dur="1" fill="hold">
                                          <p:stCondLst>
                                            <p:cond delay="499"/>
                                          </p:stCondLst>
                                        </p:cTn>
                                        <p:tgtEl>
                                          <p:spTgt spid="15">
                                            <p:txEl>
                                              <p:pRg st="4" end="4"/>
                                            </p:txEl>
                                          </p:spTgt>
                                        </p:tgtEl>
                                        <p:attrNameLst>
                                          <p:attrName>style.visibility</p:attrName>
                                        </p:attrNameLst>
                                      </p:cBhvr>
                                      <p:to>
                                        <p:strVal val="hidden"/>
                                      </p:to>
                                    </p:set>
                                  </p:childTnLst>
                                </p:cTn>
                              </p:par>
                              <p:par>
                                <p:cTn id="34" presetID="10" presetClass="exit" presetSubtype="0" fill="hold" grpId="0" nodeType="withEffect">
                                  <p:stCondLst>
                                    <p:cond delay="0"/>
                                  </p:stCondLst>
                                  <p:childTnLst>
                                    <p:animEffect transition="out" filter="fade">
                                      <p:cBhvr>
                                        <p:cTn id="35" dur="500"/>
                                        <p:tgtEl>
                                          <p:spTgt spid="15">
                                            <p:txEl>
                                              <p:pRg st="5" end="5"/>
                                            </p:txEl>
                                          </p:spTgt>
                                        </p:tgtEl>
                                      </p:cBhvr>
                                    </p:animEffect>
                                    <p:set>
                                      <p:cBhvr>
                                        <p:cTn id="36" dur="1" fill="hold">
                                          <p:stCondLst>
                                            <p:cond delay="499"/>
                                          </p:stCondLst>
                                        </p:cTn>
                                        <p:tgtEl>
                                          <p:spTgt spid="15">
                                            <p:txEl>
                                              <p:pRg st="5" end="5"/>
                                            </p:txEl>
                                          </p:spTgt>
                                        </p:tgtEl>
                                        <p:attrNameLst>
                                          <p:attrName>style.visibility</p:attrName>
                                        </p:attrNameLst>
                                      </p:cBhvr>
                                      <p:to>
                                        <p:strVal val="hidden"/>
                                      </p:to>
                                    </p:set>
                                  </p:childTnLst>
                                </p:cTn>
                              </p:par>
                            </p:childTnLst>
                          </p:cTn>
                        </p:par>
                      </p:childTnLst>
                    </p:cTn>
                  </p:par>
                </p:childTnLst>
              </p:cTn>
              <p:nextCondLst>
                <p:cond evt="onClick" delay="0">
                  <p:tgtEl>
                    <p:spTgt spid="12"/>
                  </p:tgtEl>
                </p:cond>
              </p:nextCondLst>
            </p:seq>
          </p:childTnLst>
        </p:cTn>
      </p:par>
    </p:tnLst>
    <p:bldLst>
      <p:bldP spid="15" grpId="0" uiExpand="1" build="allAtOnce"/>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2" name="圆角矩形 11">
            <a:hlinkClick r:id="rId1" action="ppaction://hlinksldjump"/>
          </p:cNvPr>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0000CC"/>
                </a:solidFill>
                <a:latin typeface="黑体" panose="02010609060101010101" pitchFamily="49" charset="-122"/>
                <a:ea typeface="黑体" panose="02010609060101010101" pitchFamily="49" charset="-122"/>
              </a:rPr>
              <a:t>返回</a:t>
            </a:r>
            <a:endParaRPr lang="zh-CN" altLang="en-US" sz="1400" dirty="0">
              <a:solidFill>
                <a:srgbClr val="0000CC"/>
              </a:solidFill>
              <a:latin typeface="黑体" panose="02010609060101010101" pitchFamily="49" charset="-122"/>
              <a:ea typeface="黑体" panose="02010609060101010101" pitchFamily="49" charset="-122"/>
            </a:endParaRPr>
          </a:p>
        </p:txBody>
      </p:sp>
      <p:sp>
        <p:nvSpPr>
          <p:cNvPr id="13" name="圆角矩形 12"/>
          <p:cNvSpPr/>
          <p:nvPr/>
        </p:nvSpPr>
        <p:spPr>
          <a:xfrm>
            <a:off x="10406249"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答案</a:t>
            </a:r>
            <a:endParaRPr lang="zh-CN" altLang="en-US" sz="1400" dirty="0">
              <a:solidFill>
                <a:srgbClr val="C00000"/>
              </a:solidFill>
              <a:latin typeface="黑体" panose="02010609060101010101" pitchFamily="49" charset="-122"/>
              <a:ea typeface="黑体" panose="02010609060101010101" pitchFamily="49" charset="-122"/>
            </a:endParaRPr>
          </a:p>
        </p:txBody>
      </p:sp>
      <p:sp>
        <p:nvSpPr>
          <p:cNvPr id="7" name="矩形 6"/>
          <p:cNvSpPr/>
          <p:nvPr/>
        </p:nvSpPr>
        <p:spPr>
          <a:xfrm>
            <a:off x="291133" y="16049"/>
            <a:ext cx="11592126" cy="6555641"/>
          </a:xfrm>
          <a:prstGeom prst="rect">
            <a:avLst/>
          </a:prstGeom>
        </p:spPr>
        <p:txBody>
          <a:bodyPr wrap="square">
            <a:spAutoFit/>
          </a:bodyPr>
          <a:lstStyle/>
          <a:p>
            <a:pPr algn="just">
              <a:lnSpc>
                <a:spcPct val="150000"/>
              </a:lnSpc>
              <a:spcAft>
                <a:spcPts val="0"/>
              </a:spcAft>
              <a:tabLst>
                <a:tab pos="2070735" algn="l"/>
              </a:tabLst>
            </a:pPr>
            <a:r>
              <a:rPr lang="en-US" altLang="zh-CN" sz="2800" kern="100" dirty="0">
                <a:latin typeface="Times New Roman" panose="02020603050405020304"/>
                <a:ea typeface="华文细黑"/>
                <a:cs typeface="Courier New" panose="02070309020205020404"/>
              </a:rPr>
              <a:t>2.</a:t>
            </a:r>
            <a:r>
              <a:rPr lang="zh-CN" altLang="zh-CN" sz="2800" kern="100" dirty="0">
                <a:latin typeface="Times New Roman" panose="02020603050405020304"/>
                <a:ea typeface="华文细黑"/>
                <a:cs typeface="Times New Roman" panose="02020603050405020304"/>
              </a:rPr>
              <a:t>为什么说对失意人生的悲叹是文章的本质？</a:t>
            </a:r>
            <a:endParaRPr lang="zh-CN" altLang="zh-CN" sz="2800" kern="100" dirty="0">
              <a:latin typeface="宋体" panose="02010600030101010101" pitchFamily="2" charset="-122"/>
              <a:cs typeface="Courier New" panose="02070309020205020404"/>
            </a:endParaRPr>
          </a:p>
          <a:p>
            <a:pPr algn="just">
              <a:lnSpc>
                <a:spcPct val="150000"/>
              </a:lnSpc>
              <a:spcAft>
                <a:spcPts val="0"/>
              </a:spcAft>
              <a:tabLst>
                <a:tab pos="2070735" algn="l"/>
              </a:tabLst>
            </a:pPr>
            <a:r>
              <a:rPr lang="zh-CN" altLang="zh-CN" sz="2800" b="1" kern="100" dirty="0">
                <a:solidFill>
                  <a:srgbClr val="C00000"/>
                </a:solidFill>
                <a:latin typeface="Times New Roman" panose="02020603050405020304"/>
                <a:ea typeface="黑体" panose="02010609060101010101" pitchFamily="49" charset="-122"/>
                <a:cs typeface="Times New Roman" panose="02020603050405020304"/>
              </a:rPr>
              <a:t>答案　</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天高地迥，觉宇宙之无穷；兴尽悲来，识盈虚之有数。</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这两个句子表明作者深受术数之学的影响，从而造成他内心的悲凉。</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关山难越，谁悲失路之人？萍水相逢，尽是他乡之客。</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嗟乎！时运不齐，命途多舛。</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这两处把作者孤独无依中的悲凉心境彻底透露出来。</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勃，三尺微命，一介书生。</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有怀投笔</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却</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无路请缨</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，两句话说尽了壮志难酬的痛苦。作者一方面只能为冯唐、李广、贾谊、梁鸿等人的不得志而叹息，另一方面，又只能以孟尝、阮籍自慰，或者把自己比作涸辙之鱼以强作乐观开朗，或者以</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酌贪泉</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而仍然能够保持纯正本色来自勉。所以说对失意人生的悲叹是文章的本质。</a:t>
            </a:r>
            <a:endParaRPr lang="zh-CN" altLang="zh-CN" sz="2800" kern="100" dirty="0">
              <a:effectLst/>
              <a:latin typeface="宋体" panose="02010600030101010101" pitchFamily="2" charset="-122"/>
              <a:cs typeface="Courier New" panose="02070309020205020404"/>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3"/>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7">
                                            <p:txEl>
                                              <p:pRg st="1" end="1"/>
                                            </p:txEl>
                                          </p:spTgt>
                                        </p:tgtEl>
                                        <p:attrNameLst>
                                          <p:attrName>style.visibility</p:attrName>
                                        </p:attrNameLst>
                                      </p:cBhvr>
                                      <p:to>
                                        <p:strVal val="visible"/>
                                      </p:to>
                                    </p:set>
                                    <p:animEffect transition="in" filter="blinds(horizontal)">
                                      <p:cBhvr>
                                        <p:cTn id="7" dur="500"/>
                                        <p:tgtEl>
                                          <p:spTgt spid="7">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7">
                                            <p:txEl>
                                              <p:pRg st="1" end="1"/>
                                            </p:txEl>
                                          </p:spTgt>
                                        </p:tgtEl>
                                      </p:cBhvr>
                                    </p:animEffect>
                                    <p:set>
                                      <p:cBhvr>
                                        <p:cTn id="12" dur="1" fill="hold">
                                          <p:stCondLst>
                                            <p:cond delay="499"/>
                                          </p:stCondLst>
                                        </p:cTn>
                                        <p:tgtEl>
                                          <p:spTgt spid="7">
                                            <p:txEl>
                                              <p:pRg st="1" end="1"/>
                                            </p:txEl>
                                          </p:spTgt>
                                        </p:tgtEl>
                                        <p:attrNameLst>
                                          <p:attrName>style.visibility</p:attrName>
                                        </p:attrNameLst>
                                      </p:cBhvr>
                                      <p:to>
                                        <p:strVal val="hidden"/>
                                      </p:to>
                                    </p:set>
                                  </p:childTnLst>
                                </p:cTn>
                              </p:par>
                            </p:childTnLst>
                          </p:cTn>
                        </p:par>
                      </p:childTnLst>
                    </p:cTn>
                  </p:par>
                </p:childTnLst>
              </p:cTn>
              <p:nextCondLst>
                <p:cond evt="onClick" delay="0">
                  <p:tgtEl>
                    <p:spTgt spid="13"/>
                  </p:tgtEl>
                </p:cond>
              </p:nextCondLst>
            </p:seq>
          </p:childTnLst>
        </p:cTn>
      </p:par>
    </p:tnLst>
    <p:bldLst>
      <p:bldP spid="7" grpId="0" uiExpand="1" build="allAtOnce"/>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381363" y="544488"/>
            <a:ext cx="11412000" cy="6017225"/>
          </a:xfrm>
          <a:prstGeom prst="rect">
            <a:avLst/>
          </a:prstGeom>
        </p:spPr>
        <p:txBody>
          <a:bodyPr wrap="square">
            <a:spAutoFit/>
          </a:bodyPr>
          <a:lstStyle/>
          <a:p>
            <a:pPr algn="ctr">
              <a:lnSpc>
                <a:spcPct val="150000"/>
              </a:lnSpc>
              <a:spcAft>
                <a:spcPts val="0"/>
              </a:spcAft>
              <a:tabLst>
                <a:tab pos="2070735" algn="l"/>
              </a:tabLst>
            </a:pPr>
            <a:r>
              <a:rPr lang="zh-CN" altLang="zh-CN" sz="2600" b="1" kern="100" dirty="0">
                <a:solidFill>
                  <a:srgbClr val="C00000"/>
                </a:solidFill>
                <a:latin typeface="Times New Roman" panose="02020603050405020304"/>
                <a:ea typeface="华文细黑"/>
                <a:cs typeface="Times New Roman" panose="02020603050405020304"/>
              </a:rPr>
              <a:t>流泪的滕王阁</a:t>
            </a:r>
            <a:endParaRPr lang="zh-CN" altLang="zh-CN" sz="2600" kern="100" dirty="0">
              <a:latin typeface="宋体" panose="02010600030101010101" pitchFamily="2" charset="-122"/>
              <a:cs typeface="Courier New" panose="02070309020205020404"/>
            </a:endParaRPr>
          </a:p>
          <a:p>
            <a:pPr algn="just">
              <a:lnSpc>
                <a:spcPct val="150000"/>
              </a:lnSpc>
              <a:spcAft>
                <a:spcPts val="0"/>
              </a:spcAft>
              <a:tabLst>
                <a:tab pos="2070735" algn="l"/>
              </a:tabLst>
            </a:pPr>
            <a:r>
              <a:rPr lang="zh-CN" altLang="zh-CN" sz="2600" kern="100" dirty="0">
                <a:solidFill>
                  <a:srgbClr val="3333FF"/>
                </a:solidFill>
                <a:latin typeface="Times New Roman" panose="02020603050405020304"/>
                <a:ea typeface="华文细黑"/>
                <a:cs typeface="Times New Roman" panose="02020603050405020304"/>
              </a:rPr>
              <a:t>标题为</a:t>
            </a:r>
            <a:r>
              <a:rPr lang="en-US" altLang="zh-CN" sz="2600" kern="100" dirty="0">
                <a:solidFill>
                  <a:srgbClr val="3333FF"/>
                </a:solidFill>
                <a:latin typeface="宋体" panose="02010600030101010101" pitchFamily="2" charset="-122"/>
                <a:ea typeface="华文细黑"/>
                <a:cs typeface="Times New Roman" panose="02020603050405020304"/>
              </a:rPr>
              <a:t>“</a:t>
            </a:r>
            <a:r>
              <a:rPr lang="zh-CN" altLang="zh-CN" sz="2600" kern="100" dirty="0">
                <a:solidFill>
                  <a:srgbClr val="3333FF"/>
                </a:solidFill>
                <a:latin typeface="Times New Roman" panose="02020603050405020304"/>
                <a:ea typeface="华文细黑"/>
                <a:cs typeface="Times New Roman" panose="02020603050405020304"/>
              </a:rPr>
              <a:t>流泪的滕王阁</a:t>
            </a:r>
            <a:r>
              <a:rPr lang="en-US" altLang="zh-CN" sz="2600" kern="100" dirty="0">
                <a:solidFill>
                  <a:srgbClr val="3333FF"/>
                </a:solidFill>
                <a:latin typeface="宋体" panose="02010600030101010101" pitchFamily="2" charset="-122"/>
                <a:ea typeface="华文细黑"/>
                <a:cs typeface="Times New Roman" panose="02020603050405020304"/>
              </a:rPr>
              <a:t>”</a:t>
            </a:r>
            <a:r>
              <a:rPr lang="zh-CN" altLang="zh-CN" sz="2600" kern="100" dirty="0">
                <a:solidFill>
                  <a:srgbClr val="3333FF"/>
                </a:solidFill>
                <a:latin typeface="Times New Roman" panose="02020603050405020304"/>
                <a:ea typeface="华文细黑"/>
                <a:cs typeface="Times New Roman" panose="02020603050405020304"/>
              </a:rPr>
              <a:t>，实际是在写自己为王勃的际遇而感伤流泪。</a:t>
            </a:r>
            <a:endParaRPr lang="zh-CN" altLang="zh-CN" sz="2600" kern="100" dirty="0">
              <a:solidFill>
                <a:srgbClr val="3333FF"/>
              </a:solidFill>
              <a:latin typeface="宋体" panose="02010600030101010101" pitchFamily="2" charset="-122"/>
              <a:cs typeface="Courier New" panose="02070309020205020404"/>
            </a:endParaRPr>
          </a:p>
          <a:p>
            <a:pPr algn="just">
              <a:lnSpc>
                <a:spcPct val="150000"/>
              </a:lnSpc>
              <a:spcAft>
                <a:spcPts val="0"/>
              </a:spcAft>
              <a:tabLst>
                <a:tab pos="2070735" algn="l"/>
              </a:tabLst>
            </a:pPr>
            <a:r>
              <a:rPr lang="en-US" altLang="zh-CN" sz="2600" kern="100" dirty="0" smtClean="0">
                <a:latin typeface="Times New Roman" panose="02020603050405020304"/>
                <a:ea typeface="华文细黑"/>
                <a:cs typeface="Times New Roman" panose="02020603050405020304"/>
              </a:rPr>
              <a:t>        </a:t>
            </a:r>
            <a:r>
              <a:rPr lang="zh-CN" altLang="zh-CN" sz="2600" kern="100" dirty="0" smtClean="0">
                <a:latin typeface="Times New Roman" panose="02020603050405020304"/>
                <a:ea typeface="华文细黑"/>
                <a:cs typeface="Times New Roman" panose="02020603050405020304"/>
              </a:rPr>
              <a:t>江畔</a:t>
            </a:r>
            <a:r>
              <a:rPr lang="zh-CN" altLang="zh-CN" sz="2600" kern="100" dirty="0">
                <a:latin typeface="Times New Roman" panose="02020603050405020304"/>
                <a:ea typeface="华文细黑"/>
                <a:cs typeface="Times New Roman" panose="02020603050405020304"/>
              </a:rPr>
              <a:t>小舟、轻摇的芦苇、南来聚拢的风</a:t>
            </a:r>
            <a:r>
              <a:rPr lang="en-US" altLang="zh-CN" sz="2600" kern="100" dirty="0">
                <a:latin typeface="宋体" panose="02010600030101010101" pitchFamily="2" charset="-122"/>
                <a:ea typeface="华文细黑"/>
                <a:cs typeface="Times New Roman" panose="02020603050405020304"/>
              </a:rPr>
              <a:t>……</a:t>
            </a:r>
            <a:r>
              <a:rPr lang="zh-CN" altLang="zh-CN" sz="2600" kern="100" dirty="0">
                <a:latin typeface="Times New Roman" panose="02020603050405020304"/>
                <a:ea typeface="华文细黑"/>
                <a:cs typeface="Times New Roman" panose="02020603050405020304"/>
              </a:rPr>
              <a:t>赣江上一览无余，视野里找不到期待的身影。</a:t>
            </a:r>
            <a:endParaRPr lang="zh-CN" altLang="zh-CN" sz="2600" kern="100" dirty="0">
              <a:latin typeface="宋体" panose="02010600030101010101" pitchFamily="2" charset="-122"/>
              <a:cs typeface="Courier New" panose="02070309020205020404"/>
            </a:endParaRPr>
          </a:p>
          <a:p>
            <a:pPr algn="just">
              <a:lnSpc>
                <a:spcPct val="150000"/>
              </a:lnSpc>
              <a:spcAft>
                <a:spcPts val="0"/>
              </a:spcAft>
              <a:tabLst>
                <a:tab pos="2070735" algn="l"/>
              </a:tabLst>
            </a:pPr>
            <a:r>
              <a:rPr lang="en-US" altLang="zh-CN" sz="2600" kern="100" dirty="0" smtClean="0">
                <a:latin typeface="Times New Roman" panose="02020603050405020304"/>
                <a:ea typeface="华文细黑"/>
                <a:cs typeface="Times New Roman" panose="02020603050405020304"/>
              </a:rPr>
              <a:t>        </a:t>
            </a:r>
            <a:r>
              <a:rPr lang="zh-CN" altLang="zh-CN" sz="2600" kern="100" dirty="0" smtClean="0">
                <a:latin typeface="Times New Roman" panose="02020603050405020304"/>
                <a:ea typeface="华文细黑"/>
                <a:cs typeface="Times New Roman" panose="02020603050405020304"/>
              </a:rPr>
              <a:t>我</a:t>
            </a:r>
            <a:r>
              <a:rPr lang="zh-CN" altLang="zh-CN" sz="2600" kern="100" dirty="0">
                <a:latin typeface="Times New Roman" panose="02020603050405020304"/>
                <a:ea typeface="华文细黑"/>
                <a:cs typeface="Times New Roman" panose="02020603050405020304"/>
              </a:rPr>
              <a:t>在滕王阁的一隅，独想王勃。</a:t>
            </a:r>
            <a:endParaRPr lang="zh-CN" altLang="zh-CN" sz="2600" kern="100" dirty="0">
              <a:latin typeface="宋体" panose="02010600030101010101" pitchFamily="2" charset="-122"/>
              <a:cs typeface="Courier New" panose="02070309020205020404"/>
            </a:endParaRPr>
          </a:p>
          <a:p>
            <a:pPr algn="just">
              <a:lnSpc>
                <a:spcPct val="150000"/>
              </a:lnSpc>
              <a:spcAft>
                <a:spcPts val="0"/>
              </a:spcAft>
              <a:tabLst>
                <a:tab pos="2070735" algn="l"/>
              </a:tabLst>
            </a:pPr>
            <a:r>
              <a:rPr lang="en-US" altLang="zh-CN" sz="2600" kern="100" dirty="0" smtClean="0">
                <a:latin typeface="Times New Roman" panose="02020603050405020304"/>
                <a:ea typeface="华文细黑"/>
                <a:cs typeface="Times New Roman" panose="02020603050405020304"/>
              </a:rPr>
              <a:t>        </a:t>
            </a:r>
            <a:r>
              <a:rPr lang="zh-CN" altLang="zh-CN" sz="2600" kern="100" dirty="0" smtClean="0">
                <a:latin typeface="Times New Roman" panose="02020603050405020304"/>
                <a:ea typeface="华文细黑"/>
                <a:cs typeface="Times New Roman" panose="02020603050405020304"/>
              </a:rPr>
              <a:t>游人</a:t>
            </a:r>
            <a:r>
              <a:rPr lang="zh-CN" altLang="zh-CN" sz="2600" kern="100" dirty="0">
                <a:latin typeface="Times New Roman" panose="02020603050405020304"/>
                <a:ea typeface="华文细黑"/>
                <a:cs typeface="Times New Roman" panose="02020603050405020304"/>
              </a:rPr>
              <a:t>的思绪如牵强的秋风，薄薄地依偎在滕王阁穿越时空的坚强里。站在清冷的滕王阁上，睁眼闭眼间全是王勃清瘦忧郁的神情。斜阳拥抱着欲泣的滕王阁，阁影斜斜地躺在江水里荡漾。帝王君子犹不见，槛外长江空自流。寂寞的阁上，觥筹交错的场景不复存在，丝弦管乐也只是附和。我坐在阁的阶梯上独自听江的声音，江波的皱褶里藏着绝代的才子王勃。</a:t>
            </a:r>
            <a:endParaRPr lang="zh-CN" altLang="zh-CN" sz="2600" kern="100" dirty="0">
              <a:effectLst/>
              <a:latin typeface="宋体" panose="02010600030101010101" pitchFamily="2" charset="-122"/>
              <a:cs typeface="Courier New" panose="02070309020205020404"/>
            </a:endParaRPr>
          </a:p>
        </p:txBody>
      </p:sp>
      <p:sp>
        <p:nvSpPr>
          <p:cNvPr id="8" name="矩形 7"/>
          <p:cNvSpPr/>
          <p:nvPr/>
        </p:nvSpPr>
        <p:spPr>
          <a:xfrm>
            <a:off x="-1" y="-2177"/>
            <a:ext cx="12190414" cy="551330"/>
          </a:xfrm>
          <a:prstGeom prst="rect">
            <a:avLst/>
          </a:prstGeom>
          <a:pattFill prst="ltUpDiag">
            <a:fgClr>
              <a:srgbClr val="FFB757"/>
            </a:fgClr>
            <a:bgClr>
              <a:srgbClr val="FF9400"/>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r>
              <a:rPr lang="zh-CN" altLang="en-US" sz="2400" b="1" kern="0" dirty="0" smtClean="0">
                <a:solidFill>
                  <a:prstClr val="white"/>
                </a:solidFill>
                <a:latin typeface="微软雅黑" panose="020B0503020204020204" pitchFamily="34" charset="-122"/>
                <a:ea typeface="微软雅黑" panose="020B0503020204020204" pitchFamily="34" charset="-122"/>
              </a:rPr>
              <a:t>  文苑</a:t>
            </a:r>
            <a:r>
              <a:rPr lang="zh-CN" altLang="en-US" sz="2400" b="1" kern="0" dirty="0">
                <a:solidFill>
                  <a:prstClr val="white"/>
                </a:solidFill>
                <a:latin typeface="微软雅黑" panose="020B0503020204020204" pitchFamily="34" charset="-122"/>
                <a:ea typeface="微软雅黑" panose="020B0503020204020204" pitchFamily="34" charset="-122"/>
              </a:rPr>
              <a:t>氧吧　生成素养</a:t>
            </a:r>
            <a:endParaRPr lang="zh-CN" altLang="en-US" sz="2400" b="1" kern="0" dirty="0">
              <a:solidFill>
                <a:prstClr val="white"/>
              </a:solidFill>
              <a:latin typeface="微软雅黑" panose="020B0503020204020204" pitchFamily="34" charset="-122"/>
              <a:ea typeface="微软雅黑" panose="020B0503020204020204" pitchFamily="34" charset="-122"/>
            </a:endParaRPr>
          </a:p>
        </p:txBody>
      </p:sp>
      <p:sp>
        <p:nvSpPr>
          <p:cNvPr id="4" name="矩形 3"/>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5" name="圆角矩形 4"/>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提示</a:t>
            </a:r>
            <a:endParaRPr lang="zh-CN" altLang="en-US" sz="1400" dirty="0">
              <a:solidFill>
                <a:srgbClr val="C00000"/>
              </a:solidFill>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animEffect transition="in" filter="blinds(horizontal)">
                                      <p:cBhvr>
                                        <p:cTn id="7" dur="500"/>
                                        <p:tgtEl>
                                          <p:spTgt spid="6">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6">
                                            <p:txEl>
                                              <p:pRg st="1" end="1"/>
                                            </p:txEl>
                                          </p:spTgt>
                                        </p:tgtEl>
                                      </p:cBhvr>
                                    </p:animEffect>
                                    <p:set>
                                      <p:cBhvr>
                                        <p:cTn id="12" dur="1" fill="hold">
                                          <p:stCondLst>
                                            <p:cond delay="499"/>
                                          </p:stCondLst>
                                        </p:cTn>
                                        <p:tgtEl>
                                          <p:spTgt spid="6">
                                            <p:txEl>
                                              <p:pRg st="1" end="1"/>
                                            </p:txEl>
                                          </p:spTgt>
                                        </p:tgtEl>
                                        <p:attrNameLst>
                                          <p:attrName>style.visibility</p:attrName>
                                        </p:attrNameLst>
                                      </p:cBhvr>
                                      <p:to>
                                        <p:strVal val="hidden"/>
                                      </p:to>
                                    </p:set>
                                  </p:childTnLst>
                                </p:cTn>
                              </p:par>
                            </p:childTnLst>
                          </p:cTn>
                        </p:par>
                      </p:childTnLst>
                    </p:cTn>
                  </p:par>
                </p:childTnLst>
              </p:cTn>
              <p:nextCondLst>
                <p:cond evt="onClick" delay="0">
                  <p:tgtEl>
                    <p:spTgt spid="5"/>
                  </p:tgtEl>
                </p:cond>
              </p:nextCondLst>
            </p:seq>
          </p:childTnLst>
        </p:cTn>
      </p:par>
    </p:tnLst>
    <p:bldLst>
      <p:bldP spid="6" grpId="0" uiExpand="1" build="allAtOnce"/>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381363" y="103507"/>
            <a:ext cx="11412000" cy="6555641"/>
          </a:xfrm>
          <a:prstGeom prst="rect">
            <a:avLst/>
          </a:prstGeom>
        </p:spPr>
        <p:txBody>
          <a:bodyPr wrap="square">
            <a:spAutoFit/>
          </a:bodyPr>
          <a:lstStyle/>
          <a:p>
            <a:pPr algn="just">
              <a:lnSpc>
                <a:spcPct val="150000"/>
              </a:lnSpc>
              <a:spcAft>
                <a:spcPts val="0"/>
              </a:spcAft>
              <a:tabLst>
                <a:tab pos="2070735" algn="l"/>
              </a:tabLst>
            </a:pPr>
            <a:r>
              <a:rPr lang="en-US" altLang="zh-CN" sz="2800" kern="100" dirty="0" smtClean="0">
                <a:latin typeface="Times New Roman" panose="02020603050405020304"/>
                <a:ea typeface="华文细黑"/>
                <a:cs typeface="Times New Roman" panose="02020603050405020304"/>
              </a:rPr>
              <a:t>        </a:t>
            </a:r>
            <a:r>
              <a:rPr lang="zh-CN" altLang="zh-CN" sz="2800" kern="100" dirty="0" smtClean="0">
                <a:latin typeface="Times New Roman" panose="02020603050405020304"/>
                <a:ea typeface="华文细黑"/>
                <a:cs typeface="Times New Roman" panose="02020603050405020304"/>
              </a:rPr>
              <a:t>阁</a:t>
            </a:r>
            <a:r>
              <a:rPr lang="zh-CN" altLang="zh-CN" sz="2800" kern="100" dirty="0">
                <a:latin typeface="Times New Roman" panose="02020603050405020304"/>
                <a:ea typeface="华文细黑"/>
                <a:cs typeface="Times New Roman" panose="02020603050405020304"/>
              </a:rPr>
              <a:t>的忧伤无声息地让我追随。每一寸楼板、每一株丹朱都在我的心弦上颤动。想为流泪的滕王阁续一首诗，诗里面是伤痕累累的王勃。流泪的滕王阁日日孤寂地走入我梦中，独自徘徊复徘徊。我找不到王勃的诗句，无数醒着的黑暗的夜里，枕着阁影到天明。</a:t>
            </a:r>
            <a:endParaRPr lang="zh-CN" altLang="zh-CN" sz="2800" kern="100" dirty="0">
              <a:latin typeface="宋体" panose="02010600030101010101" pitchFamily="2" charset="-122"/>
              <a:cs typeface="Courier New" panose="02070309020205020404"/>
            </a:endParaRPr>
          </a:p>
          <a:p>
            <a:pPr algn="just">
              <a:lnSpc>
                <a:spcPct val="150000"/>
              </a:lnSpc>
            </a:pPr>
            <a:r>
              <a:rPr lang="en-US" altLang="zh-CN" sz="2800" kern="100" dirty="0" smtClean="0">
                <a:latin typeface="Times New Roman" panose="02020603050405020304"/>
                <a:ea typeface="华文细黑"/>
                <a:cs typeface="Times New Roman" panose="02020603050405020304"/>
              </a:rPr>
              <a:t>        </a:t>
            </a:r>
            <a:r>
              <a:rPr lang="zh-CN" altLang="zh-CN" sz="2800" kern="100" dirty="0" smtClean="0">
                <a:latin typeface="Times New Roman" panose="02020603050405020304"/>
                <a:ea typeface="华文细黑"/>
                <a:cs typeface="Times New Roman" panose="02020603050405020304"/>
              </a:rPr>
              <a:t>有人</a:t>
            </a:r>
            <a:r>
              <a:rPr lang="zh-CN" altLang="zh-CN" sz="2800" kern="100" dirty="0">
                <a:latin typeface="Times New Roman" panose="02020603050405020304"/>
                <a:ea typeface="华文细黑"/>
                <a:cs typeface="Times New Roman" panose="02020603050405020304"/>
              </a:rPr>
              <a:t>说：所有的风景都会拒绝一部分人，偏爱一部分人，所有人，生来都会属于不同风景。在朝堂上得不到肯定的滕王，一再遭谴受贬，然而层层不得意却抹不掉他悠游于世、歌舞人生的脾性。贬到赣江边任小刺史，他仍意兴遄飞地要为自己建一座阁</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拍檀板唱歌，举金樽喝酒</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，吸引文人才子登临放歌。那个仲秋的日子，王勃的</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独角戏</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正</a:t>
            </a:r>
            <a:r>
              <a:rPr lang="zh-CN" altLang="zh-CN" sz="2800" kern="100" spc="40" dirty="0">
                <a:latin typeface="Times New Roman" panose="02020603050405020304"/>
                <a:ea typeface="华文细黑"/>
                <a:cs typeface="Times New Roman" panose="02020603050405020304"/>
              </a:rPr>
              <a:t>演着。他深望着水天相接的江面，感慨人生如江面枝柯，沉浮复浮沉</a:t>
            </a:r>
            <a:r>
              <a:rPr lang="zh-CN" altLang="zh-CN" sz="2800" kern="100" spc="40" dirty="0" smtClean="0">
                <a:latin typeface="Times New Roman" panose="02020603050405020304"/>
                <a:ea typeface="华文细黑"/>
                <a:cs typeface="Times New Roman" panose="02020603050405020304"/>
              </a:rPr>
              <a:t>，</a:t>
            </a:r>
            <a:endParaRPr lang="zh-CN" altLang="zh-CN" sz="2800" kern="100" spc="40" dirty="0">
              <a:effectLst/>
              <a:latin typeface="宋体" panose="02010600030101010101" pitchFamily="2" charset="-122"/>
              <a:cs typeface="Courier New" panose="02070309020205020404"/>
            </a:endParaRP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381363" y="74932"/>
            <a:ext cx="11412000" cy="6402330"/>
          </a:xfrm>
          <a:prstGeom prst="rect">
            <a:avLst/>
          </a:prstGeom>
        </p:spPr>
        <p:txBody>
          <a:bodyPr wrap="square">
            <a:spAutoFit/>
          </a:bodyPr>
          <a:lstStyle/>
          <a:p>
            <a:pPr algn="just">
              <a:lnSpc>
                <a:spcPct val="145000"/>
              </a:lnSpc>
              <a:spcAft>
                <a:spcPts val="0"/>
              </a:spcAft>
              <a:tabLst>
                <a:tab pos="2070735" algn="l"/>
              </a:tabLst>
            </a:pPr>
            <a:r>
              <a:rPr lang="zh-CN" altLang="zh-CN" sz="2600" kern="100" dirty="0">
                <a:latin typeface="Times New Roman" panose="02020603050405020304"/>
                <a:ea typeface="华文细黑"/>
                <a:cs typeface="Times New Roman" panose="02020603050405020304"/>
              </a:rPr>
              <a:t>一腔激情和渴望却在纸上无羁地飘洒，洋洋一派文章，力透纸背的全是对生活的向往。有人说</a:t>
            </a:r>
            <a:r>
              <a:rPr lang="en-US" altLang="zh-CN" sz="2600" kern="100" dirty="0">
                <a:latin typeface="宋体" panose="02010600030101010101" pitchFamily="2" charset="-122"/>
                <a:ea typeface="华文细黑"/>
                <a:cs typeface="Times New Roman" panose="02020603050405020304"/>
              </a:rPr>
              <a:t>“</a:t>
            </a:r>
            <a:r>
              <a:rPr lang="zh-CN" altLang="zh-CN" sz="2600" kern="100" dirty="0">
                <a:latin typeface="Times New Roman" panose="02020603050405020304"/>
                <a:ea typeface="华文细黑"/>
                <a:cs typeface="Times New Roman" panose="02020603050405020304"/>
              </a:rPr>
              <a:t>厚积</a:t>
            </a:r>
            <a:r>
              <a:rPr lang="en-US" altLang="zh-CN" sz="2600" kern="100" dirty="0">
                <a:latin typeface="宋体" panose="02010600030101010101" pitchFamily="2" charset="-122"/>
                <a:ea typeface="华文细黑"/>
                <a:cs typeface="Times New Roman" panose="02020603050405020304"/>
              </a:rPr>
              <a:t>”</a:t>
            </a:r>
            <a:r>
              <a:rPr lang="zh-CN" altLang="zh-CN" sz="2600" kern="100" dirty="0">
                <a:latin typeface="Times New Roman" panose="02020603050405020304"/>
                <a:ea typeface="华文细黑"/>
                <a:cs typeface="Times New Roman" panose="02020603050405020304"/>
              </a:rPr>
              <a:t>是为了</a:t>
            </a:r>
            <a:r>
              <a:rPr lang="en-US" altLang="zh-CN" sz="2600" kern="100" dirty="0">
                <a:latin typeface="宋体" panose="02010600030101010101" pitchFamily="2" charset="-122"/>
                <a:ea typeface="华文细黑"/>
                <a:cs typeface="Times New Roman" panose="02020603050405020304"/>
              </a:rPr>
              <a:t>“</a:t>
            </a:r>
            <a:r>
              <a:rPr lang="zh-CN" altLang="zh-CN" sz="2600" kern="100" dirty="0">
                <a:latin typeface="Times New Roman" panose="02020603050405020304"/>
                <a:ea typeface="华文细黑"/>
                <a:cs typeface="Times New Roman" panose="02020603050405020304"/>
              </a:rPr>
              <a:t>厚发</a:t>
            </a:r>
            <a:r>
              <a:rPr lang="en-US" altLang="zh-CN" sz="2600" kern="100" dirty="0">
                <a:latin typeface="宋体" panose="02010600030101010101" pitchFamily="2" charset="-122"/>
                <a:ea typeface="华文细黑"/>
                <a:cs typeface="Times New Roman" panose="02020603050405020304"/>
              </a:rPr>
              <a:t>”</a:t>
            </a:r>
            <a:r>
              <a:rPr lang="zh-CN" altLang="zh-CN" sz="2600" kern="100" dirty="0">
                <a:latin typeface="Times New Roman" panose="02020603050405020304"/>
                <a:ea typeface="华文细黑"/>
                <a:cs typeface="Times New Roman" panose="02020603050405020304"/>
              </a:rPr>
              <a:t>，王勃客居剑南数年，终有了其巅峰之作。滕王阁只不过是显其巅峰昂然之姿的一种凭藉罢了。此时的长安，或许已将王勃淡忘得一干二净。谁会在抚筝时，思绪在筝上游移间，想起王勃？</a:t>
            </a:r>
            <a:r>
              <a:rPr lang="zh-CN" altLang="zh-CN" sz="2600" u="heavy" kern="100" dirty="0">
                <a:latin typeface="Times New Roman" panose="02020603050405020304"/>
                <a:ea typeface="华文细黑"/>
                <a:cs typeface="Times New Roman" panose="02020603050405020304"/>
              </a:rPr>
              <a:t>如今，赣江畔的孤鹜年年此时都要背起王勃馈赠给它们的礼物一上一下翩翩地飞，托起无限秋水长天的风情。</a:t>
            </a:r>
            <a:endParaRPr lang="zh-CN" altLang="zh-CN" sz="2600" u="heavy" kern="100" dirty="0">
              <a:latin typeface="宋体" panose="02010600030101010101" pitchFamily="2" charset="-122"/>
              <a:cs typeface="Courier New" panose="02070309020205020404"/>
            </a:endParaRPr>
          </a:p>
          <a:p>
            <a:pPr algn="just">
              <a:lnSpc>
                <a:spcPct val="145000"/>
              </a:lnSpc>
              <a:spcAft>
                <a:spcPts val="0"/>
              </a:spcAft>
              <a:tabLst>
                <a:tab pos="2070735" algn="l"/>
              </a:tabLst>
            </a:pPr>
            <a:r>
              <a:rPr lang="zh-CN" altLang="zh-CN" sz="2600" kern="100" dirty="0">
                <a:solidFill>
                  <a:srgbClr val="3333FF"/>
                </a:solidFill>
                <a:latin typeface="Times New Roman" panose="02020603050405020304"/>
                <a:ea typeface="华文细黑"/>
                <a:cs typeface="Times New Roman" panose="02020603050405020304"/>
              </a:rPr>
              <a:t>文中</a:t>
            </a:r>
            <a:r>
              <a:rPr lang="en-US" altLang="zh-CN" sz="2600" kern="100" dirty="0">
                <a:solidFill>
                  <a:srgbClr val="3333FF"/>
                </a:solidFill>
                <a:latin typeface="宋体" panose="02010600030101010101" pitchFamily="2" charset="-122"/>
                <a:ea typeface="华文细黑"/>
                <a:cs typeface="Times New Roman" panose="02020603050405020304"/>
              </a:rPr>
              <a:t>“</a:t>
            </a:r>
            <a:r>
              <a:rPr lang="zh-CN" altLang="zh-CN" sz="2600" kern="100" dirty="0">
                <a:solidFill>
                  <a:srgbClr val="3333FF"/>
                </a:solidFill>
                <a:latin typeface="Times New Roman" panose="02020603050405020304"/>
                <a:ea typeface="华文细黑"/>
                <a:cs typeface="Times New Roman" panose="02020603050405020304"/>
              </a:rPr>
              <a:t>赣江畔的孤鹜年年此时都要背起王勃馈赠给它们的礼物一上一下翩翩地飞，托起无限秋水长天的风情</a:t>
            </a:r>
            <a:r>
              <a:rPr lang="en-US" altLang="zh-CN" sz="2600" kern="100" dirty="0">
                <a:solidFill>
                  <a:srgbClr val="3333FF"/>
                </a:solidFill>
                <a:latin typeface="宋体" panose="02010600030101010101" pitchFamily="2" charset="-122"/>
                <a:ea typeface="华文细黑"/>
                <a:cs typeface="Times New Roman" panose="02020603050405020304"/>
              </a:rPr>
              <a:t>”</a:t>
            </a:r>
            <a:r>
              <a:rPr lang="zh-CN" altLang="zh-CN" sz="2600" kern="100" dirty="0">
                <a:solidFill>
                  <a:srgbClr val="3333FF"/>
                </a:solidFill>
                <a:latin typeface="Times New Roman" panose="02020603050405020304"/>
                <a:ea typeface="华文细黑"/>
                <a:cs typeface="Times New Roman" panose="02020603050405020304"/>
              </a:rPr>
              <a:t>这句话，说明赣江也正是由于王勃的生花妙笔而具有了独特的审美意蕴。</a:t>
            </a:r>
            <a:endParaRPr lang="zh-CN" altLang="zh-CN" sz="2600" kern="100" dirty="0">
              <a:solidFill>
                <a:srgbClr val="3333FF"/>
              </a:solidFill>
              <a:latin typeface="宋体" panose="02010600030101010101" pitchFamily="2" charset="-122"/>
              <a:cs typeface="Courier New" panose="02070309020205020404"/>
            </a:endParaRPr>
          </a:p>
          <a:p>
            <a:pPr algn="just">
              <a:lnSpc>
                <a:spcPct val="145000"/>
              </a:lnSpc>
              <a:spcAft>
                <a:spcPts val="0"/>
              </a:spcAft>
              <a:tabLst>
                <a:tab pos="2070735" algn="l"/>
              </a:tabLst>
            </a:pPr>
            <a:r>
              <a:rPr lang="en-US" altLang="zh-CN" sz="2600" kern="100" dirty="0" smtClean="0">
                <a:latin typeface="宋体" panose="02010600030101010101" pitchFamily="2" charset="-122"/>
                <a:ea typeface="华文细黑"/>
                <a:cs typeface="Times New Roman" panose="02020603050405020304"/>
              </a:rPr>
              <a:t>    “</a:t>
            </a:r>
            <a:r>
              <a:rPr lang="zh-CN" altLang="zh-CN" sz="2600" kern="100" dirty="0">
                <a:latin typeface="Times New Roman" panose="02020603050405020304"/>
                <a:ea typeface="华文细黑"/>
                <a:cs typeface="Times New Roman" panose="02020603050405020304"/>
              </a:rPr>
              <a:t>物是人非事事休</a:t>
            </a:r>
            <a:r>
              <a:rPr lang="en-US" altLang="zh-CN" sz="2600" kern="100" dirty="0">
                <a:latin typeface="宋体" panose="02010600030101010101" pitchFamily="2" charset="-122"/>
                <a:ea typeface="华文细黑"/>
                <a:cs typeface="Times New Roman" panose="02020603050405020304"/>
              </a:rPr>
              <a:t>”</a:t>
            </a:r>
            <a:r>
              <a:rPr lang="zh-CN" altLang="zh-CN" sz="2600" kern="100" dirty="0">
                <a:latin typeface="Times New Roman" panose="02020603050405020304"/>
                <a:ea typeface="华文细黑"/>
                <a:cs typeface="Times New Roman" panose="02020603050405020304"/>
              </a:rPr>
              <a:t>，游人仍在阁上徘徊留连，眺望阁外水云间，心似江水茫茫，欲拍栏杆。浅云灰灰地衬着阁，如一双饱蓄泪水的眼睑。</a:t>
            </a:r>
            <a:endParaRPr lang="zh-CN" altLang="zh-CN" sz="2600" kern="100" dirty="0">
              <a:effectLst/>
              <a:latin typeface="宋体" panose="02010600030101010101" pitchFamily="2" charset="-122"/>
              <a:cs typeface="Courier New" panose="02070309020205020404"/>
            </a:endParaRPr>
          </a:p>
        </p:txBody>
      </p:sp>
      <p:sp>
        <p:nvSpPr>
          <p:cNvPr id="3" name="矩形 2"/>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5" name="圆角矩形 4"/>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提示</a:t>
            </a:r>
            <a:endParaRPr lang="zh-CN" altLang="en-US" sz="1400" dirty="0">
              <a:solidFill>
                <a:srgbClr val="C00000"/>
              </a:solidFill>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animEffect transition="in" filter="blinds(horizontal)">
                                      <p:cBhvr>
                                        <p:cTn id="7" dur="500"/>
                                        <p:tgtEl>
                                          <p:spTgt spid="4">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4">
                                            <p:txEl>
                                              <p:pRg st="1" end="1"/>
                                            </p:txEl>
                                          </p:spTgt>
                                        </p:tgtEl>
                                      </p:cBhvr>
                                    </p:animEffect>
                                    <p:set>
                                      <p:cBhvr>
                                        <p:cTn id="12" dur="1" fill="hold">
                                          <p:stCondLst>
                                            <p:cond delay="499"/>
                                          </p:stCondLst>
                                        </p:cTn>
                                        <p:tgtEl>
                                          <p:spTgt spid="4">
                                            <p:txEl>
                                              <p:pRg st="1" end="1"/>
                                            </p:txEl>
                                          </p:spTgt>
                                        </p:tgtEl>
                                        <p:attrNameLst>
                                          <p:attrName>style.visibility</p:attrName>
                                        </p:attrNameLst>
                                      </p:cBhvr>
                                      <p:to>
                                        <p:strVal val="hidden"/>
                                      </p:to>
                                    </p:set>
                                  </p:childTnLst>
                                </p:cTn>
                              </p:par>
                            </p:childTnLst>
                          </p:cTn>
                        </p:par>
                      </p:childTnLst>
                    </p:cTn>
                  </p:par>
                </p:childTnLst>
              </p:cTn>
              <p:nextCondLst>
                <p:cond evt="onClick" delay="0">
                  <p:tgtEl>
                    <p:spTgt spid="5"/>
                  </p:tgtEl>
                </p:cond>
              </p:nextCondLst>
            </p:seq>
          </p:childTnLst>
        </p:cTn>
      </p:par>
    </p:tnLst>
    <p:bldLst>
      <p:bldP spid="4" grpId="0" uiExpand="1" build="allAtOnce"/>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77416" y="13136"/>
            <a:ext cx="11618500" cy="6601807"/>
          </a:xfrm>
          <a:prstGeom prst="rect">
            <a:avLst/>
          </a:prstGeom>
        </p:spPr>
        <p:txBody>
          <a:bodyPr wrap="square">
            <a:spAutoFit/>
          </a:bodyPr>
          <a:lstStyle/>
          <a:p>
            <a:pPr algn="just">
              <a:lnSpc>
                <a:spcPct val="141000"/>
              </a:lnSpc>
              <a:spcAft>
                <a:spcPts val="0"/>
              </a:spcAft>
              <a:tabLst>
                <a:tab pos="2070735" algn="l"/>
              </a:tabLst>
            </a:pPr>
            <a:r>
              <a:rPr lang="en-US" altLang="zh-CN" sz="2500" kern="100" dirty="0" smtClean="0">
                <a:latin typeface="Times New Roman" panose="02020603050405020304"/>
                <a:ea typeface="华文细黑"/>
                <a:cs typeface="Times New Roman" panose="02020603050405020304"/>
              </a:rPr>
              <a:t>        </a:t>
            </a:r>
            <a:r>
              <a:rPr lang="zh-CN" altLang="zh-CN" sz="2500" kern="100" dirty="0" smtClean="0">
                <a:latin typeface="Times New Roman" panose="02020603050405020304"/>
                <a:ea typeface="华文细黑"/>
                <a:cs typeface="Times New Roman" panose="02020603050405020304"/>
              </a:rPr>
              <a:t>扁舟</a:t>
            </a:r>
            <a:r>
              <a:rPr lang="zh-CN" altLang="zh-CN" sz="2500" kern="100" dirty="0">
                <a:latin typeface="Times New Roman" panose="02020603050405020304"/>
                <a:ea typeface="华文细黑"/>
                <a:cs typeface="Times New Roman" panose="02020603050405020304"/>
              </a:rPr>
              <a:t>载着一截悠悠的阁影，忧郁地前行，涌起的江浪层层间依稀可见当年王勃的风姿。这个自幼饱读诗书、贯通九经的青年，彳亍于线装书中陶陶然的青年，瑟缩在蜀地的乡居里，不再想读书之外的事情。蜀地去长安已遥遥又遥矣。无人识君，只有在迷惘中放纵文字：《蜀中九日》《盛泉宴》</a:t>
            </a:r>
            <a:r>
              <a:rPr lang="en-US" altLang="zh-CN" sz="2500" kern="100" dirty="0">
                <a:latin typeface="宋体" panose="02010600030101010101" pitchFamily="2" charset="-122"/>
                <a:ea typeface="华文细黑"/>
                <a:cs typeface="Times New Roman" panose="02020603050405020304"/>
              </a:rPr>
              <a:t>……“</a:t>
            </a:r>
            <a:r>
              <a:rPr lang="zh-CN" altLang="zh-CN" sz="2500" kern="100" dirty="0">
                <a:latin typeface="Times New Roman" panose="02020603050405020304"/>
                <a:ea typeface="华文细黑"/>
                <a:cs typeface="Times New Roman" panose="02020603050405020304"/>
              </a:rPr>
              <a:t>每有一文，海内惊瞻</a:t>
            </a:r>
            <a:r>
              <a:rPr lang="en-US" altLang="zh-CN" sz="2500" kern="100" dirty="0">
                <a:latin typeface="宋体" panose="02010600030101010101" pitchFamily="2" charset="-122"/>
                <a:ea typeface="华文细黑"/>
                <a:cs typeface="Times New Roman" panose="02020603050405020304"/>
              </a:rPr>
              <a:t>”</a:t>
            </a:r>
            <a:r>
              <a:rPr lang="en-US" altLang="zh-CN" sz="2500" kern="100" dirty="0">
                <a:latin typeface="Times New Roman" panose="02020603050405020304"/>
                <a:ea typeface="华文细黑"/>
                <a:cs typeface="Courier New" panose="02070309020205020404"/>
              </a:rPr>
              <a:t>(</a:t>
            </a:r>
            <a:r>
              <a:rPr lang="zh-CN" altLang="zh-CN" sz="2500" kern="100" dirty="0">
                <a:latin typeface="Times New Roman" panose="02020603050405020304"/>
                <a:ea typeface="华文细黑"/>
                <a:cs typeface="Times New Roman" panose="02020603050405020304"/>
              </a:rPr>
              <a:t>杨炯语</a:t>
            </a:r>
            <a:r>
              <a:rPr lang="en-US" altLang="zh-CN" sz="2500" kern="100" dirty="0">
                <a:latin typeface="Times New Roman" panose="02020603050405020304"/>
                <a:ea typeface="华文细黑"/>
                <a:cs typeface="Courier New" panose="02070309020205020404"/>
              </a:rPr>
              <a:t>)</a:t>
            </a:r>
            <a:r>
              <a:rPr lang="zh-CN" altLang="zh-CN" sz="2500" kern="100" dirty="0">
                <a:latin typeface="Times New Roman" panose="02020603050405020304"/>
                <a:ea typeface="华文细黑"/>
                <a:cs typeface="Times New Roman" panose="02020603050405020304"/>
              </a:rPr>
              <a:t>。</a:t>
            </a:r>
            <a:r>
              <a:rPr lang="zh-CN" altLang="zh-CN" sz="2500" u="heavy" kern="100" dirty="0">
                <a:latin typeface="Times New Roman" panose="02020603050405020304"/>
                <a:ea typeface="华文细黑"/>
                <a:cs typeface="Times New Roman" panose="02020603050405020304"/>
              </a:rPr>
              <a:t>人生有许多门，可其中一些门只对一些人是永远敞开的；不要试图去敲门，去敲人生遗憾的门。</a:t>
            </a:r>
            <a:r>
              <a:rPr lang="zh-CN" altLang="zh-CN" sz="2500" kern="100" dirty="0">
                <a:latin typeface="Times New Roman" panose="02020603050405020304"/>
                <a:ea typeface="华文细黑"/>
                <a:cs typeface="Times New Roman" panose="02020603050405020304"/>
              </a:rPr>
              <a:t>王勃若一心为文，历史也许重新改写吧。可惜，王勃在剑南之地逍遥了三年，终究不甘寂寞，踌躇北上，到河南任参军。书生之迂，终惹大祸，龙颜大怒，险丢小命。人生沉浮反复，王勃心冷了。</a:t>
            </a:r>
            <a:endParaRPr lang="zh-CN" altLang="zh-CN" sz="2500" kern="100" dirty="0">
              <a:latin typeface="宋体" panose="02010600030101010101" pitchFamily="2" charset="-122"/>
              <a:cs typeface="Courier New" panose="02070309020205020404"/>
            </a:endParaRPr>
          </a:p>
          <a:p>
            <a:pPr algn="just">
              <a:lnSpc>
                <a:spcPct val="141000"/>
              </a:lnSpc>
              <a:spcAft>
                <a:spcPts val="0"/>
              </a:spcAft>
              <a:tabLst>
                <a:tab pos="2070735" algn="l"/>
              </a:tabLst>
            </a:pPr>
            <a:r>
              <a:rPr lang="zh-CN" altLang="zh-CN" sz="2500" kern="100" dirty="0">
                <a:solidFill>
                  <a:srgbClr val="3333FF"/>
                </a:solidFill>
                <a:latin typeface="Times New Roman" panose="02020603050405020304"/>
                <a:ea typeface="华文细黑"/>
                <a:cs typeface="Times New Roman" panose="02020603050405020304"/>
              </a:rPr>
              <a:t>作者借滕王阁上凭吊王勃，描写了王勃当年在滕王阁上写诗作赋的昂扬奋发的精神，既高度肯定了他在文学史上的贡献，同时又表达了对王勃难言的遗憾与伤痛，慨叹王勃不该去敲那扇不属于自己的官宦之门，而应在文学的殿堂里挥洒自己的才情，抒发了对王勃的千古之思。</a:t>
            </a:r>
            <a:endParaRPr lang="zh-CN" altLang="zh-CN" sz="2500" kern="100" dirty="0">
              <a:solidFill>
                <a:srgbClr val="3333FF"/>
              </a:solidFill>
              <a:effectLst/>
              <a:latin typeface="宋体" panose="02010600030101010101" pitchFamily="2" charset="-122"/>
              <a:cs typeface="Courier New" panose="02070309020205020404"/>
            </a:endParaRPr>
          </a:p>
        </p:txBody>
      </p:sp>
      <p:sp>
        <p:nvSpPr>
          <p:cNvPr id="3" name="矩形 2"/>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5" name="圆角矩形 4"/>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提示</a:t>
            </a:r>
            <a:endParaRPr lang="zh-CN" altLang="en-US" sz="1400" dirty="0">
              <a:solidFill>
                <a:srgbClr val="C00000"/>
              </a:solidFill>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animEffect transition="in" filter="blinds(horizontal)">
                                      <p:cBhvr>
                                        <p:cTn id="7" dur="500"/>
                                        <p:tgtEl>
                                          <p:spTgt spid="4">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4">
                                            <p:txEl>
                                              <p:pRg st="1" end="1"/>
                                            </p:txEl>
                                          </p:spTgt>
                                        </p:tgtEl>
                                      </p:cBhvr>
                                    </p:animEffect>
                                    <p:set>
                                      <p:cBhvr>
                                        <p:cTn id="12" dur="1" fill="hold">
                                          <p:stCondLst>
                                            <p:cond delay="499"/>
                                          </p:stCondLst>
                                        </p:cTn>
                                        <p:tgtEl>
                                          <p:spTgt spid="4">
                                            <p:txEl>
                                              <p:pRg st="1" end="1"/>
                                            </p:txEl>
                                          </p:spTgt>
                                        </p:tgtEl>
                                        <p:attrNameLst>
                                          <p:attrName>style.visibility</p:attrName>
                                        </p:attrNameLst>
                                      </p:cBhvr>
                                      <p:to>
                                        <p:strVal val="hidden"/>
                                      </p:to>
                                    </p:set>
                                  </p:childTnLst>
                                </p:cTn>
                              </p:par>
                            </p:childTnLst>
                          </p:cTn>
                        </p:par>
                      </p:childTnLst>
                    </p:cTn>
                  </p:par>
                </p:childTnLst>
              </p:cTn>
              <p:nextCondLst>
                <p:cond evt="onClick" delay="0">
                  <p:tgtEl>
                    <p:spTgt spid="5"/>
                  </p:tgtEl>
                </p:cond>
              </p:nextCondLst>
            </p:seq>
          </p:childTnLst>
        </p:cTn>
      </p:par>
    </p:tnLst>
    <p:bldLst>
      <p:bldP spid="4" grpId="0" uiExpand="1" build="allAtOnce"/>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77416" y="13136"/>
            <a:ext cx="11618500" cy="6601807"/>
          </a:xfrm>
          <a:prstGeom prst="rect">
            <a:avLst/>
          </a:prstGeom>
        </p:spPr>
        <p:txBody>
          <a:bodyPr wrap="square">
            <a:spAutoFit/>
          </a:bodyPr>
          <a:lstStyle/>
          <a:p>
            <a:pPr algn="just">
              <a:lnSpc>
                <a:spcPct val="141000"/>
              </a:lnSpc>
              <a:spcAft>
                <a:spcPts val="0"/>
              </a:spcAft>
              <a:tabLst>
                <a:tab pos="2070735" algn="l"/>
              </a:tabLst>
            </a:pPr>
            <a:r>
              <a:rPr lang="en-US" altLang="zh-CN" sz="2500" kern="100" dirty="0" smtClean="0">
                <a:latin typeface="Times New Roman" panose="02020603050405020304"/>
                <a:ea typeface="华文细黑"/>
                <a:cs typeface="Times New Roman" panose="02020603050405020304"/>
              </a:rPr>
              <a:t>        </a:t>
            </a:r>
            <a:r>
              <a:rPr lang="zh-CN" altLang="zh-CN" sz="2500" kern="100" dirty="0" smtClean="0">
                <a:latin typeface="Times New Roman" panose="02020603050405020304"/>
                <a:ea typeface="华文细黑"/>
                <a:cs typeface="Times New Roman" panose="02020603050405020304"/>
              </a:rPr>
              <a:t>一</a:t>
            </a:r>
            <a:r>
              <a:rPr lang="zh-CN" altLang="zh-CN" sz="2500" kern="100" dirty="0">
                <a:latin typeface="Times New Roman" panose="02020603050405020304"/>
                <a:ea typeface="华文细黑"/>
                <a:cs typeface="Times New Roman" panose="02020603050405020304"/>
              </a:rPr>
              <a:t>片阁</a:t>
            </a:r>
            <a:r>
              <a:rPr lang="en-US" altLang="zh-CN" sz="2500" kern="100" dirty="0">
                <a:latin typeface="IPAPANNEW"/>
                <a:ea typeface="华文细黑"/>
                <a:cs typeface="Times New Roman" panose="02020603050405020304"/>
              </a:rPr>
              <a:t>/</a:t>
            </a:r>
            <a:r>
              <a:rPr lang="zh-CN" altLang="zh-CN" sz="2500" kern="100" dirty="0">
                <a:latin typeface="IPAPANNEW"/>
                <a:ea typeface="华文细黑"/>
                <a:cs typeface="Times New Roman" panose="02020603050405020304"/>
              </a:rPr>
              <a:t>躲在云层下</a:t>
            </a:r>
            <a:r>
              <a:rPr lang="en-US" altLang="zh-CN" sz="2500" kern="100" dirty="0">
                <a:latin typeface="IPAPANNEW"/>
                <a:ea typeface="华文细黑"/>
                <a:cs typeface="Times New Roman" panose="02020603050405020304"/>
              </a:rPr>
              <a:t>/</a:t>
            </a:r>
            <a:r>
              <a:rPr lang="zh-CN" altLang="zh-CN" sz="2500" kern="100" dirty="0">
                <a:latin typeface="Times New Roman" panose="02020603050405020304"/>
                <a:ea typeface="华文细黑"/>
                <a:cs typeface="Times New Roman" panose="02020603050405020304"/>
              </a:rPr>
              <a:t>疲倦和黄昏的鸟一样</a:t>
            </a:r>
            <a:r>
              <a:rPr lang="en-US" altLang="zh-CN" sz="2500" kern="100" dirty="0">
                <a:latin typeface="Times New Roman" panose="02020603050405020304"/>
                <a:ea typeface="华文细黑"/>
                <a:cs typeface="Courier New" panose="02070309020205020404"/>
              </a:rPr>
              <a:t>/</a:t>
            </a:r>
            <a:r>
              <a:rPr lang="zh-CN" altLang="zh-CN" sz="2500" kern="100" dirty="0">
                <a:latin typeface="Times New Roman" panose="02020603050405020304"/>
                <a:ea typeface="华文细黑"/>
                <a:cs typeface="Times New Roman" panose="02020603050405020304"/>
              </a:rPr>
              <a:t>面对江水恸哭。江水缓缓流，终有温柔得叫人落泪的时候。一介书生咬文嚼字，终有让人品错味的时候。该张皇，迷惘，失落？还是愤懑？毕竟人生不是</a:t>
            </a:r>
            <a:r>
              <a:rPr lang="en-US" altLang="zh-CN" sz="2500" kern="100" dirty="0">
                <a:latin typeface="宋体" panose="02010600030101010101" pitchFamily="2" charset="-122"/>
                <a:ea typeface="华文细黑"/>
                <a:cs typeface="Times New Roman" panose="02020603050405020304"/>
              </a:rPr>
              <a:t>“</a:t>
            </a:r>
            <a:r>
              <a:rPr lang="zh-CN" altLang="zh-CN" sz="2500" kern="100" dirty="0">
                <a:latin typeface="Times New Roman" panose="02020603050405020304"/>
                <a:ea typeface="华文细黑"/>
                <a:cs typeface="Times New Roman" panose="02020603050405020304"/>
              </a:rPr>
              <a:t>数点扁舟向斜阳</a:t>
            </a:r>
            <a:r>
              <a:rPr lang="en-US" altLang="zh-CN" sz="2500" kern="100" dirty="0">
                <a:latin typeface="宋体" panose="02010600030101010101" pitchFamily="2" charset="-122"/>
                <a:ea typeface="华文细黑"/>
                <a:cs typeface="Times New Roman" panose="02020603050405020304"/>
              </a:rPr>
              <a:t>”</a:t>
            </a:r>
            <a:r>
              <a:rPr lang="zh-CN" altLang="zh-CN" sz="2500" kern="100" dirty="0">
                <a:latin typeface="Times New Roman" panose="02020603050405020304"/>
                <a:ea typeface="华文细黑"/>
                <a:cs typeface="Times New Roman" panose="02020603050405020304"/>
              </a:rPr>
              <a:t>那样诗意、简单而又直观。</a:t>
            </a:r>
            <a:r>
              <a:rPr lang="en-US" altLang="zh-CN" sz="2500" kern="100" dirty="0">
                <a:latin typeface="Times New Roman" panose="02020603050405020304"/>
                <a:ea typeface="华文细黑"/>
                <a:cs typeface="Courier New" panose="02070309020205020404"/>
              </a:rPr>
              <a:t>——</a:t>
            </a:r>
            <a:r>
              <a:rPr lang="zh-CN" altLang="zh-CN" sz="2500" kern="100" dirty="0">
                <a:latin typeface="Times New Roman" panose="02020603050405020304"/>
                <a:ea typeface="华文细黑"/>
                <a:cs typeface="Times New Roman" panose="02020603050405020304"/>
              </a:rPr>
              <a:t>人无语，唯有惘怅地醉去。滕王阁不在出产帝王将相的长安，站在这玲珑典雅的阁上，赣江无限风情一览无余，王勃的梦魂可以与阁相依偎至永远了。</a:t>
            </a:r>
            <a:endParaRPr lang="zh-CN" altLang="zh-CN" sz="2500" kern="100" dirty="0">
              <a:latin typeface="宋体" panose="02010600030101010101" pitchFamily="2" charset="-122"/>
              <a:cs typeface="Courier New" panose="02070309020205020404"/>
            </a:endParaRPr>
          </a:p>
          <a:p>
            <a:pPr algn="just">
              <a:lnSpc>
                <a:spcPct val="141000"/>
              </a:lnSpc>
              <a:spcAft>
                <a:spcPts val="0"/>
              </a:spcAft>
              <a:tabLst>
                <a:tab pos="2070735" algn="l"/>
              </a:tabLst>
            </a:pPr>
            <a:r>
              <a:rPr lang="en-US" altLang="zh-CN" sz="2500" kern="100" dirty="0" smtClean="0">
                <a:latin typeface="Times New Roman" panose="02020603050405020304"/>
                <a:ea typeface="华文细黑"/>
                <a:cs typeface="Times New Roman" panose="02020603050405020304"/>
              </a:rPr>
              <a:t>        </a:t>
            </a:r>
            <a:r>
              <a:rPr lang="zh-CN" altLang="zh-CN" sz="2500" kern="100" dirty="0" smtClean="0">
                <a:latin typeface="Times New Roman" panose="02020603050405020304"/>
                <a:ea typeface="华文细黑"/>
                <a:cs typeface="Times New Roman" panose="02020603050405020304"/>
              </a:rPr>
              <a:t>昆</a:t>
            </a:r>
            <a:r>
              <a:rPr lang="zh-CN" altLang="zh-CN" sz="2500" kern="100" dirty="0">
                <a:latin typeface="Times New Roman" panose="02020603050405020304"/>
                <a:ea typeface="华文细黑"/>
                <a:cs typeface="Times New Roman" panose="02020603050405020304"/>
              </a:rPr>
              <a:t>德拉说：生活是棵长满可能的树。</a:t>
            </a:r>
            <a:r>
              <a:rPr lang="zh-CN" altLang="zh-CN" sz="2500" u="heavy" kern="100" dirty="0">
                <a:latin typeface="Times New Roman" panose="02020603050405020304"/>
                <a:ea typeface="华文细黑"/>
                <a:cs typeface="Times New Roman" panose="02020603050405020304"/>
              </a:rPr>
              <a:t>王勃在客居剑南的日子里，也许模拟了日后的种种可能，却没料到人生最绝望的一种可能就立在水中候着</a:t>
            </a:r>
            <a:r>
              <a:rPr lang="zh-CN" altLang="zh-CN" sz="2500" kern="100" dirty="0">
                <a:latin typeface="Times New Roman" panose="02020603050405020304"/>
                <a:ea typeface="华文细黑"/>
                <a:cs typeface="Times New Roman" panose="02020603050405020304"/>
              </a:rPr>
              <a:t>。</a:t>
            </a:r>
            <a:endParaRPr lang="zh-CN" altLang="zh-CN" sz="2500" kern="100" dirty="0">
              <a:latin typeface="宋体" panose="02010600030101010101" pitchFamily="2" charset="-122"/>
              <a:cs typeface="Courier New" panose="02070309020205020404"/>
            </a:endParaRPr>
          </a:p>
          <a:p>
            <a:pPr algn="just">
              <a:lnSpc>
                <a:spcPct val="141000"/>
              </a:lnSpc>
              <a:spcAft>
                <a:spcPts val="0"/>
              </a:spcAft>
              <a:tabLst>
                <a:tab pos="2070735" algn="l"/>
              </a:tabLst>
            </a:pPr>
            <a:r>
              <a:rPr lang="en-US" altLang="zh-CN" sz="2500" kern="100" dirty="0">
                <a:solidFill>
                  <a:srgbClr val="3333FF"/>
                </a:solidFill>
                <a:latin typeface="宋体" panose="02010600030101010101" pitchFamily="2" charset="-122"/>
                <a:ea typeface="华文细黑"/>
                <a:cs typeface="Times New Roman" panose="02020603050405020304"/>
              </a:rPr>
              <a:t>“</a:t>
            </a:r>
            <a:r>
              <a:rPr lang="zh-CN" altLang="zh-CN" sz="2500" kern="100" dirty="0">
                <a:solidFill>
                  <a:srgbClr val="3333FF"/>
                </a:solidFill>
                <a:latin typeface="Times New Roman" panose="02020603050405020304"/>
                <a:ea typeface="华文细黑"/>
                <a:cs typeface="Times New Roman" panose="02020603050405020304"/>
              </a:rPr>
              <a:t>王勃在客居剑南的日子里，也许模拟了日后的种种可能，却没料到人生最绝望的一种可能就立在水中候着</a:t>
            </a:r>
            <a:r>
              <a:rPr lang="en-US" altLang="zh-CN" sz="2500" kern="100" dirty="0">
                <a:solidFill>
                  <a:srgbClr val="3333FF"/>
                </a:solidFill>
                <a:latin typeface="宋体" panose="02010600030101010101" pitchFamily="2" charset="-122"/>
                <a:ea typeface="华文细黑"/>
                <a:cs typeface="Times New Roman" panose="02020603050405020304"/>
              </a:rPr>
              <a:t>”</a:t>
            </a:r>
            <a:r>
              <a:rPr lang="zh-CN" altLang="zh-CN" sz="2500" kern="100" dirty="0">
                <a:solidFill>
                  <a:srgbClr val="3333FF"/>
                </a:solidFill>
                <a:latin typeface="Times New Roman" panose="02020603050405020304"/>
                <a:ea typeface="华文细黑"/>
                <a:cs typeface="Times New Roman" panose="02020603050405020304"/>
              </a:rPr>
              <a:t>这句话，表明作者对王勃命运的深深惋惜之思。</a:t>
            </a:r>
            <a:endParaRPr lang="zh-CN" altLang="zh-CN" sz="2500" kern="100" dirty="0">
              <a:solidFill>
                <a:srgbClr val="3333FF"/>
              </a:solidFill>
              <a:latin typeface="宋体" panose="02010600030101010101" pitchFamily="2" charset="-122"/>
              <a:cs typeface="Courier New" panose="02070309020205020404"/>
            </a:endParaRPr>
          </a:p>
          <a:p>
            <a:pPr algn="just">
              <a:lnSpc>
                <a:spcPct val="141000"/>
              </a:lnSpc>
              <a:spcAft>
                <a:spcPts val="0"/>
              </a:spcAft>
              <a:tabLst>
                <a:tab pos="2070735" algn="l"/>
              </a:tabLst>
            </a:pPr>
            <a:r>
              <a:rPr lang="en-US" altLang="zh-CN" sz="2500" kern="100" dirty="0" smtClean="0">
                <a:latin typeface="Times New Roman" panose="02020603050405020304"/>
                <a:ea typeface="华文细黑"/>
                <a:cs typeface="Times New Roman" panose="02020603050405020304"/>
              </a:rPr>
              <a:t>        </a:t>
            </a:r>
            <a:r>
              <a:rPr lang="zh-CN" altLang="zh-CN" sz="2500" kern="100" dirty="0" smtClean="0">
                <a:latin typeface="Times New Roman" panose="02020603050405020304"/>
                <a:ea typeface="华文细黑"/>
                <a:cs typeface="Times New Roman" panose="02020603050405020304"/>
              </a:rPr>
              <a:t>王勃</a:t>
            </a:r>
            <a:r>
              <a:rPr lang="zh-CN" altLang="zh-CN" sz="2500" kern="100" dirty="0">
                <a:latin typeface="Times New Roman" panose="02020603050405020304"/>
                <a:ea typeface="华文细黑"/>
                <a:cs typeface="Times New Roman" panose="02020603050405020304"/>
              </a:rPr>
              <a:t>如断线的纸鸢一头栽进江里去了，灵魂可依附在了江中鱼儿身上？想他经行处会不会开出一江的花来，让鱼儿也欣喜，让鱼儿也惘怅。</a:t>
            </a:r>
            <a:endParaRPr lang="zh-CN" altLang="zh-CN" sz="2500" kern="100" dirty="0">
              <a:latin typeface="宋体" panose="02010600030101010101" pitchFamily="2" charset="-122"/>
              <a:cs typeface="Courier New" panose="02070309020205020404"/>
            </a:endParaRPr>
          </a:p>
          <a:p>
            <a:pPr algn="just">
              <a:lnSpc>
                <a:spcPct val="141000"/>
              </a:lnSpc>
              <a:spcAft>
                <a:spcPts val="0"/>
              </a:spcAft>
              <a:tabLst>
                <a:tab pos="2070735" algn="l"/>
              </a:tabLst>
            </a:pPr>
            <a:r>
              <a:rPr lang="en-US" altLang="zh-CN" sz="2500" kern="100" dirty="0" smtClean="0">
                <a:latin typeface="Times New Roman" panose="02020603050405020304"/>
                <a:ea typeface="华文细黑"/>
                <a:cs typeface="Times New Roman" panose="02020603050405020304"/>
              </a:rPr>
              <a:t>        </a:t>
            </a:r>
            <a:r>
              <a:rPr lang="zh-CN" altLang="zh-CN" sz="2500" kern="100" dirty="0" smtClean="0">
                <a:latin typeface="Times New Roman" panose="02020603050405020304"/>
                <a:ea typeface="华文细黑"/>
                <a:cs typeface="Times New Roman" panose="02020603050405020304"/>
              </a:rPr>
              <a:t>斜阳</a:t>
            </a:r>
            <a:r>
              <a:rPr lang="zh-CN" altLang="zh-CN" sz="2500" kern="100" dirty="0">
                <a:latin typeface="Times New Roman" panose="02020603050405020304"/>
                <a:ea typeface="华文细黑"/>
                <a:cs typeface="Times New Roman" panose="02020603050405020304"/>
              </a:rPr>
              <a:t>已成余辉，阁上人去，鸟去，空留一片寂寥。</a:t>
            </a:r>
            <a:endParaRPr lang="zh-CN" altLang="zh-CN" sz="2500" kern="100" dirty="0">
              <a:effectLst/>
              <a:latin typeface="宋体" panose="02010600030101010101" pitchFamily="2" charset="-122"/>
              <a:cs typeface="Courier New" panose="02070309020205020404"/>
            </a:endParaRPr>
          </a:p>
        </p:txBody>
      </p:sp>
      <p:sp>
        <p:nvSpPr>
          <p:cNvPr id="3" name="矩形 2"/>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5" name="圆角矩形 4"/>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提示</a:t>
            </a:r>
            <a:endParaRPr lang="zh-CN" altLang="en-US" sz="1400" dirty="0">
              <a:solidFill>
                <a:srgbClr val="C00000"/>
              </a:solidFill>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xEl>
                                              <p:pRg st="2" end="2"/>
                                            </p:txEl>
                                          </p:spTgt>
                                        </p:tgtEl>
                                        <p:attrNameLst>
                                          <p:attrName>style.visibility</p:attrName>
                                        </p:attrNameLst>
                                      </p:cBhvr>
                                      <p:to>
                                        <p:strVal val="visible"/>
                                      </p:to>
                                    </p:set>
                                    <p:animEffect transition="in" filter="blinds(horizontal)">
                                      <p:cBhvr>
                                        <p:cTn id="7" dur="500"/>
                                        <p:tgtEl>
                                          <p:spTgt spid="4">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4">
                                            <p:txEl>
                                              <p:pRg st="2" end="2"/>
                                            </p:txEl>
                                          </p:spTgt>
                                        </p:tgtEl>
                                      </p:cBhvr>
                                    </p:animEffect>
                                    <p:set>
                                      <p:cBhvr>
                                        <p:cTn id="12" dur="1" fill="hold">
                                          <p:stCondLst>
                                            <p:cond delay="499"/>
                                          </p:stCondLst>
                                        </p:cTn>
                                        <p:tgtEl>
                                          <p:spTgt spid="4">
                                            <p:txEl>
                                              <p:pRg st="2" end="2"/>
                                            </p:txEl>
                                          </p:spTgt>
                                        </p:tgtEl>
                                        <p:attrNameLst>
                                          <p:attrName>style.visibility</p:attrName>
                                        </p:attrNameLst>
                                      </p:cBhvr>
                                      <p:to>
                                        <p:strVal val="hidden"/>
                                      </p:to>
                                    </p:set>
                                  </p:childTnLst>
                                </p:cTn>
                              </p:par>
                            </p:childTnLst>
                          </p:cTn>
                        </p:par>
                      </p:childTnLst>
                    </p:cTn>
                  </p:par>
                </p:childTnLst>
              </p:cTn>
              <p:nextCondLst>
                <p:cond evt="onClick" delay="0">
                  <p:tgtEl>
                    <p:spTgt spid="5"/>
                  </p:tgtEl>
                </p:cond>
              </p:nextCondLst>
            </p:seq>
          </p:childTnLst>
        </p:cTn>
      </p:par>
    </p:tnLst>
    <p:bldLst>
      <p:bldP spid="4" grpId="0" uiExpand="1" build="allAtOnce"/>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6" name="圆角矩形 5">
            <a:hlinkClick r:id="rId1" action="ppaction://hlinksldjump"/>
          </p:cNvPr>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0000CC"/>
                </a:solidFill>
                <a:latin typeface="黑体" panose="02010609060101010101" pitchFamily="49" charset="-122"/>
                <a:ea typeface="黑体" panose="02010609060101010101" pitchFamily="49" charset="-122"/>
              </a:rPr>
              <a:t>返回</a:t>
            </a:r>
            <a:endParaRPr lang="zh-CN" altLang="en-US" sz="1400" dirty="0">
              <a:solidFill>
                <a:srgbClr val="0000CC"/>
              </a:solidFill>
              <a:latin typeface="黑体" panose="02010609060101010101" pitchFamily="49" charset="-122"/>
              <a:ea typeface="黑体" panose="02010609060101010101" pitchFamily="49" charset="-122"/>
            </a:endParaRPr>
          </a:p>
        </p:txBody>
      </p:sp>
      <p:sp>
        <p:nvSpPr>
          <p:cNvPr id="8" name="矩形 7"/>
          <p:cNvSpPr/>
          <p:nvPr/>
        </p:nvSpPr>
        <p:spPr>
          <a:xfrm>
            <a:off x="407736" y="721271"/>
            <a:ext cx="11376000" cy="3241400"/>
          </a:xfrm>
          <a:prstGeom prst="rect">
            <a:avLst/>
          </a:prstGeom>
        </p:spPr>
        <p:txBody>
          <a:bodyPr>
            <a:spAutoFit/>
          </a:bodyPr>
          <a:lstStyle/>
          <a:p>
            <a:pPr algn="just">
              <a:lnSpc>
                <a:spcPct val="150000"/>
              </a:lnSpc>
              <a:spcAft>
                <a:spcPts val="0"/>
              </a:spcAft>
              <a:tabLst>
                <a:tab pos="2070735" algn="l"/>
              </a:tabLst>
            </a:pPr>
            <a:r>
              <a:rPr lang="zh-CN" altLang="zh-CN" sz="2800" kern="100" dirty="0">
                <a:latin typeface="Times New Roman" panose="02020603050405020304"/>
                <a:ea typeface="华文细黑"/>
                <a:cs typeface="Times New Roman" panose="02020603050405020304"/>
              </a:rPr>
              <a:t>全文以极具抒情性的笔调表达了对王勃的千古追思。作者借滕王阁上凭吊王勃，描写了王勃当年在滕王阁上写作诗赋的昂扬奋发精神，并高度肯定了他在文学史上的贡献。作者在情感的热流里融入了理性的沉思，没有简单地将王勃的悲剧归咎于当时统治者的腐朽，见解独到，富有警世作用。</a:t>
            </a:r>
            <a:endParaRPr lang="zh-CN" altLang="zh-CN" sz="2800" kern="100" dirty="0">
              <a:effectLst/>
              <a:latin typeface="宋体" panose="02010600030101010101" pitchFamily="2" charset="-122"/>
              <a:cs typeface="Courier New" panose="02070309020205020404"/>
            </a:endParaRPr>
          </a:p>
        </p:txBody>
      </p:sp>
      <p:sp>
        <p:nvSpPr>
          <p:cNvPr id="9" name="矩形 8"/>
          <p:cNvSpPr/>
          <p:nvPr/>
        </p:nvSpPr>
        <p:spPr>
          <a:xfrm>
            <a:off x="407736" y="198165"/>
            <a:ext cx="2375102" cy="539507"/>
          </a:xfrm>
          <a:prstGeom prst="rect">
            <a:avLst/>
          </a:prstGeom>
        </p:spPr>
        <p:txBody>
          <a:bodyPr wrap="square">
            <a:spAutoFit/>
          </a:bodyPr>
          <a:lstStyle/>
          <a:p>
            <a:pPr marL="285750" indent="-285750">
              <a:lnSpc>
                <a:spcPct val="135000"/>
              </a:lnSpc>
              <a:spcBef>
                <a:spcPts val="400"/>
              </a:spcBef>
              <a:buFont typeface="Wingdings" panose="05000000000000000000" pitchFamily="2" charset="2"/>
              <a:buChar char="n"/>
            </a:pPr>
            <a:r>
              <a:rPr lang="zh-CN" altLang="en-US" sz="2400" b="1" dirty="0" smtClean="0">
                <a:solidFill>
                  <a:srgbClr val="FF6600"/>
                </a:solidFill>
                <a:latin typeface="微软雅黑" panose="020B0503020204020204" pitchFamily="34" charset="-122"/>
                <a:ea typeface="微软雅黑" panose="020B0503020204020204" pitchFamily="34" charset="-122"/>
              </a:rPr>
              <a:t>赏析</a:t>
            </a:r>
            <a:endParaRPr lang="zh-CN" altLang="en-US" sz="2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C:\Users\Administrator\Desktop\创新图片\语文\8.jpg"/>
          <p:cNvPicPr>
            <a:picLocks noChangeAspect="1" noChangeArrowheads="1"/>
          </p:cNvPicPr>
          <p:nvPr/>
        </p:nvPicPr>
        <p:blipFill rotWithShape="1">
          <a:blip r:embed="rId1">
            <a:lum bright="70000" contrast="-70000"/>
            <a:extLst>
              <a:ext uri="{28A0092B-C50C-407E-A947-70E740481C1C}">
                <a14:useLocalDpi xmlns:a14="http://schemas.microsoft.com/office/drawing/2010/main" val="0"/>
              </a:ext>
            </a:extLst>
          </a:blip>
          <a:srcRect t="6346"/>
          <a:stretch>
            <a:fillRect/>
          </a:stretch>
        </p:blipFill>
        <p:spPr bwMode="auto">
          <a:xfrm>
            <a:off x="7616899" y="0"/>
            <a:ext cx="4573514" cy="2953968"/>
          </a:xfrm>
          <a:prstGeom prst="rect">
            <a:avLst/>
          </a:prstGeom>
          <a:noFill/>
          <a:extLst>
            <a:ext uri="{909E8E84-426E-40DD-AFC4-6F175D3DCCD1}">
              <a14:hiddenFill xmlns:a14="http://schemas.microsoft.com/office/drawing/2010/main">
                <a:solidFill>
                  <a:srgbClr val="FFFFFF"/>
                </a:solidFill>
              </a14:hiddenFill>
            </a:ext>
          </a:extLst>
        </p:spPr>
      </p:pic>
      <p:sp>
        <p:nvSpPr>
          <p:cNvPr id="13" name="TextBox 12"/>
          <p:cNvSpPr txBox="1"/>
          <p:nvPr/>
        </p:nvSpPr>
        <p:spPr>
          <a:xfrm>
            <a:off x="4003915" y="2198107"/>
            <a:ext cx="4126528" cy="1015663"/>
          </a:xfrm>
          <a:prstGeom prst="rect">
            <a:avLst/>
          </a:prstGeom>
          <a:noFill/>
        </p:spPr>
        <p:txBody>
          <a:bodyPr wrap="square" rtlCol="0">
            <a:spAutoFit/>
          </a:bodyPr>
          <a:lstStyle/>
          <a:p>
            <a:pPr algn="ctr"/>
            <a:r>
              <a:rPr lang="zh-CN" altLang="en-US" sz="6000" b="1" dirty="0" smtClean="0">
                <a:solidFill>
                  <a:schemeClr val="accent6">
                    <a:lumMod val="75000"/>
                  </a:schemeClr>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rPr>
              <a:t>本课结束</a:t>
            </a:r>
            <a:endParaRPr lang="zh-CN" altLang="en-US" sz="6000" b="1" dirty="0">
              <a:solidFill>
                <a:schemeClr val="accent6">
                  <a:lumMod val="75000"/>
                </a:schemeClr>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nvSpPr>
        <p:spPr>
          <a:xfrm>
            <a:off x="1007305" y="0"/>
            <a:ext cx="972000" cy="118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dirty="0"/>
          </a:p>
        </p:txBody>
      </p:sp>
      <p:sp>
        <p:nvSpPr>
          <p:cNvPr id="15" name="TextBox 14"/>
          <p:cNvSpPr txBox="1"/>
          <p:nvPr/>
        </p:nvSpPr>
        <p:spPr>
          <a:xfrm>
            <a:off x="1007304" y="198959"/>
            <a:ext cx="972001" cy="861770"/>
          </a:xfrm>
          <a:prstGeom prst="rect">
            <a:avLst/>
          </a:prstGeom>
          <a:noFill/>
        </p:spPr>
        <p:txBody>
          <a:bodyPr wrap="square" lIns="121917" tIns="60958" rIns="121917" bIns="60958" rtlCol="0">
            <a:spAutoFit/>
          </a:bodyPr>
          <a:lstStyle/>
          <a:p>
            <a:pPr algn="ctr"/>
            <a:r>
              <a:rPr lang="zh-CN" altLang="en-US" sz="2400" dirty="0" smtClean="0">
                <a:solidFill>
                  <a:schemeClr val="bg1"/>
                </a:solidFill>
                <a:latin typeface="微软雅黑" panose="020B0503020204020204" pitchFamily="34" charset="-122"/>
                <a:ea typeface="微软雅黑" panose="020B0503020204020204" pitchFamily="34" charset="-122"/>
              </a:rPr>
              <a:t>栏目索引</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16" name="TextBox 15">
            <a:hlinkClick r:id="rId1" action="ppaction://hlinksldjump"/>
          </p:cNvPr>
          <p:cNvSpPr txBox="1"/>
          <p:nvPr/>
        </p:nvSpPr>
        <p:spPr>
          <a:xfrm>
            <a:off x="4119930" y="2056065"/>
            <a:ext cx="4573314" cy="615549"/>
          </a:xfrm>
          <a:prstGeom prst="rect">
            <a:avLst/>
          </a:prstGeom>
          <a:noFill/>
        </p:spPr>
        <p:txBody>
          <a:bodyPr wrap="square" lIns="121917" tIns="60958" rIns="121917" bIns="60958" rtlCol="0">
            <a:spAutoFit/>
          </a:bodyPr>
          <a:lstStyle/>
          <a:p>
            <a:r>
              <a:rPr lang="zh-CN" altLang="en-US" sz="3200" b="1" dirty="0" smtClean="0">
                <a:solidFill>
                  <a:schemeClr val="accent6">
                    <a:lumMod val="75000"/>
                  </a:schemeClr>
                </a:solidFill>
                <a:latin typeface="微软雅黑" panose="020B0503020204020204" pitchFamily="34" charset="-122"/>
                <a:ea typeface="微软雅黑" panose="020B0503020204020204" pitchFamily="34" charset="-122"/>
              </a:rPr>
              <a:t>自知</a:t>
            </a:r>
            <a:r>
              <a:rPr lang="zh-CN" altLang="en-US" sz="3200" b="1" dirty="0">
                <a:solidFill>
                  <a:schemeClr val="accent6">
                    <a:lumMod val="75000"/>
                  </a:schemeClr>
                </a:solidFill>
                <a:latin typeface="微软雅黑" panose="020B0503020204020204" pitchFamily="34" charset="-122"/>
                <a:ea typeface="微软雅黑" panose="020B0503020204020204" pitchFamily="34" charset="-122"/>
              </a:rPr>
              <a:t>自疑　</a:t>
            </a:r>
            <a:r>
              <a:rPr lang="zh-CN" altLang="en-US" sz="3200" b="1" dirty="0" smtClean="0">
                <a:solidFill>
                  <a:schemeClr val="accent6">
                    <a:lumMod val="75000"/>
                  </a:schemeClr>
                </a:solidFill>
                <a:latin typeface="微软雅黑" panose="020B0503020204020204" pitchFamily="34" charset="-122"/>
                <a:ea typeface="微软雅黑" panose="020B0503020204020204" pitchFamily="34" charset="-122"/>
              </a:rPr>
              <a:t>自学在前</a:t>
            </a:r>
            <a:endParaRPr lang="zh-CN" altLang="en-US" sz="2600" dirty="0">
              <a:solidFill>
                <a:schemeClr val="accent6">
                  <a:lumMod val="75000"/>
                </a:schemeClr>
              </a:solidFill>
              <a:latin typeface="微软雅黑" panose="020B0503020204020204" pitchFamily="34" charset="-122"/>
              <a:ea typeface="微软雅黑" panose="020B0503020204020204" pitchFamily="34" charset="-122"/>
            </a:endParaRPr>
          </a:p>
        </p:txBody>
      </p:sp>
      <p:sp>
        <p:nvSpPr>
          <p:cNvPr id="17" name="TextBox 16">
            <a:hlinkClick r:id="rId2" action="ppaction://hlinksldjump"/>
          </p:cNvPr>
          <p:cNvSpPr txBox="1"/>
          <p:nvPr/>
        </p:nvSpPr>
        <p:spPr>
          <a:xfrm>
            <a:off x="4118639" y="3174285"/>
            <a:ext cx="4574107" cy="615549"/>
          </a:xfrm>
          <a:prstGeom prst="rect">
            <a:avLst/>
          </a:prstGeom>
          <a:noFill/>
        </p:spPr>
        <p:txBody>
          <a:bodyPr wrap="square" lIns="121917" tIns="60958" rIns="121917" bIns="60958" rtlCol="0">
            <a:spAutoFit/>
          </a:bodyPr>
          <a:lstStyle/>
          <a:p>
            <a:r>
              <a:rPr lang="zh-CN" altLang="en-US" sz="3200" b="1" dirty="0" smtClean="0">
                <a:solidFill>
                  <a:schemeClr val="accent6">
                    <a:lumMod val="75000"/>
                  </a:schemeClr>
                </a:solidFill>
                <a:latin typeface="微软雅黑" panose="020B0503020204020204" pitchFamily="34" charset="-122"/>
                <a:ea typeface="微软雅黑" panose="020B0503020204020204" pitchFamily="34" charset="-122"/>
              </a:rPr>
              <a:t>互动</a:t>
            </a:r>
            <a:r>
              <a:rPr lang="zh-CN" altLang="en-US" sz="3200" b="1" dirty="0">
                <a:solidFill>
                  <a:schemeClr val="accent6">
                    <a:lumMod val="75000"/>
                  </a:schemeClr>
                </a:solidFill>
                <a:latin typeface="微软雅黑" panose="020B0503020204020204" pitchFamily="34" charset="-122"/>
                <a:ea typeface="微软雅黑" panose="020B0503020204020204" pitchFamily="34" charset="-122"/>
              </a:rPr>
              <a:t>互学　</a:t>
            </a:r>
            <a:r>
              <a:rPr lang="zh-CN" altLang="en-US" sz="3200" b="1" dirty="0" smtClean="0">
                <a:solidFill>
                  <a:schemeClr val="accent6">
                    <a:lumMod val="75000"/>
                  </a:schemeClr>
                </a:solidFill>
                <a:latin typeface="微软雅黑" panose="020B0503020204020204" pitchFamily="34" charset="-122"/>
                <a:ea typeface="微软雅黑" panose="020B0503020204020204" pitchFamily="34" charset="-122"/>
              </a:rPr>
              <a:t>交流深化</a:t>
            </a:r>
            <a:endParaRPr lang="zh-CN" altLang="en-US" sz="2600" dirty="0">
              <a:solidFill>
                <a:schemeClr val="accent6">
                  <a:lumMod val="75000"/>
                </a:schemeClr>
              </a:solidFill>
              <a:latin typeface="微软雅黑" panose="020B0503020204020204" pitchFamily="34" charset="-122"/>
              <a:ea typeface="微软雅黑" panose="020B0503020204020204" pitchFamily="34" charset="-122"/>
            </a:endParaRPr>
          </a:p>
        </p:txBody>
      </p:sp>
      <p:sp>
        <p:nvSpPr>
          <p:cNvPr id="18" name="TextBox 17">
            <a:hlinkClick r:id="rId3" action="ppaction://hlinksldjump"/>
          </p:cNvPr>
          <p:cNvSpPr txBox="1"/>
          <p:nvPr/>
        </p:nvSpPr>
        <p:spPr>
          <a:xfrm>
            <a:off x="4119930" y="4297838"/>
            <a:ext cx="4577089" cy="615549"/>
          </a:xfrm>
          <a:prstGeom prst="rect">
            <a:avLst/>
          </a:prstGeom>
          <a:noFill/>
        </p:spPr>
        <p:txBody>
          <a:bodyPr wrap="square" lIns="121917" tIns="60958" rIns="121917" bIns="60958" rtlCol="0">
            <a:spAutoFit/>
          </a:bodyPr>
          <a:lstStyle/>
          <a:p>
            <a:r>
              <a:rPr lang="zh-CN" altLang="en-US" sz="3200" b="1" dirty="0">
                <a:solidFill>
                  <a:schemeClr val="accent6">
                    <a:lumMod val="75000"/>
                  </a:schemeClr>
                </a:solidFill>
                <a:latin typeface="微软雅黑" panose="020B0503020204020204" pitchFamily="34" charset="-122"/>
                <a:ea typeface="微软雅黑" panose="020B0503020204020204" pitchFamily="34" charset="-122"/>
              </a:rPr>
              <a:t>文苑氧吧　</a:t>
            </a:r>
            <a:r>
              <a:rPr lang="zh-CN" altLang="en-US" sz="3200" b="1" dirty="0" smtClean="0">
                <a:solidFill>
                  <a:schemeClr val="accent6">
                    <a:lumMod val="75000"/>
                  </a:schemeClr>
                </a:solidFill>
                <a:latin typeface="微软雅黑" panose="020B0503020204020204" pitchFamily="34" charset="-122"/>
                <a:ea typeface="微软雅黑" panose="020B0503020204020204" pitchFamily="34" charset="-122"/>
              </a:rPr>
              <a:t>生成素养</a:t>
            </a:r>
            <a:endParaRPr lang="zh-CN" altLang="en-US" sz="2600" dirty="0">
              <a:solidFill>
                <a:schemeClr val="accent6">
                  <a:lumMod val="75000"/>
                </a:schemeClr>
              </a:solidFill>
              <a:latin typeface="微软雅黑" panose="020B0503020204020204" pitchFamily="34" charset="-122"/>
              <a:ea typeface="微软雅黑" panose="020B0503020204020204" pitchFamily="34" charset="-122"/>
            </a:endParaRPr>
          </a:p>
        </p:txBody>
      </p:sp>
      <p:cxnSp>
        <p:nvCxnSpPr>
          <p:cNvPr id="19" name="直接连接符 18"/>
          <p:cNvCxnSpPr/>
          <p:nvPr/>
        </p:nvCxnSpPr>
        <p:spPr>
          <a:xfrm>
            <a:off x="3989206" y="2693023"/>
            <a:ext cx="4212000" cy="0"/>
          </a:xfrm>
          <a:prstGeom prst="line">
            <a:avLst/>
          </a:prstGeom>
        </p:spPr>
        <p:style>
          <a:lnRef idx="1">
            <a:schemeClr val="accent6"/>
          </a:lnRef>
          <a:fillRef idx="0">
            <a:schemeClr val="accent6"/>
          </a:fillRef>
          <a:effectRef idx="0">
            <a:schemeClr val="accent6"/>
          </a:effectRef>
          <a:fontRef idx="minor">
            <a:schemeClr val="tx1"/>
          </a:fontRef>
        </p:style>
      </p:cxnSp>
      <p:cxnSp>
        <p:nvCxnSpPr>
          <p:cNvPr id="20" name="直接连接符 19"/>
          <p:cNvCxnSpPr/>
          <p:nvPr/>
        </p:nvCxnSpPr>
        <p:spPr>
          <a:xfrm>
            <a:off x="3991346" y="3817493"/>
            <a:ext cx="4212000" cy="0"/>
          </a:xfrm>
          <a:prstGeom prst="line">
            <a:avLst/>
          </a:prstGeom>
        </p:spPr>
        <p:style>
          <a:lnRef idx="1">
            <a:schemeClr val="accent6"/>
          </a:lnRef>
          <a:fillRef idx="0">
            <a:schemeClr val="accent6"/>
          </a:fillRef>
          <a:effectRef idx="0">
            <a:schemeClr val="accent6"/>
          </a:effectRef>
          <a:fontRef idx="minor">
            <a:schemeClr val="tx1"/>
          </a:fontRef>
        </p:style>
      </p:cxnSp>
      <p:cxnSp>
        <p:nvCxnSpPr>
          <p:cNvPr id="21" name="直接连接符 20"/>
          <p:cNvCxnSpPr/>
          <p:nvPr/>
        </p:nvCxnSpPr>
        <p:spPr>
          <a:xfrm>
            <a:off x="3991346" y="4941962"/>
            <a:ext cx="4212000" cy="0"/>
          </a:xfrm>
          <a:prstGeom prst="line">
            <a:avLst/>
          </a:prstGeom>
        </p:spPr>
        <p:style>
          <a:lnRef idx="1">
            <a:schemeClr val="accent6"/>
          </a:lnRef>
          <a:fillRef idx="0">
            <a:schemeClr val="accent6"/>
          </a:fillRef>
          <a:effectRef idx="0">
            <a:schemeClr val="accent6"/>
          </a:effectRef>
          <a:fontRef idx="minor">
            <a:schemeClr val="tx1"/>
          </a:fontRef>
        </p:style>
      </p:cxn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矩形 30"/>
          <p:cNvSpPr/>
          <p:nvPr/>
        </p:nvSpPr>
        <p:spPr>
          <a:xfrm>
            <a:off x="4006974" y="1948142"/>
            <a:ext cx="3168352" cy="3970318"/>
          </a:xfrm>
          <a:prstGeom prst="rect">
            <a:avLst/>
          </a:prstGeom>
        </p:spPr>
        <p:txBody>
          <a:bodyPr wrap="square">
            <a:spAutoFit/>
          </a:bodyPr>
          <a:lstStyle/>
          <a:p>
            <a:pPr algn="just">
              <a:lnSpc>
                <a:spcPct val="150000"/>
              </a:lnSpc>
              <a:spcAft>
                <a:spcPts val="0"/>
              </a:spcAft>
              <a:tabLst>
                <a:tab pos="2070735" algn="l"/>
              </a:tabLst>
            </a:pPr>
            <a:r>
              <a:rPr lang="en-US" altLang="zh-CN" sz="2800" kern="100" dirty="0">
                <a:latin typeface="Times New Roman" panose="02020603050405020304"/>
                <a:ea typeface="华文细黑"/>
                <a:cs typeface="Courier New" panose="02070309020205020404"/>
              </a:rPr>
              <a:t>(8)</a:t>
            </a:r>
            <a:r>
              <a:rPr lang="zh-CN" altLang="zh-CN" sz="2800" kern="100" dirty="0">
                <a:solidFill>
                  <a:srgbClr val="FF0000"/>
                </a:solidFill>
                <a:latin typeface="Times New Roman" panose="02020603050405020304"/>
                <a:ea typeface="华文细黑"/>
                <a:cs typeface="Times New Roman" panose="02020603050405020304"/>
              </a:rPr>
              <a:t>遄</a:t>
            </a:r>
            <a:r>
              <a:rPr lang="zh-CN" altLang="zh-CN" sz="2800" kern="100" dirty="0">
                <a:latin typeface="Times New Roman" panose="02020603050405020304"/>
                <a:ea typeface="华文细黑"/>
                <a:cs typeface="Times New Roman" panose="02020603050405020304"/>
              </a:rPr>
              <a:t>飞</a:t>
            </a:r>
            <a:r>
              <a:rPr lang="en-US" altLang="zh-CN" sz="2800" kern="100" dirty="0" smtClean="0">
                <a:latin typeface="Times New Roman" panose="02020603050405020304"/>
                <a:ea typeface="华文细黑"/>
                <a:cs typeface="Courier New" panose="02070309020205020404"/>
              </a:rPr>
              <a:t>(          )</a:t>
            </a:r>
            <a:endParaRPr lang="zh-CN" altLang="zh-CN" sz="2800" kern="100" dirty="0">
              <a:latin typeface="宋体" panose="02010600030101010101" pitchFamily="2" charset="-122"/>
              <a:cs typeface="Courier New" panose="02070309020205020404"/>
            </a:endParaRPr>
          </a:p>
          <a:p>
            <a:pPr algn="just">
              <a:lnSpc>
                <a:spcPct val="150000"/>
              </a:lnSpc>
              <a:spcAft>
                <a:spcPts val="0"/>
              </a:spcAft>
              <a:tabLst>
                <a:tab pos="2070735" algn="l"/>
              </a:tabLst>
            </a:pPr>
            <a:r>
              <a:rPr lang="en-US" altLang="zh-CN" sz="2800" kern="100" dirty="0">
                <a:latin typeface="Times New Roman" panose="02020603050405020304"/>
                <a:ea typeface="华文细黑"/>
                <a:cs typeface="Courier New" panose="02070309020205020404"/>
              </a:rPr>
              <a:t>(9)</a:t>
            </a:r>
            <a:r>
              <a:rPr lang="zh-CN" altLang="zh-CN" sz="2800" kern="100" dirty="0">
                <a:latin typeface="Times New Roman" panose="02020603050405020304"/>
                <a:ea typeface="华文细黑"/>
                <a:cs typeface="Times New Roman" panose="02020603050405020304"/>
              </a:rPr>
              <a:t>睇</a:t>
            </a:r>
            <a:r>
              <a:rPr lang="zh-CN" altLang="zh-CN" sz="2800" kern="100" dirty="0">
                <a:solidFill>
                  <a:srgbClr val="FF0000"/>
                </a:solidFill>
                <a:latin typeface="Times New Roman" panose="02020603050405020304"/>
                <a:ea typeface="华文细黑"/>
                <a:cs typeface="Times New Roman" panose="02020603050405020304"/>
              </a:rPr>
              <a:t>眄</a:t>
            </a:r>
            <a:r>
              <a:rPr lang="en-US" altLang="zh-CN" sz="2800" kern="100" dirty="0" smtClean="0">
                <a:latin typeface="Times New Roman" panose="02020603050405020304"/>
                <a:ea typeface="华文细黑"/>
                <a:cs typeface="Courier New" panose="02070309020205020404"/>
              </a:rPr>
              <a:t>(         )</a:t>
            </a:r>
            <a:endParaRPr lang="zh-CN" altLang="zh-CN" sz="2800" kern="100" dirty="0">
              <a:latin typeface="宋体" panose="02010600030101010101" pitchFamily="2" charset="-122"/>
              <a:cs typeface="Courier New" panose="02070309020205020404"/>
            </a:endParaRPr>
          </a:p>
          <a:p>
            <a:pPr algn="just">
              <a:lnSpc>
                <a:spcPct val="150000"/>
              </a:lnSpc>
              <a:spcAft>
                <a:spcPts val="0"/>
              </a:spcAft>
              <a:tabLst>
                <a:tab pos="2070735" algn="l"/>
              </a:tabLst>
            </a:pPr>
            <a:r>
              <a:rPr lang="en-US" altLang="zh-CN" sz="2800" kern="100" dirty="0">
                <a:latin typeface="Times New Roman" panose="02020603050405020304"/>
                <a:ea typeface="华文细黑"/>
                <a:cs typeface="Courier New" panose="02070309020205020404"/>
              </a:rPr>
              <a:t>(10)</a:t>
            </a:r>
            <a:r>
              <a:rPr lang="zh-CN" altLang="zh-CN" sz="2800" kern="100" dirty="0">
                <a:latin typeface="Times New Roman" panose="02020603050405020304"/>
                <a:ea typeface="华文细黑"/>
                <a:cs typeface="Times New Roman" panose="02020603050405020304"/>
              </a:rPr>
              <a:t>帝</a:t>
            </a:r>
            <a:r>
              <a:rPr lang="zh-CN" altLang="zh-CN" sz="2800" kern="100" dirty="0">
                <a:solidFill>
                  <a:srgbClr val="FF0000"/>
                </a:solidFill>
                <a:latin typeface="Times New Roman" panose="02020603050405020304"/>
                <a:ea typeface="华文细黑"/>
                <a:cs typeface="Times New Roman" panose="02020603050405020304"/>
              </a:rPr>
              <a:t>阍</a:t>
            </a:r>
            <a:r>
              <a:rPr lang="en-US" altLang="zh-CN" sz="2800" kern="100" dirty="0" smtClean="0">
                <a:latin typeface="Times New Roman" panose="02020603050405020304"/>
                <a:ea typeface="华文细黑"/>
                <a:cs typeface="Courier New" panose="02070309020205020404"/>
              </a:rPr>
              <a:t>(       )</a:t>
            </a:r>
            <a:endParaRPr lang="zh-CN" altLang="zh-CN" sz="2800" kern="100" dirty="0">
              <a:latin typeface="宋体" panose="02010600030101010101" pitchFamily="2" charset="-122"/>
              <a:cs typeface="Courier New" panose="02070309020205020404"/>
            </a:endParaRPr>
          </a:p>
          <a:p>
            <a:pPr algn="just">
              <a:lnSpc>
                <a:spcPct val="150000"/>
              </a:lnSpc>
              <a:spcAft>
                <a:spcPts val="0"/>
              </a:spcAft>
              <a:tabLst>
                <a:tab pos="2070735" algn="l"/>
              </a:tabLst>
            </a:pPr>
            <a:r>
              <a:rPr lang="en-US" altLang="zh-CN" sz="2800" kern="100" dirty="0">
                <a:latin typeface="Times New Roman" panose="02020603050405020304"/>
                <a:ea typeface="华文细黑"/>
                <a:cs typeface="Courier New" panose="02070309020205020404"/>
              </a:rPr>
              <a:t>(11)</a:t>
            </a:r>
            <a:r>
              <a:rPr lang="zh-CN" altLang="zh-CN" sz="2800" kern="100" dirty="0">
                <a:solidFill>
                  <a:srgbClr val="FF0000"/>
                </a:solidFill>
                <a:latin typeface="Times New Roman" panose="02020603050405020304"/>
                <a:ea typeface="华文细黑"/>
                <a:cs typeface="Times New Roman" panose="02020603050405020304"/>
              </a:rPr>
              <a:t>簪</a:t>
            </a:r>
            <a:r>
              <a:rPr lang="zh-CN" altLang="zh-CN" sz="2800" kern="100" dirty="0">
                <a:latin typeface="Times New Roman" panose="02020603050405020304"/>
                <a:ea typeface="华文细黑"/>
                <a:cs typeface="Times New Roman" panose="02020603050405020304"/>
              </a:rPr>
              <a:t>笏</a:t>
            </a:r>
            <a:r>
              <a:rPr lang="en-US" altLang="zh-CN" sz="2800" kern="100" dirty="0" smtClean="0">
                <a:latin typeface="Times New Roman" panose="02020603050405020304"/>
                <a:ea typeface="华文细黑"/>
                <a:cs typeface="Courier New" panose="02070309020205020404"/>
              </a:rPr>
              <a:t>(      )</a:t>
            </a:r>
            <a:endParaRPr lang="zh-CN" altLang="zh-CN" sz="2800" kern="100" dirty="0">
              <a:latin typeface="宋体" panose="02010600030101010101" pitchFamily="2" charset="-122"/>
              <a:cs typeface="Courier New" panose="02070309020205020404"/>
            </a:endParaRPr>
          </a:p>
          <a:p>
            <a:pPr algn="just">
              <a:lnSpc>
                <a:spcPct val="150000"/>
              </a:lnSpc>
              <a:spcAft>
                <a:spcPts val="0"/>
              </a:spcAft>
              <a:tabLst>
                <a:tab pos="2070735" algn="l"/>
              </a:tabLst>
            </a:pPr>
            <a:r>
              <a:rPr lang="en-US" altLang="zh-CN" sz="2800" kern="100" dirty="0">
                <a:latin typeface="Times New Roman" panose="02020603050405020304"/>
                <a:ea typeface="华文细黑"/>
                <a:cs typeface="Courier New" panose="02070309020205020404"/>
              </a:rPr>
              <a:t>(12)</a:t>
            </a:r>
            <a:r>
              <a:rPr lang="zh-CN" altLang="zh-CN" sz="2800" kern="100" dirty="0">
                <a:latin typeface="Times New Roman" panose="02020603050405020304"/>
                <a:ea typeface="华文细黑"/>
                <a:cs typeface="Times New Roman" panose="02020603050405020304"/>
              </a:rPr>
              <a:t>桑</a:t>
            </a:r>
            <a:r>
              <a:rPr lang="zh-CN" altLang="zh-CN" sz="2800" kern="100" dirty="0">
                <a:solidFill>
                  <a:srgbClr val="FF0000"/>
                </a:solidFill>
                <a:latin typeface="Times New Roman" panose="02020603050405020304"/>
                <a:ea typeface="华文细黑"/>
                <a:cs typeface="Times New Roman" panose="02020603050405020304"/>
              </a:rPr>
              <a:t>梓</a:t>
            </a:r>
            <a:r>
              <a:rPr lang="en-US" altLang="zh-CN" sz="2800" kern="100" dirty="0" smtClean="0">
                <a:latin typeface="Times New Roman" panose="02020603050405020304"/>
                <a:ea typeface="华文细黑"/>
                <a:cs typeface="Courier New" panose="02070309020205020404"/>
              </a:rPr>
              <a:t>(    )</a:t>
            </a:r>
            <a:endParaRPr lang="zh-CN" altLang="zh-CN" sz="2800" kern="100" dirty="0">
              <a:latin typeface="宋体" panose="02010600030101010101" pitchFamily="2" charset="-122"/>
              <a:cs typeface="Courier New" panose="02070309020205020404"/>
            </a:endParaRPr>
          </a:p>
          <a:p>
            <a:pPr algn="just">
              <a:lnSpc>
                <a:spcPct val="150000"/>
              </a:lnSpc>
              <a:spcAft>
                <a:spcPts val="0"/>
              </a:spcAft>
              <a:tabLst>
                <a:tab pos="2070735" algn="l"/>
              </a:tabLst>
            </a:pPr>
            <a:r>
              <a:rPr lang="en-US" altLang="zh-CN" sz="2800" kern="100" dirty="0">
                <a:latin typeface="Times New Roman" panose="02020603050405020304"/>
                <a:ea typeface="华文细黑"/>
                <a:cs typeface="Courier New" panose="02070309020205020404"/>
              </a:rPr>
              <a:t>(13)</a:t>
            </a:r>
            <a:r>
              <a:rPr lang="zh-CN" altLang="zh-CN" sz="2800" kern="100" dirty="0">
                <a:latin typeface="Times New Roman" panose="02020603050405020304"/>
                <a:ea typeface="华文细黑"/>
                <a:cs typeface="Times New Roman" panose="02020603050405020304"/>
              </a:rPr>
              <a:t>捧</a:t>
            </a:r>
            <a:r>
              <a:rPr lang="zh-CN" altLang="zh-CN" sz="2800" kern="100" dirty="0">
                <a:solidFill>
                  <a:srgbClr val="FF0000"/>
                </a:solidFill>
                <a:latin typeface="Times New Roman" panose="02020603050405020304"/>
                <a:ea typeface="华文细黑"/>
                <a:cs typeface="Times New Roman" panose="02020603050405020304"/>
              </a:rPr>
              <a:t>袂</a:t>
            </a:r>
            <a:r>
              <a:rPr lang="en-US" altLang="zh-CN" sz="2800" kern="100" dirty="0" smtClean="0">
                <a:latin typeface="Times New Roman" panose="02020603050405020304"/>
                <a:ea typeface="华文细黑"/>
                <a:cs typeface="Courier New" panose="02070309020205020404"/>
              </a:rPr>
              <a:t>(       )</a:t>
            </a:r>
            <a:endParaRPr lang="zh-CN" altLang="zh-CN" sz="2800" kern="100" dirty="0">
              <a:effectLst/>
              <a:latin typeface="宋体" panose="02010600030101010101" pitchFamily="2" charset="-122"/>
              <a:cs typeface="Courier New" panose="02070309020205020404"/>
            </a:endParaRPr>
          </a:p>
        </p:txBody>
      </p:sp>
      <p:sp>
        <p:nvSpPr>
          <p:cNvPr id="11" name="矩形 10"/>
          <p:cNvSpPr/>
          <p:nvPr/>
        </p:nvSpPr>
        <p:spPr>
          <a:xfrm>
            <a:off x="406574" y="1315607"/>
            <a:ext cx="3240360" cy="5262979"/>
          </a:xfrm>
          <a:prstGeom prst="rect">
            <a:avLst/>
          </a:prstGeom>
        </p:spPr>
        <p:txBody>
          <a:bodyPr wrap="square">
            <a:spAutoFit/>
          </a:bodyPr>
          <a:lstStyle/>
          <a:p>
            <a:pPr algn="just">
              <a:lnSpc>
                <a:spcPct val="150000"/>
              </a:lnSpc>
              <a:spcAft>
                <a:spcPts val="0"/>
              </a:spcAft>
              <a:tabLst>
                <a:tab pos="2070735" algn="l"/>
              </a:tabLst>
            </a:pPr>
            <a:r>
              <a:rPr lang="en-US" altLang="zh-CN" sz="2800" kern="100" dirty="0">
                <a:latin typeface="Times New Roman" panose="02020603050405020304"/>
                <a:ea typeface="华文细黑"/>
                <a:cs typeface="Courier New" panose="02070309020205020404"/>
              </a:rPr>
              <a:t>1.</a:t>
            </a:r>
            <a:r>
              <a:rPr lang="zh-CN" altLang="zh-CN" sz="2800" kern="100" dirty="0">
                <a:latin typeface="Times New Roman" panose="02020603050405020304"/>
                <a:ea typeface="华文细黑"/>
                <a:cs typeface="Times New Roman" panose="02020603050405020304"/>
              </a:rPr>
              <a:t>读准字音</a:t>
            </a:r>
            <a:endParaRPr lang="zh-CN" altLang="zh-CN" sz="2800" kern="100" dirty="0">
              <a:latin typeface="宋体" panose="02010600030101010101" pitchFamily="2" charset="-122"/>
              <a:cs typeface="Courier New" panose="02070309020205020404"/>
            </a:endParaRPr>
          </a:p>
          <a:p>
            <a:pPr algn="just">
              <a:lnSpc>
                <a:spcPct val="150000"/>
              </a:lnSpc>
              <a:spcAft>
                <a:spcPts val="0"/>
              </a:spcAft>
              <a:tabLst>
                <a:tab pos="2070735" algn="l"/>
              </a:tabLst>
            </a:pPr>
            <a:r>
              <a:rPr lang="en-US" altLang="zh-CN" sz="2800" kern="100" dirty="0">
                <a:latin typeface="Times New Roman" panose="02020603050405020304"/>
                <a:ea typeface="华文细黑"/>
                <a:cs typeface="Courier New" panose="02070309020205020404"/>
              </a:rPr>
              <a:t>(1)</a:t>
            </a:r>
            <a:r>
              <a:rPr lang="zh-CN" altLang="zh-CN" sz="2800" kern="100" dirty="0">
                <a:latin typeface="Times New Roman" panose="02020603050405020304"/>
                <a:ea typeface="华文细黑"/>
                <a:cs typeface="Times New Roman" panose="02020603050405020304"/>
              </a:rPr>
              <a:t>翼</a:t>
            </a:r>
            <a:r>
              <a:rPr lang="zh-CN" altLang="zh-CN" sz="2800" kern="100" dirty="0">
                <a:solidFill>
                  <a:srgbClr val="FF0000"/>
                </a:solidFill>
                <a:latin typeface="Times New Roman" panose="02020603050405020304"/>
                <a:ea typeface="华文细黑"/>
                <a:cs typeface="Times New Roman" panose="02020603050405020304"/>
              </a:rPr>
              <a:t>轸</a:t>
            </a:r>
            <a:r>
              <a:rPr lang="en-US" altLang="zh-CN" sz="2800" kern="100" dirty="0" smtClean="0">
                <a:latin typeface="Times New Roman" panose="02020603050405020304"/>
                <a:ea typeface="华文细黑"/>
                <a:cs typeface="Courier New" panose="02070309020205020404"/>
              </a:rPr>
              <a:t>(        )</a:t>
            </a:r>
            <a:endParaRPr lang="zh-CN" altLang="zh-CN" sz="2800" kern="100" dirty="0">
              <a:latin typeface="宋体" panose="02010600030101010101" pitchFamily="2" charset="-122"/>
              <a:cs typeface="Courier New" panose="02070309020205020404"/>
            </a:endParaRPr>
          </a:p>
          <a:p>
            <a:pPr algn="just">
              <a:lnSpc>
                <a:spcPct val="150000"/>
              </a:lnSpc>
              <a:spcAft>
                <a:spcPts val="0"/>
              </a:spcAft>
              <a:tabLst>
                <a:tab pos="2070735" algn="l"/>
              </a:tabLst>
            </a:pPr>
            <a:r>
              <a:rPr lang="en-US" altLang="zh-CN" sz="2800" kern="100" dirty="0">
                <a:latin typeface="Times New Roman" panose="02020603050405020304"/>
                <a:ea typeface="华文细黑"/>
                <a:cs typeface="Courier New" panose="02070309020205020404"/>
              </a:rPr>
              <a:t>(2)</a:t>
            </a:r>
            <a:r>
              <a:rPr lang="zh-CN" altLang="zh-CN" sz="2800" kern="100" dirty="0">
                <a:solidFill>
                  <a:srgbClr val="FF0000"/>
                </a:solidFill>
                <a:latin typeface="Times New Roman" panose="02020603050405020304"/>
                <a:ea typeface="华文细黑"/>
                <a:cs typeface="Times New Roman" panose="02020603050405020304"/>
              </a:rPr>
              <a:t>瓯</a:t>
            </a:r>
            <a:r>
              <a:rPr lang="zh-CN" altLang="zh-CN" sz="2800" kern="100" dirty="0">
                <a:latin typeface="Times New Roman" panose="02020603050405020304"/>
                <a:ea typeface="华文细黑"/>
                <a:cs typeface="Times New Roman" panose="02020603050405020304"/>
              </a:rPr>
              <a:t>越</a:t>
            </a:r>
            <a:r>
              <a:rPr lang="en-US" altLang="zh-CN" sz="2800" kern="100" dirty="0" smtClean="0">
                <a:latin typeface="Times New Roman" panose="02020603050405020304"/>
                <a:ea typeface="华文细黑"/>
                <a:cs typeface="Courier New" panose="02070309020205020404"/>
              </a:rPr>
              <a:t>(    )</a:t>
            </a:r>
            <a:endParaRPr lang="zh-CN" altLang="zh-CN" sz="2800" kern="100" dirty="0">
              <a:latin typeface="宋体" panose="02010600030101010101" pitchFamily="2" charset="-122"/>
              <a:cs typeface="Courier New" panose="02070309020205020404"/>
            </a:endParaRPr>
          </a:p>
          <a:p>
            <a:pPr algn="just">
              <a:lnSpc>
                <a:spcPct val="150000"/>
              </a:lnSpc>
              <a:spcAft>
                <a:spcPts val="0"/>
              </a:spcAft>
              <a:tabLst>
                <a:tab pos="2070735" algn="l"/>
              </a:tabLst>
            </a:pPr>
            <a:r>
              <a:rPr lang="en-US" altLang="zh-CN" sz="2800" kern="100" dirty="0">
                <a:latin typeface="Times New Roman" panose="02020603050405020304"/>
                <a:ea typeface="华文细黑"/>
                <a:cs typeface="Courier New" panose="02070309020205020404"/>
              </a:rPr>
              <a:t>(3)</a:t>
            </a:r>
            <a:r>
              <a:rPr lang="zh-CN" altLang="zh-CN" sz="2800" kern="100" dirty="0">
                <a:latin typeface="Times New Roman" panose="02020603050405020304"/>
                <a:ea typeface="华文细黑"/>
                <a:cs typeface="Times New Roman" panose="02020603050405020304"/>
              </a:rPr>
              <a:t>台</a:t>
            </a:r>
            <a:r>
              <a:rPr lang="zh-CN" altLang="zh-CN" sz="2800" kern="100" dirty="0">
                <a:solidFill>
                  <a:srgbClr val="FF0000"/>
                </a:solidFill>
                <a:latin typeface="Times New Roman" panose="02020603050405020304"/>
                <a:ea typeface="华文细黑"/>
                <a:cs typeface="Times New Roman" panose="02020603050405020304"/>
              </a:rPr>
              <a:t>隍</a:t>
            </a:r>
            <a:r>
              <a:rPr lang="en-US" altLang="zh-CN" sz="2800" kern="100" dirty="0" smtClean="0">
                <a:latin typeface="Times New Roman" panose="02020603050405020304"/>
                <a:ea typeface="华文细黑"/>
                <a:cs typeface="Courier New" panose="02070309020205020404"/>
              </a:rPr>
              <a:t>(          )</a:t>
            </a:r>
            <a:endParaRPr lang="zh-CN" altLang="zh-CN" sz="2800" kern="100" dirty="0">
              <a:latin typeface="宋体" panose="02010600030101010101" pitchFamily="2" charset="-122"/>
              <a:cs typeface="Courier New" panose="02070309020205020404"/>
            </a:endParaRPr>
          </a:p>
          <a:p>
            <a:pPr algn="just">
              <a:lnSpc>
                <a:spcPct val="150000"/>
              </a:lnSpc>
              <a:spcAft>
                <a:spcPts val="0"/>
              </a:spcAft>
              <a:tabLst>
                <a:tab pos="2070735" algn="l"/>
              </a:tabLst>
            </a:pPr>
            <a:r>
              <a:rPr lang="en-US" altLang="zh-CN" sz="2800" kern="100" dirty="0">
                <a:latin typeface="Times New Roman" panose="02020603050405020304"/>
                <a:ea typeface="华文细黑"/>
                <a:cs typeface="Courier New" panose="02070309020205020404"/>
              </a:rPr>
              <a:t>(4)</a:t>
            </a:r>
            <a:r>
              <a:rPr lang="zh-CN" altLang="zh-CN" sz="2800" kern="100" dirty="0">
                <a:solidFill>
                  <a:srgbClr val="FF0000"/>
                </a:solidFill>
                <a:latin typeface="Times New Roman" panose="02020603050405020304"/>
                <a:ea typeface="华文细黑"/>
                <a:cs typeface="Times New Roman" panose="02020603050405020304"/>
              </a:rPr>
              <a:t>懿</a:t>
            </a:r>
            <a:r>
              <a:rPr lang="zh-CN" altLang="zh-CN" sz="2800" kern="100" dirty="0">
                <a:latin typeface="Times New Roman" panose="02020603050405020304"/>
                <a:ea typeface="华文细黑"/>
                <a:cs typeface="Times New Roman" panose="02020603050405020304"/>
              </a:rPr>
              <a:t>范</a:t>
            </a:r>
            <a:r>
              <a:rPr lang="en-US" altLang="zh-CN" sz="2800" kern="100" dirty="0" smtClean="0">
                <a:latin typeface="Times New Roman" panose="02020603050405020304"/>
                <a:ea typeface="华文细黑"/>
                <a:cs typeface="Courier New" panose="02070309020205020404"/>
              </a:rPr>
              <a:t>(    )</a:t>
            </a:r>
            <a:endParaRPr lang="zh-CN" altLang="zh-CN" sz="2800" kern="100" dirty="0">
              <a:latin typeface="宋体" panose="02010600030101010101" pitchFamily="2" charset="-122"/>
              <a:cs typeface="Courier New" panose="02070309020205020404"/>
            </a:endParaRPr>
          </a:p>
          <a:p>
            <a:pPr algn="just">
              <a:lnSpc>
                <a:spcPct val="150000"/>
              </a:lnSpc>
              <a:spcAft>
                <a:spcPts val="0"/>
              </a:spcAft>
              <a:tabLst>
                <a:tab pos="2070735" algn="l"/>
              </a:tabLst>
            </a:pPr>
            <a:r>
              <a:rPr lang="en-US" altLang="zh-CN" sz="2800" kern="100" dirty="0">
                <a:latin typeface="Times New Roman" panose="02020603050405020304"/>
                <a:ea typeface="华文细黑"/>
                <a:cs typeface="Courier New" panose="02070309020205020404"/>
              </a:rPr>
              <a:t>(5)</a:t>
            </a:r>
            <a:r>
              <a:rPr lang="zh-CN" altLang="zh-CN" sz="2800" kern="100" dirty="0">
                <a:solidFill>
                  <a:srgbClr val="FF0000"/>
                </a:solidFill>
                <a:latin typeface="Times New Roman" panose="02020603050405020304"/>
                <a:ea typeface="华文细黑"/>
                <a:cs typeface="Times New Roman" panose="02020603050405020304"/>
              </a:rPr>
              <a:t>潦</a:t>
            </a:r>
            <a:r>
              <a:rPr lang="zh-CN" altLang="zh-CN" sz="2800" kern="100" dirty="0">
                <a:latin typeface="Times New Roman" panose="02020603050405020304"/>
                <a:ea typeface="华文细黑"/>
                <a:cs typeface="Times New Roman" panose="02020603050405020304"/>
              </a:rPr>
              <a:t>水</a:t>
            </a:r>
            <a:r>
              <a:rPr lang="en-US" altLang="zh-CN" sz="2800" kern="100" dirty="0" smtClean="0">
                <a:latin typeface="Times New Roman" panose="02020603050405020304"/>
                <a:ea typeface="华文细黑"/>
                <a:cs typeface="Courier New" panose="02070309020205020404"/>
              </a:rPr>
              <a:t>(     )</a:t>
            </a:r>
            <a:endParaRPr lang="zh-CN" altLang="zh-CN" sz="2800" kern="100" dirty="0">
              <a:latin typeface="宋体" panose="02010600030101010101" pitchFamily="2" charset="-122"/>
              <a:cs typeface="Courier New" panose="02070309020205020404"/>
            </a:endParaRPr>
          </a:p>
          <a:p>
            <a:pPr algn="just">
              <a:lnSpc>
                <a:spcPct val="150000"/>
              </a:lnSpc>
              <a:spcAft>
                <a:spcPts val="0"/>
              </a:spcAft>
              <a:tabLst>
                <a:tab pos="2070735" algn="l"/>
              </a:tabLst>
            </a:pPr>
            <a:r>
              <a:rPr lang="en-US" altLang="zh-CN" sz="2800" kern="100" dirty="0">
                <a:latin typeface="Times New Roman" panose="02020603050405020304"/>
                <a:ea typeface="华文细黑"/>
                <a:cs typeface="Courier New" panose="02070309020205020404"/>
              </a:rPr>
              <a:t>(6)</a:t>
            </a:r>
            <a:r>
              <a:rPr lang="zh-CN" altLang="zh-CN" sz="2800" kern="100" dirty="0">
                <a:solidFill>
                  <a:srgbClr val="FF0000"/>
                </a:solidFill>
                <a:latin typeface="Times New Roman" panose="02020603050405020304"/>
                <a:ea typeface="华文细黑"/>
                <a:cs typeface="Times New Roman" panose="02020603050405020304"/>
              </a:rPr>
              <a:t>舸</a:t>
            </a:r>
            <a:r>
              <a:rPr lang="zh-CN" altLang="zh-CN" sz="2800" kern="100" dirty="0">
                <a:latin typeface="Times New Roman" panose="02020603050405020304"/>
                <a:ea typeface="华文细黑"/>
                <a:cs typeface="Times New Roman" panose="02020603050405020304"/>
              </a:rPr>
              <a:t>舰</a:t>
            </a:r>
            <a:r>
              <a:rPr lang="en-US" altLang="zh-CN" sz="2800" kern="100" dirty="0" smtClean="0">
                <a:latin typeface="Times New Roman" panose="02020603050405020304"/>
                <a:ea typeface="华文细黑"/>
                <a:cs typeface="Courier New" panose="02070309020205020404"/>
              </a:rPr>
              <a:t>(     )</a:t>
            </a:r>
            <a:endParaRPr lang="zh-CN" altLang="zh-CN" sz="2800" kern="100" dirty="0">
              <a:latin typeface="宋体" panose="02010600030101010101" pitchFamily="2" charset="-122"/>
              <a:cs typeface="Courier New" panose="02070309020205020404"/>
            </a:endParaRPr>
          </a:p>
          <a:p>
            <a:pPr algn="just">
              <a:lnSpc>
                <a:spcPct val="150000"/>
              </a:lnSpc>
              <a:spcAft>
                <a:spcPts val="0"/>
              </a:spcAft>
              <a:tabLst>
                <a:tab pos="2070735" algn="l"/>
              </a:tabLst>
            </a:pPr>
            <a:r>
              <a:rPr lang="en-US" altLang="zh-CN" sz="2800" kern="100" dirty="0">
                <a:latin typeface="Times New Roman" panose="02020603050405020304"/>
                <a:ea typeface="华文细黑"/>
                <a:cs typeface="Courier New" panose="02070309020205020404"/>
              </a:rPr>
              <a:t>(7)</a:t>
            </a:r>
            <a:r>
              <a:rPr lang="zh-CN" altLang="zh-CN" sz="2800" kern="100" dirty="0">
                <a:latin typeface="Times New Roman" panose="02020603050405020304"/>
                <a:ea typeface="华文细黑"/>
                <a:cs typeface="Times New Roman" panose="02020603050405020304"/>
              </a:rPr>
              <a:t>彭</a:t>
            </a:r>
            <a:r>
              <a:rPr lang="zh-CN" altLang="zh-CN" sz="2800" kern="100" dirty="0">
                <a:solidFill>
                  <a:srgbClr val="FF0000"/>
                </a:solidFill>
                <a:latin typeface="Times New Roman" panose="02020603050405020304"/>
                <a:ea typeface="华文细黑"/>
                <a:cs typeface="Times New Roman" panose="02020603050405020304"/>
              </a:rPr>
              <a:t>蠡</a:t>
            </a:r>
            <a:r>
              <a:rPr lang="en-US" altLang="zh-CN" sz="2800" kern="100" dirty="0" smtClean="0">
                <a:latin typeface="Times New Roman" panose="02020603050405020304"/>
                <a:ea typeface="华文细黑"/>
                <a:cs typeface="Courier New" panose="02070309020205020404"/>
              </a:rPr>
              <a:t>(   )</a:t>
            </a:r>
            <a:endParaRPr lang="zh-CN" altLang="zh-CN" sz="2800" kern="100" dirty="0">
              <a:effectLst/>
              <a:latin typeface="宋体" panose="02010600030101010101" pitchFamily="2" charset="-122"/>
              <a:cs typeface="Courier New" panose="02070309020205020404"/>
            </a:endParaRPr>
          </a:p>
        </p:txBody>
      </p:sp>
      <p:sp>
        <p:nvSpPr>
          <p:cNvPr id="8" name="矩形 7"/>
          <p:cNvSpPr/>
          <p:nvPr/>
        </p:nvSpPr>
        <p:spPr>
          <a:xfrm>
            <a:off x="-1" y="-2177"/>
            <a:ext cx="12190414" cy="551330"/>
          </a:xfrm>
          <a:prstGeom prst="rect">
            <a:avLst/>
          </a:prstGeom>
          <a:pattFill prst="ltUpDiag">
            <a:fgClr>
              <a:srgbClr val="FF9600"/>
            </a:fgClr>
            <a:bgClr>
              <a:srgbClr val="FC6204"/>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a:pPr>
            <a:r>
              <a:rPr lang="zh-CN" altLang="en-US" sz="2400" b="1" kern="0" dirty="0" smtClean="0">
                <a:solidFill>
                  <a:schemeClr val="bg1"/>
                </a:solidFill>
                <a:latin typeface="微软雅黑" panose="020B0503020204020204" pitchFamily="34" charset="-122"/>
                <a:ea typeface="微软雅黑" panose="020B0503020204020204" pitchFamily="34" charset="-122"/>
              </a:rPr>
              <a:t> 自</a:t>
            </a:r>
            <a:r>
              <a:rPr lang="zh-CN" altLang="en-US" sz="2400" b="1" kern="0" dirty="0">
                <a:solidFill>
                  <a:schemeClr val="bg1"/>
                </a:solidFill>
                <a:latin typeface="微软雅黑" panose="020B0503020204020204" pitchFamily="34" charset="-122"/>
                <a:ea typeface="微软雅黑" panose="020B0503020204020204" pitchFamily="34" charset="-122"/>
              </a:rPr>
              <a:t>知自疑　自学在前</a:t>
            </a:r>
            <a:endParaRPr lang="zh-CN" altLang="en-US" sz="2400" b="1" kern="0" dirty="0">
              <a:solidFill>
                <a:schemeClr val="bg1"/>
              </a:solidFill>
              <a:latin typeface="微软雅黑" panose="020B0503020204020204" pitchFamily="34" charset="-122"/>
              <a:ea typeface="微软雅黑" panose="020B0503020204020204" pitchFamily="34" charset="-122"/>
            </a:endParaRPr>
          </a:p>
        </p:txBody>
      </p:sp>
      <p:sp>
        <p:nvSpPr>
          <p:cNvPr id="12" name="矩形 11"/>
          <p:cNvSpPr/>
          <p:nvPr/>
        </p:nvSpPr>
        <p:spPr>
          <a:xfrm>
            <a:off x="406574" y="846237"/>
            <a:ext cx="1517956" cy="432048"/>
          </a:xfrm>
          <a:prstGeom prst="rect">
            <a:avLst/>
          </a:prstGeom>
          <a:solidFill>
            <a:srgbClr val="00A7E2"/>
          </a:solidFill>
          <a:ln w="25400" cap="flat" cmpd="sng" algn="ctr">
            <a:noFill/>
            <a:prstDash val="solid"/>
          </a:ln>
          <a:effectLst/>
        </p:spPr>
        <p:txBody>
          <a:bodyPr anchor="ctr"/>
          <a:lstStyle/>
          <a:p>
            <a:pPr lvl="0">
              <a:defRPr/>
            </a:pPr>
            <a:r>
              <a:rPr lang="zh-CN" altLang="en-US" sz="2400" kern="0" dirty="0" smtClean="0">
                <a:solidFill>
                  <a:sysClr val="window" lastClr="FFFFFF"/>
                </a:solidFill>
                <a:latin typeface="微软雅黑" panose="020B0503020204020204" pitchFamily="34" charset="-122"/>
                <a:ea typeface="微软雅黑" panose="020B0503020204020204" pitchFamily="34" charset="-122"/>
              </a:rPr>
              <a:t>语言积累</a:t>
            </a:r>
            <a:endParaRPr lang="zh-CN" altLang="en-US" sz="2400" kern="0" dirty="0">
              <a:solidFill>
                <a:sysClr val="window" lastClr="FFFFFF"/>
              </a:solidFill>
              <a:latin typeface="微软雅黑" panose="020B0503020204020204" pitchFamily="34" charset="-122"/>
              <a:ea typeface="微软雅黑" panose="020B0503020204020204" pitchFamily="34" charset="-122"/>
            </a:endParaRPr>
          </a:p>
        </p:txBody>
      </p:sp>
      <p:sp>
        <p:nvSpPr>
          <p:cNvPr id="13" name="矩形 12"/>
          <p:cNvSpPr/>
          <p:nvPr/>
        </p:nvSpPr>
        <p:spPr>
          <a:xfrm>
            <a:off x="-2526" y="846237"/>
            <a:ext cx="458955" cy="432048"/>
          </a:xfrm>
          <a:prstGeom prst="rect">
            <a:avLst/>
          </a:prstGeom>
          <a:solidFill>
            <a:schemeClr val="tx1">
              <a:lumMod val="75000"/>
              <a:lumOff val="25000"/>
            </a:schemeClr>
          </a:solidFill>
          <a:ln w="25400" cap="flat" cmpd="sng" algn="ctr">
            <a:noFill/>
            <a:prstDash val="solid"/>
          </a:ln>
          <a:effectLst/>
        </p:spPr>
        <p:txBody>
          <a:bodyPr anchor="ctr"/>
          <a:lstStyle/>
          <a:p>
            <a:pPr algn="ctr"/>
            <a:r>
              <a:rPr lang="zh-CN" altLang="en-US" sz="2400" kern="0" dirty="0" smtClean="0">
                <a:solidFill>
                  <a:sysClr val="window" lastClr="FFFFFF"/>
                </a:solidFill>
                <a:latin typeface="微软雅黑" panose="020B0503020204020204" pitchFamily="34" charset="-122"/>
                <a:ea typeface="微软雅黑" panose="020B0503020204020204" pitchFamily="34" charset="-122"/>
              </a:rPr>
              <a:t>一</a:t>
            </a:r>
            <a:endParaRPr lang="zh-CN" altLang="en-US" sz="2400" kern="0" dirty="0">
              <a:solidFill>
                <a:sysClr val="window" lastClr="FFFFFF"/>
              </a:solidFill>
              <a:latin typeface="微软雅黑" panose="020B0503020204020204" pitchFamily="34" charset="-122"/>
              <a:ea typeface="微软雅黑" panose="020B0503020204020204" pitchFamily="34" charset="-122"/>
            </a:endParaRPr>
          </a:p>
        </p:txBody>
      </p:sp>
      <p:sp>
        <p:nvSpPr>
          <p:cNvPr id="7" name="矩形 6"/>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4" name="圆角矩形 13"/>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答案</a:t>
            </a:r>
            <a:endParaRPr lang="zh-CN" altLang="en-US" sz="1400" dirty="0">
              <a:solidFill>
                <a:srgbClr val="C00000"/>
              </a:solidFill>
              <a:latin typeface="黑体" panose="02010609060101010101" pitchFamily="49" charset="-122"/>
              <a:ea typeface="黑体" panose="02010609060101010101" pitchFamily="49" charset="-122"/>
            </a:endParaRPr>
          </a:p>
        </p:txBody>
      </p:sp>
      <p:sp>
        <p:nvSpPr>
          <p:cNvPr id="5" name="矩形 4"/>
          <p:cNvSpPr/>
          <p:nvPr/>
        </p:nvSpPr>
        <p:spPr>
          <a:xfrm>
            <a:off x="1687861" y="1961654"/>
            <a:ext cx="1944215" cy="4616648"/>
          </a:xfrm>
          <a:prstGeom prst="rect">
            <a:avLst/>
          </a:prstGeom>
        </p:spPr>
        <p:txBody>
          <a:bodyPr wrap="square">
            <a:spAutoFit/>
          </a:bodyPr>
          <a:lstStyle/>
          <a:p>
            <a:pPr lvl="0">
              <a:lnSpc>
                <a:spcPct val="150000"/>
              </a:lnSpc>
            </a:pPr>
            <a:r>
              <a:rPr lang="en-US" altLang="zh-CN" sz="2800" kern="100" dirty="0" err="1">
                <a:solidFill>
                  <a:srgbClr val="3333FF"/>
                </a:solidFill>
                <a:latin typeface="Times New Roman" panose="02020603050405020304"/>
                <a:ea typeface="华文细黑"/>
                <a:cs typeface="Courier New" panose="02070309020205020404"/>
              </a:rPr>
              <a:t>zhěn</a:t>
            </a:r>
            <a:endParaRPr lang="en-US" altLang="zh-CN" sz="2800" kern="100" dirty="0">
              <a:solidFill>
                <a:srgbClr val="3333FF"/>
              </a:solidFill>
              <a:latin typeface="Times New Roman" panose="02020603050405020304"/>
              <a:ea typeface="华文细黑"/>
              <a:cs typeface="Courier New" panose="02070309020205020404"/>
            </a:endParaRPr>
          </a:p>
          <a:p>
            <a:pPr lvl="0">
              <a:lnSpc>
                <a:spcPct val="150000"/>
              </a:lnSpc>
            </a:pPr>
            <a:r>
              <a:rPr lang="en-US" altLang="zh-CN" sz="2800" kern="100" dirty="0" err="1">
                <a:solidFill>
                  <a:srgbClr val="3333FF"/>
                </a:solidFill>
                <a:latin typeface="Times New Roman" panose="02020603050405020304"/>
                <a:ea typeface="华文细黑"/>
                <a:cs typeface="Courier New" panose="02070309020205020404"/>
              </a:rPr>
              <a:t>ōu</a:t>
            </a:r>
            <a:endParaRPr lang="en-US" altLang="zh-CN" sz="2800" kern="100" dirty="0">
              <a:solidFill>
                <a:srgbClr val="3333FF"/>
              </a:solidFill>
              <a:latin typeface="Times New Roman" panose="02020603050405020304"/>
              <a:ea typeface="华文细黑"/>
              <a:cs typeface="Courier New" panose="02070309020205020404"/>
            </a:endParaRPr>
          </a:p>
          <a:p>
            <a:pPr lvl="0">
              <a:lnSpc>
                <a:spcPct val="150000"/>
              </a:lnSpc>
            </a:pPr>
            <a:r>
              <a:rPr lang="en-US" altLang="zh-CN" sz="2800" kern="100" dirty="0" err="1">
                <a:solidFill>
                  <a:srgbClr val="3333FF"/>
                </a:solidFill>
                <a:latin typeface="Times New Roman" panose="02020603050405020304"/>
                <a:ea typeface="华文细黑"/>
                <a:cs typeface="Courier New" panose="02070309020205020404"/>
              </a:rPr>
              <a:t>huánɡ</a:t>
            </a:r>
            <a:endParaRPr lang="en-US" altLang="zh-CN" sz="2800" kern="100" dirty="0">
              <a:solidFill>
                <a:srgbClr val="3333FF"/>
              </a:solidFill>
              <a:latin typeface="Times New Roman" panose="02020603050405020304"/>
              <a:ea typeface="华文细黑"/>
              <a:cs typeface="Courier New" panose="02070309020205020404"/>
            </a:endParaRPr>
          </a:p>
          <a:p>
            <a:pPr lvl="0">
              <a:lnSpc>
                <a:spcPct val="150000"/>
              </a:lnSpc>
            </a:pPr>
            <a:r>
              <a:rPr lang="en-US" altLang="zh-CN" sz="2800" kern="100" dirty="0" err="1">
                <a:solidFill>
                  <a:srgbClr val="3333FF"/>
                </a:solidFill>
                <a:latin typeface="Times New Roman" panose="02020603050405020304"/>
                <a:ea typeface="华文细黑"/>
                <a:cs typeface="Courier New" panose="02070309020205020404"/>
              </a:rPr>
              <a:t>yì</a:t>
            </a:r>
            <a:endParaRPr lang="en-US" altLang="zh-CN" sz="2800" kern="100" dirty="0">
              <a:solidFill>
                <a:srgbClr val="3333FF"/>
              </a:solidFill>
              <a:latin typeface="Times New Roman" panose="02020603050405020304"/>
              <a:ea typeface="华文细黑"/>
              <a:cs typeface="Courier New" panose="02070309020205020404"/>
            </a:endParaRPr>
          </a:p>
          <a:p>
            <a:pPr lvl="0">
              <a:lnSpc>
                <a:spcPct val="150000"/>
              </a:lnSpc>
            </a:pPr>
            <a:r>
              <a:rPr lang="en-US" altLang="zh-CN" sz="2800" kern="100" dirty="0" err="1">
                <a:solidFill>
                  <a:srgbClr val="3333FF"/>
                </a:solidFill>
                <a:latin typeface="Times New Roman" panose="02020603050405020304"/>
                <a:ea typeface="华文细黑"/>
                <a:cs typeface="Courier New" panose="02070309020205020404"/>
              </a:rPr>
              <a:t>lǎo</a:t>
            </a:r>
            <a:endParaRPr lang="en-US" altLang="zh-CN" sz="2800" kern="100" dirty="0">
              <a:solidFill>
                <a:srgbClr val="3333FF"/>
              </a:solidFill>
              <a:latin typeface="Times New Roman" panose="02020603050405020304"/>
              <a:ea typeface="华文细黑"/>
              <a:cs typeface="Courier New" panose="02070309020205020404"/>
            </a:endParaRPr>
          </a:p>
          <a:p>
            <a:pPr lvl="0">
              <a:lnSpc>
                <a:spcPct val="150000"/>
              </a:lnSpc>
            </a:pPr>
            <a:r>
              <a:rPr lang="en-US" altLang="zh-CN" sz="2800" kern="100" dirty="0" err="1">
                <a:solidFill>
                  <a:srgbClr val="3333FF"/>
                </a:solidFill>
                <a:latin typeface="Times New Roman" panose="02020603050405020304"/>
                <a:ea typeface="华文细黑"/>
                <a:cs typeface="Courier New" panose="02070309020205020404"/>
              </a:rPr>
              <a:t>ɡě</a:t>
            </a:r>
            <a:endParaRPr lang="en-US" altLang="zh-CN" sz="2800" kern="100" dirty="0">
              <a:solidFill>
                <a:srgbClr val="3333FF"/>
              </a:solidFill>
              <a:latin typeface="Times New Roman" panose="02020603050405020304"/>
              <a:ea typeface="华文细黑"/>
              <a:cs typeface="Courier New" panose="02070309020205020404"/>
            </a:endParaRPr>
          </a:p>
          <a:p>
            <a:pPr lvl="0">
              <a:lnSpc>
                <a:spcPct val="150000"/>
              </a:lnSpc>
            </a:pPr>
            <a:r>
              <a:rPr lang="en-US" altLang="zh-CN" sz="2800" kern="100" dirty="0" err="1">
                <a:solidFill>
                  <a:srgbClr val="3333FF"/>
                </a:solidFill>
                <a:latin typeface="Times New Roman" panose="02020603050405020304"/>
                <a:ea typeface="华文细黑"/>
                <a:cs typeface="Courier New" panose="02070309020205020404"/>
              </a:rPr>
              <a:t>lǐ</a:t>
            </a:r>
            <a:endParaRPr lang="zh-CN" altLang="en-US" dirty="0">
              <a:solidFill>
                <a:srgbClr val="3333FF"/>
              </a:solidFill>
            </a:endParaRPr>
          </a:p>
        </p:txBody>
      </p:sp>
      <p:sp>
        <p:nvSpPr>
          <p:cNvPr id="6" name="矩形 5"/>
          <p:cNvSpPr/>
          <p:nvPr/>
        </p:nvSpPr>
        <p:spPr>
          <a:xfrm>
            <a:off x="5268516" y="1945407"/>
            <a:ext cx="1954435" cy="3970318"/>
          </a:xfrm>
          <a:prstGeom prst="rect">
            <a:avLst/>
          </a:prstGeom>
        </p:spPr>
        <p:txBody>
          <a:bodyPr wrap="square">
            <a:spAutoFit/>
          </a:bodyPr>
          <a:lstStyle/>
          <a:p>
            <a:pPr lvl="0">
              <a:lnSpc>
                <a:spcPct val="150000"/>
              </a:lnSpc>
            </a:pPr>
            <a:r>
              <a:rPr lang="en-US" altLang="zh-CN" sz="2800" kern="100" dirty="0" err="1">
                <a:solidFill>
                  <a:srgbClr val="3333FF"/>
                </a:solidFill>
                <a:latin typeface="Times New Roman" panose="02020603050405020304"/>
                <a:ea typeface="华文细黑"/>
                <a:cs typeface="Courier New" panose="02070309020205020404"/>
              </a:rPr>
              <a:t>chuán</a:t>
            </a:r>
            <a:endParaRPr lang="en-US" altLang="zh-CN" sz="2800" kern="100" dirty="0">
              <a:solidFill>
                <a:srgbClr val="3333FF"/>
              </a:solidFill>
              <a:latin typeface="Times New Roman" panose="02020603050405020304"/>
              <a:ea typeface="华文细黑"/>
              <a:cs typeface="Courier New" panose="02070309020205020404"/>
            </a:endParaRPr>
          </a:p>
          <a:p>
            <a:pPr lvl="0">
              <a:lnSpc>
                <a:spcPct val="150000"/>
              </a:lnSpc>
            </a:pPr>
            <a:r>
              <a:rPr lang="en-US" altLang="zh-CN" sz="2800" kern="100" dirty="0" err="1">
                <a:solidFill>
                  <a:srgbClr val="3333FF"/>
                </a:solidFill>
                <a:latin typeface="Times New Roman" panose="02020603050405020304"/>
                <a:ea typeface="华文细黑"/>
                <a:cs typeface="Courier New" panose="02070309020205020404"/>
              </a:rPr>
              <a:t>miǎn</a:t>
            </a:r>
            <a:endParaRPr lang="en-US" altLang="zh-CN" sz="2800" kern="100" dirty="0">
              <a:solidFill>
                <a:srgbClr val="3333FF"/>
              </a:solidFill>
              <a:latin typeface="Times New Roman" panose="02020603050405020304"/>
              <a:ea typeface="华文细黑"/>
              <a:cs typeface="Courier New" panose="02070309020205020404"/>
            </a:endParaRPr>
          </a:p>
          <a:p>
            <a:pPr lvl="0">
              <a:lnSpc>
                <a:spcPct val="150000"/>
              </a:lnSpc>
            </a:pPr>
            <a:r>
              <a:rPr lang="en-US" altLang="zh-CN" sz="2800" kern="100" dirty="0" smtClean="0">
                <a:solidFill>
                  <a:srgbClr val="3333FF"/>
                </a:solidFill>
                <a:latin typeface="Times New Roman" panose="02020603050405020304"/>
                <a:ea typeface="华文细黑"/>
                <a:cs typeface="Courier New" panose="02070309020205020404"/>
              </a:rPr>
              <a:t>  </a:t>
            </a:r>
            <a:r>
              <a:rPr lang="en-US" altLang="zh-CN" sz="2800" kern="100" dirty="0" err="1" smtClean="0">
                <a:solidFill>
                  <a:srgbClr val="3333FF"/>
                </a:solidFill>
                <a:latin typeface="Times New Roman" panose="02020603050405020304"/>
                <a:ea typeface="华文细黑"/>
                <a:cs typeface="Courier New" panose="02070309020205020404"/>
              </a:rPr>
              <a:t>hūn</a:t>
            </a:r>
            <a:endParaRPr lang="en-US" altLang="zh-CN" sz="2800" kern="100" dirty="0">
              <a:solidFill>
                <a:srgbClr val="3333FF"/>
              </a:solidFill>
              <a:latin typeface="Times New Roman" panose="02020603050405020304"/>
              <a:ea typeface="华文细黑"/>
              <a:cs typeface="Courier New" panose="02070309020205020404"/>
            </a:endParaRPr>
          </a:p>
          <a:p>
            <a:pPr lvl="0">
              <a:lnSpc>
                <a:spcPct val="150000"/>
              </a:lnSpc>
            </a:pPr>
            <a:r>
              <a:rPr lang="en-US" altLang="zh-CN" sz="2800" kern="100" dirty="0" smtClean="0">
                <a:solidFill>
                  <a:srgbClr val="3333FF"/>
                </a:solidFill>
                <a:latin typeface="Times New Roman" panose="02020603050405020304"/>
                <a:ea typeface="华文细黑"/>
                <a:cs typeface="Courier New" panose="02070309020205020404"/>
              </a:rPr>
              <a:t>  </a:t>
            </a:r>
            <a:r>
              <a:rPr lang="en-US" altLang="zh-CN" sz="2800" kern="100" dirty="0" err="1" smtClean="0">
                <a:solidFill>
                  <a:srgbClr val="3333FF"/>
                </a:solidFill>
                <a:latin typeface="Times New Roman" panose="02020603050405020304"/>
                <a:ea typeface="华文细黑"/>
                <a:cs typeface="Courier New" panose="02070309020205020404"/>
              </a:rPr>
              <a:t>zān</a:t>
            </a:r>
            <a:endParaRPr lang="en-US" altLang="zh-CN" sz="2800" kern="100" dirty="0">
              <a:solidFill>
                <a:srgbClr val="3333FF"/>
              </a:solidFill>
              <a:latin typeface="Times New Roman" panose="02020603050405020304"/>
              <a:ea typeface="华文细黑"/>
              <a:cs typeface="Courier New" panose="02070309020205020404"/>
            </a:endParaRPr>
          </a:p>
          <a:p>
            <a:pPr lvl="0">
              <a:lnSpc>
                <a:spcPct val="150000"/>
              </a:lnSpc>
            </a:pPr>
            <a:r>
              <a:rPr lang="en-US" altLang="zh-CN" sz="2800" kern="100" dirty="0" smtClean="0">
                <a:solidFill>
                  <a:srgbClr val="3333FF"/>
                </a:solidFill>
                <a:latin typeface="Times New Roman" panose="02020603050405020304"/>
                <a:ea typeface="华文细黑"/>
                <a:cs typeface="Courier New" panose="02070309020205020404"/>
              </a:rPr>
              <a:t>  </a:t>
            </a:r>
            <a:r>
              <a:rPr lang="en-US" altLang="zh-CN" sz="2800" kern="100" dirty="0" err="1" smtClean="0">
                <a:solidFill>
                  <a:srgbClr val="3333FF"/>
                </a:solidFill>
                <a:latin typeface="Times New Roman" panose="02020603050405020304"/>
                <a:ea typeface="华文细黑"/>
                <a:cs typeface="Courier New" panose="02070309020205020404"/>
              </a:rPr>
              <a:t>zǐ</a:t>
            </a:r>
            <a:endParaRPr lang="en-US" altLang="zh-CN" sz="2800" kern="100" dirty="0">
              <a:solidFill>
                <a:srgbClr val="3333FF"/>
              </a:solidFill>
              <a:latin typeface="Times New Roman" panose="02020603050405020304"/>
              <a:ea typeface="华文细黑"/>
              <a:cs typeface="Courier New" panose="02070309020205020404"/>
            </a:endParaRPr>
          </a:p>
          <a:p>
            <a:pPr lvl="0">
              <a:lnSpc>
                <a:spcPct val="150000"/>
              </a:lnSpc>
            </a:pPr>
            <a:r>
              <a:rPr lang="en-US" altLang="zh-CN" sz="2800" kern="100" dirty="0" smtClean="0">
                <a:solidFill>
                  <a:srgbClr val="3333FF"/>
                </a:solidFill>
                <a:latin typeface="Times New Roman" panose="02020603050405020304"/>
                <a:ea typeface="华文细黑"/>
                <a:cs typeface="Courier New" panose="02070309020205020404"/>
              </a:rPr>
              <a:t>  </a:t>
            </a:r>
            <a:r>
              <a:rPr lang="en-US" altLang="zh-CN" sz="2800" kern="100" dirty="0" err="1" smtClean="0">
                <a:solidFill>
                  <a:srgbClr val="3333FF"/>
                </a:solidFill>
                <a:latin typeface="Times New Roman" panose="02020603050405020304"/>
                <a:ea typeface="华文细黑"/>
                <a:cs typeface="Courier New" panose="02070309020205020404"/>
              </a:rPr>
              <a:t>mèi</a:t>
            </a:r>
            <a:endParaRPr lang="zh-CN" altLang="en-US" dirty="0">
              <a:solidFill>
                <a:srgbClr val="3333FF"/>
              </a:solidFill>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4"/>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1" nodeType="clickEffect">
                                  <p:stCondLst>
                                    <p:cond delay="0"/>
                                  </p:stCondLst>
                                  <p:childTnLst>
                                    <p:animEffect transition="out" filter="fade">
                                      <p:cBhvr>
                                        <p:cTn id="16" dur="500"/>
                                        <p:tgtEl>
                                          <p:spTgt spid="5"/>
                                        </p:tgtEl>
                                      </p:cBhvr>
                                    </p:animEffect>
                                    <p:set>
                                      <p:cBhvr>
                                        <p:cTn id="17" dur="1" fill="hold">
                                          <p:stCondLst>
                                            <p:cond delay="499"/>
                                          </p:stCondLst>
                                        </p:cTn>
                                        <p:tgtEl>
                                          <p:spTgt spid="5"/>
                                        </p:tgtEl>
                                        <p:attrNameLst>
                                          <p:attrName>style.visibility</p:attrName>
                                        </p:attrNameLst>
                                      </p:cBhvr>
                                      <p:to>
                                        <p:strVal val="hidden"/>
                                      </p:to>
                                    </p:set>
                                  </p:childTnLst>
                                </p:cTn>
                              </p:par>
                              <p:par>
                                <p:cTn id="18" presetID="10" presetClass="exit" presetSubtype="0" fill="hold" grpId="1" nodeType="withEffect">
                                  <p:stCondLst>
                                    <p:cond delay="0"/>
                                  </p:stCondLst>
                                  <p:childTnLst>
                                    <p:animEffect transition="out" filter="fade">
                                      <p:cBhvr>
                                        <p:cTn id="19" dur="500"/>
                                        <p:tgtEl>
                                          <p:spTgt spid="6"/>
                                        </p:tgtEl>
                                      </p:cBhvr>
                                    </p:animEffect>
                                    <p:set>
                                      <p:cBhvr>
                                        <p:cTn id="20" dur="1" fill="hold">
                                          <p:stCondLst>
                                            <p:cond delay="499"/>
                                          </p:stCondLst>
                                        </p:cTn>
                                        <p:tgtEl>
                                          <p:spTgt spid="6"/>
                                        </p:tgtEl>
                                        <p:attrNameLst>
                                          <p:attrName>style.visibility</p:attrName>
                                        </p:attrNameLst>
                                      </p:cBhvr>
                                      <p:to>
                                        <p:strVal val="hidden"/>
                                      </p:to>
                                    </p:set>
                                  </p:childTnLst>
                                </p:cTn>
                              </p:par>
                            </p:childTnLst>
                          </p:cTn>
                        </p:par>
                      </p:childTnLst>
                    </p:cTn>
                  </p:par>
                </p:childTnLst>
              </p:cTn>
              <p:nextCondLst>
                <p:cond evt="onClick" delay="0">
                  <p:tgtEl>
                    <p:spTgt spid="14"/>
                  </p:tgtEl>
                </p:cond>
              </p:nextCondLst>
            </p:seq>
          </p:childTnLst>
        </p:cTn>
      </p:par>
    </p:tnLst>
    <p:bldLst>
      <p:bldP spid="5" grpId="0"/>
      <p:bldP spid="5" grpId="1"/>
      <p:bldP spid="6" grpId="0"/>
      <p:bldP spid="6" grpId="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21" name="圆角矩形 20"/>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答案</a:t>
            </a:r>
            <a:endParaRPr lang="zh-CN" altLang="en-US" sz="1400" dirty="0">
              <a:solidFill>
                <a:srgbClr val="C00000"/>
              </a:solidFill>
              <a:latin typeface="黑体" panose="02010609060101010101" pitchFamily="49" charset="-122"/>
              <a:ea typeface="黑体" panose="02010609060101010101" pitchFamily="49" charset="-122"/>
            </a:endParaRPr>
          </a:p>
        </p:txBody>
      </p:sp>
      <p:sp>
        <p:nvSpPr>
          <p:cNvPr id="20" name="矩形 19"/>
          <p:cNvSpPr/>
          <p:nvPr/>
        </p:nvSpPr>
        <p:spPr>
          <a:xfrm>
            <a:off x="406574" y="35099"/>
            <a:ext cx="11376000" cy="5909310"/>
          </a:xfrm>
          <a:prstGeom prst="rect">
            <a:avLst/>
          </a:prstGeom>
        </p:spPr>
        <p:txBody>
          <a:bodyPr wrap="square">
            <a:spAutoFit/>
          </a:bodyPr>
          <a:lstStyle/>
          <a:p>
            <a:pPr algn="just">
              <a:lnSpc>
                <a:spcPct val="150000"/>
              </a:lnSpc>
              <a:spcAft>
                <a:spcPts val="0"/>
              </a:spcAft>
              <a:tabLst>
                <a:tab pos="2070735" algn="l"/>
              </a:tabLst>
            </a:pPr>
            <a:r>
              <a:rPr lang="en-US" altLang="zh-CN" sz="2800" kern="100" dirty="0">
                <a:latin typeface="Times New Roman" panose="02020603050405020304"/>
                <a:ea typeface="华文细黑"/>
                <a:cs typeface="Courier New" panose="02070309020205020404"/>
              </a:rPr>
              <a:t>2.</a:t>
            </a:r>
            <a:r>
              <a:rPr lang="zh-CN" altLang="zh-CN" sz="2800" kern="100" dirty="0">
                <a:latin typeface="Times New Roman" panose="02020603050405020304"/>
                <a:ea typeface="华文细黑"/>
                <a:cs typeface="Times New Roman" panose="02020603050405020304"/>
              </a:rPr>
              <a:t>理解词义</a:t>
            </a:r>
            <a:endParaRPr lang="zh-CN" altLang="zh-CN" sz="2800" kern="100" dirty="0">
              <a:latin typeface="宋体" panose="02010600030101010101" pitchFamily="2" charset="-122"/>
              <a:cs typeface="Courier New" panose="02070309020205020404"/>
            </a:endParaRPr>
          </a:p>
          <a:p>
            <a:pPr algn="just">
              <a:lnSpc>
                <a:spcPct val="150000"/>
              </a:lnSpc>
              <a:spcAft>
                <a:spcPts val="0"/>
              </a:spcAft>
              <a:tabLst>
                <a:tab pos="2070735" algn="l"/>
              </a:tabLst>
            </a:pPr>
            <a:r>
              <a:rPr lang="en-US" altLang="zh-CN" sz="2800" kern="100" dirty="0">
                <a:latin typeface="Times New Roman" panose="02020603050405020304"/>
                <a:ea typeface="华文细黑"/>
                <a:cs typeface="Courier New" panose="02070309020205020404"/>
              </a:rPr>
              <a:t>(1)</a:t>
            </a:r>
            <a:r>
              <a:rPr lang="zh-CN" altLang="zh-CN" sz="2800" kern="100" dirty="0">
                <a:latin typeface="Times New Roman" panose="02020603050405020304"/>
                <a:ea typeface="华文细黑"/>
                <a:cs typeface="Times New Roman" panose="02020603050405020304"/>
              </a:rPr>
              <a:t>通假字</a:t>
            </a:r>
            <a:endParaRPr lang="zh-CN" altLang="zh-CN" sz="2800" kern="100" dirty="0">
              <a:latin typeface="宋体" panose="02010600030101010101" pitchFamily="2" charset="-122"/>
              <a:cs typeface="Courier New" panose="02070309020205020404"/>
            </a:endParaRPr>
          </a:p>
          <a:p>
            <a:pPr algn="just">
              <a:lnSpc>
                <a:spcPct val="150000"/>
              </a:lnSpc>
              <a:spcAft>
                <a:spcPts val="0"/>
              </a:spcAft>
              <a:tabLst>
                <a:tab pos="2070735" algn="l"/>
              </a:tabLst>
            </a:pPr>
            <a:r>
              <a:rPr lang="en-US" altLang="zh-CN" sz="2800" kern="100" dirty="0">
                <a:latin typeface="宋体" panose="02010600030101010101" pitchFamily="2" charset="-122"/>
                <a:ea typeface="华文细黑"/>
                <a:cs typeface="Times New Roman" panose="02020603050405020304"/>
              </a:rPr>
              <a:t>①</a:t>
            </a:r>
            <a:r>
              <a:rPr lang="zh-CN" altLang="zh-CN" sz="2800" kern="100" dirty="0">
                <a:solidFill>
                  <a:srgbClr val="FF0000"/>
                </a:solidFill>
                <a:latin typeface="Times New Roman" panose="02020603050405020304"/>
                <a:ea typeface="华文细黑"/>
                <a:cs typeface="Times New Roman" panose="02020603050405020304"/>
              </a:rPr>
              <a:t>俨</a:t>
            </a:r>
            <a:r>
              <a:rPr lang="zh-CN" altLang="zh-CN" sz="2800" kern="100" dirty="0">
                <a:latin typeface="Times New Roman" panose="02020603050405020304"/>
                <a:ea typeface="华文细黑"/>
                <a:cs typeface="Times New Roman" panose="02020603050405020304"/>
              </a:rPr>
              <a:t>骖</a:t>
            </a:r>
            <a:r>
              <a:rPr lang="en-US" altLang="zh-CN" sz="2800" kern="100" dirty="0">
                <a:latin typeface="Times New Roman" panose="02020603050405020304"/>
                <a:ea typeface="华文细黑"/>
                <a:cs typeface="Courier New" panose="02070309020205020404"/>
              </a:rPr>
              <a:t> </a:t>
            </a:r>
            <a:r>
              <a:rPr lang="en-US" altLang="zh-CN" sz="2800" kern="100" dirty="0" smtClean="0">
                <a:latin typeface="Times New Roman" panose="02020603050405020304"/>
                <a:ea typeface="华文细黑"/>
                <a:cs typeface="Courier New" panose="02070309020205020404"/>
              </a:rPr>
              <a:t>    </a:t>
            </a:r>
            <a:r>
              <a:rPr lang="zh-CN" altLang="zh-CN" sz="2800" kern="100" dirty="0" smtClean="0">
                <a:latin typeface="Times New Roman" panose="02020603050405020304"/>
                <a:ea typeface="华文细黑"/>
                <a:cs typeface="Times New Roman" panose="02020603050405020304"/>
              </a:rPr>
              <a:t>于</a:t>
            </a:r>
            <a:r>
              <a:rPr lang="zh-CN" altLang="zh-CN" sz="2800" kern="100" dirty="0">
                <a:latin typeface="Times New Roman" panose="02020603050405020304"/>
                <a:ea typeface="华文细黑"/>
                <a:cs typeface="Times New Roman" panose="02020603050405020304"/>
              </a:rPr>
              <a:t>上路</a:t>
            </a:r>
            <a:r>
              <a:rPr lang="zh-CN" altLang="zh-CN" sz="2800" kern="100" dirty="0" smtClean="0">
                <a:latin typeface="Times New Roman" panose="02020603050405020304"/>
                <a:ea typeface="华文细黑"/>
                <a:cs typeface="Times New Roman" panose="02020603050405020304"/>
              </a:rPr>
              <a:t>：</a:t>
            </a:r>
            <a:r>
              <a:rPr lang="en-US" altLang="zh-CN" sz="2800" dirty="0" smtClean="0">
                <a:latin typeface="Times New Roman" panose="02020603050405020304" pitchFamily="18" charset="0"/>
                <a:cs typeface="Times New Roman" panose="02020603050405020304" pitchFamily="18" charset="0"/>
              </a:rPr>
              <a:t>___</a:t>
            </a:r>
            <a:r>
              <a:rPr lang="en-US" altLang="zh-CN" sz="2800" dirty="0">
                <a:latin typeface="Times New Roman" panose="02020603050405020304" pitchFamily="18" charset="0"/>
                <a:cs typeface="Times New Roman" panose="02020603050405020304" pitchFamily="18" charset="0"/>
              </a:rPr>
              <a:t>_</a:t>
            </a:r>
            <a:r>
              <a:rPr lang="en-US" altLang="zh-CN" sz="2800" dirty="0" smtClean="0">
                <a:latin typeface="Times New Roman" panose="02020603050405020304" pitchFamily="18" charset="0"/>
                <a:cs typeface="Times New Roman" panose="02020603050405020304" pitchFamily="18" charset="0"/>
              </a:rPr>
              <a:t>__________________</a:t>
            </a:r>
            <a:endParaRPr lang="zh-CN" altLang="zh-CN" sz="2800" kern="100" dirty="0">
              <a:latin typeface="宋体" panose="02010600030101010101" pitchFamily="2" charset="-122"/>
              <a:cs typeface="Courier New" panose="02070309020205020404"/>
            </a:endParaRPr>
          </a:p>
          <a:p>
            <a:pPr algn="just">
              <a:lnSpc>
                <a:spcPct val="150000"/>
              </a:lnSpc>
              <a:spcAft>
                <a:spcPts val="0"/>
              </a:spcAft>
              <a:tabLst>
                <a:tab pos="2070735" algn="l"/>
              </a:tabLst>
            </a:pPr>
            <a:r>
              <a:rPr lang="en-US" altLang="zh-CN" sz="2800" kern="100" dirty="0">
                <a:latin typeface="宋体" panose="02010600030101010101" pitchFamily="2" charset="-122"/>
                <a:ea typeface="华文细黑"/>
                <a:cs typeface="Times New Roman" panose="02020603050405020304"/>
              </a:rPr>
              <a:t>②</a:t>
            </a:r>
            <a:r>
              <a:rPr lang="zh-CN" altLang="zh-CN" sz="2800" kern="100" dirty="0">
                <a:latin typeface="Times New Roman" panose="02020603050405020304"/>
                <a:ea typeface="华文细黑"/>
                <a:cs typeface="Times New Roman" panose="02020603050405020304"/>
              </a:rPr>
              <a:t>云</a:t>
            </a:r>
            <a:r>
              <a:rPr lang="zh-CN" altLang="zh-CN" sz="2800" kern="100" dirty="0">
                <a:solidFill>
                  <a:srgbClr val="FF0000"/>
                </a:solidFill>
                <a:latin typeface="Times New Roman" panose="02020603050405020304"/>
                <a:ea typeface="华文细黑"/>
                <a:cs typeface="Times New Roman" panose="02020603050405020304"/>
              </a:rPr>
              <a:t>销</a:t>
            </a:r>
            <a:r>
              <a:rPr lang="zh-CN" altLang="zh-CN" sz="2800" kern="100" dirty="0">
                <a:latin typeface="Times New Roman" panose="02020603050405020304"/>
                <a:ea typeface="华文细黑"/>
                <a:cs typeface="Times New Roman" panose="02020603050405020304"/>
              </a:rPr>
              <a:t>雨霁</a:t>
            </a:r>
            <a:r>
              <a:rPr lang="zh-CN" altLang="zh-CN" sz="2800" kern="100" dirty="0" smtClean="0">
                <a:latin typeface="Times New Roman" panose="02020603050405020304"/>
                <a:ea typeface="华文细黑"/>
                <a:cs typeface="Times New Roman" panose="02020603050405020304"/>
              </a:rPr>
              <a:t>：</a:t>
            </a:r>
            <a:r>
              <a:rPr lang="en-US" altLang="zh-CN" sz="2800" dirty="0" smtClean="0">
                <a:latin typeface="Times New Roman" panose="02020603050405020304" pitchFamily="18" charset="0"/>
                <a:cs typeface="Times New Roman" panose="02020603050405020304" pitchFamily="18" charset="0"/>
              </a:rPr>
              <a:t>________________</a:t>
            </a:r>
            <a:endParaRPr lang="zh-CN" altLang="zh-CN" sz="2800" kern="100" dirty="0">
              <a:latin typeface="宋体" panose="02010600030101010101" pitchFamily="2" charset="-122"/>
              <a:cs typeface="Courier New" panose="02070309020205020404"/>
            </a:endParaRPr>
          </a:p>
          <a:p>
            <a:pPr algn="just">
              <a:lnSpc>
                <a:spcPct val="150000"/>
              </a:lnSpc>
              <a:spcAft>
                <a:spcPts val="0"/>
              </a:spcAft>
              <a:tabLst>
                <a:tab pos="2070735" algn="l"/>
              </a:tabLst>
            </a:pPr>
            <a:r>
              <a:rPr lang="en-US" altLang="zh-CN" sz="2800" kern="100" dirty="0">
                <a:latin typeface="宋体" panose="02010600030101010101" pitchFamily="2" charset="-122"/>
                <a:ea typeface="华文细黑"/>
                <a:cs typeface="Times New Roman" panose="02020603050405020304"/>
              </a:rPr>
              <a:t>③</a:t>
            </a:r>
            <a:r>
              <a:rPr lang="zh-CN" altLang="zh-CN" sz="2800" kern="100" dirty="0">
                <a:latin typeface="Times New Roman" panose="02020603050405020304"/>
                <a:ea typeface="华文细黑"/>
                <a:cs typeface="Times New Roman" panose="02020603050405020304"/>
              </a:rPr>
              <a:t>所赖君子见</a:t>
            </a:r>
            <a:r>
              <a:rPr lang="zh-CN" altLang="zh-CN" sz="2800" kern="100" dirty="0">
                <a:solidFill>
                  <a:srgbClr val="FF0000"/>
                </a:solidFill>
                <a:latin typeface="Times New Roman" panose="02020603050405020304"/>
                <a:ea typeface="华文细黑"/>
                <a:cs typeface="Times New Roman" panose="02020603050405020304"/>
              </a:rPr>
              <a:t>机</a:t>
            </a:r>
            <a:r>
              <a:rPr lang="zh-CN" altLang="zh-CN" sz="2800" kern="100" dirty="0" smtClean="0">
                <a:latin typeface="Times New Roman" panose="02020603050405020304"/>
                <a:ea typeface="华文细黑"/>
                <a:cs typeface="Times New Roman" panose="02020603050405020304"/>
              </a:rPr>
              <a:t>：</a:t>
            </a:r>
            <a:r>
              <a:rPr lang="en-US" altLang="zh-CN" sz="2800" dirty="0" smtClean="0">
                <a:latin typeface="Times New Roman" panose="02020603050405020304" pitchFamily="18" charset="0"/>
                <a:cs typeface="Times New Roman" panose="02020603050405020304" pitchFamily="18" charset="0"/>
              </a:rPr>
              <a:t>________________</a:t>
            </a:r>
            <a:endParaRPr lang="zh-CN" altLang="zh-CN" sz="2800" kern="100" dirty="0">
              <a:latin typeface="宋体" panose="02010600030101010101" pitchFamily="2" charset="-122"/>
              <a:cs typeface="Courier New" panose="02070309020205020404"/>
            </a:endParaRPr>
          </a:p>
          <a:p>
            <a:pPr algn="just">
              <a:lnSpc>
                <a:spcPct val="150000"/>
              </a:lnSpc>
              <a:spcAft>
                <a:spcPts val="0"/>
              </a:spcAft>
              <a:tabLst>
                <a:tab pos="2070735" algn="l"/>
              </a:tabLst>
            </a:pPr>
            <a:r>
              <a:rPr lang="en-US" altLang="zh-CN" sz="2800" kern="100" dirty="0">
                <a:latin typeface="Times New Roman" panose="02020603050405020304"/>
                <a:ea typeface="华文细黑"/>
                <a:cs typeface="Courier New" panose="02070309020205020404"/>
              </a:rPr>
              <a:t>(2)</a:t>
            </a:r>
            <a:r>
              <a:rPr lang="zh-CN" altLang="zh-CN" sz="2800" kern="100" dirty="0">
                <a:latin typeface="Times New Roman" panose="02020603050405020304"/>
                <a:ea typeface="华文细黑"/>
                <a:cs typeface="Times New Roman" panose="02020603050405020304"/>
              </a:rPr>
              <a:t>古今异义</a:t>
            </a:r>
            <a:endParaRPr lang="zh-CN" altLang="zh-CN" sz="2800" kern="100" dirty="0">
              <a:latin typeface="宋体" panose="02010600030101010101" pitchFamily="2" charset="-122"/>
              <a:cs typeface="Courier New" panose="02070309020205020404"/>
            </a:endParaRPr>
          </a:p>
          <a:p>
            <a:pPr algn="just">
              <a:lnSpc>
                <a:spcPct val="150000"/>
              </a:lnSpc>
              <a:spcAft>
                <a:spcPts val="0"/>
              </a:spcAft>
              <a:tabLst>
                <a:tab pos="2070735" algn="l"/>
              </a:tabLst>
            </a:pPr>
            <a:r>
              <a:rPr lang="en-US" altLang="zh-CN" sz="2800" kern="100" dirty="0">
                <a:latin typeface="宋体" panose="02010600030101010101" pitchFamily="2" charset="-122"/>
                <a:ea typeface="华文细黑"/>
                <a:cs typeface="Times New Roman" panose="02020603050405020304"/>
              </a:rPr>
              <a:t>①</a:t>
            </a:r>
            <a:r>
              <a:rPr lang="zh-CN" altLang="zh-CN" sz="2800" kern="100" dirty="0">
                <a:solidFill>
                  <a:srgbClr val="FF0000"/>
                </a:solidFill>
                <a:latin typeface="Times New Roman" panose="02020603050405020304"/>
                <a:ea typeface="华文细黑"/>
                <a:cs typeface="Times New Roman" panose="02020603050405020304"/>
              </a:rPr>
              <a:t>穷</a:t>
            </a:r>
            <a:r>
              <a:rPr lang="zh-CN" altLang="zh-CN" sz="2800" kern="100" dirty="0">
                <a:latin typeface="Times New Roman" panose="02020603050405020304"/>
                <a:ea typeface="华文细黑"/>
                <a:cs typeface="Times New Roman" panose="02020603050405020304"/>
              </a:rPr>
              <a:t>且益坚</a:t>
            </a:r>
            <a:endParaRPr lang="zh-CN" altLang="zh-CN" sz="2800" kern="100" dirty="0">
              <a:latin typeface="宋体" panose="02010600030101010101" pitchFamily="2" charset="-122"/>
              <a:cs typeface="Courier New" panose="02070309020205020404"/>
            </a:endParaRPr>
          </a:p>
          <a:p>
            <a:pPr algn="just">
              <a:lnSpc>
                <a:spcPct val="150000"/>
              </a:lnSpc>
              <a:spcAft>
                <a:spcPts val="0"/>
              </a:spcAft>
              <a:tabLst>
                <a:tab pos="2070735" algn="l"/>
              </a:tabLst>
            </a:pPr>
            <a:r>
              <a:rPr lang="zh-CN" altLang="zh-CN" sz="2800" kern="100" dirty="0">
                <a:latin typeface="Times New Roman" panose="02020603050405020304"/>
                <a:ea typeface="华文细黑"/>
                <a:cs typeface="Times New Roman" panose="02020603050405020304"/>
              </a:rPr>
              <a:t>古义</a:t>
            </a:r>
            <a:r>
              <a:rPr lang="zh-CN" altLang="zh-CN" sz="2800" kern="100" dirty="0" smtClean="0">
                <a:latin typeface="Times New Roman" panose="02020603050405020304"/>
                <a:ea typeface="华文细黑"/>
                <a:cs typeface="Times New Roman" panose="02020603050405020304"/>
              </a:rPr>
              <a:t>：</a:t>
            </a:r>
            <a:r>
              <a:rPr lang="en-US" altLang="zh-CN" sz="2800" dirty="0" smtClean="0">
                <a:latin typeface="Times New Roman" panose="02020603050405020304" pitchFamily="18" charset="0"/>
                <a:cs typeface="Times New Roman" panose="02020603050405020304" pitchFamily="18" charset="0"/>
              </a:rPr>
              <a:t>________________</a:t>
            </a:r>
            <a:endParaRPr lang="zh-CN" altLang="zh-CN" sz="2800" kern="100" dirty="0">
              <a:latin typeface="宋体" panose="02010600030101010101" pitchFamily="2" charset="-122"/>
              <a:cs typeface="Courier New" panose="02070309020205020404"/>
            </a:endParaRPr>
          </a:p>
          <a:p>
            <a:pPr algn="just">
              <a:lnSpc>
                <a:spcPct val="150000"/>
              </a:lnSpc>
              <a:spcAft>
                <a:spcPts val="0"/>
              </a:spcAft>
              <a:tabLst>
                <a:tab pos="2070735" algn="l"/>
              </a:tabLst>
            </a:pPr>
            <a:r>
              <a:rPr lang="zh-CN" altLang="zh-CN" sz="2800" kern="100" dirty="0">
                <a:latin typeface="Times New Roman" panose="02020603050405020304"/>
                <a:ea typeface="华文细黑"/>
                <a:cs typeface="Times New Roman" panose="02020603050405020304"/>
              </a:rPr>
              <a:t>今义</a:t>
            </a:r>
            <a:r>
              <a:rPr lang="zh-CN" altLang="zh-CN" sz="2800" kern="100" dirty="0" smtClean="0">
                <a:latin typeface="Times New Roman" panose="02020603050405020304"/>
                <a:ea typeface="华文细黑"/>
                <a:cs typeface="Times New Roman" panose="02020603050405020304"/>
              </a:rPr>
              <a:t>：</a:t>
            </a:r>
            <a:r>
              <a:rPr lang="en-US" altLang="zh-CN" sz="2800" dirty="0" smtClean="0">
                <a:latin typeface="Times New Roman" panose="02020603050405020304" pitchFamily="18" charset="0"/>
                <a:cs typeface="Times New Roman" panose="02020603050405020304" pitchFamily="18" charset="0"/>
              </a:rPr>
              <a:t>_________________</a:t>
            </a:r>
            <a:r>
              <a:rPr lang="en-US" altLang="zh-CN" sz="2800" dirty="0">
                <a:latin typeface="Times New Roman" panose="02020603050405020304" pitchFamily="18" charset="0"/>
                <a:cs typeface="Times New Roman" panose="02020603050405020304" pitchFamily="18" charset="0"/>
              </a:rPr>
              <a:t>_</a:t>
            </a:r>
            <a:r>
              <a:rPr lang="en-US" altLang="zh-CN" sz="2800" dirty="0" smtClean="0">
                <a:latin typeface="Times New Roman" panose="02020603050405020304" pitchFamily="18" charset="0"/>
                <a:cs typeface="Times New Roman" panose="02020603050405020304" pitchFamily="18" charset="0"/>
              </a:rPr>
              <a:t>________________</a:t>
            </a:r>
            <a:endParaRPr lang="zh-CN" altLang="zh-CN" sz="2800" kern="100" dirty="0">
              <a:effectLst/>
              <a:latin typeface="宋体" panose="02010600030101010101" pitchFamily="2" charset="-122"/>
              <a:cs typeface="Courier New" panose="02070309020205020404"/>
            </a:endParaRPr>
          </a:p>
        </p:txBody>
      </p:sp>
      <p:sp>
        <p:nvSpPr>
          <p:cNvPr id="8" name="矩形 7"/>
          <p:cNvSpPr/>
          <p:nvPr/>
        </p:nvSpPr>
        <p:spPr>
          <a:xfrm>
            <a:off x="1524794" y="1278285"/>
            <a:ext cx="7094884" cy="4616648"/>
          </a:xfrm>
          <a:prstGeom prst="rect">
            <a:avLst/>
          </a:prstGeom>
        </p:spPr>
        <p:txBody>
          <a:bodyPr wrap="square">
            <a:spAutoFit/>
          </a:bodyPr>
          <a:lstStyle/>
          <a:p>
            <a:pPr algn="just">
              <a:lnSpc>
                <a:spcPct val="150000"/>
              </a:lnSpc>
              <a:spcAft>
                <a:spcPts val="0"/>
              </a:spcAft>
            </a:pPr>
            <a:r>
              <a:rPr lang="en-US" altLang="zh-CN" sz="2800" kern="100" dirty="0" smtClean="0">
                <a:solidFill>
                  <a:srgbClr val="3333FF"/>
                </a:solidFill>
                <a:latin typeface="Times New Roman" panose="02020603050405020304"/>
                <a:ea typeface="华文细黑"/>
              </a:rPr>
              <a:t>                     </a:t>
            </a:r>
            <a:r>
              <a:rPr lang="zh-CN" altLang="zh-CN" sz="2800" kern="100" dirty="0" smtClean="0">
                <a:solidFill>
                  <a:srgbClr val="3333FF"/>
                </a:solidFill>
                <a:latin typeface="Times New Roman" panose="02020603050405020304"/>
                <a:ea typeface="华文细黑"/>
              </a:rPr>
              <a:t>通</a:t>
            </a:r>
            <a:r>
              <a:rPr lang="en-US" altLang="zh-CN" sz="2800" kern="100" dirty="0">
                <a:solidFill>
                  <a:srgbClr val="3333FF"/>
                </a:solidFill>
                <a:latin typeface="宋体" panose="02010600030101010101" pitchFamily="2" charset="-122"/>
                <a:ea typeface="华文细黑"/>
              </a:rPr>
              <a:t>“</a:t>
            </a:r>
            <a:r>
              <a:rPr lang="zh-CN" altLang="zh-CN" sz="2800" kern="100" dirty="0">
                <a:solidFill>
                  <a:srgbClr val="3333FF"/>
                </a:solidFill>
                <a:latin typeface="Times New Roman" panose="02020603050405020304"/>
                <a:ea typeface="华文细黑"/>
              </a:rPr>
              <a:t>严</a:t>
            </a:r>
            <a:r>
              <a:rPr lang="en-US" altLang="zh-CN" sz="2800" kern="100" dirty="0">
                <a:solidFill>
                  <a:srgbClr val="3333FF"/>
                </a:solidFill>
                <a:latin typeface="宋体" panose="02010600030101010101" pitchFamily="2" charset="-122"/>
                <a:ea typeface="华文细黑"/>
              </a:rPr>
              <a:t>”</a:t>
            </a:r>
            <a:r>
              <a:rPr lang="zh-CN" altLang="zh-CN" sz="2800" kern="100" dirty="0">
                <a:solidFill>
                  <a:srgbClr val="3333FF"/>
                </a:solidFill>
                <a:latin typeface="Times New Roman" panose="02020603050405020304"/>
                <a:ea typeface="华文细黑"/>
              </a:rPr>
              <a:t>，整齐的样子</a:t>
            </a:r>
            <a:endParaRPr lang="zh-CN" altLang="zh-CN" sz="2800" kern="100" dirty="0">
              <a:solidFill>
                <a:srgbClr val="3333FF"/>
              </a:solidFill>
              <a:latin typeface="Times New Roman" panose="02020603050405020304"/>
            </a:endParaRPr>
          </a:p>
          <a:p>
            <a:pPr algn="just">
              <a:lnSpc>
                <a:spcPct val="150000"/>
              </a:lnSpc>
              <a:spcAft>
                <a:spcPts val="0"/>
              </a:spcAft>
            </a:pPr>
            <a:r>
              <a:rPr lang="en-US" altLang="zh-CN" sz="2800" kern="100" dirty="0" smtClean="0">
                <a:solidFill>
                  <a:srgbClr val="3333FF"/>
                </a:solidFill>
                <a:latin typeface="Times New Roman" panose="02020603050405020304"/>
                <a:ea typeface="华文细黑"/>
              </a:rPr>
              <a:t>            </a:t>
            </a:r>
            <a:r>
              <a:rPr lang="zh-CN" altLang="zh-CN" sz="2800" kern="100" dirty="0" smtClean="0">
                <a:solidFill>
                  <a:srgbClr val="3333FF"/>
                </a:solidFill>
                <a:latin typeface="Times New Roman" panose="02020603050405020304"/>
                <a:ea typeface="华文细黑"/>
              </a:rPr>
              <a:t>通</a:t>
            </a:r>
            <a:r>
              <a:rPr lang="en-US" altLang="zh-CN" sz="2800" kern="100" dirty="0">
                <a:solidFill>
                  <a:srgbClr val="3333FF"/>
                </a:solidFill>
                <a:latin typeface="宋体" panose="02010600030101010101" pitchFamily="2" charset="-122"/>
                <a:ea typeface="华文细黑"/>
              </a:rPr>
              <a:t>“</a:t>
            </a:r>
            <a:r>
              <a:rPr lang="zh-CN" altLang="zh-CN" sz="2800" kern="100" dirty="0">
                <a:solidFill>
                  <a:srgbClr val="3333FF"/>
                </a:solidFill>
                <a:latin typeface="Times New Roman" panose="02020603050405020304"/>
                <a:ea typeface="华文细黑"/>
              </a:rPr>
              <a:t>消</a:t>
            </a:r>
            <a:r>
              <a:rPr lang="en-US" altLang="zh-CN" sz="2800" kern="100" dirty="0">
                <a:solidFill>
                  <a:srgbClr val="3333FF"/>
                </a:solidFill>
                <a:latin typeface="宋体" panose="02010600030101010101" pitchFamily="2" charset="-122"/>
                <a:ea typeface="华文细黑"/>
              </a:rPr>
              <a:t>”</a:t>
            </a:r>
            <a:r>
              <a:rPr lang="zh-CN" altLang="zh-CN" sz="2800" kern="100" dirty="0">
                <a:solidFill>
                  <a:srgbClr val="3333FF"/>
                </a:solidFill>
                <a:latin typeface="Times New Roman" panose="02020603050405020304"/>
                <a:ea typeface="华文细黑"/>
              </a:rPr>
              <a:t>，消散</a:t>
            </a:r>
            <a:endParaRPr lang="zh-CN" altLang="zh-CN" sz="2800" kern="100" dirty="0">
              <a:solidFill>
                <a:srgbClr val="3333FF"/>
              </a:solidFill>
              <a:latin typeface="Times New Roman" panose="02020603050405020304"/>
            </a:endParaRPr>
          </a:p>
          <a:p>
            <a:pPr algn="just">
              <a:lnSpc>
                <a:spcPct val="150000"/>
              </a:lnSpc>
              <a:spcAft>
                <a:spcPts val="0"/>
              </a:spcAft>
              <a:tabLst>
                <a:tab pos="2070735" algn="l"/>
              </a:tabLst>
            </a:pPr>
            <a:r>
              <a:rPr lang="en-US" altLang="zh-CN" sz="2800" kern="100" dirty="0" smtClean="0">
                <a:solidFill>
                  <a:srgbClr val="3333FF"/>
                </a:solidFill>
                <a:latin typeface="Times New Roman" panose="02020603050405020304"/>
                <a:ea typeface="华文细黑"/>
                <a:cs typeface="Times New Roman" panose="02020603050405020304"/>
              </a:rPr>
              <a:t>                    </a:t>
            </a:r>
            <a:r>
              <a:rPr lang="zh-CN" altLang="zh-CN" sz="2800" kern="100" dirty="0" smtClean="0">
                <a:solidFill>
                  <a:srgbClr val="3333FF"/>
                </a:solidFill>
                <a:latin typeface="Times New Roman" panose="02020603050405020304"/>
                <a:ea typeface="华文细黑"/>
                <a:cs typeface="Times New Roman" panose="02020603050405020304"/>
              </a:rPr>
              <a:t>通</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几</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，预兆</a:t>
            </a:r>
            <a:endParaRPr lang="zh-CN" altLang="zh-CN" sz="2800" kern="100" dirty="0">
              <a:solidFill>
                <a:srgbClr val="3333FF"/>
              </a:solidFill>
              <a:latin typeface="宋体" panose="02010600030101010101" pitchFamily="2" charset="-122"/>
              <a:cs typeface="Courier New" panose="02070309020205020404"/>
            </a:endParaRPr>
          </a:p>
          <a:p>
            <a:pPr algn="just">
              <a:lnSpc>
                <a:spcPct val="150000"/>
              </a:lnSpc>
              <a:spcAft>
                <a:spcPts val="0"/>
              </a:spcAft>
              <a:tabLst>
                <a:tab pos="2070735" algn="l"/>
              </a:tabLst>
            </a:pPr>
            <a:endParaRPr lang="en-US" altLang="zh-CN" sz="2800" kern="100" dirty="0" smtClean="0">
              <a:solidFill>
                <a:srgbClr val="3333FF"/>
              </a:solidFill>
              <a:latin typeface="Times New Roman" panose="02020603050405020304"/>
              <a:ea typeface="华文细黑"/>
              <a:cs typeface="Times New Roman" panose="02020603050405020304"/>
            </a:endParaRPr>
          </a:p>
          <a:p>
            <a:pPr algn="just">
              <a:lnSpc>
                <a:spcPct val="150000"/>
              </a:lnSpc>
              <a:spcAft>
                <a:spcPts val="0"/>
              </a:spcAft>
              <a:tabLst>
                <a:tab pos="2070735" algn="l"/>
              </a:tabLst>
            </a:pPr>
            <a:endParaRPr lang="en-US" altLang="zh-CN" sz="2800" kern="100" dirty="0">
              <a:solidFill>
                <a:srgbClr val="3333FF"/>
              </a:solidFill>
              <a:latin typeface="Times New Roman" panose="02020603050405020304"/>
              <a:ea typeface="华文细黑"/>
              <a:cs typeface="Times New Roman" panose="02020603050405020304"/>
            </a:endParaRPr>
          </a:p>
          <a:p>
            <a:pPr algn="just">
              <a:lnSpc>
                <a:spcPct val="150000"/>
              </a:lnSpc>
              <a:spcAft>
                <a:spcPts val="0"/>
              </a:spcAft>
              <a:tabLst>
                <a:tab pos="2070735" algn="l"/>
              </a:tabLst>
            </a:pPr>
            <a:r>
              <a:rPr lang="zh-CN" altLang="zh-CN" sz="2800" kern="100" dirty="0" smtClean="0">
                <a:solidFill>
                  <a:srgbClr val="3333FF"/>
                </a:solidFill>
                <a:latin typeface="Times New Roman" panose="02020603050405020304"/>
                <a:ea typeface="华文细黑"/>
                <a:cs typeface="Times New Roman" panose="02020603050405020304"/>
              </a:rPr>
              <a:t>困厄</a:t>
            </a:r>
            <a:r>
              <a:rPr lang="zh-CN" altLang="zh-CN" sz="2800" kern="100" dirty="0">
                <a:solidFill>
                  <a:srgbClr val="3333FF"/>
                </a:solidFill>
                <a:latin typeface="Times New Roman" panose="02020603050405020304"/>
                <a:ea typeface="华文细黑"/>
                <a:cs typeface="Times New Roman" panose="02020603050405020304"/>
              </a:rPr>
              <a:t>，处境艰难</a:t>
            </a:r>
            <a:endParaRPr lang="zh-CN" altLang="zh-CN" sz="2800" kern="100" dirty="0">
              <a:solidFill>
                <a:srgbClr val="3333FF"/>
              </a:solidFill>
              <a:latin typeface="宋体" panose="02010600030101010101" pitchFamily="2" charset="-122"/>
              <a:cs typeface="Courier New" panose="02070309020205020404"/>
            </a:endParaRPr>
          </a:p>
          <a:p>
            <a:pPr algn="just">
              <a:lnSpc>
                <a:spcPct val="150000"/>
              </a:lnSpc>
              <a:spcAft>
                <a:spcPts val="0"/>
              </a:spcAft>
              <a:tabLst>
                <a:tab pos="2070735" algn="l"/>
              </a:tabLst>
            </a:pPr>
            <a:r>
              <a:rPr lang="zh-CN" altLang="zh-CN" sz="2800" kern="100" dirty="0">
                <a:solidFill>
                  <a:srgbClr val="3333FF"/>
                </a:solidFill>
                <a:latin typeface="Times New Roman" panose="02020603050405020304"/>
                <a:ea typeface="华文细黑"/>
                <a:cs typeface="Times New Roman" panose="02020603050405020304"/>
              </a:rPr>
              <a:t>生活贫困，缺少钱财</a:t>
            </a:r>
            <a:r>
              <a:rPr lang="en-US" altLang="zh-CN" sz="2800" kern="100" dirty="0">
                <a:solidFill>
                  <a:srgbClr val="3333FF"/>
                </a:solidFill>
                <a:latin typeface="Times New Roman" panose="02020603050405020304"/>
                <a:ea typeface="华文细黑"/>
                <a:cs typeface="Courier New" panose="02070309020205020404"/>
              </a:rPr>
              <a:t>(</a:t>
            </a:r>
            <a:r>
              <a:rPr lang="zh-CN" altLang="zh-CN" sz="2800" kern="100" dirty="0">
                <a:solidFill>
                  <a:srgbClr val="3333FF"/>
                </a:solidFill>
                <a:latin typeface="Times New Roman" panose="02020603050405020304"/>
                <a:ea typeface="华文细黑"/>
                <a:cs typeface="Times New Roman" panose="02020603050405020304"/>
              </a:rPr>
              <a:t>跟</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富</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相对</a:t>
            </a:r>
            <a:r>
              <a:rPr lang="en-US" altLang="zh-CN" sz="2800" kern="100" dirty="0">
                <a:solidFill>
                  <a:srgbClr val="3333FF"/>
                </a:solidFill>
                <a:latin typeface="Times New Roman" panose="02020603050405020304"/>
                <a:ea typeface="华文细黑"/>
                <a:cs typeface="Courier New" panose="02070309020205020404"/>
              </a:rPr>
              <a:t>)</a:t>
            </a:r>
            <a:endParaRPr lang="zh-CN" altLang="zh-CN" sz="2800" kern="100" dirty="0">
              <a:solidFill>
                <a:srgbClr val="3333FF"/>
              </a:solidFill>
              <a:effectLst/>
              <a:latin typeface="宋体" panose="02010600030101010101" pitchFamily="2" charset="-122"/>
              <a:cs typeface="Courier New" panose="02070309020205020404"/>
            </a:endParaRPr>
          </a:p>
        </p:txBody>
      </p:sp>
      <p:pic>
        <p:nvPicPr>
          <p:cNvPr id="1026" name="Picture 2" descr="C:\Users\Administrator\Desktop\图片1.pn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616037" y="1575842"/>
            <a:ext cx="360363" cy="360363"/>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1"/>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blinds(horizontal)">
                                      <p:cBhvr>
                                        <p:cTn id="7" dur="500"/>
                                        <p:tgtEl>
                                          <p:spTgt spid="8">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8">
                                            <p:txEl>
                                              <p:pRg st="1" end="1"/>
                                            </p:txEl>
                                          </p:spTgt>
                                        </p:tgtEl>
                                        <p:attrNameLst>
                                          <p:attrName>style.visibility</p:attrName>
                                        </p:attrNameLst>
                                      </p:cBhvr>
                                      <p:to>
                                        <p:strVal val="visible"/>
                                      </p:to>
                                    </p:set>
                                    <p:animEffect transition="in" filter="blinds(horizontal)">
                                      <p:cBhvr>
                                        <p:cTn id="12" dur="500"/>
                                        <p:tgtEl>
                                          <p:spTgt spid="8">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8">
                                            <p:txEl>
                                              <p:pRg st="2" end="2"/>
                                            </p:txEl>
                                          </p:spTgt>
                                        </p:tgtEl>
                                        <p:attrNameLst>
                                          <p:attrName>style.visibility</p:attrName>
                                        </p:attrNameLst>
                                      </p:cBhvr>
                                      <p:to>
                                        <p:strVal val="visible"/>
                                      </p:to>
                                    </p:set>
                                    <p:animEffect transition="in" filter="blinds(horizontal)">
                                      <p:cBhvr>
                                        <p:cTn id="17" dur="500"/>
                                        <p:tgtEl>
                                          <p:spTgt spid="8">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8">
                                            <p:txEl>
                                              <p:pRg st="5" end="5"/>
                                            </p:txEl>
                                          </p:spTgt>
                                        </p:tgtEl>
                                        <p:attrNameLst>
                                          <p:attrName>style.visibility</p:attrName>
                                        </p:attrNameLst>
                                      </p:cBhvr>
                                      <p:to>
                                        <p:strVal val="visible"/>
                                      </p:to>
                                    </p:set>
                                    <p:animEffect transition="in" filter="blinds(horizontal)">
                                      <p:cBhvr>
                                        <p:cTn id="22" dur="500"/>
                                        <p:tgtEl>
                                          <p:spTgt spid="8">
                                            <p:txEl>
                                              <p:pRg st="5" end="5"/>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8">
                                            <p:txEl>
                                              <p:pRg st="6" end="6"/>
                                            </p:txEl>
                                          </p:spTgt>
                                        </p:tgtEl>
                                        <p:attrNameLst>
                                          <p:attrName>style.visibility</p:attrName>
                                        </p:attrNameLst>
                                      </p:cBhvr>
                                      <p:to>
                                        <p:strVal val="visible"/>
                                      </p:to>
                                    </p:set>
                                    <p:animEffect transition="in" filter="blinds(horizontal)">
                                      <p:cBhvr>
                                        <p:cTn id="27" dur="500"/>
                                        <p:tgtEl>
                                          <p:spTgt spid="8">
                                            <p:txEl>
                                              <p:pRg st="6" end="6"/>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xit" presetSubtype="0" fill="hold" grpId="0" nodeType="clickEffect">
                                  <p:stCondLst>
                                    <p:cond delay="0"/>
                                  </p:stCondLst>
                                  <p:childTnLst>
                                    <p:animEffect transition="out" filter="fade">
                                      <p:cBhvr>
                                        <p:cTn id="31" dur="500"/>
                                        <p:tgtEl>
                                          <p:spTgt spid="8">
                                            <p:txEl>
                                              <p:pRg st="0" end="0"/>
                                            </p:txEl>
                                          </p:spTgt>
                                        </p:tgtEl>
                                      </p:cBhvr>
                                    </p:animEffect>
                                    <p:set>
                                      <p:cBhvr>
                                        <p:cTn id="32" dur="1" fill="hold">
                                          <p:stCondLst>
                                            <p:cond delay="499"/>
                                          </p:stCondLst>
                                        </p:cTn>
                                        <p:tgtEl>
                                          <p:spTgt spid="8">
                                            <p:txEl>
                                              <p:pRg st="0" end="0"/>
                                            </p:txEl>
                                          </p:spTgt>
                                        </p:tgtEl>
                                        <p:attrNameLst>
                                          <p:attrName>style.visibility</p:attrName>
                                        </p:attrNameLst>
                                      </p:cBhvr>
                                      <p:to>
                                        <p:strVal val="hidden"/>
                                      </p:to>
                                    </p:set>
                                  </p:childTnLst>
                                </p:cTn>
                              </p:par>
                              <p:par>
                                <p:cTn id="33" presetID="10" presetClass="exit" presetSubtype="0" fill="hold" grpId="0" nodeType="withEffect">
                                  <p:stCondLst>
                                    <p:cond delay="0"/>
                                  </p:stCondLst>
                                  <p:childTnLst>
                                    <p:animEffect transition="out" filter="fade">
                                      <p:cBhvr>
                                        <p:cTn id="34" dur="500"/>
                                        <p:tgtEl>
                                          <p:spTgt spid="8">
                                            <p:txEl>
                                              <p:pRg st="1" end="1"/>
                                            </p:txEl>
                                          </p:spTgt>
                                        </p:tgtEl>
                                      </p:cBhvr>
                                    </p:animEffect>
                                    <p:set>
                                      <p:cBhvr>
                                        <p:cTn id="35" dur="1" fill="hold">
                                          <p:stCondLst>
                                            <p:cond delay="499"/>
                                          </p:stCondLst>
                                        </p:cTn>
                                        <p:tgtEl>
                                          <p:spTgt spid="8">
                                            <p:txEl>
                                              <p:pRg st="1" end="1"/>
                                            </p:txEl>
                                          </p:spTgt>
                                        </p:tgtEl>
                                        <p:attrNameLst>
                                          <p:attrName>style.visibility</p:attrName>
                                        </p:attrNameLst>
                                      </p:cBhvr>
                                      <p:to>
                                        <p:strVal val="hidden"/>
                                      </p:to>
                                    </p:set>
                                  </p:childTnLst>
                                </p:cTn>
                              </p:par>
                              <p:par>
                                <p:cTn id="36" presetID="10" presetClass="exit" presetSubtype="0" fill="hold" grpId="0" nodeType="withEffect">
                                  <p:stCondLst>
                                    <p:cond delay="0"/>
                                  </p:stCondLst>
                                  <p:childTnLst>
                                    <p:animEffect transition="out" filter="fade">
                                      <p:cBhvr>
                                        <p:cTn id="37" dur="500"/>
                                        <p:tgtEl>
                                          <p:spTgt spid="8">
                                            <p:txEl>
                                              <p:pRg st="2" end="2"/>
                                            </p:txEl>
                                          </p:spTgt>
                                        </p:tgtEl>
                                      </p:cBhvr>
                                    </p:animEffect>
                                    <p:set>
                                      <p:cBhvr>
                                        <p:cTn id="38" dur="1" fill="hold">
                                          <p:stCondLst>
                                            <p:cond delay="499"/>
                                          </p:stCondLst>
                                        </p:cTn>
                                        <p:tgtEl>
                                          <p:spTgt spid="8">
                                            <p:txEl>
                                              <p:pRg st="2" end="2"/>
                                            </p:txEl>
                                          </p:spTgt>
                                        </p:tgtEl>
                                        <p:attrNameLst>
                                          <p:attrName>style.visibility</p:attrName>
                                        </p:attrNameLst>
                                      </p:cBhvr>
                                      <p:to>
                                        <p:strVal val="hidden"/>
                                      </p:to>
                                    </p:set>
                                  </p:childTnLst>
                                </p:cTn>
                              </p:par>
                              <p:par>
                                <p:cTn id="39" presetID="10" presetClass="exit" presetSubtype="0" fill="hold" grpId="0" nodeType="withEffect">
                                  <p:stCondLst>
                                    <p:cond delay="0"/>
                                  </p:stCondLst>
                                  <p:childTnLst>
                                    <p:animEffect transition="out" filter="fade">
                                      <p:cBhvr>
                                        <p:cTn id="40" dur="500"/>
                                        <p:tgtEl>
                                          <p:spTgt spid="8">
                                            <p:txEl>
                                              <p:pRg st="5" end="5"/>
                                            </p:txEl>
                                          </p:spTgt>
                                        </p:tgtEl>
                                      </p:cBhvr>
                                    </p:animEffect>
                                    <p:set>
                                      <p:cBhvr>
                                        <p:cTn id="41" dur="1" fill="hold">
                                          <p:stCondLst>
                                            <p:cond delay="499"/>
                                          </p:stCondLst>
                                        </p:cTn>
                                        <p:tgtEl>
                                          <p:spTgt spid="8">
                                            <p:txEl>
                                              <p:pRg st="5" end="5"/>
                                            </p:txEl>
                                          </p:spTgt>
                                        </p:tgtEl>
                                        <p:attrNameLst>
                                          <p:attrName>style.visibility</p:attrName>
                                        </p:attrNameLst>
                                      </p:cBhvr>
                                      <p:to>
                                        <p:strVal val="hidden"/>
                                      </p:to>
                                    </p:set>
                                  </p:childTnLst>
                                </p:cTn>
                              </p:par>
                              <p:par>
                                <p:cTn id="42" presetID="10" presetClass="exit" presetSubtype="0" fill="hold" grpId="0" nodeType="withEffect">
                                  <p:stCondLst>
                                    <p:cond delay="0"/>
                                  </p:stCondLst>
                                  <p:childTnLst>
                                    <p:animEffect transition="out" filter="fade">
                                      <p:cBhvr>
                                        <p:cTn id="43" dur="500"/>
                                        <p:tgtEl>
                                          <p:spTgt spid="8">
                                            <p:txEl>
                                              <p:pRg st="6" end="6"/>
                                            </p:txEl>
                                          </p:spTgt>
                                        </p:tgtEl>
                                      </p:cBhvr>
                                    </p:animEffect>
                                    <p:set>
                                      <p:cBhvr>
                                        <p:cTn id="44" dur="1" fill="hold">
                                          <p:stCondLst>
                                            <p:cond delay="499"/>
                                          </p:stCondLst>
                                        </p:cTn>
                                        <p:tgtEl>
                                          <p:spTgt spid="8">
                                            <p:txEl>
                                              <p:pRg st="6" end="6"/>
                                            </p:txEl>
                                          </p:spTgt>
                                        </p:tgtEl>
                                        <p:attrNameLst>
                                          <p:attrName>style.visibility</p:attrName>
                                        </p:attrNameLst>
                                      </p:cBhvr>
                                      <p:to>
                                        <p:strVal val="hidden"/>
                                      </p:to>
                                    </p:set>
                                  </p:childTnLst>
                                </p:cTn>
                              </p:par>
                            </p:childTnLst>
                          </p:cTn>
                        </p:par>
                      </p:childTnLst>
                    </p:cTn>
                  </p:par>
                </p:childTnLst>
              </p:cTn>
              <p:nextCondLst>
                <p:cond evt="onClick" delay="0">
                  <p:tgtEl>
                    <p:spTgt spid="21"/>
                  </p:tgtEl>
                </p:cond>
              </p:nextCondLst>
            </p:seq>
          </p:childTnLst>
        </p:cTn>
      </p:par>
    </p:tnLst>
    <p:bldLst>
      <p:bldP spid="8" grpId="0" uiExpand="1" build="allAtOnce"/>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21" name="圆角矩形 20"/>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答案</a:t>
            </a:r>
            <a:endParaRPr lang="zh-CN" altLang="en-US" sz="1400" dirty="0">
              <a:solidFill>
                <a:srgbClr val="C00000"/>
              </a:solidFill>
              <a:latin typeface="黑体" panose="02010609060101010101" pitchFamily="49" charset="-122"/>
              <a:ea typeface="黑体" panose="02010609060101010101" pitchFamily="49" charset="-122"/>
            </a:endParaRPr>
          </a:p>
        </p:txBody>
      </p:sp>
      <p:sp>
        <p:nvSpPr>
          <p:cNvPr id="20" name="矩形 19"/>
          <p:cNvSpPr/>
          <p:nvPr/>
        </p:nvSpPr>
        <p:spPr>
          <a:xfrm>
            <a:off x="406574" y="35099"/>
            <a:ext cx="11376000" cy="6615657"/>
          </a:xfrm>
          <a:prstGeom prst="rect">
            <a:avLst/>
          </a:prstGeom>
        </p:spPr>
        <p:txBody>
          <a:bodyPr wrap="square">
            <a:spAutoFit/>
          </a:bodyPr>
          <a:lstStyle/>
          <a:p>
            <a:pPr algn="just">
              <a:lnSpc>
                <a:spcPct val="135000"/>
              </a:lnSpc>
              <a:spcAft>
                <a:spcPts val="0"/>
              </a:spcAft>
              <a:tabLst>
                <a:tab pos="2070735" algn="l"/>
              </a:tabLst>
            </a:pPr>
            <a:r>
              <a:rPr lang="en-US" altLang="zh-CN" sz="2600" kern="100" dirty="0">
                <a:latin typeface="宋体" panose="02010600030101010101" pitchFamily="2" charset="-122"/>
                <a:ea typeface="华文细黑"/>
                <a:cs typeface="Times New Roman" panose="02020603050405020304"/>
              </a:rPr>
              <a:t>②</a:t>
            </a:r>
            <a:r>
              <a:rPr lang="zh-CN" altLang="zh-CN" sz="2600" kern="100" dirty="0">
                <a:latin typeface="Times New Roman" panose="02020603050405020304"/>
                <a:ea typeface="华文细黑"/>
                <a:cs typeface="Times New Roman" panose="02020603050405020304"/>
              </a:rPr>
              <a:t>千里</a:t>
            </a:r>
            <a:r>
              <a:rPr lang="zh-CN" altLang="zh-CN" sz="2600" kern="100" dirty="0">
                <a:solidFill>
                  <a:srgbClr val="FF0000"/>
                </a:solidFill>
                <a:latin typeface="Times New Roman" panose="02020603050405020304"/>
                <a:ea typeface="华文细黑"/>
                <a:cs typeface="Times New Roman" panose="02020603050405020304"/>
              </a:rPr>
              <a:t>逢迎</a:t>
            </a:r>
            <a:r>
              <a:rPr lang="zh-CN" altLang="zh-CN" sz="2600" kern="100" dirty="0">
                <a:latin typeface="Times New Roman" panose="02020603050405020304"/>
                <a:ea typeface="华文细黑"/>
                <a:cs typeface="Times New Roman" panose="02020603050405020304"/>
              </a:rPr>
              <a:t>，高朋满座</a:t>
            </a:r>
            <a:endParaRPr lang="zh-CN" altLang="zh-CN" sz="2600" kern="100" dirty="0">
              <a:latin typeface="宋体" panose="02010600030101010101" pitchFamily="2" charset="-122"/>
              <a:cs typeface="Courier New" panose="02070309020205020404"/>
            </a:endParaRPr>
          </a:p>
          <a:p>
            <a:pPr algn="just">
              <a:lnSpc>
                <a:spcPct val="135000"/>
              </a:lnSpc>
              <a:spcAft>
                <a:spcPts val="0"/>
              </a:spcAft>
              <a:tabLst>
                <a:tab pos="2070735" algn="l"/>
              </a:tabLst>
            </a:pPr>
            <a:r>
              <a:rPr lang="zh-CN" altLang="zh-CN" sz="2600" kern="100" dirty="0">
                <a:latin typeface="Times New Roman" panose="02020603050405020304"/>
                <a:ea typeface="华文细黑"/>
                <a:cs typeface="Times New Roman" panose="02020603050405020304"/>
              </a:rPr>
              <a:t>古义</a:t>
            </a:r>
            <a:r>
              <a:rPr lang="zh-CN" altLang="zh-CN" sz="2600" kern="100" dirty="0" smtClean="0">
                <a:latin typeface="Times New Roman" panose="02020603050405020304"/>
                <a:ea typeface="华文细黑"/>
                <a:cs typeface="Times New Roman" panose="02020603050405020304"/>
              </a:rPr>
              <a:t>：</a:t>
            </a:r>
            <a:r>
              <a:rPr lang="en-US" altLang="zh-CN" sz="2600" dirty="0" smtClean="0">
                <a:latin typeface="Times New Roman" panose="02020603050405020304" pitchFamily="18" charset="0"/>
                <a:cs typeface="Times New Roman" panose="02020603050405020304" pitchFamily="18" charset="0"/>
              </a:rPr>
              <a:t>_______</a:t>
            </a:r>
            <a:endParaRPr lang="zh-CN" altLang="zh-CN" sz="2600" kern="100" dirty="0" smtClean="0">
              <a:latin typeface="宋体" panose="02010600030101010101" pitchFamily="2" charset="-122"/>
              <a:cs typeface="Courier New" panose="02070309020205020404"/>
            </a:endParaRPr>
          </a:p>
          <a:p>
            <a:pPr algn="just">
              <a:lnSpc>
                <a:spcPct val="135000"/>
              </a:lnSpc>
              <a:spcAft>
                <a:spcPts val="0"/>
              </a:spcAft>
              <a:tabLst>
                <a:tab pos="2070735" algn="l"/>
              </a:tabLst>
            </a:pPr>
            <a:r>
              <a:rPr lang="zh-CN" altLang="zh-CN" sz="2600" kern="100" dirty="0" smtClean="0">
                <a:latin typeface="Times New Roman" panose="02020603050405020304"/>
                <a:ea typeface="华文细黑"/>
                <a:cs typeface="Times New Roman" panose="02020603050405020304"/>
              </a:rPr>
              <a:t>今义：</a:t>
            </a:r>
            <a:r>
              <a:rPr lang="en-US" altLang="zh-CN" sz="2600" dirty="0" smtClean="0">
                <a:latin typeface="Times New Roman" panose="02020603050405020304" pitchFamily="18" charset="0"/>
                <a:cs typeface="Times New Roman" panose="02020603050405020304" pitchFamily="18" charset="0"/>
              </a:rPr>
              <a:t>________</a:t>
            </a:r>
            <a:r>
              <a:rPr lang="en-US" altLang="zh-CN" sz="2600" dirty="0">
                <a:latin typeface="Times New Roman" panose="02020603050405020304" pitchFamily="18" charset="0"/>
                <a:cs typeface="Times New Roman" panose="02020603050405020304" pitchFamily="18" charset="0"/>
              </a:rPr>
              <a:t>__</a:t>
            </a:r>
            <a:r>
              <a:rPr lang="en-US" altLang="zh-CN" sz="2600" dirty="0" smtClean="0">
                <a:latin typeface="Times New Roman" panose="02020603050405020304" pitchFamily="18" charset="0"/>
                <a:cs typeface="Times New Roman" panose="02020603050405020304" pitchFamily="18" charset="0"/>
              </a:rPr>
              <a:t>____________________________</a:t>
            </a:r>
            <a:endParaRPr lang="zh-CN" altLang="zh-CN" sz="2600" kern="100" dirty="0" smtClean="0">
              <a:latin typeface="宋体" panose="02010600030101010101" pitchFamily="2" charset="-122"/>
              <a:cs typeface="Courier New" panose="02070309020205020404"/>
            </a:endParaRPr>
          </a:p>
          <a:p>
            <a:pPr algn="just">
              <a:lnSpc>
                <a:spcPct val="135000"/>
              </a:lnSpc>
              <a:spcAft>
                <a:spcPts val="0"/>
              </a:spcAft>
              <a:tabLst>
                <a:tab pos="2070735" algn="l"/>
              </a:tabLst>
            </a:pPr>
            <a:r>
              <a:rPr lang="en-US" altLang="zh-CN" sz="2600" kern="100" dirty="0" smtClean="0">
                <a:latin typeface="宋体" panose="02010600030101010101" pitchFamily="2" charset="-122"/>
                <a:ea typeface="华文细黑"/>
                <a:cs typeface="Times New Roman" panose="02020603050405020304"/>
              </a:rPr>
              <a:t>③</a:t>
            </a:r>
            <a:r>
              <a:rPr lang="zh-CN" altLang="zh-CN" sz="2600" kern="100" dirty="0">
                <a:latin typeface="Times New Roman" panose="02020603050405020304"/>
                <a:ea typeface="华文细黑"/>
                <a:cs typeface="Times New Roman" panose="02020603050405020304"/>
              </a:rPr>
              <a:t>盛筵难</a:t>
            </a:r>
            <a:r>
              <a:rPr lang="zh-CN" altLang="zh-CN" sz="2600" kern="100" dirty="0">
                <a:solidFill>
                  <a:srgbClr val="FF0000"/>
                </a:solidFill>
                <a:latin typeface="Times New Roman" panose="02020603050405020304"/>
                <a:ea typeface="华文细黑"/>
                <a:cs typeface="Times New Roman" panose="02020603050405020304"/>
              </a:rPr>
              <a:t>再</a:t>
            </a:r>
            <a:endParaRPr lang="zh-CN" altLang="zh-CN" sz="2600" kern="100" dirty="0">
              <a:latin typeface="宋体" panose="02010600030101010101" pitchFamily="2" charset="-122"/>
              <a:cs typeface="Courier New" panose="02070309020205020404"/>
            </a:endParaRPr>
          </a:p>
          <a:p>
            <a:pPr algn="just">
              <a:lnSpc>
                <a:spcPct val="135000"/>
              </a:lnSpc>
              <a:spcAft>
                <a:spcPts val="0"/>
              </a:spcAft>
              <a:tabLst>
                <a:tab pos="2070735" algn="l"/>
              </a:tabLst>
            </a:pPr>
            <a:r>
              <a:rPr lang="zh-CN" altLang="zh-CN" sz="2600" kern="100" dirty="0">
                <a:latin typeface="Times New Roman" panose="02020603050405020304"/>
                <a:ea typeface="华文细黑"/>
                <a:cs typeface="Times New Roman" panose="02020603050405020304"/>
              </a:rPr>
              <a:t>古义</a:t>
            </a:r>
            <a:r>
              <a:rPr lang="zh-CN" altLang="zh-CN" sz="2600" kern="100" dirty="0" smtClean="0">
                <a:latin typeface="Times New Roman" panose="02020603050405020304"/>
                <a:ea typeface="华文细黑"/>
                <a:cs typeface="Times New Roman" panose="02020603050405020304"/>
              </a:rPr>
              <a:t>：</a:t>
            </a:r>
            <a:r>
              <a:rPr lang="en-US" altLang="zh-CN" sz="2600" dirty="0" smtClean="0">
                <a:latin typeface="Times New Roman" panose="02020603050405020304" pitchFamily="18" charset="0"/>
                <a:cs typeface="Times New Roman" panose="02020603050405020304" pitchFamily="18" charset="0"/>
              </a:rPr>
              <a:t>_________</a:t>
            </a:r>
            <a:endParaRPr lang="zh-CN" altLang="zh-CN" sz="2600" kern="100" dirty="0">
              <a:latin typeface="宋体" panose="02010600030101010101" pitchFamily="2" charset="-122"/>
              <a:cs typeface="Courier New" panose="02070309020205020404"/>
            </a:endParaRPr>
          </a:p>
          <a:p>
            <a:pPr algn="just">
              <a:lnSpc>
                <a:spcPct val="135000"/>
              </a:lnSpc>
              <a:spcAft>
                <a:spcPts val="0"/>
              </a:spcAft>
              <a:tabLst>
                <a:tab pos="2070735" algn="l"/>
              </a:tabLst>
            </a:pPr>
            <a:r>
              <a:rPr lang="zh-CN" altLang="zh-CN" sz="2600" kern="100" dirty="0">
                <a:latin typeface="Times New Roman" panose="02020603050405020304"/>
                <a:ea typeface="华文细黑"/>
                <a:cs typeface="Times New Roman" panose="02020603050405020304"/>
              </a:rPr>
              <a:t>今义</a:t>
            </a:r>
            <a:r>
              <a:rPr lang="zh-CN" altLang="zh-CN" sz="2600" kern="100" dirty="0" smtClean="0">
                <a:latin typeface="Times New Roman" panose="02020603050405020304"/>
                <a:ea typeface="华文细黑"/>
                <a:cs typeface="Times New Roman" panose="02020603050405020304"/>
              </a:rPr>
              <a:t>：</a:t>
            </a:r>
            <a:r>
              <a:rPr lang="en-US" altLang="zh-CN" sz="2600" dirty="0" smtClean="0">
                <a:latin typeface="Times New Roman" panose="02020603050405020304" pitchFamily="18" charset="0"/>
                <a:cs typeface="Times New Roman" panose="02020603050405020304" pitchFamily="18" charset="0"/>
              </a:rPr>
              <a:t>_________</a:t>
            </a:r>
            <a:endParaRPr lang="zh-CN" altLang="zh-CN" sz="2600" kern="100" dirty="0">
              <a:latin typeface="宋体" panose="02010600030101010101" pitchFamily="2" charset="-122"/>
              <a:cs typeface="Courier New" panose="02070309020205020404"/>
            </a:endParaRPr>
          </a:p>
          <a:p>
            <a:pPr algn="just">
              <a:lnSpc>
                <a:spcPct val="135000"/>
              </a:lnSpc>
              <a:spcAft>
                <a:spcPts val="0"/>
              </a:spcAft>
              <a:tabLst>
                <a:tab pos="2070735" algn="l"/>
              </a:tabLst>
            </a:pPr>
            <a:r>
              <a:rPr lang="en-US" altLang="zh-CN" sz="2600" kern="100" dirty="0">
                <a:latin typeface="宋体" panose="02010600030101010101" pitchFamily="2" charset="-122"/>
                <a:ea typeface="华文细黑"/>
                <a:cs typeface="Times New Roman" panose="02020603050405020304"/>
              </a:rPr>
              <a:t>④</a:t>
            </a:r>
            <a:r>
              <a:rPr lang="zh-CN" altLang="zh-CN" sz="2600" kern="100" dirty="0">
                <a:latin typeface="Times New Roman" panose="02020603050405020304"/>
                <a:ea typeface="华文细黑"/>
                <a:cs typeface="Times New Roman" panose="02020603050405020304"/>
              </a:rPr>
              <a:t>腾蛟起凤，孟</a:t>
            </a:r>
            <a:r>
              <a:rPr lang="zh-CN" altLang="zh-CN" sz="2600" kern="100" dirty="0">
                <a:solidFill>
                  <a:srgbClr val="FF0000"/>
                </a:solidFill>
                <a:latin typeface="Times New Roman" panose="02020603050405020304"/>
                <a:ea typeface="华文细黑"/>
                <a:cs typeface="Times New Roman" panose="02020603050405020304"/>
              </a:rPr>
              <a:t>学士</a:t>
            </a:r>
            <a:r>
              <a:rPr lang="zh-CN" altLang="zh-CN" sz="2600" kern="100" dirty="0">
                <a:latin typeface="Times New Roman" panose="02020603050405020304"/>
                <a:ea typeface="华文细黑"/>
                <a:cs typeface="Times New Roman" panose="02020603050405020304"/>
              </a:rPr>
              <a:t>之词宗</a:t>
            </a:r>
            <a:endParaRPr lang="zh-CN" altLang="zh-CN" sz="2600" kern="100" dirty="0">
              <a:latin typeface="宋体" panose="02010600030101010101" pitchFamily="2" charset="-122"/>
              <a:cs typeface="Courier New" panose="02070309020205020404"/>
            </a:endParaRPr>
          </a:p>
          <a:p>
            <a:pPr algn="just">
              <a:lnSpc>
                <a:spcPct val="135000"/>
              </a:lnSpc>
              <a:spcAft>
                <a:spcPts val="0"/>
              </a:spcAft>
              <a:tabLst>
                <a:tab pos="2070735" algn="l"/>
              </a:tabLst>
            </a:pPr>
            <a:r>
              <a:rPr lang="zh-CN" altLang="zh-CN" sz="2600" kern="100" dirty="0">
                <a:latin typeface="Times New Roman" panose="02020603050405020304"/>
                <a:ea typeface="华文细黑"/>
                <a:cs typeface="Times New Roman" panose="02020603050405020304"/>
              </a:rPr>
              <a:t>古义</a:t>
            </a:r>
            <a:r>
              <a:rPr lang="zh-CN" altLang="zh-CN" sz="2600" kern="100" dirty="0" smtClean="0">
                <a:latin typeface="Times New Roman" panose="02020603050405020304"/>
                <a:ea typeface="华文细黑"/>
                <a:cs typeface="Times New Roman" panose="02020603050405020304"/>
              </a:rPr>
              <a:t>：</a:t>
            </a:r>
            <a:r>
              <a:rPr lang="en-US" altLang="zh-CN" sz="2600" dirty="0" smtClean="0">
                <a:latin typeface="Times New Roman" panose="02020603050405020304" pitchFamily="18" charset="0"/>
                <a:cs typeface="Times New Roman" panose="02020603050405020304" pitchFamily="18" charset="0"/>
              </a:rPr>
              <a:t>___________________</a:t>
            </a:r>
            <a:endParaRPr lang="zh-CN" altLang="zh-CN" sz="2600" kern="100" dirty="0">
              <a:latin typeface="宋体" panose="02010600030101010101" pitchFamily="2" charset="-122"/>
              <a:cs typeface="Courier New" panose="02070309020205020404"/>
            </a:endParaRPr>
          </a:p>
          <a:p>
            <a:pPr algn="just">
              <a:lnSpc>
                <a:spcPct val="135000"/>
              </a:lnSpc>
              <a:spcAft>
                <a:spcPts val="0"/>
              </a:spcAft>
              <a:tabLst>
                <a:tab pos="2070735" algn="l"/>
              </a:tabLst>
            </a:pPr>
            <a:r>
              <a:rPr lang="zh-CN" altLang="zh-CN" sz="2600" kern="100" dirty="0">
                <a:latin typeface="Times New Roman" panose="02020603050405020304"/>
                <a:ea typeface="华文细黑"/>
                <a:cs typeface="Times New Roman" panose="02020603050405020304"/>
              </a:rPr>
              <a:t>今义</a:t>
            </a:r>
            <a:r>
              <a:rPr lang="zh-CN" altLang="zh-CN" sz="2600" kern="100" dirty="0" smtClean="0">
                <a:latin typeface="Times New Roman" panose="02020603050405020304"/>
                <a:ea typeface="华文细黑"/>
                <a:cs typeface="Times New Roman" panose="02020603050405020304"/>
              </a:rPr>
              <a:t>：</a:t>
            </a:r>
            <a:r>
              <a:rPr lang="en-US" altLang="zh-CN" sz="2600" dirty="0" smtClean="0">
                <a:latin typeface="Times New Roman" panose="02020603050405020304" pitchFamily="18" charset="0"/>
                <a:cs typeface="Times New Roman" panose="02020603050405020304" pitchFamily="18" charset="0"/>
              </a:rPr>
              <a:t>_____________________________________</a:t>
            </a:r>
            <a:endParaRPr lang="zh-CN" altLang="zh-CN" sz="2600" kern="100" dirty="0">
              <a:latin typeface="宋体" panose="02010600030101010101" pitchFamily="2" charset="-122"/>
              <a:cs typeface="Courier New" panose="02070309020205020404"/>
            </a:endParaRPr>
          </a:p>
          <a:p>
            <a:pPr algn="just">
              <a:lnSpc>
                <a:spcPct val="135000"/>
              </a:lnSpc>
              <a:spcAft>
                <a:spcPts val="0"/>
              </a:spcAft>
              <a:tabLst>
                <a:tab pos="2070735" algn="l"/>
              </a:tabLst>
            </a:pPr>
            <a:r>
              <a:rPr lang="en-US" altLang="zh-CN" sz="2600" kern="100" dirty="0">
                <a:latin typeface="宋体" panose="02010600030101010101" pitchFamily="2" charset="-122"/>
                <a:ea typeface="华文细黑"/>
                <a:cs typeface="Times New Roman" panose="02020603050405020304"/>
              </a:rPr>
              <a:t>⑤</a:t>
            </a:r>
            <a:r>
              <a:rPr lang="zh-CN" altLang="zh-CN" sz="2600" kern="100" dirty="0">
                <a:latin typeface="Times New Roman" panose="02020603050405020304"/>
                <a:ea typeface="华文细黑"/>
                <a:cs typeface="Times New Roman" panose="02020603050405020304"/>
              </a:rPr>
              <a:t>阮籍</a:t>
            </a:r>
            <a:r>
              <a:rPr lang="zh-CN" altLang="zh-CN" sz="2600" kern="100" dirty="0">
                <a:solidFill>
                  <a:srgbClr val="FF0000"/>
                </a:solidFill>
                <a:latin typeface="Times New Roman" panose="02020603050405020304"/>
                <a:ea typeface="华文细黑"/>
                <a:cs typeface="Times New Roman" panose="02020603050405020304"/>
              </a:rPr>
              <a:t>猖狂</a:t>
            </a:r>
            <a:endParaRPr lang="zh-CN" altLang="zh-CN" sz="2600" kern="100" dirty="0">
              <a:latin typeface="宋体" panose="02010600030101010101" pitchFamily="2" charset="-122"/>
              <a:cs typeface="Courier New" panose="02070309020205020404"/>
            </a:endParaRPr>
          </a:p>
          <a:p>
            <a:pPr algn="just">
              <a:lnSpc>
                <a:spcPct val="135000"/>
              </a:lnSpc>
              <a:spcAft>
                <a:spcPts val="0"/>
              </a:spcAft>
              <a:tabLst>
                <a:tab pos="2070735" algn="l"/>
              </a:tabLst>
            </a:pPr>
            <a:r>
              <a:rPr lang="zh-CN" altLang="zh-CN" sz="2600" kern="100" dirty="0">
                <a:latin typeface="Times New Roman" panose="02020603050405020304"/>
                <a:ea typeface="华文细黑"/>
                <a:cs typeface="Times New Roman" panose="02020603050405020304"/>
              </a:rPr>
              <a:t>古义</a:t>
            </a:r>
            <a:r>
              <a:rPr lang="zh-CN" altLang="zh-CN" sz="2600" kern="100" dirty="0" smtClean="0">
                <a:latin typeface="Times New Roman" panose="02020603050405020304"/>
                <a:ea typeface="华文细黑"/>
                <a:cs typeface="Times New Roman" panose="02020603050405020304"/>
              </a:rPr>
              <a:t>：</a:t>
            </a:r>
            <a:r>
              <a:rPr lang="en-US" altLang="zh-CN" sz="2600" dirty="0" smtClean="0">
                <a:latin typeface="Times New Roman" panose="02020603050405020304" pitchFamily="18" charset="0"/>
                <a:cs typeface="Times New Roman" panose="02020603050405020304" pitchFamily="18" charset="0"/>
              </a:rPr>
              <a:t>_________________</a:t>
            </a:r>
            <a:endParaRPr lang="zh-CN" altLang="zh-CN" sz="2600" kern="100" dirty="0">
              <a:latin typeface="宋体" panose="02010600030101010101" pitchFamily="2" charset="-122"/>
              <a:cs typeface="Courier New" panose="02070309020205020404"/>
            </a:endParaRPr>
          </a:p>
          <a:p>
            <a:pPr algn="just">
              <a:lnSpc>
                <a:spcPct val="135000"/>
              </a:lnSpc>
              <a:spcAft>
                <a:spcPts val="0"/>
              </a:spcAft>
              <a:tabLst>
                <a:tab pos="2070735" algn="l"/>
              </a:tabLst>
            </a:pPr>
            <a:r>
              <a:rPr lang="zh-CN" altLang="en-US" sz="2600" kern="100" dirty="0" smtClean="0">
                <a:latin typeface="Times New Roman" panose="02020603050405020304"/>
                <a:ea typeface="华文细黑"/>
                <a:cs typeface="Times New Roman" panose="02020603050405020304"/>
              </a:rPr>
              <a:t>今</a:t>
            </a:r>
            <a:r>
              <a:rPr lang="zh-CN" altLang="zh-CN" sz="2600" kern="100" dirty="0" smtClean="0">
                <a:latin typeface="Times New Roman" panose="02020603050405020304"/>
                <a:ea typeface="华文细黑"/>
                <a:cs typeface="Times New Roman" panose="02020603050405020304"/>
              </a:rPr>
              <a:t>义：</a:t>
            </a:r>
            <a:r>
              <a:rPr lang="en-US" altLang="zh-CN" sz="2600" dirty="0" smtClean="0">
                <a:latin typeface="Times New Roman" panose="02020603050405020304" pitchFamily="18" charset="0"/>
                <a:cs typeface="Times New Roman" panose="02020603050405020304" pitchFamily="18" charset="0"/>
              </a:rPr>
              <a:t>_____________</a:t>
            </a:r>
            <a:endParaRPr lang="zh-CN" altLang="zh-CN" sz="2600" kern="100" dirty="0">
              <a:effectLst/>
              <a:latin typeface="宋体" panose="02010600030101010101" pitchFamily="2" charset="-122"/>
              <a:cs typeface="Courier New" panose="02070309020205020404"/>
            </a:endParaRPr>
          </a:p>
        </p:txBody>
      </p:sp>
      <p:sp>
        <p:nvSpPr>
          <p:cNvPr id="8" name="矩形 7"/>
          <p:cNvSpPr/>
          <p:nvPr/>
        </p:nvSpPr>
        <p:spPr>
          <a:xfrm>
            <a:off x="1458119" y="525292"/>
            <a:ext cx="7094884" cy="6033960"/>
          </a:xfrm>
          <a:prstGeom prst="rect">
            <a:avLst/>
          </a:prstGeom>
        </p:spPr>
        <p:txBody>
          <a:bodyPr wrap="square">
            <a:spAutoFit/>
          </a:bodyPr>
          <a:lstStyle/>
          <a:p>
            <a:pPr lvl="0" algn="just">
              <a:lnSpc>
                <a:spcPct val="135000"/>
              </a:lnSpc>
              <a:tabLst>
                <a:tab pos="2070735" algn="l"/>
              </a:tabLst>
            </a:pPr>
            <a:r>
              <a:rPr lang="zh-CN" altLang="zh-CN" sz="2600" kern="100" dirty="0">
                <a:solidFill>
                  <a:srgbClr val="3333FF"/>
                </a:solidFill>
                <a:latin typeface="Times New Roman" panose="02020603050405020304"/>
                <a:ea typeface="华文细黑"/>
                <a:cs typeface="Times New Roman" panose="02020603050405020304"/>
              </a:rPr>
              <a:t>迎接</a:t>
            </a:r>
            <a:endParaRPr lang="zh-CN" altLang="zh-CN" sz="2600" kern="100" dirty="0">
              <a:solidFill>
                <a:srgbClr val="3333FF"/>
              </a:solidFill>
              <a:latin typeface="宋体" panose="02010600030101010101" pitchFamily="2" charset="-122"/>
              <a:cs typeface="Courier New" panose="02070309020205020404"/>
            </a:endParaRPr>
          </a:p>
          <a:p>
            <a:pPr lvl="0" algn="just">
              <a:lnSpc>
                <a:spcPct val="135000"/>
              </a:lnSpc>
              <a:tabLst>
                <a:tab pos="2070735" algn="l"/>
              </a:tabLst>
            </a:pPr>
            <a:r>
              <a:rPr lang="zh-CN" altLang="zh-CN" sz="2600" kern="100" dirty="0">
                <a:solidFill>
                  <a:srgbClr val="3333FF"/>
                </a:solidFill>
                <a:latin typeface="Times New Roman" panose="02020603050405020304"/>
                <a:ea typeface="华文细黑"/>
                <a:cs typeface="Times New Roman" panose="02020603050405020304"/>
              </a:rPr>
              <a:t>说话和做事故意迎合别人的心意</a:t>
            </a:r>
            <a:r>
              <a:rPr lang="en-US" altLang="zh-CN" sz="2600" kern="100" dirty="0">
                <a:solidFill>
                  <a:srgbClr val="3333FF"/>
                </a:solidFill>
                <a:latin typeface="Times New Roman" panose="02020603050405020304"/>
                <a:ea typeface="华文细黑"/>
                <a:cs typeface="Courier New" panose="02070309020205020404"/>
              </a:rPr>
              <a:t>(</a:t>
            </a:r>
            <a:r>
              <a:rPr lang="zh-CN" altLang="zh-CN" sz="2600" kern="100" dirty="0">
                <a:solidFill>
                  <a:srgbClr val="3333FF"/>
                </a:solidFill>
                <a:latin typeface="Times New Roman" panose="02020603050405020304"/>
                <a:ea typeface="华文细黑"/>
                <a:cs typeface="Times New Roman" panose="02020603050405020304"/>
              </a:rPr>
              <a:t>含贬义</a:t>
            </a:r>
            <a:r>
              <a:rPr lang="en-US" altLang="zh-CN" sz="2600" kern="100" dirty="0">
                <a:solidFill>
                  <a:srgbClr val="3333FF"/>
                </a:solidFill>
                <a:latin typeface="Times New Roman" panose="02020603050405020304"/>
                <a:ea typeface="华文细黑"/>
                <a:cs typeface="Courier New" panose="02070309020205020404"/>
              </a:rPr>
              <a:t>)</a:t>
            </a:r>
            <a:endParaRPr lang="zh-CN" altLang="zh-CN" sz="2600" kern="100" dirty="0">
              <a:solidFill>
                <a:srgbClr val="3333FF"/>
              </a:solidFill>
              <a:latin typeface="宋体" panose="02010600030101010101" pitchFamily="2" charset="-122"/>
              <a:cs typeface="Courier New" panose="02070309020205020404"/>
            </a:endParaRPr>
          </a:p>
          <a:p>
            <a:pPr lvl="0">
              <a:lnSpc>
                <a:spcPct val="135000"/>
              </a:lnSpc>
            </a:pPr>
            <a:endParaRPr lang="en-US" altLang="zh-CN" sz="2600" kern="100" dirty="0" smtClean="0">
              <a:solidFill>
                <a:srgbClr val="3333FF"/>
              </a:solidFill>
              <a:latin typeface="Times New Roman" panose="02020603050405020304"/>
              <a:ea typeface="华文细黑"/>
              <a:cs typeface="Times New Roman" panose="02020603050405020304"/>
            </a:endParaRPr>
          </a:p>
          <a:p>
            <a:pPr lvl="0">
              <a:lnSpc>
                <a:spcPct val="135000"/>
              </a:lnSpc>
            </a:pPr>
            <a:r>
              <a:rPr lang="zh-CN" altLang="zh-CN" sz="2600" kern="100" dirty="0" smtClean="0">
                <a:solidFill>
                  <a:srgbClr val="3333FF"/>
                </a:solidFill>
                <a:latin typeface="Times New Roman" panose="02020603050405020304"/>
                <a:ea typeface="华文细黑"/>
                <a:cs typeface="Times New Roman" panose="02020603050405020304"/>
              </a:rPr>
              <a:t>第二</a:t>
            </a:r>
            <a:r>
              <a:rPr lang="zh-CN" altLang="zh-CN" sz="2600" kern="100" dirty="0">
                <a:solidFill>
                  <a:srgbClr val="3333FF"/>
                </a:solidFill>
                <a:latin typeface="Times New Roman" panose="02020603050405020304"/>
                <a:ea typeface="华文细黑"/>
                <a:cs typeface="Times New Roman" panose="02020603050405020304"/>
              </a:rPr>
              <a:t>次</a:t>
            </a:r>
            <a:endParaRPr lang="zh-CN" altLang="zh-CN" sz="2600" kern="100" dirty="0">
              <a:solidFill>
                <a:srgbClr val="3333FF"/>
              </a:solidFill>
              <a:latin typeface="Times New Roman" panose="02020603050405020304"/>
              <a:ea typeface="华文细黑"/>
              <a:cs typeface="Times New Roman" panose="02020603050405020304"/>
            </a:endParaRPr>
          </a:p>
          <a:p>
            <a:pPr lvl="0">
              <a:lnSpc>
                <a:spcPct val="135000"/>
              </a:lnSpc>
            </a:pPr>
            <a:r>
              <a:rPr lang="zh-CN" altLang="zh-CN" sz="2600" kern="100" dirty="0">
                <a:solidFill>
                  <a:srgbClr val="3333FF"/>
                </a:solidFill>
                <a:latin typeface="Times New Roman" panose="02020603050405020304"/>
                <a:ea typeface="华文细黑"/>
                <a:cs typeface="Times New Roman" panose="02020603050405020304"/>
              </a:rPr>
              <a:t>又一次</a:t>
            </a:r>
            <a:endParaRPr lang="zh-CN" altLang="zh-CN" sz="2600" kern="100" dirty="0">
              <a:solidFill>
                <a:srgbClr val="3333FF"/>
              </a:solidFill>
              <a:latin typeface="Times New Roman" panose="02020603050405020304"/>
              <a:ea typeface="华文细黑"/>
              <a:cs typeface="Times New Roman" panose="02020603050405020304"/>
            </a:endParaRPr>
          </a:p>
          <a:p>
            <a:pPr lvl="0" algn="just">
              <a:lnSpc>
                <a:spcPct val="135000"/>
              </a:lnSpc>
              <a:tabLst>
                <a:tab pos="2070735" algn="l"/>
              </a:tabLst>
            </a:pPr>
            <a:endParaRPr lang="en-US" altLang="zh-CN" sz="2600" kern="100" dirty="0" smtClean="0">
              <a:solidFill>
                <a:srgbClr val="3333FF"/>
              </a:solidFill>
              <a:latin typeface="Times New Roman" panose="02020603050405020304"/>
              <a:ea typeface="华文细黑"/>
              <a:cs typeface="Times New Roman" panose="02020603050405020304"/>
            </a:endParaRPr>
          </a:p>
          <a:p>
            <a:pPr lvl="0" algn="just">
              <a:lnSpc>
                <a:spcPct val="135000"/>
              </a:lnSpc>
              <a:tabLst>
                <a:tab pos="2070735" algn="l"/>
              </a:tabLst>
            </a:pPr>
            <a:r>
              <a:rPr lang="zh-CN" altLang="zh-CN" sz="2600" kern="100" dirty="0" smtClean="0">
                <a:solidFill>
                  <a:srgbClr val="3333FF"/>
                </a:solidFill>
                <a:latin typeface="Times New Roman" panose="02020603050405020304"/>
                <a:ea typeface="华文细黑"/>
                <a:cs typeface="Times New Roman" panose="02020603050405020304"/>
              </a:rPr>
              <a:t>掌管</a:t>
            </a:r>
            <a:r>
              <a:rPr lang="zh-CN" altLang="zh-CN" sz="2600" kern="100" dirty="0">
                <a:solidFill>
                  <a:srgbClr val="3333FF"/>
                </a:solidFill>
                <a:latin typeface="Times New Roman" panose="02020603050405020304"/>
                <a:ea typeface="华文细黑"/>
                <a:cs typeface="Times New Roman" panose="02020603050405020304"/>
              </a:rPr>
              <a:t>文学撰述的官</a:t>
            </a:r>
            <a:endParaRPr lang="zh-CN" altLang="zh-CN" sz="2600" kern="100" dirty="0">
              <a:solidFill>
                <a:srgbClr val="3333FF"/>
              </a:solidFill>
              <a:latin typeface="宋体" panose="02010600030101010101" pitchFamily="2" charset="-122"/>
              <a:cs typeface="Courier New" panose="02070309020205020404"/>
            </a:endParaRPr>
          </a:p>
          <a:p>
            <a:pPr lvl="0" algn="just">
              <a:lnSpc>
                <a:spcPct val="135000"/>
              </a:lnSpc>
              <a:tabLst>
                <a:tab pos="2070735" algn="l"/>
              </a:tabLst>
            </a:pPr>
            <a:r>
              <a:rPr lang="zh-CN" altLang="zh-CN" sz="2600" kern="100" dirty="0">
                <a:solidFill>
                  <a:srgbClr val="3333FF"/>
                </a:solidFill>
                <a:latin typeface="Times New Roman" panose="02020603050405020304"/>
                <a:ea typeface="华文细黑"/>
                <a:cs typeface="Times New Roman" panose="02020603050405020304"/>
              </a:rPr>
              <a:t>学位的最低一级，大学本科毕业时授予</a:t>
            </a:r>
            <a:endParaRPr lang="zh-CN" altLang="zh-CN" sz="2600" kern="100" dirty="0">
              <a:solidFill>
                <a:srgbClr val="3333FF"/>
              </a:solidFill>
              <a:latin typeface="宋体" panose="02010600030101010101" pitchFamily="2" charset="-122"/>
              <a:cs typeface="Courier New" panose="02070309020205020404"/>
            </a:endParaRPr>
          </a:p>
          <a:p>
            <a:pPr lvl="0" algn="just">
              <a:lnSpc>
                <a:spcPct val="135000"/>
              </a:lnSpc>
              <a:tabLst>
                <a:tab pos="2070735" algn="l"/>
              </a:tabLst>
            </a:pPr>
            <a:endParaRPr lang="en-US" altLang="zh-CN" sz="2600" kern="100" dirty="0" smtClean="0">
              <a:solidFill>
                <a:srgbClr val="3333FF"/>
              </a:solidFill>
              <a:latin typeface="Times New Roman" panose="02020603050405020304"/>
              <a:ea typeface="华文细黑"/>
              <a:cs typeface="Times New Roman" panose="02020603050405020304"/>
            </a:endParaRPr>
          </a:p>
          <a:p>
            <a:pPr lvl="0" algn="just">
              <a:lnSpc>
                <a:spcPct val="135000"/>
              </a:lnSpc>
              <a:tabLst>
                <a:tab pos="2070735" algn="l"/>
              </a:tabLst>
            </a:pPr>
            <a:r>
              <a:rPr lang="zh-CN" altLang="zh-CN" sz="2600" kern="100" dirty="0" smtClean="0">
                <a:solidFill>
                  <a:srgbClr val="3333FF"/>
                </a:solidFill>
                <a:latin typeface="Times New Roman" panose="02020603050405020304"/>
                <a:ea typeface="华文细黑"/>
                <a:cs typeface="Times New Roman" panose="02020603050405020304"/>
              </a:rPr>
              <a:t>狂放</a:t>
            </a:r>
            <a:r>
              <a:rPr lang="zh-CN" altLang="zh-CN" sz="2600" kern="100" dirty="0">
                <a:solidFill>
                  <a:srgbClr val="3333FF"/>
                </a:solidFill>
                <a:latin typeface="Times New Roman" panose="02020603050405020304"/>
                <a:ea typeface="华文细黑"/>
                <a:cs typeface="Times New Roman" panose="02020603050405020304"/>
              </a:rPr>
              <a:t>、不拘礼法</a:t>
            </a:r>
            <a:endParaRPr lang="zh-CN" altLang="zh-CN" sz="2600" kern="100" dirty="0">
              <a:solidFill>
                <a:srgbClr val="3333FF"/>
              </a:solidFill>
              <a:latin typeface="宋体" panose="02010600030101010101" pitchFamily="2" charset="-122"/>
              <a:cs typeface="Courier New" panose="02070309020205020404"/>
            </a:endParaRPr>
          </a:p>
          <a:p>
            <a:pPr lvl="0" algn="just">
              <a:lnSpc>
                <a:spcPct val="135000"/>
              </a:lnSpc>
              <a:tabLst>
                <a:tab pos="2070735" algn="l"/>
              </a:tabLst>
            </a:pPr>
            <a:r>
              <a:rPr lang="zh-CN" altLang="zh-CN" sz="2600" kern="100" dirty="0">
                <a:solidFill>
                  <a:srgbClr val="3333FF"/>
                </a:solidFill>
                <a:latin typeface="Times New Roman" panose="02020603050405020304"/>
                <a:ea typeface="华文细黑"/>
                <a:cs typeface="Times New Roman" panose="02020603050405020304"/>
              </a:rPr>
              <a:t>狂妄而放肆</a:t>
            </a:r>
            <a:endParaRPr lang="zh-CN" altLang="zh-CN" sz="2600" kern="100" dirty="0">
              <a:solidFill>
                <a:srgbClr val="3333FF"/>
              </a:solidFill>
              <a:latin typeface="宋体" panose="02010600030101010101" pitchFamily="2" charset="-122"/>
              <a:cs typeface="Courier New" panose="02070309020205020404"/>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1"/>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blinds(horizontal)">
                                      <p:cBhvr>
                                        <p:cTn id="7" dur="500"/>
                                        <p:tgtEl>
                                          <p:spTgt spid="8">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8">
                                            <p:txEl>
                                              <p:pRg st="1" end="1"/>
                                            </p:txEl>
                                          </p:spTgt>
                                        </p:tgtEl>
                                        <p:attrNameLst>
                                          <p:attrName>style.visibility</p:attrName>
                                        </p:attrNameLst>
                                      </p:cBhvr>
                                      <p:to>
                                        <p:strVal val="visible"/>
                                      </p:to>
                                    </p:set>
                                    <p:animEffect transition="in" filter="blinds(horizontal)">
                                      <p:cBhvr>
                                        <p:cTn id="12" dur="500"/>
                                        <p:tgtEl>
                                          <p:spTgt spid="8">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8">
                                            <p:txEl>
                                              <p:pRg st="3" end="3"/>
                                            </p:txEl>
                                          </p:spTgt>
                                        </p:tgtEl>
                                        <p:attrNameLst>
                                          <p:attrName>style.visibility</p:attrName>
                                        </p:attrNameLst>
                                      </p:cBhvr>
                                      <p:to>
                                        <p:strVal val="visible"/>
                                      </p:to>
                                    </p:set>
                                    <p:animEffect transition="in" filter="blinds(horizontal)">
                                      <p:cBhvr>
                                        <p:cTn id="17" dur="500"/>
                                        <p:tgtEl>
                                          <p:spTgt spid="8">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8">
                                            <p:txEl>
                                              <p:pRg st="4" end="4"/>
                                            </p:txEl>
                                          </p:spTgt>
                                        </p:tgtEl>
                                        <p:attrNameLst>
                                          <p:attrName>style.visibility</p:attrName>
                                        </p:attrNameLst>
                                      </p:cBhvr>
                                      <p:to>
                                        <p:strVal val="visible"/>
                                      </p:to>
                                    </p:set>
                                    <p:animEffect transition="in" filter="blinds(horizontal)">
                                      <p:cBhvr>
                                        <p:cTn id="22" dur="500"/>
                                        <p:tgtEl>
                                          <p:spTgt spid="8">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8">
                                            <p:txEl>
                                              <p:pRg st="6" end="6"/>
                                            </p:txEl>
                                          </p:spTgt>
                                        </p:tgtEl>
                                        <p:attrNameLst>
                                          <p:attrName>style.visibility</p:attrName>
                                        </p:attrNameLst>
                                      </p:cBhvr>
                                      <p:to>
                                        <p:strVal val="visible"/>
                                      </p:to>
                                    </p:set>
                                    <p:animEffect transition="in" filter="blinds(horizontal)">
                                      <p:cBhvr>
                                        <p:cTn id="27" dur="500"/>
                                        <p:tgtEl>
                                          <p:spTgt spid="8">
                                            <p:txEl>
                                              <p:pRg st="6" end="6"/>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8">
                                            <p:txEl>
                                              <p:pRg st="7" end="7"/>
                                            </p:txEl>
                                          </p:spTgt>
                                        </p:tgtEl>
                                        <p:attrNameLst>
                                          <p:attrName>style.visibility</p:attrName>
                                        </p:attrNameLst>
                                      </p:cBhvr>
                                      <p:to>
                                        <p:strVal val="visible"/>
                                      </p:to>
                                    </p:set>
                                    <p:animEffect transition="in" filter="blinds(horizontal)">
                                      <p:cBhvr>
                                        <p:cTn id="32" dur="500"/>
                                        <p:tgtEl>
                                          <p:spTgt spid="8">
                                            <p:txEl>
                                              <p:pRg st="7" end="7"/>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nodeType="clickEffect">
                                  <p:stCondLst>
                                    <p:cond delay="0"/>
                                  </p:stCondLst>
                                  <p:childTnLst>
                                    <p:set>
                                      <p:cBhvr>
                                        <p:cTn id="36" dur="1" fill="hold">
                                          <p:stCondLst>
                                            <p:cond delay="0"/>
                                          </p:stCondLst>
                                        </p:cTn>
                                        <p:tgtEl>
                                          <p:spTgt spid="8">
                                            <p:txEl>
                                              <p:pRg st="9" end="9"/>
                                            </p:txEl>
                                          </p:spTgt>
                                        </p:tgtEl>
                                        <p:attrNameLst>
                                          <p:attrName>style.visibility</p:attrName>
                                        </p:attrNameLst>
                                      </p:cBhvr>
                                      <p:to>
                                        <p:strVal val="visible"/>
                                      </p:to>
                                    </p:set>
                                    <p:animEffect transition="in" filter="blinds(horizontal)">
                                      <p:cBhvr>
                                        <p:cTn id="37" dur="500"/>
                                        <p:tgtEl>
                                          <p:spTgt spid="8">
                                            <p:txEl>
                                              <p:pRg st="9" end="9"/>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nodeType="clickEffect">
                                  <p:stCondLst>
                                    <p:cond delay="0"/>
                                  </p:stCondLst>
                                  <p:childTnLst>
                                    <p:set>
                                      <p:cBhvr>
                                        <p:cTn id="41" dur="1" fill="hold">
                                          <p:stCondLst>
                                            <p:cond delay="0"/>
                                          </p:stCondLst>
                                        </p:cTn>
                                        <p:tgtEl>
                                          <p:spTgt spid="8">
                                            <p:txEl>
                                              <p:pRg st="10" end="10"/>
                                            </p:txEl>
                                          </p:spTgt>
                                        </p:tgtEl>
                                        <p:attrNameLst>
                                          <p:attrName>style.visibility</p:attrName>
                                        </p:attrNameLst>
                                      </p:cBhvr>
                                      <p:to>
                                        <p:strVal val="visible"/>
                                      </p:to>
                                    </p:set>
                                    <p:animEffect transition="in" filter="blinds(horizontal)">
                                      <p:cBhvr>
                                        <p:cTn id="42" dur="500"/>
                                        <p:tgtEl>
                                          <p:spTgt spid="8">
                                            <p:txEl>
                                              <p:pRg st="10" end="10"/>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xit" presetSubtype="0" fill="hold" grpId="0" nodeType="clickEffect">
                                  <p:stCondLst>
                                    <p:cond delay="0"/>
                                  </p:stCondLst>
                                  <p:childTnLst>
                                    <p:animEffect transition="out" filter="fade">
                                      <p:cBhvr>
                                        <p:cTn id="46" dur="500"/>
                                        <p:tgtEl>
                                          <p:spTgt spid="8">
                                            <p:txEl>
                                              <p:pRg st="0" end="0"/>
                                            </p:txEl>
                                          </p:spTgt>
                                        </p:tgtEl>
                                      </p:cBhvr>
                                    </p:animEffect>
                                    <p:set>
                                      <p:cBhvr>
                                        <p:cTn id="47" dur="1" fill="hold">
                                          <p:stCondLst>
                                            <p:cond delay="499"/>
                                          </p:stCondLst>
                                        </p:cTn>
                                        <p:tgtEl>
                                          <p:spTgt spid="8">
                                            <p:txEl>
                                              <p:pRg st="0" end="0"/>
                                            </p:txEl>
                                          </p:spTgt>
                                        </p:tgtEl>
                                        <p:attrNameLst>
                                          <p:attrName>style.visibility</p:attrName>
                                        </p:attrNameLst>
                                      </p:cBhvr>
                                      <p:to>
                                        <p:strVal val="hidden"/>
                                      </p:to>
                                    </p:set>
                                  </p:childTnLst>
                                </p:cTn>
                              </p:par>
                              <p:par>
                                <p:cTn id="48" presetID="10" presetClass="exit" presetSubtype="0" fill="hold" grpId="0" nodeType="withEffect">
                                  <p:stCondLst>
                                    <p:cond delay="0"/>
                                  </p:stCondLst>
                                  <p:childTnLst>
                                    <p:animEffect transition="out" filter="fade">
                                      <p:cBhvr>
                                        <p:cTn id="49" dur="500"/>
                                        <p:tgtEl>
                                          <p:spTgt spid="8">
                                            <p:txEl>
                                              <p:pRg st="1" end="1"/>
                                            </p:txEl>
                                          </p:spTgt>
                                        </p:tgtEl>
                                      </p:cBhvr>
                                    </p:animEffect>
                                    <p:set>
                                      <p:cBhvr>
                                        <p:cTn id="50" dur="1" fill="hold">
                                          <p:stCondLst>
                                            <p:cond delay="499"/>
                                          </p:stCondLst>
                                        </p:cTn>
                                        <p:tgtEl>
                                          <p:spTgt spid="8">
                                            <p:txEl>
                                              <p:pRg st="1" end="1"/>
                                            </p:txEl>
                                          </p:spTgt>
                                        </p:tgtEl>
                                        <p:attrNameLst>
                                          <p:attrName>style.visibility</p:attrName>
                                        </p:attrNameLst>
                                      </p:cBhvr>
                                      <p:to>
                                        <p:strVal val="hidden"/>
                                      </p:to>
                                    </p:set>
                                  </p:childTnLst>
                                </p:cTn>
                              </p:par>
                              <p:par>
                                <p:cTn id="51" presetID="10" presetClass="exit" presetSubtype="0" fill="hold" grpId="0" nodeType="withEffect">
                                  <p:stCondLst>
                                    <p:cond delay="0"/>
                                  </p:stCondLst>
                                  <p:childTnLst>
                                    <p:animEffect transition="out" filter="fade">
                                      <p:cBhvr>
                                        <p:cTn id="52" dur="500"/>
                                        <p:tgtEl>
                                          <p:spTgt spid="8">
                                            <p:txEl>
                                              <p:pRg st="3" end="3"/>
                                            </p:txEl>
                                          </p:spTgt>
                                        </p:tgtEl>
                                      </p:cBhvr>
                                    </p:animEffect>
                                    <p:set>
                                      <p:cBhvr>
                                        <p:cTn id="53" dur="1" fill="hold">
                                          <p:stCondLst>
                                            <p:cond delay="499"/>
                                          </p:stCondLst>
                                        </p:cTn>
                                        <p:tgtEl>
                                          <p:spTgt spid="8">
                                            <p:txEl>
                                              <p:pRg st="3" end="3"/>
                                            </p:txEl>
                                          </p:spTgt>
                                        </p:tgtEl>
                                        <p:attrNameLst>
                                          <p:attrName>style.visibility</p:attrName>
                                        </p:attrNameLst>
                                      </p:cBhvr>
                                      <p:to>
                                        <p:strVal val="hidden"/>
                                      </p:to>
                                    </p:set>
                                  </p:childTnLst>
                                </p:cTn>
                              </p:par>
                              <p:par>
                                <p:cTn id="54" presetID="10" presetClass="exit" presetSubtype="0" fill="hold" grpId="0" nodeType="withEffect">
                                  <p:stCondLst>
                                    <p:cond delay="0"/>
                                  </p:stCondLst>
                                  <p:childTnLst>
                                    <p:animEffect transition="out" filter="fade">
                                      <p:cBhvr>
                                        <p:cTn id="55" dur="500"/>
                                        <p:tgtEl>
                                          <p:spTgt spid="8">
                                            <p:txEl>
                                              <p:pRg st="4" end="4"/>
                                            </p:txEl>
                                          </p:spTgt>
                                        </p:tgtEl>
                                      </p:cBhvr>
                                    </p:animEffect>
                                    <p:set>
                                      <p:cBhvr>
                                        <p:cTn id="56" dur="1" fill="hold">
                                          <p:stCondLst>
                                            <p:cond delay="499"/>
                                          </p:stCondLst>
                                        </p:cTn>
                                        <p:tgtEl>
                                          <p:spTgt spid="8">
                                            <p:txEl>
                                              <p:pRg st="4" end="4"/>
                                            </p:txEl>
                                          </p:spTgt>
                                        </p:tgtEl>
                                        <p:attrNameLst>
                                          <p:attrName>style.visibility</p:attrName>
                                        </p:attrNameLst>
                                      </p:cBhvr>
                                      <p:to>
                                        <p:strVal val="hidden"/>
                                      </p:to>
                                    </p:set>
                                  </p:childTnLst>
                                </p:cTn>
                              </p:par>
                              <p:par>
                                <p:cTn id="57" presetID="10" presetClass="exit" presetSubtype="0" fill="hold" grpId="0" nodeType="withEffect">
                                  <p:stCondLst>
                                    <p:cond delay="0"/>
                                  </p:stCondLst>
                                  <p:childTnLst>
                                    <p:animEffect transition="out" filter="fade">
                                      <p:cBhvr>
                                        <p:cTn id="58" dur="500"/>
                                        <p:tgtEl>
                                          <p:spTgt spid="8">
                                            <p:txEl>
                                              <p:pRg st="6" end="6"/>
                                            </p:txEl>
                                          </p:spTgt>
                                        </p:tgtEl>
                                      </p:cBhvr>
                                    </p:animEffect>
                                    <p:set>
                                      <p:cBhvr>
                                        <p:cTn id="59" dur="1" fill="hold">
                                          <p:stCondLst>
                                            <p:cond delay="499"/>
                                          </p:stCondLst>
                                        </p:cTn>
                                        <p:tgtEl>
                                          <p:spTgt spid="8">
                                            <p:txEl>
                                              <p:pRg st="6" end="6"/>
                                            </p:txEl>
                                          </p:spTgt>
                                        </p:tgtEl>
                                        <p:attrNameLst>
                                          <p:attrName>style.visibility</p:attrName>
                                        </p:attrNameLst>
                                      </p:cBhvr>
                                      <p:to>
                                        <p:strVal val="hidden"/>
                                      </p:to>
                                    </p:set>
                                  </p:childTnLst>
                                </p:cTn>
                              </p:par>
                              <p:par>
                                <p:cTn id="60" presetID="10" presetClass="exit" presetSubtype="0" fill="hold" grpId="0" nodeType="withEffect">
                                  <p:stCondLst>
                                    <p:cond delay="0"/>
                                  </p:stCondLst>
                                  <p:childTnLst>
                                    <p:animEffect transition="out" filter="fade">
                                      <p:cBhvr>
                                        <p:cTn id="61" dur="500"/>
                                        <p:tgtEl>
                                          <p:spTgt spid="8">
                                            <p:txEl>
                                              <p:pRg st="7" end="7"/>
                                            </p:txEl>
                                          </p:spTgt>
                                        </p:tgtEl>
                                      </p:cBhvr>
                                    </p:animEffect>
                                    <p:set>
                                      <p:cBhvr>
                                        <p:cTn id="62" dur="1" fill="hold">
                                          <p:stCondLst>
                                            <p:cond delay="499"/>
                                          </p:stCondLst>
                                        </p:cTn>
                                        <p:tgtEl>
                                          <p:spTgt spid="8">
                                            <p:txEl>
                                              <p:pRg st="7" end="7"/>
                                            </p:txEl>
                                          </p:spTgt>
                                        </p:tgtEl>
                                        <p:attrNameLst>
                                          <p:attrName>style.visibility</p:attrName>
                                        </p:attrNameLst>
                                      </p:cBhvr>
                                      <p:to>
                                        <p:strVal val="hidden"/>
                                      </p:to>
                                    </p:set>
                                  </p:childTnLst>
                                </p:cTn>
                              </p:par>
                              <p:par>
                                <p:cTn id="63" presetID="10" presetClass="exit" presetSubtype="0" fill="hold" grpId="0" nodeType="withEffect">
                                  <p:stCondLst>
                                    <p:cond delay="0"/>
                                  </p:stCondLst>
                                  <p:childTnLst>
                                    <p:animEffect transition="out" filter="fade">
                                      <p:cBhvr>
                                        <p:cTn id="64" dur="500"/>
                                        <p:tgtEl>
                                          <p:spTgt spid="8">
                                            <p:txEl>
                                              <p:pRg st="9" end="9"/>
                                            </p:txEl>
                                          </p:spTgt>
                                        </p:tgtEl>
                                      </p:cBhvr>
                                    </p:animEffect>
                                    <p:set>
                                      <p:cBhvr>
                                        <p:cTn id="65" dur="1" fill="hold">
                                          <p:stCondLst>
                                            <p:cond delay="499"/>
                                          </p:stCondLst>
                                        </p:cTn>
                                        <p:tgtEl>
                                          <p:spTgt spid="8">
                                            <p:txEl>
                                              <p:pRg st="9" end="9"/>
                                            </p:txEl>
                                          </p:spTgt>
                                        </p:tgtEl>
                                        <p:attrNameLst>
                                          <p:attrName>style.visibility</p:attrName>
                                        </p:attrNameLst>
                                      </p:cBhvr>
                                      <p:to>
                                        <p:strVal val="hidden"/>
                                      </p:to>
                                    </p:set>
                                  </p:childTnLst>
                                </p:cTn>
                              </p:par>
                              <p:par>
                                <p:cTn id="66" presetID="10" presetClass="exit" presetSubtype="0" fill="hold" grpId="0" nodeType="withEffect">
                                  <p:stCondLst>
                                    <p:cond delay="0"/>
                                  </p:stCondLst>
                                  <p:childTnLst>
                                    <p:animEffect transition="out" filter="fade">
                                      <p:cBhvr>
                                        <p:cTn id="67" dur="500"/>
                                        <p:tgtEl>
                                          <p:spTgt spid="8">
                                            <p:txEl>
                                              <p:pRg st="10" end="10"/>
                                            </p:txEl>
                                          </p:spTgt>
                                        </p:tgtEl>
                                      </p:cBhvr>
                                    </p:animEffect>
                                    <p:set>
                                      <p:cBhvr>
                                        <p:cTn id="68" dur="1" fill="hold">
                                          <p:stCondLst>
                                            <p:cond delay="499"/>
                                          </p:stCondLst>
                                        </p:cTn>
                                        <p:tgtEl>
                                          <p:spTgt spid="8">
                                            <p:txEl>
                                              <p:pRg st="10" end="10"/>
                                            </p:txEl>
                                          </p:spTgt>
                                        </p:tgtEl>
                                        <p:attrNameLst>
                                          <p:attrName>style.visibility</p:attrName>
                                        </p:attrNameLst>
                                      </p:cBhvr>
                                      <p:to>
                                        <p:strVal val="hidden"/>
                                      </p:to>
                                    </p:set>
                                  </p:childTnLst>
                                </p:cTn>
                              </p:par>
                            </p:childTnLst>
                          </p:cTn>
                        </p:par>
                      </p:childTnLst>
                    </p:cTn>
                  </p:par>
                </p:childTnLst>
              </p:cTn>
              <p:nextCondLst>
                <p:cond evt="onClick" delay="0">
                  <p:tgtEl>
                    <p:spTgt spid="21"/>
                  </p:tgtEl>
                </p:cond>
              </p:nextCondLst>
            </p:seq>
          </p:childTnLst>
        </p:cTn>
      </p:par>
    </p:tnLst>
    <p:bldLst>
      <p:bldP spid="8" grpId="0" uiExpand="1" build="allAtOnce"/>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21" name="圆角矩形 20"/>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答案</a:t>
            </a:r>
            <a:endParaRPr lang="zh-CN" altLang="en-US" sz="1400" dirty="0">
              <a:solidFill>
                <a:srgbClr val="C00000"/>
              </a:solidFill>
              <a:latin typeface="黑体" panose="02010609060101010101" pitchFamily="49" charset="-122"/>
              <a:ea typeface="黑体" panose="02010609060101010101" pitchFamily="49" charset="-122"/>
            </a:endParaRPr>
          </a:p>
        </p:txBody>
      </p:sp>
      <p:sp>
        <p:nvSpPr>
          <p:cNvPr id="20" name="矩形 19"/>
          <p:cNvSpPr/>
          <p:nvPr/>
        </p:nvSpPr>
        <p:spPr>
          <a:xfrm>
            <a:off x="406574" y="35099"/>
            <a:ext cx="11376000" cy="6555641"/>
          </a:xfrm>
          <a:prstGeom prst="rect">
            <a:avLst/>
          </a:prstGeom>
        </p:spPr>
        <p:txBody>
          <a:bodyPr wrap="square">
            <a:spAutoFit/>
          </a:bodyPr>
          <a:lstStyle/>
          <a:p>
            <a:pPr algn="just">
              <a:lnSpc>
                <a:spcPct val="150000"/>
              </a:lnSpc>
              <a:spcAft>
                <a:spcPts val="0"/>
              </a:spcAft>
              <a:tabLst>
                <a:tab pos="2070735" algn="l"/>
              </a:tabLst>
            </a:pPr>
            <a:r>
              <a:rPr lang="en-US" altLang="zh-CN" sz="2800" kern="100" dirty="0">
                <a:latin typeface="Times New Roman" panose="02020603050405020304"/>
                <a:ea typeface="华文细黑"/>
                <a:cs typeface="Courier New" panose="02070309020205020404"/>
              </a:rPr>
              <a:t>(3)</a:t>
            </a:r>
            <a:r>
              <a:rPr lang="zh-CN" altLang="zh-CN" sz="2800" kern="100" dirty="0">
                <a:latin typeface="Times New Roman" panose="02020603050405020304"/>
                <a:ea typeface="华文细黑"/>
                <a:cs typeface="Times New Roman" panose="02020603050405020304"/>
              </a:rPr>
              <a:t>词类活用</a:t>
            </a:r>
            <a:endParaRPr lang="zh-CN" altLang="zh-CN" sz="2800" kern="100" dirty="0">
              <a:latin typeface="宋体" panose="02010600030101010101" pitchFamily="2" charset="-122"/>
              <a:cs typeface="Courier New" panose="02070309020205020404"/>
            </a:endParaRPr>
          </a:p>
          <a:p>
            <a:pPr algn="just">
              <a:lnSpc>
                <a:spcPct val="150000"/>
              </a:lnSpc>
              <a:spcAft>
                <a:spcPts val="0"/>
              </a:spcAft>
              <a:tabLst>
                <a:tab pos="2070735" algn="l"/>
              </a:tabLst>
            </a:pPr>
            <a:r>
              <a:rPr lang="en-US" altLang="zh-CN" sz="2800" kern="100" dirty="0">
                <a:latin typeface="Times New Roman" panose="02020603050405020304"/>
                <a:ea typeface="华文细黑"/>
                <a:cs typeface="Courier New" panose="02070309020205020404"/>
              </a:rPr>
              <a:t>a.</a:t>
            </a:r>
            <a:r>
              <a:rPr lang="zh-CN" altLang="zh-CN" sz="2800" kern="100" dirty="0">
                <a:latin typeface="Times New Roman" panose="02020603050405020304"/>
                <a:ea typeface="华文细黑"/>
                <a:cs typeface="Times New Roman" panose="02020603050405020304"/>
              </a:rPr>
              <a:t>使动用法</a:t>
            </a:r>
            <a:endParaRPr lang="zh-CN" altLang="zh-CN" sz="2800" kern="100" dirty="0">
              <a:latin typeface="宋体" panose="02010600030101010101" pitchFamily="2" charset="-122"/>
              <a:cs typeface="Courier New" panose="02070309020205020404"/>
            </a:endParaRPr>
          </a:p>
          <a:p>
            <a:pPr algn="just">
              <a:lnSpc>
                <a:spcPct val="150000"/>
              </a:lnSpc>
              <a:spcAft>
                <a:spcPts val="0"/>
              </a:spcAft>
              <a:tabLst>
                <a:tab pos="2070735" algn="l"/>
              </a:tabLst>
            </a:pPr>
            <a:r>
              <a:rPr lang="en-US" altLang="zh-CN" sz="2800" kern="100" dirty="0">
                <a:latin typeface="宋体" panose="02010600030101010101" pitchFamily="2" charset="-122"/>
                <a:ea typeface="华文细黑"/>
                <a:cs typeface="Times New Roman" panose="02020603050405020304"/>
              </a:rPr>
              <a:t>①</a:t>
            </a:r>
            <a:r>
              <a:rPr lang="zh-CN" altLang="zh-CN" sz="2800" kern="100" dirty="0">
                <a:latin typeface="Times New Roman" panose="02020603050405020304"/>
                <a:ea typeface="华文细黑"/>
                <a:cs typeface="Times New Roman" panose="02020603050405020304"/>
              </a:rPr>
              <a:t>徐孺</a:t>
            </a:r>
            <a:r>
              <a:rPr lang="zh-CN" altLang="zh-CN" sz="2800" kern="100" dirty="0">
                <a:solidFill>
                  <a:srgbClr val="FF0000"/>
                </a:solidFill>
                <a:latin typeface="Times New Roman" panose="02020603050405020304"/>
                <a:ea typeface="华文细黑"/>
                <a:cs typeface="Times New Roman" panose="02020603050405020304"/>
              </a:rPr>
              <a:t>下</a:t>
            </a:r>
            <a:r>
              <a:rPr lang="zh-CN" altLang="zh-CN" sz="2800" kern="100" dirty="0">
                <a:latin typeface="Times New Roman" panose="02020603050405020304"/>
                <a:ea typeface="华文细黑"/>
                <a:cs typeface="Times New Roman" panose="02020603050405020304"/>
              </a:rPr>
              <a:t>陈蕃之榻</a:t>
            </a:r>
            <a:r>
              <a:rPr lang="zh-CN" altLang="zh-CN" sz="2800" kern="100" dirty="0" smtClean="0">
                <a:latin typeface="Times New Roman" panose="02020603050405020304"/>
                <a:ea typeface="华文细黑"/>
                <a:cs typeface="Times New Roman" panose="02020603050405020304"/>
              </a:rPr>
              <a:t>：</a:t>
            </a:r>
            <a:r>
              <a:rPr lang="en-US" altLang="zh-CN" sz="2800" dirty="0" smtClean="0">
                <a:latin typeface="Times New Roman" panose="02020603050405020304" pitchFamily="18" charset="0"/>
                <a:cs typeface="Times New Roman" panose="02020603050405020304" pitchFamily="18" charset="0"/>
              </a:rPr>
              <a:t>______</a:t>
            </a:r>
            <a:r>
              <a:rPr lang="en-US" altLang="zh-CN" sz="2800" dirty="0">
                <a:latin typeface="Times New Roman" panose="02020603050405020304" pitchFamily="18" charset="0"/>
                <a:cs typeface="Times New Roman" panose="02020603050405020304" pitchFamily="18" charset="0"/>
              </a:rPr>
              <a:t>______</a:t>
            </a:r>
            <a:endParaRPr lang="zh-CN" altLang="zh-CN" sz="2800" kern="100" dirty="0" smtClean="0">
              <a:latin typeface="宋体" panose="02010600030101010101" pitchFamily="2" charset="-122"/>
              <a:cs typeface="Courier New" panose="02070309020205020404"/>
            </a:endParaRPr>
          </a:p>
          <a:p>
            <a:pPr algn="just">
              <a:lnSpc>
                <a:spcPct val="150000"/>
              </a:lnSpc>
              <a:spcAft>
                <a:spcPts val="0"/>
              </a:spcAft>
              <a:tabLst>
                <a:tab pos="2070735" algn="l"/>
              </a:tabLst>
            </a:pPr>
            <a:r>
              <a:rPr lang="en-US" altLang="zh-CN" sz="2800" kern="100" dirty="0" smtClean="0">
                <a:latin typeface="宋体" panose="02010600030101010101" pitchFamily="2" charset="-122"/>
                <a:ea typeface="华文细黑"/>
                <a:cs typeface="Times New Roman" panose="02020603050405020304"/>
              </a:rPr>
              <a:t>②</a:t>
            </a:r>
            <a:r>
              <a:rPr lang="zh-CN" altLang="zh-CN" sz="2800" kern="100" dirty="0" smtClean="0">
                <a:solidFill>
                  <a:srgbClr val="FF0000"/>
                </a:solidFill>
                <a:latin typeface="Times New Roman" panose="02020603050405020304"/>
                <a:ea typeface="华文细黑"/>
                <a:cs typeface="Times New Roman" panose="02020603050405020304"/>
              </a:rPr>
              <a:t>屈</a:t>
            </a:r>
            <a:r>
              <a:rPr lang="zh-CN" altLang="zh-CN" sz="2800" kern="100" dirty="0" smtClean="0">
                <a:latin typeface="Times New Roman" panose="02020603050405020304"/>
                <a:ea typeface="华文细黑"/>
                <a:cs typeface="Times New Roman" panose="02020603050405020304"/>
              </a:rPr>
              <a:t>贾谊于长沙，非无圣主：</a:t>
            </a:r>
            <a:r>
              <a:rPr lang="en-US" altLang="zh-CN" sz="2800" dirty="0" smtClean="0">
                <a:latin typeface="Times New Roman" panose="02020603050405020304" pitchFamily="18" charset="0"/>
                <a:cs typeface="Times New Roman" panose="02020603050405020304" pitchFamily="18" charset="0"/>
              </a:rPr>
              <a:t>____</a:t>
            </a:r>
            <a:r>
              <a:rPr lang="en-US" altLang="zh-CN" sz="2800" dirty="0">
                <a:latin typeface="Times New Roman" panose="02020603050405020304" pitchFamily="18" charset="0"/>
                <a:cs typeface="Times New Roman" panose="02020603050405020304" pitchFamily="18" charset="0"/>
              </a:rPr>
              <a:t>__</a:t>
            </a:r>
            <a:r>
              <a:rPr lang="en-US" altLang="zh-CN" sz="2800" dirty="0" smtClean="0">
                <a:latin typeface="Times New Roman" panose="02020603050405020304" pitchFamily="18" charset="0"/>
                <a:cs typeface="Times New Roman" panose="02020603050405020304" pitchFamily="18" charset="0"/>
              </a:rPr>
              <a:t>______</a:t>
            </a:r>
            <a:endParaRPr lang="zh-CN" altLang="zh-CN" sz="2800" kern="100" dirty="0" smtClean="0">
              <a:latin typeface="宋体" panose="02010600030101010101" pitchFamily="2" charset="-122"/>
              <a:cs typeface="Courier New" panose="02070309020205020404"/>
            </a:endParaRPr>
          </a:p>
          <a:p>
            <a:pPr algn="just">
              <a:lnSpc>
                <a:spcPct val="150000"/>
              </a:lnSpc>
              <a:spcAft>
                <a:spcPts val="0"/>
              </a:spcAft>
              <a:tabLst>
                <a:tab pos="2070735" algn="l"/>
              </a:tabLst>
            </a:pPr>
            <a:r>
              <a:rPr lang="en-US" altLang="zh-CN" sz="2800" kern="100" dirty="0" smtClean="0">
                <a:latin typeface="宋体" panose="02010600030101010101" pitchFamily="2" charset="-122"/>
                <a:ea typeface="华文细黑"/>
                <a:cs typeface="Times New Roman" panose="02020603050405020304"/>
              </a:rPr>
              <a:t>③</a:t>
            </a:r>
            <a:r>
              <a:rPr lang="zh-CN" altLang="zh-CN" sz="2800" kern="100" dirty="0">
                <a:solidFill>
                  <a:srgbClr val="FF0000"/>
                </a:solidFill>
                <a:latin typeface="Times New Roman" panose="02020603050405020304"/>
                <a:ea typeface="华文细黑"/>
                <a:cs typeface="Times New Roman" panose="02020603050405020304"/>
              </a:rPr>
              <a:t>腾</a:t>
            </a:r>
            <a:r>
              <a:rPr lang="zh-CN" altLang="zh-CN" sz="2800" kern="100" dirty="0">
                <a:latin typeface="Times New Roman" panose="02020603050405020304"/>
                <a:ea typeface="华文细黑"/>
                <a:cs typeface="Times New Roman" panose="02020603050405020304"/>
              </a:rPr>
              <a:t>蛟</a:t>
            </a:r>
            <a:r>
              <a:rPr lang="zh-CN" altLang="zh-CN" sz="2800" kern="100" dirty="0">
                <a:solidFill>
                  <a:srgbClr val="FF0000"/>
                </a:solidFill>
                <a:latin typeface="Times New Roman" panose="02020603050405020304"/>
                <a:ea typeface="华文细黑"/>
                <a:cs typeface="Times New Roman" panose="02020603050405020304"/>
              </a:rPr>
              <a:t>起</a:t>
            </a:r>
            <a:r>
              <a:rPr lang="zh-CN" altLang="zh-CN" sz="2800" kern="100" dirty="0">
                <a:latin typeface="Times New Roman" panose="02020603050405020304"/>
                <a:ea typeface="华文细黑"/>
                <a:cs typeface="Times New Roman" panose="02020603050405020304"/>
              </a:rPr>
              <a:t>凤</a:t>
            </a:r>
            <a:r>
              <a:rPr lang="zh-CN" altLang="zh-CN" sz="2800" kern="100" dirty="0" smtClean="0">
                <a:latin typeface="Times New Roman" panose="02020603050405020304"/>
                <a:ea typeface="华文细黑"/>
                <a:cs typeface="Times New Roman" panose="02020603050405020304"/>
              </a:rPr>
              <a:t>：</a:t>
            </a:r>
            <a:r>
              <a:rPr lang="en-US" altLang="zh-CN" sz="2800" dirty="0" smtClean="0">
                <a:latin typeface="Times New Roman" panose="02020603050405020304" pitchFamily="18" charset="0"/>
                <a:cs typeface="Times New Roman" panose="02020603050405020304" pitchFamily="18" charset="0"/>
              </a:rPr>
              <a:t>__________________</a:t>
            </a:r>
            <a:r>
              <a:rPr lang="en-US" altLang="zh-CN" sz="2800" dirty="0">
                <a:latin typeface="Times New Roman" panose="02020603050405020304" pitchFamily="18" charset="0"/>
                <a:cs typeface="Times New Roman" panose="02020603050405020304" pitchFamily="18" charset="0"/>
              </a:rPr>
              <a:t>__</a:t>
            </a:r>
            <a:r>
              <a:rPr lang="en-US" altLang="zh-CN" sz="2800" dirty="0" smtClean="0">
                <a:latin typeface="Times New Roman" panose="02020603050405020304" pitchFamily="18" charset="0"/>
                <a:cs typeface="Times New Roman" panose="02020603050405020304" pitchFamily="18" charset="0"/>
              </a:rPr>
              <a:t>____________</a:t>
            </a:r>
            <a:endParaRPr lang="zh-CN" altLang="zh-CN" sz="2800" kern="100" dirty="0">
              <a:latin typeface="宋体" panose="02010600030101010101" pitchFamily="2" charset="-122"/>
              <a:cs typeface="Courier New" panose="02070309020205020404"/>
            </a:endParaRPr>
          </a:p>
          <a:p>
            <a:pPr algn="just">
              <a:lnSpc>
                <a:spcPct val="150000"/>
              </a:lnSpc>
              <a:spcAft>
                <a:spcPts val="0"/>
              </a:spcAft>
              <a:tabLst>
                <a:tab pos="2070735" algn="l"/>
              </a:tabLst>
            </a:pPr>
            <a:r>
              <a:rPr lang="en-US" altLang="zh-CN" sz="2800" kern="100" dirty="0">
                <a:latin typeface="宋体" panose="02010600030101010101" pitchFamily="2" charset="-122"/>
                <a:ea typeface="华文细黑"/>
                <a:cs typeface="Times New Roman" panose="02020603050405020304"/>
              </a:rPr>
              <a:t>④</a:t>
            </a:r>
            <a:r>
              <a:rPr lang="zh-CN" altLang="zh-CN" sz="2800" kern="100" dirty="0">
                <a:latin typeface="Times New Roman" panose="02020603050405020304"/>
                <a:ea typeface="华文细黑"/>
                <a:cs typeface="Times New Roman" panose="02020603050405020304"/>
              </a:rPr>
              <a:t>川泽纡其</a:t>
            </a:r>
            <a:r>
              <a:rPr lang="zh-CN" altLang="zh-CN" sz="2800" kern="100" dirty="0">
                <a:solidFill>
                  <a:srgbClr val="FF0000"/>
                </a:solidFill>
                <a:latin typeface="Times New Roman" panose="02020603050405020304"/>
                <a:ea typeface="华文细黑"/>
                <a:cs typeface="Times New Roman" panose="02020603050405020304"/>
              </a:rPr>
              <a:t>骇</a:t>
            </a:r>
            <a:r>
              <a:rPr lang="zh-CN" altLang="zh-CN" sz="2800" kern="100" dirty="0">
                <a:latin typeface="Times New Roman" panose="02020603050405020304"/>
                <a:ea typeface="华文细黑"/>
                <a:cs typeface="Times New Roman" panose="02020603050405020304"/>
              </a:rPr>
              <a:t>瞩</a:t>
            </a:r>
            <a:r>
              <a:rPr lang="zh-CN" altLang="zh-CN" sz="2800" kern="100" dirty="0" smtClean="0">
                <a:latin typeface="Times New Roman" panose="02020603050405020304"/>
                <a:ea typeface="华文细黑"/>
                <a:cs typeface="Times New Roman" panose="02020603050405020304"/>
              </a:rPr>
              <a:t>：</a:t>
            </a:r>
            <a:r>
              <a:rPr lang="en-US" altLang="zh-CN" sz="2800" dirty="0" smtClean="0">
                <a:latin typeface="Times New Roman" panose="02020603050405020304" pitchFamily="18" charset="0"/>
                <a:cs typeface="Times New Roman" panose="02020603050405020304" pitchFamily="18" charset="0"/>
              </a:rPr>
              <a:t>__________</a:t>
            </a:r>
            <a:r>
              <a:rPr lang="en-US" altLang="zh-CN" sz="2800" dirty="0">
                <a:latin typeface="Times New Roman" panose="02020603050405020304" pitchFamily="18" charset="0"/>
                <a:cs typeface="Times New Roman" panose="02020603050405020304" pitchFamily="18" charset="0"/>
              </a:rPr>
              <a:t>__</a:t>
            </a:r>
            <a:endParaRPr lang="zh-CN" altLang="zh-CN" sz="2800" kern="100" dirty="0">
              <a:latin typeface="宋体" panose="02010600030101010101" pitchFamily="2" charset="-122"/>
              <a:cs typeface="Courier New" panose="02070309020205020404"/>
            </a:endParaRPr>
          </a:p>
          <a:p>
            <a:pPr algn="just">
              <a:lnSpc>
                <a:spcPct val="150000"/>
              </a:lnSpc>
              <a:spcAft>
                <a:spcPts val="0"/>
              </a:spcAft>
              <a:tabLst>
                <a:tab pos="2070735" algn="l"/>
              </a:tabLst>
            </a:pPr>
            <a:r>
              <a:rPr lang="en-US" altLang="zh-CN" sz="2800" kern="100" dirty="0">
                <a:latin typeface="宋体" panose="02010600030101010101" pitchFamily="2" charset="-122"/>
                <a:ea typeface="华文细黑"/>
                <a:cs typeface="Times New Roman" panose="02020603050405020304"/>
              </a:rPr>
              <a:t>⑤</a:t>
            </a:r>
            <a:r>
              <a:rPr lang="zh-CN" altLang="zh-CN" sz="2800" kern="100" dirty="0">
                <a:solidFill>
                  <a:srgbClr val="FF0000"/>
                </a:solidFill>
                <a:latin typeface="Times New Roman" panose="02020603050405020304"/>
                <a:ea typeface="华文细黑"/>
                <a:cs typeface="Times New Roman" panose="02020603050405020304"/>
              </a:rPr>
              <a:t>窜</a:t>
            </a:r>
            <a:r>
              <a:rPr lang="zh-CN" altLang="zh-CN" sz="2800" kern="100" dirty="0">
                <a:latin typeface="Times New Roman" panose="02020603050405020304"/>
                <a:ea typeface="华文细黑"/>
                <a:cs typeface="Times New Roman" panose="02020603050405020304"/>
              </a:rPr>
              <a:t>梁鸿于海曲</a:t>
            </a:r>
            <a:r>
              <a:rPr lang="zh-CN" altLang="zh-CN" sz="2800" kern="100" dirty="0" smtClean="0">
                <a:latin typeface="Times New Roman" panose="02020603050405020304"/>
                <a:ea typeface="华文细黑"/>
                <a:cs typeface="Times New Roman" panose="02020603050405020304"/>
              </a:rPr>
              <a:t>：</a:t>
            </a:r>
            <a:r>
              <a:rPr lang="en-US" altLang="zh-CN" sz="2800" dirty="0" smtClean="0">
                <a:latin typeface="Times New Roman" panose="02020603050405020304" pitchFamily="18" charset="0"/>
                <a:cs typeface="Times New Roman" panose="02020603050405020304" pitchFamily="18" charset="0"/>
              </a:rPr>
              <a:t>__________</a:t>
            </a:r>
            <a:r>
              <a:rPr lang="en-US" altLang="zh-CN" sz="2800" dirty="0">
                <a:latin typeface="Times New Roman" panose="02020603050405020304" pitchFamily="18" charset="0"/>
                <a:cs typeface="Times New Roman" panose="02020603050405020304" pitchFamily="18" charset="0"/>
              </a:rPr>
              <a:t>__</a:t>
            </a:r>
            <a:endParaRPr lang="zh-CN" altLang="zh-CN" sz="2800" kern="100" dirty="0">
              <a:latin typeface="宋体" panose="02010600030101010101" pitchFamily="2" charset="-122"/>
              <a:cs typeface="Courier New" panose="02070309020205020404"/>
            </a:endParaRPr>
          </a:p>
          <a:p>
            <a:pPr algn="just">
              <a:lnSpc>
                <a:spcPct val="150000"/>
              </a:lnSpc>
              <a:spcAft>
                <a:spcPts val="0"/>
              </a:spcAft>
              <a:tabLst>
                <a:tab pos="2070735" algn="l"/>
              </a:tabLst>
            </a:pPr>
            <a:r>
              <a:rPr lang="en-US" altLang="zh-CN" sz="2800" kern="100" dirty="0">
                <a:latin typeface="Times New Roman" panose="02020603050405020304"/>
                <a:ea typeface="华文细黑"/>
                <a:cs typeface="Courier New" panose="02070309020205020404"/>
              </a:rPr>
              <a:t>b.</a:t>
            </a:r>
            <a:r>
              <a:rPr lang="zh-CN" altLang="zh-CN" sz="2800" kern="100" dirty="0">
                <a:latin typeface="Times New Roman" panose="02020603050405020304"/>
                <a:ea typeface="华文细黑"/>
                <a:cs typeface="Times New Roman" panose="02020603050405020304"/>
              </a:rPr>
              <a:t>名词作状语</a:t>
            </a:r>
            <a:endParaRPr lang="zh-CN" altLang="zh-CN" sz="2800" kern="100" dirty="0">
              <a:latin typeface="宋体" panose="02010600030101010101" pitchFamily="2" charset="-122"/>
              <a:cs typeface="Courier New" panose="02070309020205020404"/>
            </a:endParaRPr>
          </a:p>
          <a:p>
            <a:pPr algn="just">
              <a:lnSpc>
                <a:spcPct val="150000"/>
              </a:lnSpc>
              <a:spcAft>
                <a:spcPts val="0"/>
              </a:spcAft>
              <a:tabLst>
                <a:tab pos="2070735" algn="l"/>
              </a:tabLst>
            </a:pPr>
            <a:r>
              <a:rPr lang="en-US" altLang="zh-CN" sz="2800" kern="100" dirty="0">
                <a:latin typeface="宋体" panose="02010600030101010101" pitchFamily="2" charset="-122"/>
                <a:ea typeface="华文细黑"/>
                <a:cs typeface="Times New Roman" panose="02020603050405020304"/>
              </a:rPr>
              <a:t>①</a:t>
            </a:r>
            <a:r>
              <a:rPr lang="zh-CN" altLang="zh-CN" sz="2800" kern="100" dirty="0">
                <a:latin typeface="Times New Roman" panose="02020603050405020304"/>
                <a:ea typeface="华文细黑"/>
                <a:cs typeface="Times New Roman" panose="02020603050405020304"/>
              </a:rPr>
              <a:t>雄州</a:t>
            </a:r>
            <a:r>
              <a:rPr lang="zh-CN" altLang="zh-CN" sz="2800" kern="100" dirty="0">
                <a:solidFill>
                  <a:srgbClr val="FF0000"/>
                </a:solidFill>
                <a:latin typeface="Times New Roman" panose="02020603050405020304"/>
                <a:ea typeface="华文细黑"/>
                <a:cs typeface="Times New Roman" panose="02020603050405020304"/>
              </a:rPr>
              <a:t>雾</a:t>
            </a:r>
            <a:r>
              <a:rPr lang="zh-CN" altLang="zh-CN" sz="2800" kern="100" dirty="0">
                <a:latin typeface="Times New Roman" panose="02020603050405020304"/>
                <a:ea typeface="华文细黑"/>
                <a:cs typeface="Times New Roman" panose="02020603050405020304"/>
              </a:rPr>
              <a:t>列，俊采</a:t>
            </a:r>
            <a:r>
              <a:rPr lang="zh-CN" altLang="zh-CN" sz="2800" kern="100" dirty="0">
                <a:solidFill>
                  <a:srgbClr val="FF0000"/>
                </a:solidFill>
                <a:latin typeface="Times New Roman" panose="02020603050405020304"/>
                <a:ea typeface="华文细黑"/>
                <a:cs typeface="Times New Roman" panose="02020603050405020304"/>
              </a:rPr>
              <a:t>星</a:t>
            </a:r>
            <a:r>
              <a:rPr lang="zh-CN" altLang="zh-CN" sz="2800" kern="100" dirty="0">
                <a:latin typeface="Times New Roman" panose="02020603050405020304"/>
                <a:ea typeface="华文细黑"/>
                <a:cs typeface="Times New Roman" panose="02020603050405020304"/>
              </a:rPr>
              <a:t>驰</a:t>
            </a:r>
            <a:r>
              <a:rPr lang="zh-CN" altLang="zh-CN" sz="2800" kern="100" dirty="0" smtClean="0">
                <a:latin typeface="Times New Roman" panose="02020603050405020304"/>
                <a:ea typeface="华文细黑"/>
                <a:cs typeface="Times New Roman" panose="02020603050405020304"/>
              </a:rPr>
              <a:t>：</a:t>
            </a:r>
            <a:r>
              <a:rPr lang="en-US" altLang="zh-CN" sz="2800" dirty="0" smtClean="0">
                <a:latin typeface="Times New Roman" panose="02020603050405020304" pitchFamily="18" charset="0"/>
                <a:cs typeface="Times New Roman" panose="02020603050405020304" pitchFamily="18" charset="0"/>
              </a:rPr>
              <a:t>________</a:t>
            </a:r>
            <a:r>
              <a:rPr lang="en-US" altLang="zh-CN" sz="2800" dirty="0">
                <a:latin typeface="Times New Roman" panose="02020603050405020304" pitchFamily="18" charset="0"/>
                <a:cs typeface="Times New Roman" panose="02020603050405020304" pitchFamily="18" charset="0"/>
              </a:rPr>
              <a:t>__</a:t>
            </a:r>
            <a:r>
              <a:rPr lang="en-US" altLang="zh-CN" sz="2800" dirty="0" smtClean="0">
                <a:latin typeface="Times New Roman" panose="02020603050405020304" pitchFamily="18" charset="0"/>
                <a:cs typeface="Times New Roman" panose="02020603050405020304" pitchFamily="18" charset="0"/>
              </a:rPr>
              <a:t>____________</a:t>
            </a:r>
            <a:endParaRPr lang="zh-CN" altLang="zh-CN" sz="2800" kern="100" dirty="0">
              <a:latin typeface="宋体" panose="02010600030101010101" pitchFamily="2" charset="-122"/>
              <a:cs typeface="Courier New" panose="02070309020205020404"/>
            </a:endParaRPr>
          </a:p>
          <a:p>
            <a:pPr algn="just">
              <a:lnSpc>
                <a:spcPct val="150000"/>
              </a:lnSpc>
              <a:spcAft>
                <a:spcPts val="0"/>
              </a:spcAft>
              <a:tabLst>
                <a:tab pos="2070735" algn="l"/>
              </a:tabLst>
            </a:pPr>
            <a:r>
              <a:rPr lang="en-US" altLang="zh-CN" sz="2800" kern="100" dirty="0">
                <a:latin typeface="宋体" panose="02010600030101010101" pitchFamily="2" charset="-122"/>
                <a:ea typeface="华文细黑"/>
                <a:cs typeface="Times New Roman" panose="02020603050405020304"/>
              </a:rPr>
              <a:t>②</a:t>
            </a:r>
            <a:r>
              <a:rPr lang="zh-CN" altLang="zh-CN" sz="2800" kern="100" dirty="0">
                <a:solidFill>
                  <a:srgbClr val="FF0000"/>
                </a:solidFill>
                <a:latin typeface="Times New Roman" panose="02020603050405020304"/>
                <a:ea typeface="华文细黑"/>
                <a:cs typeface="Times New Roman" panose="02020603050405020304"/>
              </a:rPr>
              <a:t>上</a:t>
            </a:r>
            <a:r>
              <a:rPr lang="zh-CN" altLang="zh-CN" sz="2800" kern="100" dirty="0">
                <a:latin typeface="Times New Roman" panose="02020603050405020304"/>
                <a:ea typeface="华文细黑"/>
                <a:cs typeface="Times New Roman" panose="02020603050405020304"/>
              </a:rPr>
              <a:t>出重霄</a:t>
            </a:r>
            <a:r>
              <a:rPr lang="zh-CN" altLang="zh-CN" sz="2800" kern="100" dirty="0" smtClean="0">
                <a:latin typeface="Times New Roman" panose="02020603050405020304"/>
                <a:ea typeface="华文细黑"/>
                <a:cs typeface="Times New Roman" panose="02020603050405020304"/>
              </a:rPr>
              <a:t>：</a:t>
            </a:r>
            <a:r>
              <a:rPr lang="en-US" altLang="zh-CN" sz="2800" dirty="0" smtClean="0">
                <a:latin typeface="Times New Roman" panose="02020603050405020304" pitchFamily="18" charset="0"/>
                <a:cs typeface="Times New Roman" panose="02020603050405020304" pitchFamily="18" charset="0"/>
              </a:rPr>
              <a:t>______</a:t>
            </a:r>
            <a:endParaRPr lang="zh-CN" altLang="zh-CN" sz="2800" kern="100" dirty="0">
              <a:effectLst/>
              <a:latin typeface="宋体" panose="02010600030101010101" pitchFamily="2" charset="-122"/>
              <a:cs typeface="Courier New" panose="02070309020205020404"/>
            </a:endParaRPr>
          </a:p>
        </p:txBody>
      </p:sp>
      <p:sp>
        <p:nvSpPr>
          <p:cNvPr id="8" name="矩形 7"/>
          <p:cNvSpPr/>
          <p:nvPr/>
        </p:nvSpPr>
        <p:spPr>
          <a:xfrm>
            <a:off x="2566814" y="1268760"/>
            <a:ext cx="7056784" cy="5262979"/>
          </a:xfrm>
          <a:prstGeom prst="rect">
            <a:avLst/>
          </a:prstGeom>
        </p:spPr>
        <p:txBody>
          <a:bodyPr wrap="square">
            <a:spAutoFit/>
          </a:bodyPr>
          <a:lstStyle/>
          <a:p>
            <a:pPr lvl="0" algn="just">
              <a:lnSpc>
                <a:spcPct val="150000"/>
              </a:lnSpc>
              <a:tabLst>
                <a:tab pos="2070735" algn="l"/>
              </a:tabLst>
            </a:pPr>
            <a:r>
              <a:rPr lang="en-US" altLang="zh-CN" sz="2800" kern="100" dirty="0" smtClean="0">
                <a:solidFill>
                  <a:srgbClr val="3333FF"/>
                </a:solidFill>
                <a:latin typeface="Times New Roman" panose="02020603050405020304"/>
                <a:ea typeface="华文细黑"/>
                <a:cs typeface="Times New Roman" panose="02020603050405020304"/>
              </a:rPr>
              <a:t>            </a:t>
            </a:r>
            <a:r>
              <a:rPr lang="zh-CN" altLang="zh-CN" sz="2800" kern="100" dirty="0" smtClean="0">
                <a:solidFill>
                  <a:srgbClr val="3333FF"/>
                </a:solidFill>
                <a:latin typeface="Times New Roman" panose="02020603050405020304"/>
                <a:ea typeface="华文细黑"/>
                <a:cs typeface="Times New Roman" panose="02020603050405020304"/>
              </a:rPr>
              <a:t>使</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放下</a:t>
            </a:r>
            <a:endParaRPr lang="zh-CN" altLang="zh-CN" sz="2800" kern="100" dirty="0">
              <a:solidFill>
                <a:srgbClr val="3333FF"/>
              </a:solidFill>
              <a:latin typeface="宋体" panose="02010600030101010101" pitchFamily="2" charset="-122"/>
              <a:cs typeface="Courier New" panose="02070309020205020404"/>
            </a:endParaRPr>
          </a:p>
          <a:p>
            <a:pPr lvl="0" algn="just">
              <a:lnSpc>
                <a:spcPct val="150000"/>
              </a:lnSpc>
              <a:tabLst>
                <a:tab pos="2070735" algn="l"/>
              </a:tabLst>
            </a:pPr>
            <a:r>
              <a:rPr lang="en-US" altLang="zh-CN" sz="2800" kern="100" dirty="0" smtClean="0">
                <a:solidFill>
                  <a:srgbClr val="3333FF"/>
                </a:solidFill>
                <a:latin typeface="Times New Roman" panose="02020603050405020304"/>
                <a:ea typeface="华文细黑"/>
                <a:cs typeface="Times New Roman" panose="02020603050405020304"/>
              </a:rPr>
              <a:t>                            </a:t>
            </a:r>
            <a:r>
              <a:rPr lang="zh-CN" altLang="zh-CN" sz="2800" kern="100" dirty="0" smtClean="0">
                <a:solidFill>
                  <a:srgbClr val="3333FF"/>
                </a:solidFill>
                <a:latin typeface="Times New Roman" panose="02020603050405020304"/>
                <a:ea typeface="华文细黑"/>
                <a:cs typeface="Times New Roman" panose="02020603050405020304"/>
              </a:rPr>
              <a:t>使</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委屈</a:t>
            </a:r>
            <a:endParaRPr lang="zh-CN" altLang="zh-CN" sz="2800" kern="100" dirty="0">
              <a:solidFill>
                <a:srgbClr val="3333FF"/>
              </a:solidFill>
              <a:latin typeface="宋体" panose="02010600030101010101" pitchFamily="2" charset="-122"/>
              <a:cs typeface="Courier New" panose="02070309020205020404"/>
            </a:endParaRPr>
          </a:p>
          <a:p>
            <a:pPr lvl="0" algn="just">
              <a:lnSpc>
                <a:spcPct val="150000"/>
              </a:lnSpc>
              <a:tabLst>
                <a:tab pos="2070735" algn="l"/>
              </a:tabLst>
            </a:pPr>
            <a:r>
              <a:rPr lang="zh-CN" altLang="zh-CN" sz="2800" kern="100" dirty="0" smtClean="0">
                <a:solidFill>
                  <a:srgbClr val="3333FF"/>
                </a:solidFill>
                <a:latin typeface="Times New Roman" panose="02020603050405020304"/>
                <a:ea typeface="华文细黑"/>
                <a:cs typeface="Times New Roman" panose="02020603050405020304"/>
              </a:rPr>
              <a:t>腾</a:t>
            </a:r>
            <a:r>
              <a:rPr lang="zh-CN" altLang="zh-CN" sz="2800" kern="100" dirty="0">
                <a:solidFill>
                  <a:srgbClr val="3333FF"/>
                </a:solidFill>
                <a:latin typeface="Times New Roman" panose="02020603050405020304"/>
                <a:ea typeface="华文细黑"/>
                <a:cs typeface="Times New Roman" panose="02020603050405020304"/>
              </a:rPr>
              <a:t>，使</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腾空；起，使</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飞起</a:t>
            </a:r>
            <a:endParaRPr lang="zh-CN" altLang="zh-CN" sz="2800" kern="100" dirty="0">
              <a:solidFill>
                <a:srgbClr val="3333FF"/>
              </a:solidFill>
              <a:latin typeface="宋体" panose="02010600030101010101" pitchFamily="2" charset="-122"/>
              <a:cs typeface="Courier New" panose="02070309020205020404"/>
            </a:endParaRPr>
          </a:p>
          <a:p>
            <a:pPr lvl="0" algn="just">
              <a:lnSpc>
                <a:spcPct val="150000"/>
              </a:lnSpc>
              <a:tabLst>
                <a:tab pos="2070735" algn="l"/>
              </a:tabLst>
            </a:pPr>
            <a:r>
              <a:rPr lang="en-US" altLang="zh-CN" sz="2800" kern="100" dirty="0" smtClean="0">
                <a:solidFill>
                  <a:srgbClr val="3333FF"/>
                </a:solidFill>
                <a:latin typeface="Times New Roman" panose="02020603050405020304"/>
                <a:ea typeface="华文细黑"/>
                <a:cs typeface="Times New Roman" panose="02020603050405020304"/>
              </a:rPr>
              <a:t>        </a:t>
            </a:r>
            <a:r>
              <a:rPr lang="zh-CN" altLang="zh-CN" sz="2800" kern="100" dirty="0" smtClean="0">
                <a:solidFill>
                  <a:srgbClr val="3333FF"/>
                </a:solidFill>
                <a:latin typeface="Times New Roman" panose="02020603050405020304"/>
                <a:ea typeface="华文细黑"/>
                <a:cs typeface="Times New Roman" panose="02020603050405020304"/>
              </a:rPr>
              <a:t>使</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吃惊</a:t>
            </a:r>
            <a:endParaRPr lang="zh-CN" altLang="zh-CN" sz="2800" kern="100" dirty="0">
              <a:solidFill>
                <a:srgbClr val="3333FF"/>
              </a:solidFill>
              <a:latin typeface="宋体" panose="02010600030101010101" pitchFamily="2" charset="-122"/>
              <a:cs typeface="Courier New" panose="02070309020205020404"/>
            </a:endParaRPr>
          </a:p>
          <a:p>
            <a:pPr lvl="0" algn="just">
              <a:lnSpc>
                <a:spcPct val="150000"/>
              </a:lnSpc>
              <a:tabLst>
                <a:tab pos="2070735" algn="l"/>
              </a:tabLst>
            </a:pPr>
            <a:r>
              <a:rPr lang="en-US" altLang="zh-CN" sz="2800" kern="100" dirty="0" smtClean="0">
                <a:solidFill>
                  <a:srgbClr val="3333FF"/>
                </a:solidFill>
                <a:latin typeface="Times New Roman" panose="02020603050405020304"/>
                <a:ea typeface="华文细黑"/>
                <a:cs typeface="Times New Roman" panose="02020603050405020304"/>
              </a:rPr>
              <a:t>        </a:t>
            </a:r>
            <a:r>
              <a:rPr lang="zh-CN" altLang="zh-CN" sz="2800" kern="100" dirty="0" smtClean="0">
                <a:solidFill>
                  <a:srgbClr val="3333FF"/>
                </a:solidFill>
                <a:latin typeface="Times New Roman" panose="02020603050405020304"/>
                <a:ea typeface="华文细黑"/>
                <a:cs typeface="Times New Roman" panose="02020603050405020304"/>
              </a:rPr>
              <a:t>使</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逃走</a:t>
            </a:r>
            <a:endParaRPr lang="zh-CN" altLang="zh-CN" sz="2800" kern="100" dirty="0">
              <a:solidFill>
                <a:srgbClr val="3333FF"/>
              </a:solidFill>
              <a:latin typeface="宋体" panose="02010600030101010101" pitchFamily="2" charset="-122"/>
              <a:cs typeface="Courier New" panose="02070309020205020404"/>
            </a:endParaRPr>
          </a:p>
          <a:p>
            <a:pPr lvl="0" algn="just">
              <a:lnSpc>
                <a:spcPct val="150000"/>
              </a:lnSpc>
              <a:tabLst>
                <a:tab pos="2070735" algn="l"/>
              </a:tabLst>
            </a:pPr>
            <a:endParaRPr lang="en-US" altLang="zh-CN" sz="2800" kern="100" dirty="0" smtClean="0">
              <a:solidFill>
                <a:srgbClr val="3333FF"/>
              </a:solidFill>
              <a:latin typeface="Times New Roman" panose="02020603050405020304"/>
              <a:ea typeface="华文细黑"/>
              <a:cs typeface="Times New Roman" panose="02020603050405020304"/>
            </a:endParaRPr>
          </a:p>
          <a:p>
            <a:pPr lvl="0" algn="just">
              <a:lnSpc>
                <a:spcPct val="150000"/>
              </a:lnSpc>
              <a:tabLst>
                <a:tab pos="2070735" algn="l"/>
              </a:tabLst>
            </a:pPr>
            <a:r>
              <a:rPr lang="en-US" altLang="zh-CN" sz="2800" kern="100" dirty="0" smtClean="0">
                <a:solidFill>
                  <a:srgbClr val="3333FF"/>
                </a:solidFill>
                <a:latin typeface="Times New Roman" panose="02020603050405020304"/>
                <a:ea typeface="华文细黑"/>
                <a:cs typeface="Times New Roman" panose="02020603050405020304"/>
              </a:rPr>
              <a:t>                    </a:t>
            </a:r>
            <a:r>
              <a:rPr lang="zh-CN" altLang="zh-CN" sz="2800" kern="100" dirty="0" smtClean="0">
                <a:solidFill>
                  <a:srgbClr val="3333FF"/>
                </a:solidFill>
                <a:latin typeface="Times New Roman" panose="02020603050405020304"/>
                <a:ea typeface="华文细黑"/>
                <a:cs typeface="Times New Roman" panose="02020603050405020304"/>
              </a:rPr>
              <a:t>像</a:t>
            </a:r>
            <a:r>
              <a:rPr lang="zh-CN" altLang="zh-CN" sz="2800" kern="100" dirty="0">
                <a:solidFill>
                  <a:srgbClr val="3333FF"/>
                </a:solidFill>
                <a:latin typeface="Times New Roman" panose="02020603050405020304"/>
                <a:ea typeface="华文细黑"/>
                <a:cs typeface="Times New Roman" panose="02020603050405020304"/>
              </a:rPr>
              <a:t>雾一样；像星星一样</a:t>
            </a:r>
            <a:endParaRPr lang="zh-CN" altLang="zh-CN" sz="2800" kern="100" dirty="0">
              <a:solidFill>
                <a:srgbClr val="3333FF"/>
              </a:solidFill>
              <a:latin typeface="宋体" panose="02010600030101010101" pitchFamily="2" charset="-122"/>
              <a:cs typeface="Courier New" panose="02070309020205020404"/>
            </a:endParaRPr>
          </a:p>
          <a:p>
            <a:pPr lvl="0" algn="just">
              <a:lnSpc>
                <a:spcPct val="150000"/>
              </a:lnSpc>
              <a:tabLst>
                <a:tab pos="2070735" algn="l"/>
              </a:tabLst>
            </a:pPr>
            <a:r>
              <a:rPr lang="zh-CN" altLang="zh-CN" sz="2800" kern="100" dirty="0">
                <a:solidFill>
                  <a:srgbClr val="3333FF"/>
                </a:solidFill>
                <a:latin typeface="Times New Roman" panose="02020603050405020304"/>
                <a:ea typeface="华文细黑"/>
                <a:cs typeface="Times New Roman" panose="02020603050405020304"/>
              </a:rPr>
              <a:t>向上</a:t>
            </a:r>
            <a:endParaRPr lang="zh-CN" altLang="zh-CN" sz="2800" kern="100" dirty="0">
              <a:solidFill>
                <a:srgbClr val="3333FF"/>
              </a:solidFill>
              <a:latin typeface="宋体" panose="02010600030101010101" pitchFamily="2" charset="-122"/>
              <a:cs typeface="Courier New" panose="02070309020205020404"/>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1"/>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blinds(horizontal)">
                                      <p:cBhvr>
                                        <p:cTn id="7" dur="500"/>
                                        <p:tgtEl>
                                          <p:spTgt spid="8">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8">
                                            <p:txEl>
                                              <p:pRg st="1" end="1"/>
                                            </p:txEl>
                                          </p:spTgt>
                                        </p:tgtEl>
                                        <p:attrNameLst>
                                          <p:attrName>style.visibility</p:attrName>
                                        </p:attrNameLst>
                                      </p:cBhvr>
                                      <p:to>
                                        <p:strVal val="visible"/>
                                      </p:to>
                                    </p:set>
                                    <p:animEffect transition="in" filter="blinds(horizontal)">
                                      <p:cBhvr>
                                        <p:cTn id="12" dur="500"/>
                                        <p:tgtEl>
                                          <p:spTgt spid="8">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8">
                                            <p:txEl>
                                              <p:pRg st="2" end="2"/>
                                            </p:txEl>
                                          </p:spTgt>
                                        </p:tgtEl>
                                        <p:attrNameLst>
                                          <p:attrName>style.visibility</p:attrName>
                                        </p:attrNameLst>
                                      </p:cBhvr>
                                      <p:to>
                                        <p:strVal val="visible"/>
                                      </p:to>
                                    </p:set>
                                    <p:animEffect transition="in" filter="blinds(horizontal)">
                                      <p:cBhvr>
                                        <p:cTn id="17" dur="500"/>
                                        <p:tgtEl>
                                          <p:spTgt spid="8">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8">
                                            <p:txEl>
                                              <p:pRg st="3" end="3"/>
                                            </p:txEl>
                                          </p:spTgt>
                                        </p:tgtEl>
                                        <p:attrNameLst>
                                          <p:attrName>style.visibility</p:attrName>
                                        </p:attrNameLst>
                                      </p:cBhvr>
                                      <p:to>
                                        <p:strVal val="visible"/>
                                      </p:to>
                                    </p:set>
                                    <p:animEffect transition="in" filter="blinds(horizontal)">
                                      <p:cBhvr>
                                        <p:cTn id="22" dur="500"/>
                                        <p:tgtEl>
                                          <p:spTgt spid="8">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8">
                                            <p:txEl>
                                              <p:pRg st="4" end="4"/>
                                            </p:txEl>
                                          </p:spTgt>
                                        </p:tgtEl>
                                        <p:attrNameLst>
                                          <p:attrName>style.visibility</p:attrName>
                                        </p:attrNameLst>
                                      </p:cBhvr>
                                      <p:to>
                                        <p:strVal val="visible"/>
                                      </p:to>
                                    </p:set>
                                    <p:animEffect transition="in" filter="blinds(horizontal)">
                                      <p:cBhvr>
                                        <p:cTn id="27" dur="500"/>
                                        <p:tgtEl>
                                          <p:spTgt spid="8">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8">
                                            <p:txEl>
                                              <p:pRg st="6" end="6"/>
                                            </p:txEl>
                                          </p:spTgt>
                                        </p:tgtEl>
                                        <p:attrNameLst>
                                          <p:attrName>style.visibility</p:attrName>
                                        </p:attrNameLst>
                                      </p:cBhvr>
                                      <p:to>
                                        <p:strVal val="visible"/>
                                      </p:to>
                                    </p:set>
                                    <p:animEffect transition="in" filter="blinds(horizontal)">
                                      <p:cBhvr>
                                        <p:cTn id="32" dur="500"/>
                                        <p:tgtEl>
                                          <p:spTgt spid="8">
                                            <p:txEl>
                                              <p:pRg st="6" end="6"/>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nodeType="clickEffect">
                                  <p:stCondLst>
                                    <p:cond delay="0"/>
                                  </p:stCondLst>
                                  <p:childTnLst>
                                    <p:set>
                                      <p:cBhvr>
                                        <p:cTn id="36" dur="1" fill="hold">
                                          <p:stCondLst>
                                            <p:cond delay="0"/>
                                          </p:stCondLst>
                                        </p:cTn>
                                        <p:tgtEl>
                                          <p:spTgt spid="8">
                                            <p:txEl>
                                              <p:pRg st="7" end="7"/>
                                            </p:txEl>
                                          </p:spTgt>
                                        </p:tgtEl>
                                        <p:attrNameLst>
                                          <p:attrName>style.visibility</p:attrName>
                                        </p:attrNameLst>
                                      </p:cBhvr>
                                      <p:to>
                                        <p:strVal val="visible"/>
                                      </p:to>
                                    </p:set>
                                    <p:animEffect transition="in" filter="blinds(horizontal)">
                                      <p:cBhvr>
                                        <p:cTn id="37" dur="500"/>
                                        <p:tgtEl>
                                          <p:spTgt spid="8">
                                            <p:txEl>
                                              <p:pRg st="7" end="7"/>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xit" presetSubtype="0" fill="hold" grpId="0" nodeType="clickEffect">
                                  <p:stCondLst>
                                    <p:cond delay="0"/>
                                  </p:stCondLst>
                                  <p:childTnLst>
                                    <p:animEffect transition="out" filter="fade">
                                      <p:cBhvr>
                                        <p:cTn id="41" dur="500"/>
                                        <p:tgtEl>
                                          <p:spTgt spid="8">
                                            <p:txEl>
                                              <p:pRg st="0" end="0"/>
                                            </p:txEl>
                                          </p:spTgt>
                                        </p:tgtEl>
                                      </p:cBhvr>
                                    </p:animEffect>
                                    <p:set>
                                      <p:cBhvr>
                                        <p:cTn id="42" dur="1" fill="hold">
                                          <p:stCondLst>
                                            <p:cond delay="499"/>
                                          </p:stCondLst>
                                        </p:cTn>
                                        <p:tgtEl>
                                          <p:spTgt spid="8">
                                            <p:txEl>
                                              <p:pRg st="0" end="0"/>
                                            </p:txEl>
                                          </p:spTgt>
                                        </p:tgtEl>
                                        <p:attrNameLst>
                                          <p:attrName>style.visibility</p:attrName>
                                        </p:attrNameLst>
                                      </p:cBhvr>
                                      <p:to>
                                        <p:strVal val="hidden"/>
                                      </p:to>
                                    </p:set>
                                  </p:childTnLst>
                                </p:cTn>
                              </p:par>
                              <p:par>
                                <p:cTn id="43" presetID="10" presetClass="exit" presetSubtype="0" fill="hold" grpId="0" nodeType="withEffect">
                                  <p:stCondLst>
                                    <p:cond delay="0"/>
                                  </p:stCondLst>
                                  <p:childTnLst>
                                    <p:animEffect transition="out" filter="fade">
                                      <p:cBhvr>
                                        <p:cTn id="44" dur="500"/>
                                        <p:tgtEl>
                                          <p:spTgt spid="8">
                                            <p:txEl>
                                              <p:pRg st="1" end="1"/>
                                            </p:txEl>
                                          </p:spTgt>
                                        </p:tgtEl>
                                      </p:cBhvr>
                                    </p:animEffect>
                                    <p:set>
                                      <p:cBhvr>
                                        <p:cTn id="45" dur="1" fill="hold">
                                          <p:stCondLst>
                                            <p:cond delay="499"/>
                                          </p:stCondLst>
                                        </p:cTn>
                                        <p:tgtEl>
                                          <p:spTgt spid="8">
                                            <p:txEl>
                                              <p:pRg st="1" end="1"/>
                                            </p:txEl>
                                          </p:spTgt>
                                        </p:tgtEl>
                                        <p:attrNameLst>
                                          <p:attrName>style.visibility</p:attrName>
                                        </p:attrNameLst>
                                      </p:cBhvr>
                                      <p:to>
                                        <p:strVal val="hidden"/>
                                      </p:to>
                                    </p:set>
                                  </p:childTnLst>
                                </p:cTn>
                              </p:par>
                              <p:par>
                                <p:cTn id="46" presetID="10" presetClass="exit" presetSubtype="0" fill="hold" grpId="0" nodeType="withEffect">
                                  <p:stCondLst>
                                    <p:cond delay="0"/>
                                  </p:stCondLst>
                                  <p:childTnLst>
                                    <p:animEffect transition="out" filter="fade">
                                      <p:cBhvr>
                                        <p:cTn id="47" dur="500"/>
                                        <p:tgtEl>
                                          <p:spTgt spid="8">
                                            <p:txEl>
                                              <p:pRg st="2" end="2"/>
                                            </p:txEl>
                                          </p:spTgt>
                                        </p:tgtEl>
                                      </p:cBhvr>
                                    </p:animEffect>
                                    <p:set>
                                      <p:cBhvr>
                                        <p:cTn id="48" dur="1" fill="hold">
                                          <p:stCondLst>
                                            <p:cond delay="499"/>
                                          </p:stCondLst>
                                        </p:cTn>
                                        <p:tgtEl>
                                          <p:spTgt spid="8">
                                            <p:txEl>
                                              <p:pRg st="2" end="2"/>
                                            </p:txEl>
                                          </p:spTgt>
                                        </p:tgtEl>
                                        <p:attrNameLst>
                                          <p:attrName>style.visibility</p:attrName>
                                        </p:attrNameLst>
                                      </p:cBhvr>
                                      <p:to>
                                        <p:strVal val="hidden"/>
                                      </p:to>
                                    </p:set>
                                  </p:childTnLst>
                                </p:cTn>
                              </p:par>
                              <p:par>
                                <p:cTn id="49" presetID="10" presetClass="exit" presetSubtype="0" fill="hold" grpId="0" nodeType="withEffect">
                                  <p:stCondLst>
                                    <p:cond delay="0"/>
                                  </p:stCondLst>
                                  <p:childTnLst>
                                    <p:animEffect transition="out" filter="fade">
                                      <p:cBhvr>
                                        <p:cTn id="50" dur="500"/>
                                        <p:tgtEl>
                                          <p:spTgt spid="8">
                                            <p:txEl>
                                              <p:pRg st="3" end="3"/>
                                            </p:txEl>
                                          </p:spTgt>
                                        </p:tgtEl>
                                      </p:cBhvr>
                                    </p:animEffect>
                                    <p:set>
                                      <p:cBhvr>
                                        <p:cTn id="51" dur="1" fill="hold">
                                          <p:stCondLst>
                                            <p:cond delay="499"/>
                                          </p:stCondLst>
                                        </p:cTn>
                                        <p:tgtEl>
                                          <p:spTgt spid="8">
                                            <p:txEl>
                                              <p:pRg st="3" end="3"/>
                                            </p:txEl>
                                          </p:spTgt>
                                        </p:tgtEl>
                                        <p:attrNameLst>
                                          <p:attrName>style.visibility</p:attrName>
                                        </p:attrNameLst>
                                      </p:cBhvr>
                                      <p:to>
                                        <p:strVal val="hidden"/>
                                      </p:to>
                                    </p:set>
                                  </p:childTnLst>
                                </p:cTn>
                              </p:par>
                              <p:par>
                                <p:cTn id="52" presetID="10" presetClass="exit" presetSubtype="0" fill="hold" grpId="0" nodeType="withEffect">
                                  <p:stCondLst>
                                    <p:cond delay="0"/>
                                  </p:stCondLst>
                                  <p:childTnLst>
                                    <p:animEffect transition="out" filter="fade">
                                      <p:cBhvr>
                                        <p:cTn id="53" dur="500"/>
                                        <p:tgtEl>
                                          <p:spTgt spid="8">
                                            <p:txEl>
                                              <p:pRg st="4" end="4"/>
                                            </p:txEl>
                                          </p:spTgt>
                                        </p:tgtEl>
                                      </p:cBhvr>
                                    </p:animEffect>
                                    <p:set>
                                      <p:cBhvr>
                                        <p:cTn id="54" dur="1" fill="hold">
                                          <p:stCondLst>
                                            <p:cond delay="499"/>
                                          </p:stCondLst>
                                        </p:cTn>
                                        <p:tgtEl>
                                          <p:spTgt spid="8">
                                            <p:txEl>
                                              <p:pRg st="4" end="4"/>
                                            </p:txEl>
                                          </p:spTgt>
                                        </p:tgtEl>
                                        <p:attrNameLst>
                                          <p:attrName>style.visibility</p:attrName>
                                        </p:attrNameLst>
                                      </p:cBhvr>
                                      <p:to>
                                        <p:strVal val="hidden"/>
                                      </p:to>
                                    </p:set>
                                  </p:childTnLst>
                                </p:cTn>
                              </p:par>
                              <p:par>
                                <p:cTn id="55" presetID="10" presetClass="exit" presetSubtype="0" fill="hold" grpId="0" nodeType="withEffect">
                                  <p:stCondLst>
                                    <p:cond delay="0"/>
                                  </p:stCondLst>
                                  <p:childTnLst>
                                    <p:animEffect transition="out" filter="fade">
                                      <p:cBhvr>
                                        <p:cTn id="56" dur="500"/>
                                        <p:tgtEl>
                                          <p:spTgt spid="8">
                                            <p:txEl>
                                              <p:pRg st="6" end="6"/>
                                            </p:txEl>
                                          </p:spTgt>
                                        </p:tgtEl>
                                      </p:cBhvr>
                                    </p:animEffect>
                                    <p:set>
                                      <p:cBhvr>
                                        <p:cTn id="57" dur="1" fill="hold">
                                          <p:stCondLst>
                                            <p:cond delay="499"/>
                                          </p:stCondLst>
                                        </p:cTn>
                                        <p:tgtEl>
                                          <p:spTgt spid="8">
                                            <p:txEl>
                                              <p:pRg st="6" end="6"/>
                                            </p:txEl>
                                          </p:spTgt>
                                        </p:tgtEl>
                                        <p:attrNameLst>
                                          <p:attrName>style.visibility</p:attrName>
                                        </p:attrNameLst>
                                      </p:cBhvr>
                                      <p:to>
                                        <p:strVal val="hidden"/>
                                      </p:to>
                                    </p:set>
                                  </p:childTnLst>
                                </p:cTn>
                              </p:par>
                              <p:par>
                                <p:cTn id="58" presetID="10" presetClass="exit" presetSubtype="0" fill="hold" grpId="0" nodeType="withEffect">
                                  <p:stCondLst>
                                    <p:cond delay="0"/>
                                  </p:stCondLst>
                                  <p:childTnLst>
                                    <p:animEffect transition="out" filter="fade">
                                      <p:cBhvr>
                                        <p:cTn id="59" dur="500"/>
                                        <p:tgtEl>
                                          <p:spTgt spid="8">
                                            <p:txEl>
                                              <p:pRg st="7" end="7"/>
                                            </p:txEl>
                                          </p:spTgt>
                                        </p:tgtEl>
                                      </p:cBhvr>
                                    </p:animEffect>
                                    <p:set>
                                      <p:cBhvr>
                                        <p:cTn id="60" dur="1" fill="hold">
                                          <p:stCondLst>
                                            <p:cond delay="499"/>
                                          </p:stCondLst>
                                        </p:cTn>
                                        <p:tgtEl>
                                          <p:spTgt spid="8">
                                            <p:txEl>
                                              <p:pRg st="7" end="7"/>
                                            </p:txEl>
                                          </p:spTgt>
                                        </p:tgtEl>
                                        <p:attrNameLst>
                                          <p:attrName>style.visibility</p:attrName>
                                        </p:attrNameLst>
                                      </p:cBhvr>
                                      <p:to>
                                        <p:strVal val="hidden"/>
                                      </p:to>
                                    </p:set>
                                  </p:childTnLst>
                                </p:cTn>
                              </p:par>
                            </p:childTnLst>
                          </p:cTn>
                        </p:par>
                      </p:childTnLst>
                    </p:cTn>
                  </p:par>
                </p:childTnLst>
              </p:cTn>
              <p:nextCondLst>
                <p:cond evt="onClick" delay="0">
                  <p:tgtEl>
                    <p:spTgt spid="21"/>
                  </p:tgtEl>
                </p:cond>
              </p:nextCondLst>
            </p:seq>
          </p:childTnLst>
        </p:cTn>
      </p:par>
    </p:tnLst>
    <p:bldLst>
      <p:bldP spid="8" grpId="0" uiExpand="1" build="allAtOnce"/>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21" name="圆角矩形 20"/>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答案</a:t>
            </a:r>
            <a:endParaRPr lang="zh-CN" altLang="en-US" sz="1400" dirty="0">
              <a:solidFill>
                <a:srgbClr val="C00000"/>
              </a:solidFill>
              <a:latin typeface="黑体" panose="02010609060101010101" pitchFamily="49" charset="-122"/>
              <a:ea typeface="黑体" panose="02010609060101010101" pitchFamily="49" charset="-122"/>
            </a:endParaRPr>
          </a:p>
        </p:txBody>
      </p:sp>
      <p:sp>
        <p:nvSpPr>
          <p:cNvPr id="20" name="矩形 19"/>
          <p:cNvSpPr/>
          <p:nvPr/>
        </p:nvSpPr>
        <p:spPr>
          <a:xfrm>
            <a:off x="406574" y="35099"/>
            <a:ext cx="11376000" cy="6555641"/>
          </a:xfrm>
          <a:prstGeom prst="rect">
            <a:avLst/>
          </a:prstGeom>
        </p:spPr>
        <p:txBody>
          <a:bodyPr wrap="square">
            <a:spAutoFit/>
          </a:bodyPr>
          <a:lstStyle/>
          <a:p>
            <a:pPr algn="just">
              <a:lnSpc>
                <a:spcPct val="150000"/>
              </a:lnSpc>
              <a:spcAft>
                <a:spcPts val="0"/>
              </a:spcAft>
              <a:tabLst>
                <a:tab pos="2070735" algn="l"/>
              </a:tabLst>
            </a:pPr>
            <a:r>
              <a:rPr lang="en-US" altLang="zh-CN" sz="2800" kern="100" dirty="0">
                <a:latin typeface="Times New Roman" panose="02020603050405020304"/>
                <a:ea typeface="华文细黑"/>
                <a:cs typeface="Courier New" panose="02070309020205020404"/>
              </a:rPr>
              <a:t>c.</a:t>
            </a:r>
            <a:r>
              <a:rPr lang="zh-CN" altLang="zh-CN" sz="2800" kern="100" dirty="0">
                <a:latin typeface="Times New Roman" panose="02020603050405020304"/>
                <a:ea typeface="华文细黑"/>
                <a:cs typeface="Times New Roman" panose="02020603050405020304"/>
              </a:rPr>
              <a:t>名词作动词</a:t>
            </a:r>
            <a:endParaRPr lang="zh-CN" altLang="zh-CN" sz="2800" kern="100" dirty="0">
              <a:latin typeface="宋体" panose="02010600030101010101" pitchFamily="2" charset="-122"/>
              <a:cs typeface="Courier New" panose="02070309020205020404"/>
            </a:endParaRPr>
          </a:p>
          <a:p>
            <a:pPr algn="just">
              <a:lnSpc>
                <a:spcPct val="150000"/>
              </a:lnSpc>
              <a:spcAft>
                <a:spcPts val="0"/>
              </a:spcAft>
              <a:tabLst>
                <a:tab pos="2070735" algn="l"/>
              </a:tabLst>
            </a:pPr>
            <a:r>
              <a:rPr lang="en-US" altLang="zh-CN" sz="2800" kern="100" dirty="0">
                <a:latin typeface="宋体" panose="02010600030101010101" pitchFamily="2" charset="-122"/>
                <a:ea typeface="华文细黑"/>
                <a:cs typeface="Times New Roman" panose="02020603050405020304"/>
              </a:rPr>
              <a:t>①</a:t>
            </a:r>
            <a:r>
              <a:rPr lang="zh-CN" altLang="zh-CN" sz="2800" kern="100" dirty="0">
                <a:solidFill>
                  <a:srgbClr val="FF0000"/>
                </a:solidFill>
                <a:latin typeface="Times New Roman" panose="02020603050405020304"/>
                <a:ea typeface="华文细黑"/>
                <a:cs typeface="Times New Roman" panose="02020603050405020304"/>
              </a:rPr>
              <a:t>目</a:t>
            </a:r>
            <a:r>
              <a:rPr lang="zh-CN" altLang="zh-CN" sz="2800" kern="100" dirty="0">
                <a:latin typeface="Times New Roman" panose="02020603050405020304"/>
                <a:ea typeface="华文细黑"/>
                <a:cs typeface="Times New Roman" panose="02020603050405020304"/>
              </a:rPr>
              <a:t>吴会于云间</a:t>
            </a:r>
            <a:r>
              <a:rPr lang="zh-CN" altLang="zh-CN" sz="2800" kern="100" dirty="0" smtClean="0">
                <a:latin typeface="Times New Roman" panose="02020603050405020304"/>
                <a:ea typeface="华文细黑"/>
                <a:cs typeface="Times New Roman" panose="02020603050405020304"/>
              </a:rPr>
              <a:t>：</a:t>
            </a:r>
            <a:r>
              <a:rPr lang="en-US" altLang="zh-CN" sz="2800" dirty="0" smtClean="0">
                <a:latin typeface="Times New Roman" panose="02020603050405020304" pitchFamily="18" charset="0"/>
                <a:cs typeface="Times New Roman" panose="02020603050405020304" pitchFamily="18" charset="0"/>
              </a:rPr>
              <a:t>_____</a:t>
            </a:r>
            <a:r>
              <a:rPr lang="en-US" altLang="zh-CN" sz="2800" dirty="0">
                <a:latin typeface="Times New Roman" panose="02020603050405020304" pitchFamily="18" charset="0"/>
                <a:cs typeface="Times New Roman" panose="02020603050405020304" pitchFamily="18" charset="0"/>
              </a:rPr>
              <a:t>_____</a:t>
            </a:r>
            <a:endParaRPr lang="zh-CN" altLang="zh-CN" sz="2800" kern="100" dirty="0">
              <a:latin typeface="宋体" panose="02010600030101010101" pitchFamily="2" charset="-122"/>
              <a:cs typeface="Courier New" panose="02070309020205020404"/>
            </a:endParaRPr>
          </a:p>
          <a:p>
            <a:pPr algn="just">
              <a:lnSpc>
                <a:spcPct val="150000"/>
              </a:lnSpc>
              <a:spcAft>
                <a:spcPts val="0"/>
              </a:spcAft>
              <a:tabLst>
                <a:tab pos="2070735" algn="l"/>
              </a:tabLst>
            </a:pPr>
            <a:r>
              <a:rPr lang="en-US" altLang="zh-CN" sz="2800" kern="100" dirty="0">
                <a:latin typeface="宋体" panose="02010600030101010101" pitchFamily="2" charset="-122"/>
                <a:ea typeface="华文细黑"/>
                <a:cs typeface="Times New Roman" panose="02020603050405020304"/>
              </a:rPr>
              <a:t>②</a:t>
            </a:r>
            <a:r>
              <a:rPr lang="zh-CN" altLang="zh-CN" sz="2800" kern="100" dirty="0">
                <a:solidFill>
                  <a:srgbClr val="FF0000"/>
                </a:solidFill>
                <a:latin typeface="Times New Roman" panose="02020603050405020304"/>
                <a:ea typeface="华文细黑"/>
                <a:cs typeface="Times New Roman" panose="02020603050405020304"/>
              </a:rPr>
              <a:t>青雀黄龙</a:t>
            </a:r>
            <a:r>
              <a:rPr lang="zh-CN" altLang="zh-CN" sz="2800" kern="100" dirty="0">
                <a:latin typeface="Times New Roman" panose="02020603050405020304"/>
                <a:ea typeface="华文细黑"/>
                <a:cs typeface="Times New Roman" panose="02020603050405020304"/>
              </a:rPr>
              <a:t>之舳</a:t>
            </a:r>
            <a:r>
              <a:rPr lang="zh-CN" altLang="zh-CN" sz="2800" kern="100" dirty="0" smtClean="0">
                <a:latin typeface="Times New Roman" panose="02020603050405020304"/>
                <a:ea typeface="华文细黑"/>
                <a:cs typeface="Times New Roman" panose="02020603050405020304"/>
              </a:rPr>
              <a:t>：</a:t>
            </a:r>
            <a:r>
              <a:rPr lang="en-US" altLang="zh-CN" sz="2800" dirty="0" smtClean="0">
                <a:latin typeface="Times New Roman" panose="02020603050405020304" pitchFamily="18" charset="0"/>
                <a:cs typeface="Times New Roman" panose="02020603050405020304" pitchFamily="18" charset="0"/>
              </a:rPr>
              <a:t>_______________</a:t>
            </a:r>
            <a:r>
              <a:rPr lang="en-US" altLang="zh-CN" sz="2800" dirty="0">
                <a:latin typeface="Times New Roman" panose="02020603050405020304" pitchFamily="18" charset="0"/>
                <a:cs typeface="Times New Roman" panose="02020603050405020304" pitchFamily="18" charset="0"/>
              </a:rPr>
              <a:t>_____</a:t>
            </a:r>
            <a:endParaRPr lang="zh-CN" altLang="zh-CN" sz="2800" kern="100" dirty="0">
              <a:latin typeface="宋体" panose="02010600030101010101" pitchFamily="2" charset="-122"/>
              <a:cs typeface="Courier New" panose="02070309020205020404"/>
            </a:endParaRPr>
          </a:p>
          <a:p>
            <a:pPr algn="just">
              <a:lnSpc>
                <a:spcPct val="150000"/>
              </a:lnSpc>
              <a:spcAft>
                <a:spcPts val="0"/>
              </a:spcAft>
              <a:tabLst>
                <a:tab pos="2070735" algn="l"/>
              </a:tabLst>
            </a:pPr>
            <a:r>
              <a:rPr lang="en-US" altLang="zh-CN" sz="2800" kern="100" dirty="0">
                <a:latin typeface="Times New Roman" panose="02020603050405020304"/>
                <a:ea typeface="华文细黑"/>
                <a:cs typeface="Courier New" panose="02070309020205020404"/>
              </a:rPr>
              <a:t>d.</a:t>
            </a:r>
            <a:r>
              <a:rPr lang="zh-CN" altLang="zh-CN" sz="2800" kern="100" dirty="0">
                <a:latin typeface="Times New Roman" panose="02020603050405020304"/>
                <a:ea typeface="华文细黑"/>
                <a:cs typeface="Times New Roman" panose="02020603050405020304"/>
              </a:rPr>
              <a:t>意动用法</a:t>
            </a:r>
            <a:endParaRPr lang="zh-CN" altLang="zh-CN" sz="2800" kern="100" dirty="0">
              <a:latin typeface="宋体" panose="02010600030101010101" pitchFamily="2" charset="-122"/>
              <a:cs typeface="Courier New" panose="02070309020205020404"/>
            </a:endParaRPr>
          </a:p>
          <a:p>
            <a:pPr algn="just">
              <a:lnSpc>
                <a:spcPct val="150000"/>
              </a:lnSpc>
              <a:spcAft>
                <a:spcPts val="0"/>
              </a:spcAft>
              <a:tabLst>
                <a:tab pos="2070735" algn="l"/>
              </a:tabLst>
            </a:pPr>
            <a:r>
              <a:rPr lang="zh-CN" altLang="zh-CN" sz="2800" kern="100" dirty="0">
                <a:solidFill>
                  <a:srgbClr val="FF0000"/>
                </a:solidFill>
                <a:latin typeface="Times New Roman" panose="02020603050405020304"/>
                <a:ea typeface="华文细黑"/>
                <a:cs typeface="Times New Roman" panose="02020603050405020304"/>
              </a:rPr>
              <a:t>襟</a:t>
            </a:r>
            <a:r>
              <a:rPr lang="zh-CN" altLang="zh-CN" sz="2800" kern="100" dirty="0">
                <a:latin typeface="Times New Roman" panose="02020603050405020304"/>
                <a:ea typeface="华文细黑"/>
                <a:cs typeface="Times New Roman" panose="02020603050405020304"/>
              </a:rPr>
              <a:t>三江而</a:t>
            </a:r>
            <a:r>
              <a:rPr lang="zh-CN" altLang="zh-CN" sz="2800" kern="100" dirty="0">
                <a:solidFill>
                  <a:srgbClr val="FF0000"/>
                </a:solidFill>
                <a:latin typeface="Times New Roman" panose="02020603050405020304"/>
                <a:ea typeface="华文细黑"/>
                <a:cs typeface="Times New Roman" panose="02020603050405020304"/>
              </a:rPr>
              <a:t>带</a:t>
            </a:r>
            <a:r>
              <a:rPr lang="zh-CN" altLang="zh-CN" sz="2800" kern="100" dirty="0">
                <a:latin typeface="Times New Roman" panose="02020603050405020304"/>
                <a:ea typeface="华文细黑"/>
                <a:cs typeface="Times New Roman" panose="02020603050405020304"/>
              </a:rPr>
              <a:t>五湖</a:t>
            </a:r>
            <a:r>
              <a:rPr lang="zh-CN" altLang="zh-CN" sz="2800" kern="100" dirty="0" smtClean="0">
                <a:latin typeface="Times New Roman" panose="02020603050405020304"/>
                <a:ea typeface="华文细黑"/>
                <a:cs typeface="Times New Roman" panose="02020603050405020304"/>
              </a:rPr>
              <a:t>：</a:t>
            </a:r>
            <a:r>
              <a:rPr lang="en-US" altLang="zh-CN" sz="2800" dirty="0" smtClean="0">
                <a:latin typeface="Times New Roman" panose="02020603050405020304" pitchFamily="18" charset="0"/>
                <a:cs typeface="Times New Roman" panose="02020603050405020304" pitchFamily="18" charset="0"/>
              </a:rPr>
              <a:t>____________________________</a:t>
            </a:r>
            <a:endParaRPr lang="zh-CN" altLang="zh-CN" sz="2800" kern="100" dirty="0">
              <a:latin typeface="宋体" panose="02010600030101010101" pitchFamily="2" charset="-122"/>
              <a:cs typeface="Courier New" panose="02070309020205020404"/>
            </a:endParaRPr>
          </a:p>
          <a:p>
            <a:pPr algn="just">
              <a:lnSpc>
                <a:spcPct val="150000"/>
              </a:lnSpc>
              <a:spcAft>
                <a:spcPts val="0"/>
              </a:spcAft>
              <a:tabLst>
                <a:tab pos="2070735" algn="l"/>
              </a:tabLst>
            </a:pPr>
            <a:r>
              <a:rPr lang="en-US" altLang="zh-CN" sz="2800" kern="100" dirty="0">
                <a:latin typeface="Times New Roman" panose="02020603050405020304"/>
                <a:ea typeface="华文细黑"/>
                <a:cs typeface="Courier New" panose="02070309020205020404"/>
              </a:rPr>
              <a:t>e.</a:t>
            </a:r>
            <a:r>
              <a:rPr lang="zh-CN" altLang="zh-CN" sz="2800" kern="100" dirty="0">
                <a:latin typeface="Times New Roman" panose="02020603050405020304"/>
                <a:ea typeface="华文细黑"/>
                <a:cs typeface="Times New Roman" panose="02020603050405020304"/>
              </a:rPr>
              <a:t>数量词作名词</a:t>
            </a:r>
            <a:endParaRPr lang="zh-CN" altLang="zh-CN" sz="2800" kern="100" dirty="0">
              <a:latin typeface="宋体" panose="02010600030101010101" pitchFamily="2" charset="-122"/>
              <a:cs typeface="Courier New" panose="02070309020205020404"/>
            </a:endParaRPr>
          </a:p>
          <a:p>
            <a:pPr algn="just">
              <a:lnSpc>
                <a:spcPct val="150000"/>
              </a:lnSpc>
              <a:spcAft>
                <a:spcPts val="0"/>
              </a:spcAft>
              <a:tabLst>
                <a:tab pos="2070735" algn="l"/>
              </a:tabLst>
            </a:pPr>
            <a:r>
              <a:rPr lang="zh-CN" altLang="zh-CN" sz="2800" kern="100" dirty="0">
                <a:solidFill>
                  <a:srgbClr val="FF0000"/>
                </a:solidFill>
                <a:latin typeface="Times New Roman" panose="02020603050405020304"/>
                <a:ea typeface="华文细黑"/>
                <a:cs typeface="Times New Roman" panose="02020603050405020304"/>
              </a:rPr>
              <a:t>千里</a:t>
            </a:r>
            <a:r>
              <a:rPr lang="zh-CN" altLang="zh-CN" sz="2800" kern="100" dirty="0">
                <a:latin typeface="Times New Roman" panose="02020603050405020304"/>
                <a:ea typeface="华文细黑"/>
                <a:cs typeface="Times New Roman" panose="02020603050405020304"/>
              </a:rPr>
              <a:t>逢迎</a:t>
            </a:r>
            <a:r>
              <a:rPr lang="zh-CN" altLang="zh-CN" sz="2800" kern="100" dirty="0" smtClean="0">
                <a:latin typeface="Times New Roman" panose="02020603050405020304"/>
                <a:ea typeface="华文细黑"/>
                <a:cs typeface="Times New Roman" panose="02020603050405020304"/>
              </a:rPr>
              <a:t>：</a:t>
            </a:r>
            <a:r>
              <a:rPr lang="en-US" altLang="zh-CN" sz="2800" dirty="0" smtClean="0">
                <a:latin typeface="Times New Roman" panose="02020603050405020304" pitchFamily="18" charset="0"/>
                <a:cs typeface="Times New Roman" panose="02020603050405020304" pitchFamily="18" charset="0"/>
              </a:rPr>
              <a:t>________________</a:t>
            </a:r>
            <a:endParaRPr lang="zh-CN" altLang="zh-CN" sz="2800" kern="100" dirty="0" smtClean="0">
              <a:latin typeface="宋体" panose="02010600030101010101" pitchFamily="2" charset="-122"/>
              <a:cs typeface="Courier New" panose="02070309020205020404"/>
            </a:endParaRPr>
          </a:p>
          <a:p>
            <a:pPr algn="just">
              <a:lnSpc>
                <a:spcPct val="150000"/>
              </a:lnSpc>
              <a:spcAft>
                <a:spcPts val="0"/>
              </a:spcAft>
              <a:tabLst>
                <a:tab pos="2070735" algn="l"/>
              </a:tabLst>
            </a:pPr>
            <a:r>
              <a:rPr lang="en-US" altLang="zh-CN" sz="2800" kern="100" dirty="0" smtClean="0">
                <a:latin typeface="Times New Roman" panose="02020603050405020304"/>
                <a:ea typeface="华文细黑"/>
                <a:cs typeface="Courier New" panose="02070309020205020404"/>
              </a:rPr>
              <a:t>f.</a:t>
            </a:r>
            <a:r>
              <a:rPr lang="zh-CN" altLang="zh-CN" sz="2800" kern="100" dirty="0" smtClean="0">
                <a:latin typeface="Times New Roman" panose="02020603050405020304"/>
                <a:ea typeface="华文细黑"/>
                <a:cs typeface="Times New Roman" panose="02020603050405020304"/>
              </a:rPr>
              <a:t>形容词作名词</a:t>
            </a:r>
            <a:endParaRPr lang="zh-CN" altLang="zh-CN" sz="2800" kern="100" dirty="0" smtClean="0">
              <a:latin typeface="宋体" panose="02010600030101010101" pitchFamily="2" charset="-122"/>
              <a:cs typeface="Courier New" panose="02070309020205020404"/>
            </a:endParaRPr>
          </a:p>
          <a:p>
            <a:pPr algn="just">
              <a:lnSpc>
                <a:spcPct val="150000"/>
              </a:lnSpc>
              <a:spcAft>
                <a:spcPts val="0"/>
              </a:spcAft>
              <a:tabLst>
                <a:tab pos="2070735" algn="l"/>
              </a:tabLst>
            </a:pPr>
            <a:r>
              <a:rPr lang="en-US" altLang="zh-CN" sz="2800" kern="100" dirty="0" smtClean="0">
                <a:latin typeface="宋体" panose="02010600030101010101" pitchFamily="2" charset="-122"/>
                <a:ea typeface="华文细黑"/>
                <a:cs typeface="Times New Roman" panose="02020603050405020304"/>
              </a:rPr>
              <a:t>①</a:t>
            </a:r>
            <a:r>
              <a:rPr lang="zh-CN" altLang="zh-CN" sz="2800" kern="100" dirty="0">
                <a:latin typeface="Times New Roman" panose="02020603050405020304"/>
                <a:ea typeface="华文细黑"/>
                <a:cs typeface="Times New Roman" panose="02020603050405020304"/>
              </a:rPr>
              <a:t>宾主尽东南之</a:t>
            </a:r>
            <a:r>
              <a:rPr lang="zh-CN" altLang="zh-CN" sz="2800" kern="100" dirty="0">
                <a:solidFill>
                  <a:srgbClr val="FF0000"/>
                </a:solidFill>
                <a:latin typeface="Times New Roman" panose="02020603050405020304"/>
                <a:ea typeface="华文细黑"/>
                <a:cs typeface="Times New Roman" panose="02020603050405020304"/>
              </a:rPr>
              <a:t>美</a:t>
            </a:r>
            <a:r>
              <a:rPr lang="zh-CN" altLang="zh-CN" sz="2800" kern="100" dirty="0" smtClean="0">
                <a:latin typeface="Times New Roman" panose="02020603050405020304"/>
                <a:ea typeface="华文细黑"/>
                <a:cs typeface="Times New Roman" panose="02020603050405020304"/>
              </a:rPr>
              <a:t>：</a:t>
            </a:r>
            <a:r>
              <a:rPr lang="en-US" altLang="zh-CN" sz="2800" dirty="0" smtClean="0">
                <a:latin typeface="Times New Roman" panose="02020603050405020304" pitchFamily="18" charset="0"/>
                <a:cs typeface="Times New Roman" panose="02020603050405020304" pitchFamily="18" charset="0"/>
              </a:rPr>
              <a:t>______</a:t>
            </a:r>
            <a:endParaRPr lang="zh-CN" altLang="zh-CN" sz="2800" kern="100" dirty="0">
              <a:latin typeface="宋体" panose="02010600030101010101" pitchFamily="2" charset="-122"/>
              <a:cs typeface="Courier New" panose="02070309020205020404"/>
            </a:endParaRPr>
          </a:p>
          <a:p>
            <a:pPr algn="just">
              <a:lnSpc>
                <a:spcPct val="150000"/>
              </a:lnSpc>
              <a:spcAft>
                <a:spcPts val="0"/>
              </a:spcAft>
              <a:tabLst>
                <a:tab pos="2070735" algn="l"/>
              </a:tabLst>
            </a:pPr>
            <a:r>
              <a:rPr lang="en-US" altLang="zh-CN" sz="2800" kern="100" dirty="0">
                <a:latin typeface="宋体" panose="02010600030101010101" pitchFamily="2" charset="-122"/>
                <a:ea typeface="华文细黑"/>
                <a:cs typeface="Times New Roman" panose="02020603050405020304"/>
              </a:rPr>
              <a:t>②</a:t>
            </a:r>
            <a:r>
              <a:rPr lang="zh-CN" altLang="zh-CN" sz="2800" kern="100" dirty="0">
                <a:latin typeface="Times New Roman" panose="02020603050405020304"/>
                <a:ea typeface="华文细黑"/>
                <a:cs typeface="Times New Roman" panose="02020603050405020304"/>
              </a:rPr>
              <a:t>四</a:t>
            </a:r>
            <a:r>
              <a:rPr lang="zh-CN" altLang="zh-CN" sz="2800" kern="100" dirty="0">
                <a:solidFill>
                  <a:srgbClr val="FF0000"/>
                </a:solidFill>
                <a:latin typeface="Times New Roman" panose="02020603050405020304"/>
                <a:ea typeface="华文细黑"/>
                <a:cs typeface="Times New Roman" panose="02020603050405020304"/>
              </a:rPr>
              <a:t>美</a:t>
            </a:r>
            <a:r>
              <a:rPr lang="zh-CN" altLang="zh-CN" sz="2800" kern="100" dirty="0">
                <a:latin typeface="Times New Roman" panose="02020603050405020304"/>
                <a:ea typeface="华文细黑"/>
                <a:cs typeface="Times New Roman" panose="02020603050405020304"/>
              </a:rPr>
              <a:t>具，二</a:t>
            </a:r>
            <a:r>
              <a:rPr lang="zh-CN" altLang="zh-CN" sz="2800" kern="100" dirty="0">
                <a:solidFill>
                  <a:srgbClr val="FF0000"/>
                </a:solidFill>
                <a:latin typeface="Times New Roman" panose="02020603050405020304"/>
                <a:ea typeface="华文细黑"/>
                <a:cs typeface="Times New Roman" panose="02020603050405020304"/>
              </a:rPr>
              <a:t>难</a:t>
            </a:r>
            <a:r>
              <a:rPr lang="zh-CN" altLang="zh-CN" sz="2800" kern="100" dirty="0">
                <a:latin typeface="Times New Roman" panose="02020603050405020304"/>
                <a:ea typeface="华文细黑"/>
                <a:cs typeface="Times New Roman" panose="02020603050405020304"/>
              </a:rPr>
              <a:t>并</a:t>
            </a:r>
            <a:r>
              <a:rPr lang="zh-CN" altLang="zh-CN" sz="2800" kern="100" dirty="0" smtClean="0">
                <a:latin typeface="Times New Roman" panose="02020603050405020304"/>
                <a:ea typeface="华文细黑"/>
                <a:cs typeface="Times New Roman" panose="02020603050405020304"/>
              </a:rPr>
              <a:t>：</a:t>
            </a:r>
            <a:r>
              <a:rPr lang="en-US" altLang="zh-CN" sz="2800" dirty="0" smtClean="0">
                <a:latin typeface="Times New Roman" panose="02020603050405020304" pitchFamily="18" charset="0"/>
                <a:cs typeface="Times New Roman" panose="02020603050405020304" pitchFamily="18" charset="0"/>
              </a:rPr>
              <a:t>______________________</a:t>
            </a:r>
            <a:endParaRPr lang="zh-CN" altLang="zh-CN" sz="2800" kern="100" dirty="0">
              <a:effectLst/>
              <a:latin typeface="宋体" panose="02010600030101010101" pitchFamily="2" charset="-122"/>
              <a:cs typeface="Courier New" panose="02070309020205020404"/>
            </a:endParaRPr>
          </a:p>
        </p:txBody>
      </p:sp>
      <p:sp>
        <p:nvSpPr>
          <p:cNvPr id="8" name="矩形 7"/>
          <p:cNvSpPr/>
          <p:nvPr/>
        </p:nvSpPr>
        <p:spPr>
          <a:xfrm>
            <a:off x="2240682" y="639738"/>
            <a:ext cx="6624736" cy="5909310"/>
          </a:xfrm>
          <a:prstGeom prst="rect">
            <a:avLst/>
          </a:prstGeom>
        </p:spPr>
        <p:txBody>
          <a:bodyPr wrap="square">
            <a:spAutoFit/>
          </a:bodyPr>
          <a:lstStyle/>
          <a:p>
            <a:pPr lvl="0">
              <a:lnSpc>
                <a:spcPct val="150000"/>
              </a:lnSpc>
            </a:pPr>
            <a:r>
              <a:rPr lang="en-US" altLang="zh-CN" sz="2800" kern="100" dirty="0" smtClean="0">
                <a:solidFill>
                  <a:srgbClr val="3333FF"/>
                </a:solidFill>
                <a:latin typeface="Times New Roman" panose="02020603050405020304"/>
                <a:ea typeface="华文细黑"/>
                <a:cs typeface="Times New Roman" panose="02020603050405020304"/>
              </a:rPr>
              <a:t>            </a:t>
            </a:r>
            <a:r>
              <a:rPr lang="zh-CN" altLang="zh-CN" sz="2800" kern="100" dirty="0" smtClean="0">
                <a:solidFill>
                  <a:srgbClr val="3333FF"/>
                </a:solidFill>
                <a:latin typeface="Times New Roman" panose="02020603050405020304"/>
                <a:ea typeface="华文细黑"/>
                <a:cs typeface="Times New Roman" panose="02020603050405020304"/>
              </a:rPr>
              <a:t>用</a:t>
            </a:r>
            <a:r>
              <a:rPr lang="zh-CN" altLang="zh-CN" sz="2800" kern="100" dirty="0">
                <a:solidFill>
                  <a:srgbClr val="3333FF"/>
                </a:solidFill>
                <a:latin typeface="Times New Roman" panose="02020603050405020304"/>
                <a:ea typeface="华文细黑"/>
                <a:cs typeface="Times New Roman" panose="02020603050405020304"/>
              </a:rPr>
              <a:t>眼睛看</a:t>
            </a:r>
            <a:endParaRPr lang="zh-CN" altLang="zh-CN" sz="2800" kern="100" dirty="0">
              <a:solidFill>
                <a:srgbClr val="3333FF"/>
              </a:solidFill>
              <a:latin typeface="Times New Roman" panose="02020603050405020304"/>
              <a:ea typeface="华文细黑"/>
              <a:cs typeface="Times New Roman" panose="02020603050405020304"/>
            </a:endParaRPr>
          </a:p>
          <a:p>
            <a:pPr lvl="0" algn="just">
              <a:lnSpc>
                <a:spcPct val="150000"/>
              </a:lnSpc>
              <a:tabLst>
                <a:tab pos="2070735" algn="l"/>
              </a:tabLst>
            </a:pPr>
            <a:r>
              <a:rPr lang="en-US" altLang="zh-CN" sz="2800" kern="100" dirty="0" smtClean="0">
                <a:solidFill>
                  <a:srgbClr val="3333FF"/>
                </a:solidFill>
                <a:latin typeface="Times New Roman" panose="02020603050405020304"/>
                <a:ea typeface="华文细黑"/>
                <a:cs typeface="Times New Roman" panose="02020603050405020304"/>
              </a:rPr>
              <a:t>            </a:t>
            </a:r>
            <a:r>
              <a:rPr lang="zh-CN" altLang="zh-CN" sz="2800" kern="100" dirty="0" smtClean="0">
                <a:solidFill>
                  <a:srgbClr val="3333FF"/>
                </a:solidFill>
                <a:latin typeface="Times New Roman" panose="02020603050405020304"/>
                <a:ea typeface="华文细黑"/>
                <a:cs typeface="Times New Roman" panose="02020603050405020304"/>
              </a:rPr>
              <a:t>雕</a:t>
            </a:r>
            <a:r>
              <a:rPr lang="zh-CN" altLang="zh-CN" sz="2800" kern="100" dirty="0">
                <a:solidFill>
                  <a:srgbClr val="3333FF"/>
                </a:solidFill>
                <a:latin typeface="Times New Roman" panose="02020603050405020304"/>
                <a:ea typeface="华文细黑"/>
                <a:cs typeface="Times New Roman" panose="02020603050405020304"/>
              </a:rPr>
              <a:t>有青雀、黄龙头形</a:t>
            </a:r>
            <a:endParaRPr lang="zh-CN" altLang="zh-CN" sz="2800" kern="100" dirty="0">
              <a:solidFill>
                <a:srgbClr val="3333FF"/>
              </a:solidFill>
              <a:latin typeface="宋体" panose="02010600030101010101" pitchFamily="2" charset="-122"/>
              <a:cs typeface="Courier New" panose="02070309020205020404"/>
            </a:endParaRPr>
          </a:p>
          <a:p>
            <a:pPr lvl="0" algn="just">
              <a:lnSpc>
                <a:spcPct val="150000"/>
              </a:lnSpc>
              <a:tabLst>
                <a:tab pos="2070735" algn="l"/>
              </a:tabLst>
            </a:pPr>
            <a:endParaRPr lang="en-US" altLang="zh-CN" sz="2800" kern="100" dirty="0" smtClean="0">
              <a:solidFill>
                <a:srgbClr val="3333FF"/>
              </a:solidFill>
              <a:latin typeface="Times New Roman" panose="02020603050405020304"/>
              <a:ea typeface="华文细黑"/>
              <a:cs typeface="Times New Roman" panose="02020603050405020304"/>
            </a:endParaRPr>
          </a:p>
          <a:p>
            <a:pPr lvl="0" algn="just">
              <a:lnSpc>
                <a:spcPct val="150000"/>
              </a:lnSpc>
              <a:tabLst>
                <a:tab pos="2070735" algn="l"/>
              </a:tabLst>
            </a:pPr>
            <a:r>
              <a:rPr lang="en-US" altLang="zh-CN" sz="2800" kern="100" dirty="0" smtClean="0">
                <a:solidFill>
                  <a:srgbClr val="3333FF"/>
                </a:solidFill>
                <a:latin typeface="Times New Roman" panose="02020603050405020304"/>
                <a:ea typeface="华文细黑"/>
                <a:cs typeface="Times New Roman" panose="02020603050405020304"/>
              </a:rPr>
              <a:t>            </a:t>
            </a:r>
            <a:r>
              <a:rPr lang="zh-CN" altLang="zh-CN" sz="2800" kern="100" dirty="0" smtClean="0">
                <a:solidFill>
                  <a:srgbClr val="3333FF"/>
                </a:solidFill>
                <a:latin typeface="Times New Roman" panose="02020603050405020304"/>
                <a:ea typeface="华文细黑"/>
                <a:cs typeface="Times New Roman" panose="02020603050405020304"/>
              </a:rPr>
              <a:t>以</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为衣襟；以</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为衣带</a:t>
            </a:r>
            <a:endParaRPr lang="zh-CN" altLang="zh-CN" sz="2800" kern="100" dirty="0">
              <a:solidFill>
                <a:srgbClr val="3333FF"/>
              </a:solidFill>
              <a:latin typeface="宋体" panose="02010600030101010101" pitchFamily="2" charset="-122"/>
              <a:cs typeface="Courier New" panose="02070309020205020404"/>
            </a:endParaRPr>
          </a:p>
          <a:p>
            <a:pPr lvl="0" algn="just">
              <a:lnSpc>
                <a:spcPct val="150000"/>
              </a:lnSpc>
              <a:tabLst>
                <a:tab pos="2070735" algn="l"/>
              </a:tabLst>
            </a:pPr>
            <a:endParaRPr lang="en-US" altLang="zh-CN" sz="2800" kern="100" dirty="0" smtClean="0">
              <a:solidFill>
                <a:srgbClr val="3333FF"/>
              </a:solidFill>
              <a:latin typeface="Times New Roman" panose="02020603050405020304"/>
              <a:ea typeface="华文细黑"/>
              <a:cs typeface="Times New Roman" panose="02020603050405020304"/>
            </a:endParaRPr>
          </a:p>
          <a:p>
            <a:pPr lvl="0" algn="just">
              <a:lnSpc>
                <a:spcPct val="150000"/>
              </a:lnSpc>
              <a:tabLst>
                <a:tab pos="2070735" algn="l"/>
              </a:tabLst>
            </a:pPr>
            <a:r>
              <a:rPr lang="zh-CN" altLang="zh-CN" sz="2800" kern="100" dirty="0" smtClean="0">
                <a:solidFill>
                  <a:srgbClr val="3333FF"/>
                </a:solidFill>
                <a:latin typeface="Times New Roman" panose="02020603050405020304"/>
                <a:ea typeface="华文细黑"/>
                <a:cs typeface="Times New Roman" panose="02020603050405020304"/>
              </a:rPr>
              <a:t>千</a:t>
            </a:r>
            <a:r>
              <a:rPr lang="zh-CN" altLang="zh-CN" sz="2800" kern="100" dirty="0">
                <a:solidFill>
                  <a:srgbClr val="3333FF"/>
                </a:solidFill>
                <a:latin typeface="Times New Roman" panose="02020603050405020304"/>
                <a:ea typeface="华文细黑"/>
                <a:cs typeface="Times New Roman" panose="02020603050405020304"/>
              </a:rPr>
              <a:t>里而来的客人</a:t>
            </a:r>
            <a:endParaRPr lang="zh-CN" altLang="zh-CN" sz="2800" kern="100" dirty="0">
              <a:solidFill>
                <a:srgbClr val="3333FF"/>
              </a:solidFill>
              <a:latin typeface="宋体" panose="02010600030101010101" pitchFamily="2" charset="-122"/>
              <a:cs typeface="Courier New" panose="02070309020205020404"/>
            </a:endParaRPr>
          </a:p>
          <a:p>
            <a:pPr lvl="0" algn="just">
              <a:lnSpc>
                <a:spcPct val="150000"/>
              </a:lnSpc>
              <a:tabLst>
                <a:tab pos="2070735" algn="l"/>
              </a:tabLst>
            </a:pPr>
            <a:endParaRPr lang="en-US" altLang="zh-CN" sz="2800" kern="100" dirty="0" smtClean="0">
              <a:solidFill>
                <a:srgbClr val="3333FF"/>
              </a:solidFill>
              <a:latin typeface="Times New Roman" panose="02020603050405020304"/>
              <a:ea typeface="华文细黑"/>
              <a:cs typeface="Times New Roman" panose="02020603050405020304"/>
            </a:endParaRPr>
          </a:p>
          <a:p>
            <a:pPr lvl="0" algn="just">
              <a:lnSpc>
                <a:spcPct val="150000"/>
              </a:lnSpc>
              <a:tabLst>
                <a:tab pos="2070735" algn="l"/>
              </a:tabLst>
            </a:pPr>
            <a:r>
              <a:rPr lang="en-US" altLang="zh-CN" sz="2800" kern="100" dirty="0" smtClean="0">
                <a:solidFill>
                  <a:srgbClr val="3333FF"/>
                </a:solidFill>
                <a:latin typeface="Times New Roman" panose="02020603050405020304"/>
                <a:ea typeface="华文细黑"/>
                <a:cs typeface="Times New Roman" panose="02020603050405020304"/>
              </a:rPr>
              <a:t>                </a:t>
            </a:r>
            <a:r>
              <a:rPr lang="zh-CN" altLang="zh-CN" sz="2800" kern="100" dirty="0" smtClean="0">
                <a:solidFill>
                  <a:srgbClr val="3333FF"/>
                </a:solidFill>
                <a:latin typeface="Times New Roman" panose="02020603050405020304"/>
                <a:ea typeface="华文细黑"/>
                <a:cs typeface="Times New Roman" panose="02020603050405020304"/>
              </a:rPr>
              <a:t>俊杰</a:t>
            </a:r>
            <a:endParaRPr lang="zh-CN" altLang="zh-CN" sz="2800" kern="100" dirty="0">
              <a:solidFill>
                <a:srgbClr val="3333FF"/>
              </a:solidFill>
              <a:latin typeface="宋体" panose="02010600030101010101" pitchFamily="2" charset="-122"/>
              <a:cs typeface="Courier New" panose="02070309020205020404"/>
            </a:endParaRPr>
          </a:p>
          <a:p>
            <a:pPr lvl="0" algn="just">
              <a:lnSpc>
                <a:spcPct val="150000"/>
              </a:lnSpc>
              <a:tabLst>
                <a:tab pos="2070735" algn="l"/>
              </a:tabLst>
            </a:pPr>
            <a:r>
              <a:rPr lang="en-US" altLang="zh-CN" sz="2800" kern="100" dirty="0" smtClean="0">
                <a:solidFill>
                  <a:srgbClr val="3333FF"/>
                </a:solidFill>
                <a:latin typeface="Times New Roman" panose="02020603050405020304"/>
                <a:ea typeface="华文细黑"/>
                <a:cs typeface="Times New Roman" panose="02020603050405020304"/>
              </a:rPr>
              <a:t>                </a:t>
            </a:r>
            <a:r>
              <a:rPr lang="zh-CN" altLang="zh-CN" sz="2800" kern="100" dirty="0" smtClean="0">
                <a:solidFill>
                  <a:srgbClr val="3333FF"/>
                </a:solidFill>
                <a:latin typeface="Times New Roman" panose="02020603050405020304"/>
                <a:ea typeface="华文细黑"/>
                <a:cs typeface="Times New Roman" panose="02020603050405020304"/>
              </a:rPr>
              <a:t>美好</a:t>
            </a:r>
            <a:r>
              <a:rPr lang="zh-CN" altLang="zh-CN" sz="2800" kern="100" dirty="0">
                <a:solidFill>
                  <a:srgbClr val="3333FF"/>
                </a:solidFill>
                <a:latin typeface="Times New Roman" panose="02020603050405020304"/>
                <a:ea typeface="华文细黑"/>
                <a:cs typeface="Times New Roman" panose="02020603050405020304"/>
              </a:rPr>
              <a:t>的事物；难得的人</a:t>
            </a:r>
            <a:endParaRPr lang="zh-CN" altLang="zh-CN" sz="2800" kern="100" dirty="0">
              <a:solidFill>
                <a:srgbClr val="3333FF"/>
              </a:solidFill>
              <a:latin typeface="宋体" panose="02010600030101010101" pitchFamily="2" charset="-122"/>
              <a:cs typeface="Courier New" panose="02070309020205020404"/>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1"/>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blinds(horizontal)">
                                      <p:cBhvr>
                                        <p:cTn id="7" dur="500"/>
                                        <p:tgtEl>
                                          <p:spTgt spid="8">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8">
                                            <p:txEl>
                                              <p:pRg st="1" end="1"/>
                                            </p:txEl>
                                          </p:spTgt>
                                        </p:tgtEl>
                                        <p:attrNameLst>
                                          <p:attrName>style.visibility</p:attrName>
                                        </p:attrNameLst>
                                      </p:cBhvr>
                                      <p:to>
                                        <p:strVal val="visible"/>
                                      </p:to>
                                    </p:set>
                                    <p:animEffect transition="in" filter="blinds(horizontal)">
                                      <p:cBhvr>
                                        <p:cTn id="12" dur="500"/>
                                        <p:tgtEl>
                                          <p:spTgt spid="8">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8">
                                            <p:txEl>
                                              <p:pRg st="3" end="3"/>
                                            </p:txEl>
                                          </p:spTgt>
                                        </p:tgtEl>
                                        <p:attrNameLst>
                                          <p:attrName>style.visibility</p:attrName>
                                        </p:attrNameLst>
                                      </p:cBhvr>
                                      <p:to>
                                        <p:strVal val="visible"/>
                                      </p:to>
                                    </p:set>
                                    <p:animEffect transition="in" filter="blinds(horizontal)">
                                      <p:cBhvr>
                                        <p:cTn id="17" dur="500"/>
                                        <p:tgtEl>
                                          <p:spTgt spid="8">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8">
                                            <p:txEl>
                                              <p:pRg st="5" end="5"/>
                                            </p:txEl>
                                          </p:spTgt>
                                        </p:tgtEl>
                                        <p:attrNameLst>
                                          <p:attrName>style.visibility</p:attrName>
                                        </p:attrNameLst>
                                      </p:cBhvr>
                                      <p:to>
                                        <p:strVal val="visible"/>
                                      </p:to>
                                    </p:set>
                                    <p:animEffect transition="in" filter="blinds(horizontal)">
                                      <p:cBhvr>
                                        <p:cTn id="22" dur="500"/>
                                        <p:tgtEl>
                                          <p:spTgt spid="8">
                                            <p:txEl>
                                              <p:pRg st="5" end="5"/>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8">
                                            <p:txEl>
                                              <p:pRg st="7" end="7"/>
                                            </p:txEl>
                                          </p:spTgt>
                                        </p:tgtEl>
                                        <p:attrNameLst>
                                          <p:attrName>style.visibility</p:attrName>
                                        </p:attrNameLst>
                                      </p:cBhvr>
                                      <p:to>
                                        <p:strVal val="visible"/>
                                      </p:to>
                                    </p:set>
                                    <p:animEffect transition="in" filter="blinds(horizontal)">
                                      <p:cBhvr>
                                        <p:cTn id="27" dur="500"/>
                                        <p:tgtEl>
                                          <p:spTgt spid="8">
                                            <p:txEl>
                                              <p:pRg st="7" end="7"/>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8">
                                            <p:txEl>
                                              <p:pRg st="8" end="8"/>
                                            </p:txEl>
                                          </p:spTgt>
                                        </p:tgtEl>
                                        <p:attrNameLst>
                                          <p:attrName>style.visibility</p:attrName>
                                        </p:attrNameLst>
                                      </p:cBhvr>
                                      <p:to>
                                        <p:strVal val="visible"/>
                                      </p:to>
                                    </p:set>
                                    <p:animEffect transition="in" filter="blinds(horizontal)">
                                      <p:cBhvr>
                                        <p:cTn id="32" dur="500"/>
                                        <p:tgtEl>
                                          <p:spTgt spid="8">
                                            <p:txEl>
                                              <p:pRg st="8" end="8"/>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xit" presetSubtype="0" fill="hold" grpId="0" nodeType="clickEffect">
                                  <p:stCondLst>
                                    <p:cond delay="0"/>
                                  </p:stCondLst>
                                  <p:childTnLst>
                                    <p:animEffect transition="out" filter="fade">
                                      <p:cBhvr>
                                        <p:cTn id="36" dur="500"/>
                                        <p:tgtEl>
                                          <p:spTgt spid="8">
                                            <p:txEl>
                                              <p:pRg st="0" end="0"/>
                                            </p:txEl>
                                          </p:spTgt>
                                        </p:tgtEl>
                                      </p:cBhvr>
                                    </p:animEffect>
                                    <p:set>
                                      <p:cBhvr>
                                        <p:cTn id="37" dur="1" fill="hold">
                                          <p:stCondLst>
                                            <p:cond delay="499"/>
                                          </p:stCondLst>
                                        </p:cTn>
                                        <p:tgtEl>
                                          <p:spTgt spid="8">
                                            <p:txEl>
                                              <p:pRg st="0" end="0"/>
                                            </p:txEl>
                                          </p:spTgt>
                                        </p:tgtEl>
                                        <p:attrNameLst>
                                          <p:attrName>style.visibility</p:attrName>
                                        </p:attrNameLst>
                                      </p:cBhvr>
                                      <p:to>
                                        <p:strVal val="hidden"/>
                                      </p:to>
                                    </p:set>
                                  </p:childTnLst>
                                </p:cTn>
                              </p:par>
                              <p:par>
                                <p:cTn id="38" presetID="10" presetClass="exit" presetSubtype="0" fill="hold" grpId="0" nodeType="withEffect">
                                  <p:stCondLst>
                                    <p:cond delay="0"/>
                                  </p:stCondLst>
                                  <p:childTnLst>
                                    <p:animEffect transition="out" filter="fade">
                                      <p:cBhvr>
                                        <p:cTn id="39" dur="500"/>
                                        <p:tgtEl>
                                          <p:spTgt spid="8">
                                            <p:txEl>
                                              <p:pRg st="1" end="1"/>
                                            </p:txEl>
                                          </p:spTgt>
                                        </p:tgtEl>
                                      </p:cBhvr>
                                    </p:animEffect>
                                    <p:set>
                                      <p:cBhvr>
                                        <p:cTn id="40" dur="1" fill="hold">
                                          <p:stCondLst>
                                            <p:cond delay="499"/>
                                          </p:stCondLst>
                                        </p:cTn>
                                        <p:tgtEl>
                                          <p:spTgt spid="8">
                                            <p:txEl>
                                              <p:pRg st="1" end="1"/>
                                            </p:txEl>
                                          </p:spTgt>
                                        </p:tgtEl>
                                        <p:attrNameLst>
                                          <p:attrName>style.visibility</p:attrName>
                                        </p:attrNameLst>
                                      </p:cBhvr>
                                      <p:to>
                                        <p:strVal val="hidden"/>
                                      </p:to>
                                    </p:set>
                                  </p:childTnLst>
                                </p:cTn>
                              </p:par>
                              <p:par>
                                <p:cTn id="41" presetID="10" presetClass="exit" presetSubtype="0" fill="hold" grpId="0" nodeType="withEffect">
                                  <p:stCondLst>
                                    <p:cond delay="0"/>
                                  </p:stCondLst>
                                  <p:childTnLst>
                                    <p:animEffect transition="out" filter="fade">
                                      <p:cBhvr>
                                        <p:cTn id="42" dur="500"/>
                                        <p:tgtEl>
                                          <p:spTgt spid="8">
                                            <p:txEl>
                                              <p:pRg st="3" end="3"/>
                                            </p:txEl>
                                          </p:spTgt>
                                        </p:tgtEl>
                                      </p:cBhvr>
                                    </p:animEffect>
                                    <p:set>
                                      <p:cBhvr>
                                        <p:cTn id="43" dur="1" fill="hold">
                                          <p:stCondLst>
                                            <p:cond delay="499"/>
                                          </p:stCondLst>
                                        </p:cTn>
                                        <p:tgtEl>
                                          <p:spTgt spid="8">
                                            <p:txEl>
                                              <p:pRg st="3" end="3"/>
                                            </p:txEl>
                                          </p:spTgt>
                                        </p:tgtEl>
                                        <p:attrNameLst>
                                          <p:attrName>style.visibility</p:attrName>
                                        </p:attrNameLst>
                                      </p:cBhvr>
                                      <p:to>
                                        <p:strVal val="hidden"/>
                                      </p:to>
                                    </p:set>
                                  </p:childTnLst>
                                </p:cTn>
                              </p:par>
                              <p:par>
                                <p:cTn id="44" presetID="10" presetClass="exit" presetSubtype="0" fill="hold" grpId="0" nodeType="withEffect">
                                  <p:stCondLst>
                                    <p:cond delay="0"/>
                                  </p:stCondLst>
                                  <p:childTnLst>
                                    <p:animEffect transition="out" filter="fade">
                                      <p:cBhvr>
                                        <p:cTn id="45" dur="500"/>
                                        <p:tgtEl>
                                          <p:spTgt spid="8">
                                            <p:txEl>
                                              <p:pRg st="5" end="5"/>
                                            </p:txEl>
                                          </p:spTgt>
                                        </p:tgtEl>
                                      </p:cBhvr>
                                    </p:animEffect>
                                    <p:set>
                                      <p:cBhvr>
                                        <p:cTn id="46" dur="1" fill="hold">
                                          <p:stCondLst>
                                            <p:cond delay="499"/>
                                          </p:stCondLst>
                                        </p:cTn>
                                        <p:tgtEl>
                                          <p:spTgt spid="8">
                                            <p:txEl>
                                              <p:pRg st="5" end="5"/>
                                            </p:txEl>
                                          </p:spTgt>
                                        </p:tgtEl>
                                        <p:attrNameLst>
                                          <p:attrName>style.visibility</p:attrName>
                                        </p:attrNameLst>
                                      </p:cBhvr>
                                      <p:to>
                                        <p:strVal val="hidden"/>
                                      </p:to>
                                    </p:set>
                                  </p:childTnLst>
                                </p:cTn>
                              </p:par>
                              <p:par>
                                <p:cTn id="47" presetID="10" presetClass="exit" presetSubtype="0" fill="hold" grpId="0" nodeType="withEffect">
                                  <p:stCondLst>
                                    <p:cond delay="0"/>
                                  </p:stCondLst>
                                  <p:childTnLst>
                                    <p:animEffect transition="out" filter="fade">
                                      <p:cBhvr>
                                        <p:cTn id="48" dur="500"/>
                                        <p:tgtEl>
                                          <p:spTgt spid="8">
                                            <p:txEl>
                                              <p:pRg st="7" end="7"/>
                                            </p:txEl>
                                          </p:spTgt>
                                        </p:tgtEl>
                                      </p:cBhvr>
                                    </p:animEffect>
                                    <p:set>
                                      <p:cBhvr>
                                        <p:cTn id="49" dur="1" fill="hold">
                                          <p:stCondLst>
                                            <p:cond delay="499"/>
                                          </p:stCondLst>
                                        </p:cTn>
                                        <p:tgtEl>
                                          <p:spTgt spid="8">
                                            <p:txEl>
                                              <p:pRg st="7" end="7"/>
                                            </p:txEl>
                                          </p:spTgt>
                                        </p:tgtEl>
                                        <p:attrNameLst>
                                          <p:attrName>style.visibility</p:attrName>
                                        </p:attrNameLst>
                                      </p:cBhvr>
                                      <p:to>
                                        <p:strVal val="hidden"/>
                                      </p:to>
                                    </p:set>
                                  </p:childTnLst>
                                </p:cTn>
                              </p:par>
                              <p:par>
                                <p:cTn id="50" presetID="10" presetClass="exit" presetSubtype="0" fill="hold" grpId="0" nodeType="withEffect">
                                  <p:stCondLst>
                                    <p:cond delay="0"/>
                                  </p:stCondLst>
                                  <p:childTnLst>
                                    <p:animEffect transition="out" filter="fade">
                                      <p:cBhvr>
                                        <p:cTn id="51" dur="500"/>
                                        <p:tgtEl>
                                          <p:spTgt spid="8">
                                            <p:txEl>
                                              <p:pRg st="8" end="8"/>
                                            </p:txEl>
                                          </p:spTgt>
                                        </p:tgtEl>
                                      </p:cBhvr>
                                    </p:animEffect>
                                    <p:set>
                                      <p:cBhvr>
                                        <p:cTn id="52" dur="1" fill="hold">
                                          <p:stCondLst>
                                            <p:cond delay="499"/>
                                          </p:stCondLst>
                                        </p:cTn>
                                        <p:tgtEl>
                                          <p:spTgt spid="8">
                                            <p:txEl>
                                              <p:pRg st="8" end="8"/>
                                            </p:txEl>
                                          </p:spTgt>
                                        </p:tgtEl>
                                        <p:attrNameLst>
                                          <p:attrName>style.visibility</p:attrName>
                                        </p:attrNameLst>
                                      </p:cBhvr>
                                      <p:to>
                                        <p:strVal val="hidden"/>
                                      </p:to>
                                    </p:set>
                                  </p:childTnLst>
                                </p:cTn>
                              </p:par>
                            </p:childTnLst>
                          </p:cTn>
                        </p:par>
                      </p:childTnLst>
                    </p:cTn>
                  </p:par>
                </p:childTnLst>
              </p:cTn>
              <p:nextCondLst>
                <p:cond evt="onClick" delay="0">
                  <p:tgtEl>
                    <p:spTgt spid="21"/>
                  </p:tgtEl>
                </p:cond>
              </p:nextCondLst>
            </p:seq>
          </p:childTnLst>
        </p:cTn>
      </p:par>
    </p:tnLst>
    <p:bldLst>
      <p:bldP spid="8" grpId="0" uiExpand="1" build="allAtOnce"/>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21" name="圆角矩形 20"/>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答案</a:t>
            </a:r>
            <a:endParaRPr lang="zh-CN" altLang="en-US" sz="1400" dirty="0">
              <a:solidFill>
                <a:srgbClr val="C00000"/>
              </a:solidFill>
              <a:latin typeface="黑体" panose="02010609060101010101" pitchFamily="49" charset="-122"/>
              <a:ea typeface="黑体" panose="02010609060101010101" pitchFamily="49" charset="-122"/>
            </a:endParaRPr>
          </a:p>
        </p:txBody>
      </p:sp>
      <p:sp>
        <p:nvSpPr>
          <p:cNvPr id="20" name="矩形 19"/>
          <p:cNvSpPr/>
          <p:nvPr/>
        </p:nvSpPr>
        <p:spPr>
          <a:xfrm>
            <a:off x="406574" y="35099"/>
            <a:ext cx="11376000" cy="656846"/>
          </a:xfrm>
          <a:prstGeom prst="rect">
            <a:avLst/>
          </a:prstGeom>
        </p:spPr>
        <p:txBody>
          <a:bodyPr wrap="square">
            <a:spAutoFit/>
          </a:bodyPr>
          <a:lstStyle/>
          <a:p>
            <a:pPr algn="just">
              <a:lnSpc>
                <a:spcPct val="150000"/>
              </a:lnSpc>
              <a:spcAft>
                <a:spcPts val="0"/>
              </a:spcAft>
              <a:tabLst>
                <a:tab pos="2070735" algn="l"/>
              </a:tabLst>
            </a:pPr>
            <a:r>
              <a:rPr lang="en-US" altLang="zh-CN" sz="2800" kern="100" dirty="0">
                <a:latin typeface="Times New Roman" panose="02020603050405020304"/>
                <a:ea typeface="华文细黑"/>
                <a:cs typeface="Courier New" panose="02070309020205020404"/>
              </a:rPr>
              <a:t>(4)</a:t>
            </a:r>
            <a:r>
              <a:rPr lang="zh-CN" altLang="zh-CN" sz="2800" kern="100" dirty="0">
                <a:latin typeface="Times New Roman" panose="02020603050405020304"/>
                <a:ea typeface="华文细黑"/>
                <a:cs typeface="Times New Roman" panose="02020603050405020304"/>
              </a:rPr>
              <a:t>一词多义</a:t>
            </a:r>
            <a:endParaRPr lang="zh-CN" altLang="zh-CN" sz="2800" kern="100" dirty="0">
              <a:effectLst/>
              <a:latin typeface="宋体" panose="02010600030101010101" pitchFamily="2" charset="-122"/>
              <a:cs typeface="Courier New" panose="02070309020205020404"/>
            </a:endParaRPr>
          </a:p>
        </p:txBody>
      </p:sp>
      <p:sp>
        <p:nvSpPr>
          <p:cNvPr id="7" name="矩形 6"/>
          <p:cNvSpPr/>
          <p:nvPr/>
        </p:nvSpPr>
        <p:spPr>
          <a:xfrm>
            <a:off x="1433736" y="668992"/>
            <a:ext cx="7992888" cy="5909310"/>
          </a:xfrm>
          <a:prstGeom prst="rect">
            <a:avLst/>
          </a:prstGeom>
        </p:spPr>
        <p:txBody>
          <a:bodyPr wrap="square">
            <a:spAutoFit/>
          </a:bodyPr>
          <a:lstStyle/>
          <a:p>
            <a:pPr algn="just">
              <a:lnSpc>
                <a:spcPct val="150000"/>
              </a:lnSpc>
              <a:spcAft>
                <a:spcPts val="0"/>
              </a:spcAft>
              <a:tabLst>
                <a:tab pos="2070735" algn="l"/>
              </a:tabLst>
            </a:pPr>
            <a:r>
              <a:rPr lang="zh-CN" altLang="zh-CN" sz="2800" kern="100" dirty="0" smtClean="0">
                <a:latin typeface="Times New Roman" panose="02020603050405020304"/>
                <a:ea typeface="华文细黑"/>
                <a:cs typeface="Times New Roman" panose="02020603050405020304"/>
              </a:rPr>
              <a:t>豫</a:t>
            </a:r>
            <a:r>
              <a:rPr lang="zh-CN" altLang="zh-CN" sz="2800" kern="100" dirty="0">
                <a:latin typeface="Times New Roman" panose="02020603050405020304"/>
                <a:ea typeface="华文细黑"/>
                <a:cs typeface="Times New Roman" panose="02020603050405020304"/>
              </a:rPr>
              <a:t>章</a:t>
            </a:r>
            <a:r>
              <a:rPr lang="zh-CN" altLang="zh-CN" sz="2800" kern="100" dirty="0">
                <a:solidFill>
                  <a:srgbClr val="FF0000"/>
                </a:solidFill>
                <a:latin typeface="Times New Roman" panose="02020603050405020304"/>
                <a:ea typeface="华文细黑"/>
                <a:cs typeface="Times New Roman" panose="02020603050405020304"/>
              </a:rPr>
              <a:t>故</a:t>
            </a:r>
            <a:r>
              <a:rPr lang="zh-CN" altLang="zh-CN" sz="2800" kern="100" dirty="0">
                <a:latin typeface="Times New Roman" panose="02020603050405020304"/>
                <a:ea typeface="华文细黑"/>
                <a:cs typeface="Times New Roman" panose="02020603050405020304"/>
              </a:rPr>
              <a:t>郡，洪都新</a:t>
            </a:r>
            <a:r>
              <a:rPr lang="zh-CN" altLang="zh-CN" sz="2800" kern="100" dirty="0" smtClean="0">
                <a:latin typeface="Times New Roman" panose="02020603050405020304"/>
                <a:ea typeface="华文细黑"/>
                <a:cs typeface="Times New Roman" panose="02020603050405020304"/>
              </a:rPr>
              <a:t>府</a:t>
            </a:r>
            <a:endParaRPr lang="en-US" altLang="zh-CN" sz="2800" kern="100" dirty="0" smtClean="0">
              <a:latin typeface="Times New Roman" panose="02020603050405020304"/>
              <a:ea typeface="华文细黑"/>
              <a:cs typeface="Courier New" panose="02070309020205020404"/>
            </a:endParaRPr>
          </a:p>
          <a:p>
            <a:pPr algn="just">
              <a:lnSpc>
                <a:spcPct val="150000"/>
              </a:lnSpc>
              <a:spcAft>
                <a:spcPts val="0"/>
              </a:spcAft>
              <a:tabLst>
                <a:tab pos="2070735" algn="l"/>
              </a:tabLst>
            </a:pPr>
            <a:r>
              <a:rPr lang="zh-CN" altLang="zh-CN" sz="2800" kern="100" dirty="0" smtClean="0">
                <a:solidFill>
                  <a:srgbClr val="FF0000"/>
                </a:solidFill>
                <a:latin typeface="Times New Roman" panose="02020603050405020304"/>
                <a:ea typeface="华文细黑"/>
                <a:cs typeface="Times New Roman" panose="02020603050405020304"/>
              </a:rPr>
              <a:t>故</a:t>
            </a:r>
            <a:r>
              <a:rPr lang="zh-CN" altLang="zh-CN" sz="2800" kern="100" dirty="0" smtClean="0">
                <a:latin typeface="Times New Roman" panose="02020603050405020304"/>
                <a:ea typeface="华文细黑"/>
                <a:cs typeface="Times New Roman" panose="02020603050405020304"/>
              </a:rPr>
              <a:t>天将降大任于是人也</a:t>
            </a:r>
            <a:endParaRPr lang="en-US" altLang="zh-CN" sz="2800" kern="100" dirty="0" smtClean="0">
              <a:latin typeface="Times New Roman" panose="02020603050405020304"/>
              <a:ea typeface="华文细黑"/>
              <a:cs typeface="Courier New" panose="02070309020205020404"/>
            </a:endParaRPr>
          </a:p>
          <a:p>
            <a:pPr algn="just">
              <a:lnSpc>
                <a:spcPct val="150000"/>
              </a:lnSpc>
              <a:spcAft>
                <a:spcPts val="0"/>
              </a:spcAft>
              <a:tabLst>
                <a:tab pos="2070735" algn="l"/>
              </a:tabLst>
            </a:pPr>
            <a:r>
              <a:rPr lang="zh-CN" altLang="zh-CN" sz="2800" kern="100" dirty="0" smtClean="0">
                <a:latin typeface="Times New Roman" panose="02020603050405020304"/>
                <a:ea typeface="华文细黑"/>
                <a:cs typeface="Times New Roman" panose="02020603050405020304"/>
              </a:rPr>
              <a:t>桓</a:t>
            </a:r>
            <a:r>
              <a:rPr lang="zh-CN" altLang="zh-CN" sz="2800" kern="100" dirty="0">
                <a:latin typeface="Times New Roman" panose="02020603050405020304"/>
                <a:ea typeface="华文细黑"/>
                <a:cs typeface="Times New Roman" panose="02020603050405020304"/>
              </a:rPr>
              <a:t>侯</a:t>
            </a:r>
            <a:r>
              <a:rPr lang="zh-CN" altLang="zh-CN" sz="2800" kern="100" dirty="0">
                <a:solidFill>
                  <a:srgbClr val="FF0000"/>
                </a:solidFill>
                <a:latin typeface="Times New Roman" panose="02020603050405020304"/>
                <a:ea typeface="华文细黑"/>
                <a:cs typeface="Times New Roman" panose="02020603050405020304"/>
              </a:rPr>
              <a:t>故</a:t>
            </a:r>
            <a:r>
              <a:rPr lang="zh-CN" altLang="zh-CN" sz="2800" kern="100" dirty="0">
                <a:latin typeface="Times New Roman" panose="02020603050405020304"/>
                <a:ea typeface="华文细黑"/>
                <a:cs typeface="Times New Roman" panose="02020603050405020304"/>
              </a:rPr>
              <a:t>使人问</a:t>
            </a:r>
            <a:r>
              <a:rPr lang="zh-CN" altLang="zh-CN" sz="2800" kern="100" dirty="0" smtClean="0">
                <a:latin typeface="Times New Roman" panose="02020603050405020304"/>
                <a:ea typeface="华文细黑"/>
                <a:cs typeface="Times New Roman" panose="02020603050405020304"/>
              </a:rPr>
              <a:t>之</a:t>
            </a:r>
            <a:endParaRPr lang="en-US" altLang="zh-CN" sz="2800" kern="100" dirty="0" smtClean="0">
              <a:latin typeface="Times New Roman" panose="02020603050405020304"/>
              <a:ea typeface="华文细黑"/>
              <a:cs typeface="Courier New" panose="02070309020205020404"/>
            </a:endParaRPr>
          </a:p>
          <a:p>
            <a:pPr algn="just">
              <a:lnSpc>
                <a:spcPct val="150000"/>
              </a:lnSpc>
              <a:spcAft>
                <a:spcPts val="0"/>
              </a:spcAft>
              <a:tabLst>
                <a:tab pos="2070735" algn="l"/>
              </a:tabLst>
            </a:pPr>
            <a:r>
              <a:rPr lang="zh-CN" altLang="zh-CN" sz="2800" kern="100" dirty="0" smtClean="0">
                <a:latin typeface="Times New Roman" panose="02020603050405020304"/>
                <a:ea typeface="华文细黑"/>
                <a:cs typeface="Times New Roman" panose="02020603050405020304"/>
              </a:rPr>
              <a:t>既</a:t>
            </a:r>
            <a:r>
              <a:rPr lang="zh-CN" altLang="zh-CN" sz="2800" kern="100" dirty="0">
                <a:latin typeface="Times New Roman" panose="02020603050405020304"/>
                <a:ea typeface="华文细黑"/>
                <a:cs typeface="Times New Roman" panose="02020603050405020304"/>
              </a:rPr>
              <a:t>克，公问其</a:t>
            </a:r>
            <a:r>
              <a:rPr lang="zh-CN" altLang="zh-CN" sz="2800" kern="100" dirty="0" smtClean="0">
                <a:solidFill>
                  <a:srgbClr val="FF0000"/>
                </a:solidFill>
                <a:latin typeface="Times New Roman" panose="02020603050405020304"/>
                <a:ea typeface="华文细黑"/>
                <a:cs typeface="Times New Roman" panose="02020603050405020304"/>
              </a:rPr>
              <a:t>故</a:t>
            </a:r>
            <a:endParaRPr lang="en-US" altLang="zh-CN" sz="2800" kern="100" dirty="0" smtClean="0">
              <a:latin typeface="Times New Roman" panose="02020603050405020304"/>
              <a:ea typeface="华文细黑"/>
              <a:cs typeface="Courier New" panose="02070309020205020404"/>
            </a:endParaRPr>
          </a:p>
          <a:p>
            <a:pPr algn="just">
              <a:lnSpc>
                <a:spcPct val="150000"/>
              </a:lnSpc>
              <a:spcAft>
                <a:spcPts val="0"/>
              </a:spcAft>
              <a:tabLst>
                <a:tab pos="2070735" algn="l"/>
              </a:tabLst>
            </a:pPr>
            <a:r>
              <a:rPr lang="zh-CN" altLang="zh-CN" sz="2800" kern="100" dirty="0" smtClean="0">
                <a:latin typeface="Times New Roman" panose="02020603050405020304"/>
                <a:ea typeface="华文细黑"/>
                <a:cs typeface="Times New Roman" panose="02020603050405020304"/>
              </a:rPr>
              <a:t>君</a:t>
            </a:r>
            <a:r>
              <a:rPr lang="zh-CN" altLang="zh-CN" sz="2800" kern="100" dirty="0">
                <a:latin typeface="Times New Roman" panose="02020603050405020304"/>
                <a:ea typeface="华文细黑"/>
                <a:cs typeface="Times New Roman" panose="02020603050405020304"/>
              </a:rPr>
              <a:t>安与项伯有</a:t>
            </a:r>
            <a:r>
              <a:rPr lang="zh-CN" altLang="zh-CN" sz="2800" kern="100" dirty="0" smtClean="0">
                <a:solidFill>
                  <a:srgbClr val="FF0000"/>
                </a:solidFill>
                <a:latin typeface="Times New Roman" panose="02020603050405020304"/>
                <a:ea typeface="华文细黑"/>
                <a:cs typeface="Times New Roman" panose="02020603050405020304"/>
              </a:rPr>
              <a:t>故</a:t>
            </a:r>
            <a:endParaRPr lang="zh-CN" altLang="zh-CN" sz="2800" kern="100" dirty="0">
              <a:latin typeface="宋体" panose="02010600030101010101" pitchFamily="2" charset="-122"/>
              <a:cs typeface="Courier New" panose="02070309020205020404"/>
            </a:endParaRPr>
          </a:p>
          <a:p>
            <a:pPr algn="just">
              <a:lnSpc>
                <a:spcPct val="150000"/>
              </a:lnSpc>
              <a:spcAft>
                <a:spcPts val="0"/>
              </a:spcAft>
              <a:tabLst>
                <a:tab pos="2070735" algn="l"/>
              </a:tabLst>
            </a:pPr>
            <a:r>
              <a:rPr lang="zh-CN" altLang="zh-CN" sz="2800" kern="100" dirty="0" smtClean="0">
                <a:latin typeface="Times New Roman" panose="02020603050405020304"/>
                <a:ea typeface="华文细黑"/>
                <a:cs typeface="Times New Roman" panose="02020603050405020304"/>
              </a:rPr>
              <a:t>宾主</a:t>
            </a:r>
            <a:r>
              <a:rPr lang="zh-CN" altLang="zh-CN" sz="2800" kern="100" dirty="0">
                <a:solidFill>
                  <a:srgbClr val="FF0000"/>
                </a:solidFill>
                <a:latin typeface="Times New Roman" panose="02020603050405020304"/>
                <a:ea typeface="华文细黑"/>
                <a:cs typeface="Times New Roman" panose="02020603050405020304"/>
              </a:rPr>
              <a:t>尽</a:t>
            </a:r>
            <a:r>
              <a:rPr lang="zh-CN" altLang="zh-CN" sz="2800" kern="100" dirty="0">
                <a:latin typeface="Times New Roman" panose="02020603050405020304"/>
                <a:ea typeface="华文细黑"/>
                <a:cs typeface="Times New Roman" panose="02020603050405020304"/>
              </a:rPr>
              <a:t>东南之</a:t>
            </a:r>
            <a:r>
              <a:rPr lang="zh-CN" altLang="zh-CN" sz="2800" kern="100" dirty="0" smtClean="0">
                <a:latin typeface="Times New Roman" panose="02020603050405020304"/>
                <a:ea typeface="华文细黑"/>
                <a:cs typeface="Times New Roman" panose="02020603050405020304"/>
              </a:rPr>
              <a:t>美</a:t>
            </a:r>
            <a:endParaRPr lang="en-US" altLang="zh-CN" sz="2800" kern="100" dirty="0" smtClean="0">
              <a:latin typeface="Times New Roman" panose="02020603050405020304"/>
              <a:ea typeface="华文细黑"/>
              <a:cs typeface="Courier New" panose="02070309020205020404"/>
            </a:endParaRPr>
          </a:p>
          <a:p>
            <a:pPr algn="just">
              <a:lnSpc>
                <a:spcPct val="150000"/>
              </a:lnSpc>
              <a:spcAft>
                <a:spcPts val="0"/>
              </a:spcAft>
              <a:tabLst>
                <a:tab pos="2070735" algn="l"/>
              </a:tabLst>
            </a:pPr>
            <a:r>
              <a:rPr lang="zh-CN" altLang="zh-CN" sz="2800" kern="100" dirty="0" smtClean="0">
                <a:latin typeface="Times New Roman" panose="02020603050405020304"/>
                <a:ea typeface="华文细黑"/>
                <a:cs typeface="Times New Roman" panose="02020603050405020304"/>
              </a:rPr>
              <a:t>潦</a:t>
            </a:r>
            <a:r>
              <a:rPr lang="zh-CN" altLang="zh-CN" sz="2800" kern="100" dirty="0">
                <a:latin typeface="Times New Roman" panose="02020603050405020304"/>
                <a:ea typeface="华文细黑"/>
                <a:cs typeface="Times New Roman" panose="02020603050405020304"/>
              </a:rPr>
              <a:t>水</a:t>
            </a:r>
            <a:r>
              <a:rPr lang="zh-CN" altLang="zh-CN" sz="2800" kern="100" dirty="0">
                <a:solidFill>
                  <a:srgbClr val="FF0000"/>
                </a:solidFill>
                <a:latin typeface="Times New Roman" panose="02020603050405020304"/>
                <a:ea typeface="华文细黑"/>
                <a:cs typeface="Times New Roman" panose="02020603050405020304"/>
              </a:rPr>
              <a:t>尽</a:t>
            </a:r>
            <a:r>
              <a:rPr lang="zh-CN" altLang="zh-CN" sz="2800" kern="100" dirty="0">
                <a:latin typeface="Times New Roman" panose="02020603050405020304"/>
                <a:ea typeface="华文细黑"/>
                <a:cs typeface="Times New Roman" panose="02020603050405020304"/>
              </a:rPr>
              <a:t>而寒潭</a:t>
            </a:r>
            <a:r>
              <a:rPr lang="zh-CN" altLang="zh-CN" sz="2800" kern="100" dirty="0" smtClean="0">
                <a:latin typeface="Times New Roman" panose="02020603050405020304"/>
                <a:ea typeface="华文细黑"/>
                <a:cs typeface="Times New Roman" panose="02020603050405020304"/>
              </a:rPr>
              <a:t>清</a:t>
            </a:r>
            <a:endParaRPr lang="en-US" altLang="zh-CN" sz="2800" kern="100" dirty="0" smtClean="0">
              <a:latin typeface="Times New Roman" panose="02020603050405020304"/>
              <a:ea typeface="华文细黑"/>
              <a:cs typeface="Courier New" panose="02070309020205020404"/>
            </a:endParaRPr>
          </a:p>
          <a:p>
            <a:pPr algn="just">
              <a:lnSpc>
                <a:spcPct val="150000"/>
              </a:lnSpc>
              <a:spcAft>
                <a:spcPts val="0"/>
              </a:spcAft>
              <a:tabLst>
                <a:tab pos="2070735" algn="l"/>
              </a:tabLst>
            </a:pPr>
            <a:r>
              <a:rPr lang="zh-CN" altLang="zh-CN" sz="2800" kern="100" dirty="0" smtClean="0">
                <a:latin typeface="Times New Roman" panose="02020603050405020304"/>
                <a:ea typeface="华文细黑"/>
                <a:cs typeface="Times New Roman" panose="02020603050405020304"/>
              </a:rPr>
              <a:t>则</a:t>
            </a:r>
            <a:r>
              <a:rPr lang="zh-CN" altLang="zh-CN" sz="2800" kern="100" dirty="0">
                <a:latin typeface="Times New Roman" panose="02020603050405020304"/>
                <a:ea typeface="华文细黑"/>
                <a:cs typeface="Times New Roman" panose="02020603050405020304"/>
              </a:rPr>
              <a:t>智者</a:t>
            </a:r>
            <a:r>
              <a:rPr lang="zh-CN" altLang="zh-CN" sz="2800" kern="100" dirty="0">
                <a:solidFill>
                  <a:srgbClr val="FF0000"/>
                </a:solidFill>
                <a:latin typeface="Times New Roman" panose="02020603050405020304"/>
                <a:ea typeface="华文细黑"/>
                <a:cs typeface="Times New Roman" panose="02020603050405020304"/>
              </a:rPr>
              <a:t>尽</a:t>
            </a:r>
            <a:r>
              <a:rPr lang="zh-CN" altLang="zh-CN" sz="2800" kern="100" dirty="0">
                <a:latin typeface="Times New Roman" panose="02020603050405020304"/>
                <a:ea typeface="华文细黑"/>
                <a:cs typeface="Times New Roman" panose="02020603050405020304"/>
              </a:rPr>
              <a:t>其</a:t>
            </a:r>
            <a:r>
              <a:rPr lang="zh-CN" altLang="zh-CN" sz="2800" kern="100" dirty="0" smtClean="0">
                <a:latin typeface="Times New Roman" panose="02020603050405020304"/>
                <a:ea typeface="华文细黑"/>
                <a:cs typeface="Times New Roman" panose="02020603050405020304"/>
              </a:rPr>
              <a:t>谋</a:t>
            </a:r>
            <a:endParaRPr lang="en-US" altLang="zh-CN" sz="2800" kern="100" dirty="0" smtClean="0">
              <a:latin typeface="Times New Roman" panose="02020603050405020304"/>
              <a:ea typeface="华文细黑"/>
              <a:cs typeface="Courier New" panose="02070309020205020404"/>
            </a:endParaRPr>
          </a:p>
          <a:p>
            <a:pPr algn="just">
              <a:lnSpc>
                <a:spcPct val="150000"/>
              </a:lnSpc>
              <a:spcAft>
                <a:spcPts val="0"/>
              </a:spcAft>
              <a:tabLst>
                <a:tab pos="2070735" algn="l"/>
              </a:tabLst>
            </a:pPr>
            <a:r>
              <a:rPr lang="zh-CN" altLang="zh-CN" sz="2800" kern="100" dirty="0" smtClean="0">
                <a:latin typeface="Times New Roman" panose="02020603050405020304"/>
                <a:ea typeface="华文细黑"/>
                <a:cs typeface="Times New Roman" panose="02020603050405020304"/>
              </a:rPr>
              <a:t>聊</a:t>
            </a:r>
            <a:r>
              <a:rPr lang="zh-CN" altLang="zh-CN" sz="2800" kern="100" dirty="0">
                <a:latin typeface="Times New Roman" panose="02020603050405020304"/>
                <a:ea typeface="华文细黑"/>
                <a:cs typeface="Times New Roman" panose="02020603050405020304"/>
              </a:rPr>
              <a:t>乘化以归</a:t>
            </a:r>
            <a:r>
              <a:rPr lang="zh-CN" altLang="zh-CN" sz="2800" kern="100" dirty="0" smtClean="0">
                <a:solidFill>
                  <a:srgbClr val="FF0000"/>
                </a:solidFill>
                <a:latin typeface="Times New Roman" panose="02020603050405020304"/>
                <a:ea typeface="华文细黑"/>
                <a:cs typeface="Times New Roman" panose="02020603050405020304"/>
              </a:rPr>
              <a:t>尽</a:t>
            </a:r>
            <a:endParaRPr lang="zh-CN" altLang="zh-CN" sz="2800" kern="100" dirty="0">
              <a:effectLst/>
              <a:latin typeface="宋体" panose="02010600030101010101" pitchFamily="2" charset="-122"/>
              <a:cs typeface="Courier New" panose="02070309020205020404"/>
            </a:endParaRPr>
          </a:p>
        </p:txBody>
      </p:sp>
      <p:sp>
        <p:nvSpPr>
          <p:cNvPr id="3" name="矩形 2"/>
          <p:cNvSpPr/>
          <p:nvPr/>
        </p:nvSpPr>
        <p:spPr>
          <a:xfrm>
            <a:off x="406575" y="1960731"/>
            <a:ext cx="1296144" cy="738664"/>
          </a:xfrm>
          <a:prstGeom prst="rect">
            <a:avLst/>
          </a:prstGeom>
        </p:spPr>
        <p:txBody>
          <a:bodyPr wrap="square">
            <a:spAutoFit/>
          </a:bodyPr>
          <a:lstStyle/>
          <a:p>
            <a:pPr lvl="0" algn="just">
              <a:lnSpc>
                <a:spcPct val="150000"/>
              </a:lnSpc>
              <a:tabLst>
                <a:tab pos="2070735" algn="l"/>
              </a:tabLst>
            </a:pPr>
            <a:r>
              <a:rPr lang="en-US" altLang="zh-CN" sz="2800" kern="100" dirty="0">
                <a:solidFill>
                  <a:prstClr val="black"/>
                </a:solidFill>
                <a:latin typeface="宋体" panose="02010600030101010101" pitchFamily="2" charset="-122"/>
                <a:ea typeface="华文细黑"/>
                <a:cs typeface="Times New Roman" panose="02020603050405020304"/>
              </a:rPr>
              <a:t>①</a:t>
            </a:r>
            <a:r>
              <a:rPr lang="zh-CN" altLang="zh-CN" sz="2800" kern="100" dirty="0">
                <a:solidFill>
                  <a:prstClr val="black"/>
                </a:solidFill>
                <a:latin typeface="Times New Roman" panose="02020603050405020304"/>
                <a:ea typeface="华文细黑"/>
                <a:cs typeface="Times New Roman" panose="02020603050405020304"/>
              </a:rPr>
              <a:t>故</a:t>
            </a:r>
            <a:endParaRPr lang="zh-CN" altLang="zh-CN" sz="2800" kern="100" dirty="0">
              <a:solidFill>
                <a:prstClr val="black"/>
              </a:solidFill>
              <a:latin typeface="宋体" panose="02010600030101010101" pitchFamily="2" charset="-122"/>
              <a:cs typeface="Courier New" panose="02070309020205020404"/>
            </a:endParaRPr>
          </a:p>
        </p:txBody>
      </p:sp>
      <p:sp>
        <p:nvSpPr>
          <p:cNvPr id="4" name="矩形 3"/>
          <p:cNvSpPr/>
          <p:nvPr/>
        </p:nvSpPr>
        <p:spPr>
          <a:xfrm>
            <a:off x="410663" y="4859635"/>
            <a:ext cx="1296144" cy="738664"/>
          </a:xfrm>
          <a:prstGeom prst="rect">
            <a:avLst/>
          </a:prstGeom>
        </p:spPr>
        <p:txBody>
          <a:bodyPr wrap="square">
            <a:spAutoFit/>
          </a:bodyPr>
          <a:lstStyle/>
          <a:p>
            <a:pPr lvl="0" algn="just">
              <a:lnSpc>
                <a:spcPct val="150000"/>
              </a:lnSpc>
              <a:tabLst>
                <a:tab pos="2070735" algn="l"/>
              </a:tabLst>
            </a:pPr>
            <a:r>
              <a:rPr lang="en-US" altLang="zh-CN" sz="2800" kern="100" dirty="0">
                <a:solidFill>
                  <a:prstClr val="black"/>
                </a:solidFill>
                <a:latin typeface="宋体" panose="02010600030101010101" pitchFamily="2" charset="-122"/>
                <a:ea typeface="华文细黑"/>
                <a:cs typeface="Times New Roman" panose="02020603050405020304"/>
              </a:rPr>
              <a:t>②</a:t>
            </a:r>
            <a:r>
              <a:rPr lang="zh-CN" altLang="zh-CN" sz="2800" kern="100" dirty="0">
                <a:solidFill>
                  <a:prstClr val="black"/>
                </a:solidFill>
                <a:latin typeface="Times New Roman" panose="02020603050405020304"/>
                <a:ea typeface="华文细黑"/>
                <a:cs typeface="Times New Roman" panose="02020603050405020304"/>
              </a:rPr>
              <a:t>尽</a:t>
            </a:r>
            <a:endParaRPr lang="zh-CN" altLang="zh-CN" sz="2800" kern="100" dirty="0">
              <a:solidFill>
                <a:prstClr val="black"/>
              </a:solidFill>
              <a:latin typeface="宋体" panose="02010600030101010101" pitchFamily="2" charset="-122"/>
              <a:cs typeface="Courier New" panose="02070309020205020404"/>
            </a:endParaRPr>
          </a:p>
        </p:txBody>
      </p:sp>
      <p:sp>
        <p:nvSpPr>
          <p:cNvPr id="5" name="左大括号 4"/>
          <p:cNvSpPr/>
          <p:nvPr/>
        </p:nvSpPr>
        <p:spPr>
          <a:xfrm>
            <a:off x="1270978" y="980728"/>
            <a:ext cx="196666" cy="2772000"/>
          </a:xfrm>
          <a:prstGeom prst="leftBrace">
            <a:avLst>
              <a:gd name="adj1" fmla="val 31849"/>
              <a:gd name="adj2" fmla="val 50000"/>
            </a:avLst>
          </a:prstGeom>
          <a:ln w="127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2" name="左大括号 11"/>
          <p:cNvSpPr/>
          <p:nvPr/>
        </p:nvSpPr>
        <p:spPr>
          <a:xfrm>
            <a:off x="1270978" y="4202774"/>
            <a:ext cx="196666" cy="2124000"/>
          </a:xfrm>
          <a:prstGeom prst="leftBrace">
            <a:avLst>
              <a:gd name="adj1" fmla="val 31849"/>
              <a:gd name="adj2" fmla="val 50000"/>
            </a:avLst>
          </a:prstGeom>
          <a:ln w="127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6" name="矩形 5"/>
          <p:cNvSpPr/>
          <p:nvPr/>
        </p:nvSpPr>
        <p:spPr>
          <a:xfrm>
            <a:off x="3613026" y="657592"/>
            <a:ext cx="6885012" cy="5909310"/>
          </a:xfrm>
          <a:prstGeom prst="rect">
            <a:avLst/>
          </a:prstGeom>
        </p:spPr>
        <p:txBody>
          <a:bodyPr wrap="square">
            <a:spAutoFit/>
          </a:bodyPr>
          <a:lstStyle/>
          <a:p>
            <a:pPr lvl="0" algn="just">
              <a:lnSpc>
                <a:spcPct val="150000"/>
              </a:lnSpc>
              <a:tabLst>
                <a:tab pos="2070735" algn="l"/>
              </a:tabLst>
            </a:pPr>
            <a:r>
              <a:rPr lang="en-US" altLang="zh-CN" sz="2800" kern="100" dirty="0" smtClean="0">
                <a:solidFill>
                  <a:srgbClr val="3333FF"/>
                </a:solidFill>
                <a:latin typeface="Symbol" panose="05050102010706020507"/>
                <a:ea typeface="华文细黑"/>
                <a:cs typeface="Times New Roman" panose="02020603050405020304"/>
              </a:rPr>
              <a:t>            (</a:t>
            </a:r>
            <a:r>
              <a:rPr lang="zh-CN" altLang="zh-CN" sz="2800" kern="100" dirty="0">
                <a:solidFill>
                  <a:srgbClr val="3333FF"/>
                </a:solidFill>
                <a:latin typeface="Times New Roman" panose="02020603050405020304"/>
                <a:ea typeface="华文细黑"/>
                <a:cs typeface="Times New Roman" panose="02020603050405020304"/>
              </a:rPr>
              <a:t>形容词，旧</a:t>
            </a:r>
            <a:r>
              <a:rPr lang="en-US" altLang="zh-CN" sz="2800" kern="100" dirty="0">
                <a:solidFill>
                  <a:srgbClr val="3333FF"/>
                </a:solidFill>
                <a:latin typeface="Symbol" panose="05050102010706020507"/>
                <a:ea typeface="华文细黑"/>
                <a:cs typeface="Times New Roman" panose="02020603050405020304"/>
              </a:rPr>
              <a:t>)</a:t>
            </a:r>
            <a:endParaRPr lang="en-US" altLang="zh-CN" sz="2800" kern="100" dirty="0">
              <a:solidFill>
                <a:srgbClr val="3333FF"/>
              </a:solidFill>
              <a:latin typeface="Times New Roman" panose="02020603050405020304"/>
              <a:ea typeface="华文细黑"/>
              <a:cs typeface="Courier New" panose="02070309020205020404"/>
            </a:endParaRPr>
          </a:p>
          <a:p>
            <a:pPr lvl="0" algn="just">
              <a:lnSpc>
                <a:spcPct val="150000"/>
              </a:lnSpc>
              <a:tabLst>
                <a:tab pos="2070735" algn="l"/>
              </a:tabLst>
            </a:pPr>
            <a:r>
              <a:rPr lang="en-US" altLang="zh-CN" sz="2800" kern="100" dirty="0" smtClean="0">
                <a:solidFill>
                  <a:srgbClr val="3333FF"/>
                </a:solidFill>
                <a:latin typeface="Symbol" panose="05050102010706020507"/>
                <a:ea typeface="华文细黑"/>
                <a:cs typeface="Times New Roman" panose="02020603050405020304"/>
              </a:rPr>
              <a:t>                (</a:t>
            </a:r>
            <a:r>
              <a:rPr lang="zh-CN" altLang="zh-CN" sz="2800" kern="100" dirty="0">
                <a:solidFill>
                  <a:srgbClr val="3333FF"/>
                </a:solidFill>
                <a:latin typeface="Times New Roman" panose="02020603050405020304"/>
                <a:ea typeface="华文细黑"/>
                <a:cs typeface="Times New Roman" panose="02020603050405020304"/>
              </a:rPr>
              <a:t>连词，所以</a:t>
            </a:r>
            <a:r>
              <a:rPr lang="en-US" altLang="zh-CN" sz="2800" kern="100" dirty="0">
                <a:solidFill>
                  <a:srgbClr val="3333FF"/>
                </a:solidFill>
                <a:latin typeface="Symbol" panose="05050102010706020507"/>
                <a:ea typeface="华文细黑"/>
                <a:cs typeface="Times New Roman" panose="02020603050405020304"/>
              </a:rPr>
              <a:t>)</a:t>
            </a:r>
            <a:endParaRPr lang="en-US" altLang="zh-CN" sz="2800" kern="100" dirty="0">
              <a:solidFill>
                <a:srgbClr val="3333FF"/>
              </a:solidFill>
              <a:latin typeface="Times New Roman" panose="02020603050405020304"/>
              <a:ea typeface="华文细黑"/>
              <a:cs typeface="Courier New" panose="02070309020205020404"/>
            </a:endParaRPr>
          </a:p>
          <a:p>
            <a:pPr lvl="0" algn="just">
              <a:lnSpc>
                <a:spcPct val="150000"/>
              </a:lnSpc>
              <a:tabLst>
                <a:tab pos="2070735" algn="l"/>
              </a:tabLst>
            </a:pPr>
            <a:r>
              <a:rPr lang="en-US" altLang="zh-CN" sz="2800" kern="100" dirty="0" smtClean="0">
                <a:solidFill>
                  <a:srgbClr val="3333FF"/>
                </a:solidFill>
                <a:latin typeface="Symbol" panose="05050102010706020507"/>
                <a:ea typeface="华文细黑"/>
                <a:cs typeface="Times New Roman" panose="02020603050405020304"/>
              </a:rPr>
              <a:t>    (</a:t>
            </a:r>
            <a:r>
              <a:rPr lang="zh-CN" altLang="zh-CN" sz="2800" kern="100" dirty="0">
                <a:solidFill>
                  <a:srgbClr val="3333FF"/>
                </a:solidFill>
                <a:latin typeface="Times New Roman" panose="02020603050405020304"/>
                <a:ea typeface="华文细黑"/>
                <a:cs typeface="Times New Roman" panose="02020603050405020304"/>
              </a:rPr>
              <a:t>副词，特意</a:t>
            </a:r>
            <a:r>
              <a:rPr lang="en-US" altLang="zh-CN" sz="2800" kern="100" dirty="0">
                <a:solidFill>
                  <a:srgbClr val="3333FF"/>
                </a:solidFill>
                <a:latin typeface="Symbol" panose="05050102010706020507"/>
                <a:ea typeface="华文细黑"/>
                <a:cs typeface="Times New Roman" panose="02020603050405020304"/>
              </a:rPr>
              <a:t>)</a:t>
            </a:r>
            <a:endParaRPr lang="en-US" altLang="zh-CN" sz="2800" kern="100" dirty="0">
              <a:solidFill>
                <a:srgbClr val="3333FF"/>
              </a:solidFill>
              <a:latin typeface="Times New Roman" panose="02020603050405020304"/>
              <a:ea typeface="华文细黑"/>
              <a:cs typeface="Courier New" panose="02070309020205020404"/>
            </a:endParaRPr>
          </a:p>
          <a:p>
            <a:pPr lvl="0" algn="just">
              <a:lnSpc>
                <a:spcPct val="150000"/>
              </a:lnSpc>
              <a:tabLst>
                <a:tab pos="2070735" algn="l"/>
              </a:tabLst>
            </a:pPr>
            <a:r>
              <a:rPr lang="en-US" altLang="zh-CN" sz="2800" kern="100" dirty="0" smtClean="0">
                <a:solidFill>
                  <a:srgbClr val="3333FF"/>
                </a:solidFill>
                <a:latin typeface="Symbol" panose="05050102010706020507"/>
                <a:ea typeface="华文细黑"/>
                <a:cs typeface="Times New Roman" panose="02020603050405020304"/>
              </a:rPr>
              <a:t>    (</a:t>
            </a:r>
            <a:r>
              <a:rPr lang="zh-CN" altLang="zh-CN" sz="2800" kern="100" dirty="0">
                <a:solidFill>
                  <a:srgbClr val="3333FF"/>
                </a:solidFill>
                <a:latin typeface="Times New Roman" panose="02020603050405020304"/>
                <a:ea typeface="华文细黑"/>
                <a:cs typeface="Times New Roman" panose="02020603050405020304"/>
              </a:rPr>
              <a:t>名词，原因</a:t>
            </a:r>
            <a:r>
              <a:rPr lang="en-US" altLang="zh-CN" sz="2800" kern="100" dirty="0">
                <a:solidFill>
                  <a:srgbClr val="3333FF"/>
                </a:solidFill>
                <a:latin typeface="Symbol" panose="05050102010706020507"/>
                <a:ea typeface="华文细黑"/>
                <a:cs typeface="Times New Roman" panose="02020603050405020304"/>
              </a:rPr>
              <a:t>)</a:t>
            </a:r>
            <a:endParaRPr lang="en-US" altLang="zh-CN" sz="2800" kern="100" dirty="0">
              <a:solidFill>
                <a:srgbClr val="3333FF"/>
              </a:solidFill>
              <a:latin typeface="Times New Roman" panose="02020603050405020304"/>
              <a:ea typeface="华文细黑"/>
              <a:cs typeface="Courier New" panose="02070309020205020404"/>
            </a:endParaRPr>
          </a:p>
          <a:p>
            <a:pPr lvl="0" algn="just">
              <a:lnSpc>
                <a:spcPct val="150000"/>
              </a:lnSpc>
              <a:tabLst>
                <a:tab pos="2070735" algn="l"/>
              </a:tabLst>
            </a:pPr>
            <a:r>
              <a:rPr lang="en-US" altLang="zh-CN" sz="2800" kern="100" dirty="0" smtClean="0">
                <a:solidFill>
                  <a:srgbClr val="3333FF"/>
                </a:solidFill>
                <a:latin typeface="Symbol" panose="05050102010706020507"/>
                <a:ea typeface="华文细黑"/>
                <a:cs typeface="Times New Roman" panose="02020603050405020304"/>
              </a:rPr>
              <a:t>    (</a:t>
            </a:r>
            <a:r>
              <a:rPr lang="zh-CN" altLang="zh-CN" sz="2800" kern="100" dirty="0">
                <a:solidFill>
                  <a:srgbClr val="3333FF"/>
                </a:solidFill>
                <a:latin typeface="Times New Roman" panose="02020603050405020304"/>
                <a:ea typeface="华文细黑"/>
                <a:cs typeface="Times New Roman" panose="02020603050405020304"/>
              </a:rPr>
              <a:t>名词，交情</a:t>
            </a:r>
            <a:r>
              <a:rPr lang="en-US" altLang="zh-CN" sz="2800" kern="100" dirty="0">
                <a:solidFill>
                  <a:srgbClr val="3333FF"/>
                </a:solidFill>
                <a:latin typeface="Symbol" panose="05050102010706020507"/>
                <a:ea typeface="华文细黑"/>
                <a:cs typeface="Times New Roman" panose="02020603050405020304"/>
              </a:rPr>
              <a:t>)</a:t>
            </a:r>
            <a:endParaRPr lang="zh-CN" altLang="zh-CN" sz="2800" kern="100" dirty="0">
              <a:solidFill>
                <a:srgbClr val="3333FF"/>
              </a:solidFill>
              <a:latin typeface="宋体" panose="02010600030101010101" pitchFamily="2" charset="-122"/>
              <a:cs typeface="Courier New" panose="02070309020205020404"/>
            </a:endParaRPr>
          </a:p>
          <a:p>
            <a:pPr lvl="0" algn="just">
              <a:lnSpc>
                <a:spcPct val="150000"/>
              </a:lnSpc>
              <a:tabLst>
                <a:tab pos="2070735" algn="l"/>
              </a:tabLst>
            </a:pPr>
            <a:r>
              <a:rPr lang="en-US" altLang="zh-CN" sz="2800" kern="100" dirty="0" smtClean="0">
                <a:solidFill>
                  <a:srgbClr val="3333FF"/>
                </a:solidFill>
                <a:latin typeface="Symbol" panose="05050102010706020507"/>
                <a:ea typeface="华文细黑"/>
                <a:cs typeface="Times New Roman" panose="02020603050405020304"/>
              </a:rPr>
              <a:t>    (</a:t>
            </a:r>
            <a:r>
              <a:rPr lang="zh-CN" altLang="zh-CN" sz="2800" kern="100" dirty="0">
                <a:solidFill>
                  <a:srgbClr val="3333FF"/>
                </a:solidFill>
                <a:latin typeface="Times New Roman" panose="02020603050405020304"/>
                <a:ea typeface="华文细黑"/>
                <a:cs typeface="Times New Roman" panose="02020603050405020304"/>
              </a:rPr>
              <a:t>副词，全，都</a:t>
            </a:r>
            <a:r>
              <a:rPr lang="en-US" altLang="zh-CN" sz="2800" kern="100" dirty="0">
                <a:solidFill>
                  <a:srgbClr val="3333FF"/>
                </a:solidFill>
                <a:latin typeface="Symbol" panose="05050102010706020507"/>
                <a:ea typeface="华文细黑"/>
                <a:cs typeface="Times New Roman" panose="02020603050405020304"/>
              </a:rPr>
              <a:t>)</a:t>
            </a:r>
            <a:endParaRPr lang="en-US" altLang="zh-CN" sz="2800" kern="100" dirty="0">
              <a:solidFill>
                <a:srgbClr val="3333FF"/>
              </a:solidFill>
              <a:latin typeface="Times New Roman" panose="02020603050405020304"/>
              <a:ea typeface="华文细黑"/>
              <a:cs typeface="Courier New" panose="02070309020205020404"/>
            </a:endParaRPr>
          </a:p>
          <a:p>
            <a:pPr lvl="0" algn="just">
              <a:lnSpc>
                <a:spcPct val="150000"/>
              </a:lnSpc>
              <a:tabLst>
                <a:tab pos="2070735" algn="l"/>
              </a:tabLst>
            </a:pPr>
            <a:r>
              <a:rPr lang="en-US" altLang="zh-CN" sz="2800" kern="100" dirty="0" smtClean="0">
                <a:solidFill>
                  <a:srgbClr val="3333FF"/>
                </a:solidFill>
                <a:latin typeface="Symbol" panose="05050102010706020507"/>
                <a:ea typeface="华文细黑"/>
                <a:cs typeface="Times New Roman" panose="02020603050405020304"/>
              </a:rPr>
              <a:t>    (</a:t>
            </a:r>
            <a:r>
              <a:rPr lang="zh-CN" altLang="zh-CN" sz="2800" kern="100" dirty="0">
                <a:solidFill>
                  <a:srgbClr val="3333FF"/>
                </a:solidFill>
                <a:latin typeface="Times New Roman" panose="02020603050405020304"/>
                <a:ea typeface="华文细黑"/>
                <a:cs typeface="Times New Roman" panose="02020603050405020304"/>
              </a:rPr>
              <a:t>动词，没，干涸</a:t>
            </a:r>
            <a:r>
              <a:rPr lang="en-US" altLang="zh-CN" sz="2800" kern="100" dirty="0">
                <a:solidFill>
                  <a:srgbClr val="3333FF"/>
                </a:solidFill>
                <a:latin typeface="Symbol" panose="05050102010706020507"/>
                <a:ea typeface="华文细黑"/>
                <a:cs typeface="Times New Roman" panose="02020603050405020304"/>
              </a:rPr>
              <a:t>)</a:t>
            </a:r>
            <a:endParaRPr lang="en-US" altLang="zh-CN" sz="2800" kern="100" dirty="0">
              <a:solidFill>
                <a:srgbClr val="3333FF"/>
              </a:solidFill>
              <a:latin typeface="Times New Roman" panose="02020603050405020304"/>
              <a:ea typeface="华文细黑"/>
              <a:cs typeface="Courier New" panose="02070309020205020404"/>
            </a:endParaRPr>
          </a:p>
          <a:p>
            <a:pPr lvl="0" algn="just">
              <a:lnSpc>
                <a:spcPct val="150000"/>
              </a:lnSpc>
              <a:tabLst>
                <a:tab pos="2070735" algn="l"/>
              </a:tabLst>
            </a:pPr>
            <a:r>
              <a:rPr lang="en-US" altLang="zh-CN" sz="2800" kern="100" dirty="0">
                <a:solidFill>
                  <a:srgbClr val="3333FF"/>
                </a:solidFill>
                <a:latin typeface="Symbol" panose="05050102010706020507"/>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动词，用尽，用完</a:t>
            </a:r>
            <a:r>
              <a:rPr lang="en-US" altLang="zh-CN" sz="2800" kern="100" dirty="0">
                <a:solidFill>
                  <a:srgbClr val="3333FF"/>
                </a:solidFill>
                <a:latin typeface="Symbol" panose="05050102010706020507"/>
                <a:ea typeface="华文细黑"/>
                <a:cs typeface="Times New Roman" panose="02020603050405020304"/>
              </a:rPr>
              <a:t>)</a:t>
            </a:r>
            <a:endParaRPr lang="en-US" altLang="zh-CN" sz="2800" kern="100" dirty="0">
              <a:solidFill>
                <a:srgbClr val="3333FF"/>
              </a:solidFill>
              <a:latin typeface="Times New Roman" panose="02020603050405020304"/>
              <a:ea typeface="华文细黑"/>
              <a:cs typeface="Courier New" panose="02070309020205020404"/>
            </a:endParaRPr>
          </a:p>
          <a:p>
            <a:pPr lvl="0" algn="just">
              <a:lnSpc>
                <a:spcPct val="150000"/>
              </a:lnSpc>
              <a:tabLst>
                <a:tab pos="2070735" algn="l"/>
              </a:tabLst>
            </a:pPr>
            <a:r>
              <a:rPr lang="en-US" altLang="zh-CN" sz="2800" kern="100" dirty="0">
                <a:solidFill>
                  <a:srgbClr val="3333FF"/>
                </a:solidFill>
                <a:latin typeface="Symbol" panose="05050102010706020507"/>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动词，死，死亡</a:t>
            </a:r>
            <a:r>
              <a:rPr lang="en-US" altLang="zh-CN" sz="2800" kern="100" dirty="0">
                <a:solidFill>
                  <a:srgbClr val="3333FF"/>
                </a:solidFill>
                <a:latin typeface="Symbol" panose="05050102010706020507"/>
                <a:ea typeface="华文细黑"/>
                <a:cs typeface="Times New Roman" panose="02020603050405020304"/>
              </a:rPr>
              <a:t>)</a:t>
            </a:r>
            <a:endParaRPr lang="zh-CN" altLang="zh-CN" sz="2800" kern="100" dirty="0">
              <a:solidFill>
                <a:srgbClr val="3333FF"/>
              </a:solidFill>
              <a:latin typeface="宋体" panose="02010600030101010101" pitchFamily="2" charset="-122"/>
              <a:cs typeface="Courier New" panose="02070309020205020404"/>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1"/>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blinds(horizontal)">
                                      <p:cBhvr>
                                        <p:cTn id="7" dur="500"/>
                                        <p:tgtEl>
                                          <p:spTgt spid="6">
                                            <p:txEl>
                                              <p:pRg st="0" end="0"/>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6">
                                            <p:txEl>
                                              <p:pRg st="1" end="1"/>
                                            </p:txEl>
                                          </p:spTgt>
                                        </p:tgtEl>
                                        <p:attrNameLst>
                                          <p:attrName>style.visibility</p:attrName>
                                        </p:attrNameLst>
                                      </p:cBhvr>
                                      <p:to>
                                        <p:strVal val="visible"/>
                                      </p:to>
                                    </p:set>
                                    <p:animEffect transition="in" filter="blinds(horizontal)">
                                      <p:cBhvr>
                                        <p:cTn id="10" dur="500"/>
                                        <p:tgtEl>
                                          <p:spTgt spid="6">
                                            <p:txEl>
                                              <p:pRg st="1" end="1"/>
                                            </p:txEl>
                                          </p:spTgt>
                                        </p:tgtEl>
                                      </p:cBhvr>
                                    </p:animEffect>
                                  </p:childTnLst>
                                </p:cTn>
                              </p:par>
                              <p:par>
                                <p:cTn id="11" presetID="3" presetClass="entr" presetSubtype="10" fill="hold" nodeType="withEffect">
                                  <p:stCondLst>
                                    <p:cond delay="0"/>
                                  </p:stCondLst>
                                  <p:childTnLst>
                                    <p:set>
                                      <p:cBhvr>
                                        <p:cTn id="12" dur="1" fill="hold">
                                          <p:stCondLst>
                                            <p:cond delay="0"/>
                                          </p:stCondLst>
                                        </p:cTn>
                                        <p:tgtEl>
                                          <p:spTgt spid="6">
                                            <p:txEl>
                                              <p:pRg st="2" end="2"/>
                                            </p:txEl>
                                          </p:spTgt>
                                        </p:tgtEl>
                                        <p:attrNameLst>
                                          <p:attrName>style.visibility</p:attrName>
                                        </p:attrNameLst>
                                      </p:cBhvr>
                                      <p:to>
                                        <p:strVal val="visible"/>
                                      </p:to>
                                    </p:set>
                                    <p:animEffect transition="in" filter="blinds(horizontal)">
                                      <p:cBhvr>
                                        <p:cTn id="13" dur="500"/>
                                        <p:tgtEl>
                                          <p:spTgt spid="6">
                                            <p:txEl>
                                              <p:pRg st="2" end="2"/>
                                            </p:txEl>
                                          </p:spTgt>
                                        </p:tgtEl>
                                      </p:cBhvr>
                                    </p:animEffect>
                                  </p:childTnLst>
                                </p:cTn>
                              </p:par>
                              <p:par>
                                <p:cTn id="14" presetID="3" presetClass="entr" presetSubtype="10" fill="hold" nodeType="withEffect">
                                  <p:stCondLst>
                                    <p:cond delay="0"/>
                                  </p:stCondLst>
                                  <p:childTnLst>
                                    <p:set>
                                      <p:cBhvr>
                                        <p:cTn id="15" dur="1" fill="hold">
                                          <p:stCondLst>
                                            <p:cond delay="0"/>
                                          </p:stCondLst>
                                        </p:cTn>
                                        <p:tgtEl>
                                          <p:spTgt spid="6">
                                            <p:txEl>
                                              <p:pRg st="3" end="3"/>
                                            </p:txEl>
                                          </p:spTgt>
                                        </p:tgtEl>
                                        <p:attrNameLst>
                                          <p:attrName>style.visibility</p:attrName>
                                        </p:attrNameLst>
                                      </p:cBhvr>
                                      <p:to>
                                        <p:strVal val="visible"/>
                                      </p:to>
                                    </p:set>
                                    <p:animEffect transition="in" filter="blinds(horizontal)">
                                      <p:cBhvr>
                                        <p:cTn id="16" dur="500"/>
                                        <p:tgtEl>
                                          <p:spTgt spid="6">
                                            <p:txEl>
                                              <p:pRg st="3" end="3"/>
                                            </p:txEl>
                                          </p:spTgt>
                                        </p:tgtEl>
                                      </p:cBhvr>
                                    </p:animEffect>
                                  </p:childTnLst>
                                </p:cTn>
                              </p:par>
                              <p:par>
                                <p:cTn id="17" presetID="3" presetClass="entr" presetSubtype="10" fill="hold" nodeType="withEffect">
                                  <p:stCondLst>
                                    <p:cond delay="0"/>
                                  </p:stCondLst>
                                  <p:childTnLst>
                                    <p:set>
                                      <p:cBhvr>
                                        <p:cTn id="18" dur="1" fill="hold">
                                          <p:stCondLst>
                                            <p:cond delay="0"/>
                                          </p:stCondLst>
                                        </p:cTn>
                                        <p:tgtEl>
                                          <p:spTgt spid="6">
                                            <p:txEl>
                                              <p:pRg st="4" end="4"/>
                                            </p:txEl>
                                          </p:spTgt>
                                        </p:tgtEl>
                                        <p:attrNameLst>
                                          <p:attrName>style.visibility</p:attrName>
                                        </p:attrNameLst>
                                      </p:cBhvr>
                                      <p:to>
                                        <p:strVal val="visible"/>
                                      </p:to>
                                    </p:set>
                                    <p:animEffect transition="in" filter="blinds(horizontal)">
                                      <p:cBhvr>
                                        <p:cTn id="19" dur="500"/>
                                        <p:tgtEl>
                                          <p:spTgt spid="6">
                                            <p:txEl>
                                              <p:pRg st="4" end="4"/>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3" presetClass="entr" presetSubtype="10" fill="hold" nodeType="clickEffect">
                                  <p:stCondLst>
                                    <p:cond delay="0"/>
                                  </p:stCondLst>
                                  <p:childTnLst>
                                    <p:set>
                                      <p:cBhvr>
                                        <p:cTn id="23" dur="1" fill="hold">
                                          <p:stCondLst>
                                            <p:cond delay="0"/>
                                          </p:stCondLst>
                                        </p:cTn>
                                        <p:tgtEl>
                                          <p:spTgt spid="6">
                                            <p:txEl>
                                              <p:pRg st="5" end="5"/>
                                            </p:txEl>
                                          </p:spTgt>
                                        </p:tgtEl>
                                        <p:attrNameLst>
                                          <p:attrName>style.visibility</p:attrName>
                                        </p:attrNameLst>
                                      </p:cBhvr>
                                      <p:to>
                                        <p:strVal val="visible"/>
                                      </p:to>
                                    </p:set>
                                    <p:animEffect transition="in" filter="blinds(horizontal)">
                                      <p:cBhvr>
                                        <p:cTn id="24" dur="500"/>
                                        <p:tgtEl>
                                          <p:spTgt spid="6">
                                            <p:txEl>
                                              <p:pRg st="5" end="5"/>
                                            </p:txEl>
                                          </p:spTgt>
                                        </p:tgtEl>
                                      </p:cBhvr>
                                    </p:animEffect>
                                  </p:childTnLst>
                                </p:cTn>
                              </p:par>
                              <p:par>
                                <p:cTn id="25" presetID="3" presetClass="entr" presetSubtype="10" fill="hold" nodeType="withEffect">
                                  <p:stCondLst>
                                    <p:cond delay="0"/>
                                  </p:stCondLst>
                                  <p:childTnLst>
                                    <p:set>
                                      <p:cBhvr>
                                        <p:cTn id="26" dur="1" fill="hold">
                                          <p:stCondLst>
                                            <p:cond delay="0"/>
                                          </p:stCondLst>
                                        </p:cTn>
                                        <p:tgtEl>
                                          <p:spTgt spid="6">
                                            <p:txEl>
                                              <p:pRg st="6" end="6"/>
                                            </p:txEl>
                                          </p:spTgt>
                                        </p:tgtEl>
                                        <p:attrNameLst>
                                          <p:attrName>style.visibility</p:attrName>
                                        </p:attrNameLst>
                                      </p:cBhvr>
                                      <p:to>
                                        <p:strVal val="visible"/>
                                      </p:to>
                                    </p:set>
                                    <p:animEffect transition="in" filter="blinds(horizontal)">
                                      <p:cBhvr>
                                        <p:cTn id="27" dur="500"/>
                                        <p:tgtEl>
                                          <p:spTgt spid="6">
                                            <p:txEl>
                                              <p:pRg st="6" end="6"/>
                                            </p:txEl>
                                          </p:spTgt>
                                        </p:tgtEl>
                                      </p:cBhvr>
                                    </p:animEffect>
                                  </p:childTnLst>
                                </p:cTn>
                              </p:par>
                              <p:par>
                                <p:cTn id="28" presetID="3" presetClass="entr" presetSubtype="10" fill="hold" nodeType="withEffect">
                                  <p:stCondLst>
                                    <p:cond delay="0"/>
                                  </p:stCondLst>
                                  <p:childTnLst>
                                    <p:set>
                                      <p:cBhvr>
                                        <p:cTn id="29" dur="1" fill="hold">
                                          <p:stCondLst>
                                            <p:cond delay="0"/>
                                          </p:stCondLst>
                                        </p:cTn>
                                        <p:tgtEl>
                                          <p:spTgt spid="6">
                                            <p:txEl>
                                              <p:pRg st="7" end="7"/>
                                            </p:txEl>
                                          </p:spTgt>
                                        </p:tgtEl>
                                        <p:attrNameLst>
                                          <p:attrName>style.visibility</p:attrName>
                                        </p:attrNameLst>
                                      </p:cBhvr>
                                      <p:to>
                                        <p:strVal val="visible"/>
                                      </p:to>
                                    </p:set>
                                    <p:animEffect transition="in" filter="blinds(horizontal)">
                                      <p:cBhvr>
                                        <p:cTn id="30" dur="500"/>
                                        <p:tgtEl>
                                          <p:spTgt spid="6">
                                            <p:txEl>
                                              <p:pRg st="7" end="7"/>
                                            </p:txEl>
                                          </p:spTgt>
                                        </p:tgtEl>
                                      </p:cBhvr>
                                    </p:animEffect>
                                  </p:childTnLst>
                                </p:cTn>
                              </p:par>
                              <p:par>
                                <p:cTn id="31" presetID="3" presetClass="entr" presetSubtype="10" fill="hold" nodeType="withEffect">
                                  <p:stCondLst>
                                    <p:cond delay="0"/>
                                  </p:stCondLst>
                                  <p:childTnLst>
                                    <p:set>
                                      <p:cBhvr>
                                        <p:cTn id="32" dur="1" fill="hold">
                                          <p:stCondLst>
                                            <p:cond delay="0"/>
                                          </p:stCondLst>
                                        </p:cTn>
                                        <p:tgtEl>
                                          <p:spTgt spid="6">
                                            <p:txEl>
                                              <p:pRg st="8" end="8"/>
                                            </p:txEl>
                                          </p:spTgt>
                                        </p:tgtEl>
                                        <p:attrNameLst>
                                          <p:attrName>style.visibility</p:attrName>
                                        </p:attrNameLst>
                                      </p:cBhvr>
                                      <p:to>
                                        <p:strVal val="visible"/>
                                      </p:to>
                                    </p:set>
                                    <p:animEffect transition="in" filter="blinds(horizontal)">
                                      <p:cBhvr>
                                        <p:cTn id="33" dur="500"/>
                                        <p:tgtEl>
                                          <p:spTgt spid="6">
                                            <p:txEl>
                                              <p:pRg st="8" end="8"/>
                                            </p:txEl>
                                          </p:spTgt>
                                        </p:tgtEl>
                                      </p:cBhvr>
                                    </p:animEffect>
                                  </p:childTnLst>
                                </p:cTn>
                              </p:par>
                            </p:childTnLst>
                          </p:cTn>
                        </p:par>
                      </p:childTnLst>
                    </p:cTn>
                  </p:par>
                  <p:par>
                    <p:cTn id="34" fill="hold">
                      <p:stCondLst>
                        <p:cond delay="indefinite"/>
                      </p:stCondLst>
                      <p:childTnLst>
                        <p:par>
                          <p:cTn id="35" fill="hold">
                            <p:stCondLst>
                              <p:cond delay="0"/>
                            </p:stCondLst>
                            <p:childTnLst>
                              <p:par>
                                <p:cTn id="36" presetID="10" presetClass="exit" presetSubtype="0" fill="hold" grpId="0" nodeType="clickEffect">
                                  <p:stCondLst>
                                    <p:cond delay="0"/>
                                  </p:stCondLst>
                                  <p:childTnLst>
                                    <p:animEffect transition="out" filter="fade">
                                      <p:cBhvr>
                                        <p:cTn id="37" dur="500"/>
                                        <p:tgtEl>
                                          <p:spTgt spid="6">
                                            <p:txEl>
                                              <p:pRg st="0" end="0"/>
                                            </p:txEl>
                                          </p:spTgt>
                                        </p:tgtEl>
                                      </p:cBhvr>
                                    </p:animEffect>
                                    <p:set>
                                      <p:cBhvr>
                                        <p:cTn id="38" dur="1" fill="hold">
                                          <p:stCondLst>
                                            <p:cond delay="499"/>
                                          </p:stCondLst>
                                        </p:cTn>
                                        <p:tgtEl>
                                          <p:spTgt spid="6">
                                            <p:txEl>
                                              <p:pRg st="0" end="0"/>
                                            </p:txEl>
                                          </p:spTgt>
                                        </p:tgtEl>
                                        <p:attrNameLst>
                                          <p:attrName>style.visibility</p:attrName>
                                        </p:attrNameLst>
                                      </p:cBhvr>
                                      <p:to>
                                        <p:strVal val="hidden"/>
                                      </p:to>
                                    </p:set>
                                  </p:childTnLst>
                                </p:cTn>
                              </p:par>
                              <p:par>
                                <p:cTn id="39" presetID="10" presetClass="exit" presetSubtype="0" fill="hold" grpId="0" nodeType="withEffect">
                                  <p:stCondLst>
                                    <p:cond delay="0"/>
                                  </p:stCondLst>
                                  <p:childTnLst>
                                    <p:animEffect transition="out" filter="fade">
                                      <p:cBhvr>
                                        <p:cTn id="40" dur="500"/>
                                        <p:tgtEl>
                                          <p:spTgt spid="6">
                                            <p:txEl>
                                              <p:pRg st="1" end="1"/>
                                            </p:txEl>
                                          </p:spTgt>
                                        </p:tgtEl>
                                      </p:cBhvr>
                                    </p:animEffect>
                                    <p:set>
                                      <p:cBhvr>
                                        <p:cTn id="41" dur="1" fill="hold">
                                          <p:stCondLst>
                                            <p:cond delay="499"/>
                                          </p:stCondLst>
                                        </p:cTn>
                                        <p:tgtEl>
                                          <p:spTgt spid="6">
                                            <p:txEl>
                                              <p:pRg st="1" end="1"/>
                                            </p:txEl>
                                          </p:spTgt>
                                        </p:tgtEl>
                                        <p:attrNameLst>
                                          <p:attrName>style.visibility</p:attrName>
                                        </p:attrNameLst>
                                      </p:cBhvr>
                                      <p:to>
                                        <p:strVal val="hidden"/>
                                      </p:to>
                                    </p:set>
                                  </p:childTnLst>
                                </p:cTn>
                              </p:par>
                              <p:par>
                                <p:cTn id="42" presetID="10" presetClass="exit" presetSubtype="0" fill="hold" grpId="0" nodeType="withEffect">
                                  <p:stCondLst>
                                    <p:cond delay="0"/>
                                  </p:stCondLst>
                                  <p:childTnLst>
                                    <p:animEffect transition="out" filter="fade">
                                      <p:cBhvr>
                                        <p:cTn id="43" dur="500"/>
                                        <p:tgtEl>
                                          <p:spTgt spid="6">
                                            <p:txEl>
                                              <p:pRg st="2" end="2"/>
                                            </p:txEl>
                                          </p:spTgt>
                                        </p:tgtEl>
                                      </p:cBhvr>
                                    </p:animEffect>
                                    <p:set>
                                      <p:cBhvr>
                                        <p:cTn id="44" dur="1" fill="hold">
                                          <p:stCondLst>
                                            <p:cond delay="499"/>
                                          </p:stCondLst>
                                        </p:cTn>
                                        <p:tgtEl>
                                          <p:spTgt spid="6">
                                            <p:txEl>
                                              <p:pRg st="2" end="2"/>
                                            </p:txEl>
                                          </p:spTgt>
                                        </p:tgtEl>
                                        <p:attrNameLst>
                                          <p:attrName>style.visibility</p:attrName>
                                        </p:attrNameLst>
                                      </p:cBhvr>
                                      <p:to>
                                        <p:strVal val="hidden"/>
                                      </p:to>
                                    </p:set>
                                  </p:childTnLst>
                                </p:cTn>
                              </p:par>
                              <p:par>
                                <p:cTn id="45" presetID="10" presetClass="exit" presetSubtype="0" fill="hold" grpId="0" nodeType="withEffect">
                                  <p:stCondLst>
                                    <p:cond delay="0"/>
                                  </p:stCondLst>
                                  <p:childTnLst>
                                    <p:animEffect transition="out" filter="fade">
                                      <p:cBhvr>
                                        <p:cTn id="46" dur="500"/>
                                        <p:tgtEl>
                                          <p:spTgt spid="6">
                                            <p:txEl>
                                              <p:pRg st="3" end="3"/>
                                            </p:txEl>
                                          </p:spTgt>
                                        </p:tgtEl>
                                      </p:cBhvr>
                                    </p:animEffect>
                                    <p:set>
                                      <p:cBhvr>
                                        <p:cTn id="47" dur="1" fill="hold">
                                          <p:stCondLst>
                                            <p:cond delay="499"/>
                                          </p:stCondLst>
                                        </p:cTn>
                                        <p:tgtEl>
                                          <p:spTgt spid="6">
                                            <p:txEl>
                                              <p:pRg st="3" end="3"/>
                                            </p:txEl>
                                          </p:spTgt>
                                        </p:tgtEl>
                                        <p:attrNameLst>
                                          <p:attrName>style.visibility</p:attrName>
                                        </p:attrNameLst>
                                      </p:cBhvr>
                                      <p:to>
                                        <p:strVal val="hidden"/>
                                      </p:to>
                                    </p:set>
                                  </p:childTnLst>
                                </p:cTn>
                              </p:par>
                              <p:par>
                                <p:cTn id="48" presetID="10" presetClass="exit" presetSubtype="0" fill="hold" grpId="0" nodeType="withEffect">
                                  <p:stCondLst>
                                    <p:cond delay="0"/>
                                  </p:stCondLst>
                                  <p:childTnLst>
                                    <p:animEffect transition="out" filter="fade">
                                      <p:cBhvr>
                                        <p:cTn id="49" dur="500"/>
                                        <p:tgtEl>
                                          <p:spTgt spid="6">
                                            <p:txEl>
                                              <p:pRg st="4" end="4"/>
                                            </p:txEl>
                                          </p:spTgt>
                                        </p:tgtEl>
                                      </p:cBhvr>
                                    </p:animEffect>
                                    <p:set>
                                      <p:cBhvr>
                                        <p:cTn id="50" dur="1" fill="hold">
                                          <p:stCondLst>
                                            <p:cond delay="499"/>
                                          </p:stCondLst>
                                        </p:cTn>
                                        <p:tgtEl>
                                          <p:spTgt spid="6">
                                            <p:txEl>
                                              <p:pRg st="4" end="4"/>
                                            </p:txEl>
                                          </p:spTgt>
                                        </p:tgtEl>
                                        <p:attrNameLst>
                                          <p:attrName>style.visibility</p:attrName>
                                        </p:attrNameLst>
                                      </p:cBhvr>
                                      <p:to>
                                        <p:strVal val="hidden"/>
                                      </p:to>
                                    </p:set>
                                  </p:childTnLst>
                                </p:cTn>
                              </p:par>
                              <p:par>
                                <p:cTn id="51" presetID="10" presetClass="exit" presetSubtype="0" fill="hold" grpId="0" nodeType="withEffect">
                                  <p:stCondLst>
                                    <p:cond delay="0"/>
                                  </p:stCondLst>
                                  <p:childTnLst>
                                    <p:animEffect transition="out" filter="fade">
                                      <p:cBhvr>
                                        <p:cTn id="52" dur="500"/>
                                        <p:tgtEl>
                                          <p:spTgt spid="6">
                                            <p:txEl>
                                              <p:pRg st="5" end="5"/>
                                            </p:txEl>
                                          </p:spTgt>
                                        </p:tgtEl>
                                      </p:cBhvr>
                                    </p:animEffect>
                                    <p:set>
                                      <p:cBhvr>
                                        <p:cTn id="53" dur="1" fill="hold">
                                          <p:stCondLst>
                                            <p:cond delay="499"/>
                                          </p:stCondLst>
                                        </p:cTn>
                                        <p:tgtEl>
                                          <p:spTgt spid="6">
                                            <p:txEl>
                                              <p:pRg st="5" end="5"/>
                                            </p:txEl>
                                          </p:spTgt>
                                        </p:tgtEl>
                                        <p:attrNameLst>
                                          <p:attrName>style.visibility</p:attrName>
                                        </p:attrNameLst>
                                      </p:cBhvr>
                                      <p:to>
                                        <p:strVal val="hidden"/>
                                      </p:to>
                                    </p:set>
                                  </p:childTnLst>
                                </p:cTn>
                              </p:par>
                              <p:par>
                                <p:cTn id="54" presetID="10" presetClass="exit" presetSubtype="0" fill="hold" grpId="0" nodeType="withEffect">
                                  <p:stCondLst>
                                    <p:cond delay="0"/>
                                  </p:stCondLst>
                                  <p:childTnLst>
                                    <p:animEffect transition="out" filter="fade">
                                      <p:cBhvr>
                                        <p:cTn id="55" dur="500"/>
                                        <p:tgtEl>
                                          <p:spTgt spid="6">
                                            <p:txEl>
                                              <p:pRg st="6" end="6"/>
                                            </p:txEl>
                                          </p:spTgt>
                                        </p:tgtEl>
                                      </p:cBhvr>
                                    </p:animEffect>
                                    <p:set>
                                      <p:cBhvr>
                                        <p:cTn id="56" dur="1" fill="hold">
                                          <p:stCondLst>
                                            <p:cond delay="499"/>
                                          </p:stCondLst>
                                        </p:cTn>
                                        <p:tgtEl>
                                          <p:spTgt spid="6">
                                            <p:txEl>
                                              <p:pRg st="6" end="6"/>
                                            </p:txEl>
                                          </p:spTgt>
                                        </p:tgtEl>
                                        <p:attrNameLst>
                                          <p:attrName>style.visibility</p:attrName>
                                        </p:attrNameLst>
                                      </p:cBhvr>
                                      <p:to>
                                        <p:strVal val="hidden"/>
                                      </p:to>
                                    </p:set>
                                  </p:childTnLst>
                                </p:cTn>
                              </p:par>
                              <p:par>
                                <p:cTn id="57" presetID="10" presetClass="exit" presetSubtype="0" fill="hold" grpId="0" nodeType="withEffect">
                                  <p:stCondLst>
                                    <p:cond delay="0"/>
                                  </p:stCondLst>
                                  <p:childTnLst>
                                    <p:animEffect transition="out" filter="fade">
                                      <p:cBhvr>
                                        <p:cTn id="58" dur="500"/>
                                        <p:tgtEl>
                                          <p:spTgt spid="6">
                                            <p:txEl>
                                              <p:pRg st="7" end="7"/>
                                            </p:txEl>
                                          </p:spTgt>
                                        </p:tgtEl>
                                      </p:cBhvr>
                                    </p:animEffect>
                                    <p:set>
                                      <p:cBhvr>
                                        <p:cTn id="59" dur="1" fill="hold">
                                          <p:stCondLst>
                                            <p:cond delay="499"/>
                                          </p:stCondLst>
                                        </p:cTn>
                                        <p:tgtEl>
                                          <p:spTgt spid="6">
                                            <p:txEl>
                                              <p:pRg st="7" end="7"/>
                                            </p:txEl>
                                          </p:spTgt>
                                        </p:tgtEl>
                                        <p:attrNameLst>
                                          <p:attrName>style.visibility</p:attrName>
                                        </p:attrNameLst>
                                      </p:cBhvr>
                                      <p:to>
                                        <p:strVal val="hidden"/>
                                      </p:to>
                                    </p:set>
                                  </p:childTnLst>
                                </p:cTn>
                              </p:par>
                              <p:par>
                                <p:cTn id="60" presetID="10" presetClass="exit" presetSubtype="0" fill="hold" grpId="0" nodeType="withEffect">
                                  <p:stCondLst>
                                    <p:cond delay="0"/>
                                  </p:stCondLst>
                                  <p:childTnLst>
                                    <p:animEffect transition="out" filter="fade">
                                      <p:cBhvr>
                                        <p:cTn id="61" dur="500"/>
                                        <p:tgtEl>
                                          <p:spTgt spid="6">
                                            <p:txEl>
                                              <p:pRg st="8" end="8"/>
                                            </p:txEl>
                                          </p:spTgt>
                                        </p:tgtEl>
                                      </p:cBhvr>
                                    </p:animEffect>
                                    <p:set>
                                      <p:cBhvr>
                                        <p:cTn id="62" dur="1" fill="hold">
                                          <p:stCondLst>
                                            <p:cond delay="499"/>
                                          </p:stCondLst>
                                        </p:cTn>
                                        <p:tgtEl>
                                          <p:spTgt spid="6">
                                            <p:txEl>
                                              <p:pRg st="8" end="8"/>
                                            </p:txEl>
                                          </p:spTgt>
                                        </p:tgtEl>
                                        <p:attrNameLst>
                                          <p:attrName>style.visibility</p:attrName>
                                        </p:attrNameLst>
                                      </p:cBhvr>
                                      <p:to>
                                        <p:strVal val="hidden"/>
                                      </p:to>
                                    </p:set>
                                  </p:childTnLst>
                                </p:cTn>
                              </p:par>
                            </p:childTnLst>
                          </p:cTn>
                        </p:par>
                      </p:childTnLst>
                    </p:cTn>
                  </p:par>
                </p:childTnLst>
              </p:cTn>
              <p:nextCondLst>
                <p:cond evt="onClick" delay="0">
                  <p:tgtEl>
                    <p:spTgt spid="21"/>
                  </p:tgtEl>
                </p:cond>
              </p:nextCondLst>
            </p:seq>
          </p:childTnLst>
        </p:cTn>
      </p:par>
    </p:tnLst>
    <p:bldLst>
      <p:bldP spid="6" grpId="0" uiExpand="1" build="allAtOnce"/>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7104</Words>
  <Application>WPS 演示</Application>
  <PresentationFormat>自定义</PresentationFormat>
  <Paragraphs>374</Paragraphs>
  <Slides>29</Slides>
  <Notes>2</Notes>
  <HiddenSlides>1</HiddenSlides>
  <MMClips>0</MMClips>
  <ScaleCrop>false</ScaleCrop>
  <HeadingPairs>
    <vt:vector size="6" baseType="variant">
      <vt:variant>
        <vt:lpstr>已用的字体</vt:lpstr>
      </vt:variant>
      <vt:variant>
        <vt:i4>18</vt:i4>
      </vt:variant>
      <vt:variant>
        <vt:lpstr>主题</vt:lpstr>
      </vt:variant>
      <vt:variant>
        <vt:i4>1</vt:i4>
      </vt:variant>
      <vt:variant>
        <vt:lpstr>幻灯片标题</vt:lpstr>
      </vt:variant>
      <vt:variant>
        <vt:i4>29</vt:i4>
      </vt:variant>
    </vt:vector>
  </HeadingPairs>
  <TitlesOfParts>
    <vt:vector size="48" baseType="lpstr">
      <vt:lpstr>Arial</vt:lpstr>
      <vt:lpstr>宋体</vt:lpstr>
      <vt:lpstr>Wingdings</vt:lpstr>
      <vt:lpstr>微软雅黑</vt:lpstr>
      <vt:lpstr>Times New Roman</vt:lpstr>
      <vt:lpstr>Times New Roman</vt:lpstr>
      <vt:lpstr>华文细黑</vt:lpstr>
      <vt:lpstr>Courier New</vt:lpstr>
      <vt:lpstr>华文细黑</vt:lpstr>
      <vt:lpstr>黑体</vt:lpstr>
      <vt:lpstr>Symbol</vt:lpstr>
      <vt:lpstr>Arial Unicode MS</vt:lpstr>
      <vt:lpstr>Calibri</vt:lpstr>
      <vt:lpstr>Broadway</vt:lpstr>
      <vt:lpstr>DFPYeaSong-B5</vt:lpstr>
      <vt:lpstr>IPAPANNEW</vt:lpstr>
      <vt:lpstr>Segoe Print</vt:lpstr>
      <vt:lpstr>MingLiU</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dc:creator>
  <cp:lastModifiedBy>壹點KeTang</cp:lastModifiedBy>
  <cp:revision>362</cp:revision>
  <dcterms:created xsi:type="dcterms:W3CDTF">2016-03-28T08:27:00Z</dcterms:created>
  <dcterms:modified xsi:type="dcterms:W3CDTF">2018-02-13T15:03:54Z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2052-10.1.0.7106</vt:lpwstr>
  </property>
</Properties>
</file>