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5"/>
  </p:notesMasterIdLst>
  <p:handoutMasterIdLst>
    <p:handoutMasterId r:id="rId36"/>
  </p:handoutMasterIdLst>
  <p:sldIdLst>
    <p:sldId id="1520" r:id="rId2"/>
    <p:sldId id="1296" r:id="rId3"/>
    <p:sldId id="1360" r:id="rId4"/>
    <p:sldId id="856" r:id="rId5"/>
    <p:sldId id="1854" r:id="rId6"/>
    <p:sldId id="1790" r:id="rId7"/>
    <p:sldId id="1792" r:id="rId8"/>
    <p:sldId id="1866" r:id="rId9"/>
    <p:sldId id="1867" r:id="rId10"/>
    <p:sldId id="1794" r:id="rId11"/>
    <p:sldId id="1804" r:id="rId12"/>
    <p:sldId id="1805" r:id="rId13"/>
    <p:sldId id="1806" r:id="rId14"/>
    <p:sldId id="1808" r:id="rId15"/>
    <p:sldId id="1868" r:id="rId16"/>
    <p:sldId id="1869" r:id="rId17"/>
    <p:sldId id="1789" r:id="rId18"/>
    <p:sldId id="1810" r:id="rId19"/>
    <p:sldId id="1384" r:id="rId20"/>
    <p:sldId id="1755" r:id="rId21"/>
    <p:sldId id="1811" r:id="rId22"/>
    <p:sldId id="1848" r:id="rId23"/>
    <p:sldId id="1756" r:id="rId24"/>
    <p:sldId id="1862" r:id="rId25"/>
    <p:sldId id="1746" r:id="rId26"/>
    <p:sldId id="1770" r:id="rId27"/>
    <p:sldId id="1834" r:id="rId28"/>
    <p:sldId id="1852" r:id="rId29"/>
    <p:sldId id="1778" r:id="rId30"/>
    <p:sldId id="1863" r:id="rId31"/>
    <p:sldId id="1864" r:id="rId32"/>
    <p:sldId id="1865" r:id="rId33"/>
    <p:sldId id="1519" r:id="rId34"/>
  </p:sldIdLst>
  <p:sldSz cx="12190413" cy="6859588"/>
  <p:notesSz cx="6858000" cy="9144000"/>
  <p:defaultTextStyle>
    <a:defPPr>
      <a:defRPr lang="zh-CN"/>
    </a:defPPr>
    <a:lvl1pPr marL="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00CC"/>
    <a:srgbClr val="DCE6F2"/>
    <a:srgbClr val="00CCFF"/>
    <a:srgbClr val="B4C7E7"/>
    <a:srgbClr val="0066FF"/>
    <a:srgbClr val="9BBD59"/>
    <a:srgbClr val="7BC14A"/>
    <a:srgbClr val="FFD966"/>
    <a:srgbClr val="F3EFE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5152" autoAdjust="0"/>
    <p:restoredTop sz="96727" autoAdjust="0"/>
  </p:normalViewPr>
  <p:slideViewPr>
    <p:cSldViewPr>
      <p:cViewPr>
        <p:scale>
          <a:sx n="100" d="100"/>
          <a:sy n="100" d="100"/>
        </p:scale>
        <p:origin x="-78" y="468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9" d="100"/>
          <a:sy n="79" d="100"/>
        </p:scale>
        <p:origin x="-3966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D594FB-2808-45A5-BDC8-80C0F481B27E}" type="datetimeFigureOut">
              <a:rPr lang="zh-CN" altLang="en-US" smtClean="0"/>
              <a:pPr/>
              <a:t>2017/12/21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5B4082-C5AE-46D0-A000-D929E8B2595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381113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9FAA0F-2349-45DA-9EBD-9D94C9A1CFA0}" type="datetimeFigureOut">
              <a:rPr lang="zh-CN" altLang="en-US" smtClean="0"/>
              <a:pPr/>
              <a:t>2017/12/21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F37086-15D0-443D-AF17-A3F21825C0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250968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标题幻灯片"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520" y="6357823"/>
            <a:ext cx="2844430" cy="365210"/>
          </a:xfrm>
          <a:prstGeom prst="rect">
            <a:avLst/>
          </a:prstGeom>
        </p:spPr>
        <p:txBody>
          <a:bodyPr/>
          <a:lstStyle/>
          <a:p>
            <a:fld id="{7CD490C1-7E7E-423A-91D8-058624AF834B}" type="datetimeFigureOut">
              <a:rPr lang="zh-CN" altLang="en-US" smtClean="0"/>
              <a:pPr/>
              <a:t>2017/12/21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058" y="6357823"/>
            <a:ext cx="3860297" cy="36521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6463" y="6357823"/>
            <a:ext cx="2844430" cy="365210"/>
          </a:xfrm>
          <a:prstGeom prst="rect">
            <a:avLst/>
          </a:prstGeom>
        </p:spPr>
        <p:txBody>
          <a:bodyPr/>
          <a:lstStyle/>
          <a:p>
            <a:fld id="{EA5C5624-0453-40A9-9FFF-DD435B6A2D1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821305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2" r:id="rId2"/>
    <p:sldLayoutId id="2147483664" r:id="rId3"/>
  </p:sldLayoutIdLst>
  <p:timing>
    <p:tnLst>
      <p:par>
        <p:cTn id="1" dur="indefinite" restart="never" nodeType="tmRoot"/>
      </p:par>
    </p:tnLst>
  </p:timing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slide" Target="slide25.xml"/><Relationship Id="rId4" Type="http://schemas.openxmlformats.org/officeDocument/2006/relationships/slide" Target="slide19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C:\Users\Administrator\Desktop\用！！！\风景图片\nature_amazing_hd_landscapes_wallpapers_32612_1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6" y="1469"/>
            <a:ext cx="12189600" cy="6856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29" name="组合 28"/>
          <p:cNvGrpSpPr/>
          <p:nvPr/>
        </p:nvGrpSpPr>
        <p:grpSpPr>
          <a:xfrm>
            <a:off x="-1275" y="3707638"/>
            <a:ext cx="12192000" cy="1375395"/>
            <a:chOff x="-1524000" y="2705990"/>
            <a:chExt cx="12192000" cy="1375395"/>
          </a:xfrm>
        </p:grpSpPr>
        <p:cxnSp>
          <p:nvCxnSpPr>
            <p:cNvPr id="30" name="直接连接符 29"/>
            <p:cNvCxnSpPr/>
            <p:nvPr/>
          </p:nvCxnSpPr>
          <p:spPr>
            <a:xfrm>
              <a:off x="0" y="2807930"/>
              <a:ext cx="9144000" cy="0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1" name="组合 30"/>
            <p:cNvGrpSpPr/>
            <p:nvPr/>
          </p:nvGrpSpPr>
          <p:grpSpPr>
            <a:xfrm>
              <a:off x="-1524000" y="2705990"/>
              <a:ext cx="12192000" cy="1375395"/>
              <a:chOff x="-1524000" y="2705990"/>
              <a:chExt cx="12192000" cy="1375395"/>
            </a:xfrm>
          </p:grpSpPr>
          <p:sp>
            <p:nvSpPr>
              <p:cNvPr id="32" name="矩形 31"/>
              <p:cNvSpPr/>
              <p:nvPr/>
            </p:nvSpPr>
            <p:spPr>
              <a:xfrm>
                <a:off x="-1524000" y="2705990"/>
                <a:ext cx="12192000" cy="1292787"/>
              </a:xfrm>
              <a:prstGeom prst="rect">
                <a:avLst/>
              </a:prstGeom>
              <a:solidFill>
                <a:schemeClr val="bg1">
                  <a:alpha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3985218" y="3998778"/>
                <a:ext cx="6682781" cy="82606"/>
              </a:xfrm>
              <a:prstGeom prst="rect">
                <a:avLst/>
              </a:prstGeom>
              <a:solidFill>
                <a:srgbClr val="FFC00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-1524000" y="3998777"/>
                <a:ext cx="5509219" cy="82608"/>
              </a:xfrm>
              <a:prstGeom prst="rect">
                <a:avLst/>
              </a:prstGeom>
              <a:solidFill>
                <a:srgbClr val="92D05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5" name="标题 2"/>
          <p:cNvSpPr txBox="1">
            <a:spLocks/>
          </p:cNvSpPr>
          <p:nvPr/>
        </p:nvSpPr>
        <p:spPr>
          <a:xfrm>
            <a:off x="2753334" y="3861842"/>
            <a:ext cx="7806368" cy="670435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1218565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ea typeface="微软雅黑" pitchFamily="34" charset="-122"/>
                <a:cs typeface="Times New Roman"/>
              </a:rPr>
              <a:t>第六单元   </a:t>
            </a:r>
            <a:r>
              <a:rPr lang="en-US" altLang="zh-CN" sz="2400" b="1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ea typeface="微软雅黑" pitchFamily="34" charset="-122"/>
                <a:cs typeface="Times New Roman"/>
              </a:rPr>
              <a:t>《</a:t>
            </a:r>
            <a:r>
              <a:rPr lang="zh-CN" altLang="en-US" sz="2400" b="1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ea typeface="微软雅黑" pitchFamily="34" charset="-122"/>
                <a:cs typeface="Times New Roman"/>
              </a:rPr>
              <a:t>墨子</a:t>
            </a:r>
            <a:r>
              <a:rPr lang="en-US" altLang="zh-CN" sz="2400" b="1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ea typeface="微软雅黑" pitchFamily="34" charset="-122"/>
                <a:cs typeface="Times New Roman"/>
              </a:rPr>
              <a:t>》</a:t>
            </a:r>
            <a:r>
              <a:rPr lang="zh-CN" altLang="en-US" sz="2400" b="1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ea typeface="微软雅黑" pitchFamily="34" charset="-122"/>
                <a:cs typeface="Times New Roman"/>
              </a:rPr>
              <a:t>选读 </a:t>
            </a:r>
            <a:endParaRPr lang="en-US" altLang="zh-CN" sz="2400" b="1" kern="100" dirty="0">
              <a:solidFill>
                <a:schemeClr val="tx1">
                  <a:lumMod val="65000"/>
                  <a:lumOff val="35000"/>
                </a:schemeClr>
              </a:solidFill>
              <a:latin typeface="Times New Roman"/>
              <a:ea typeface="微软雅黑" pitchFamily="34" charset="-122"/>
              <a:cs typeface="Times New Roman"/>
            </a:endParaRPr>
          </a:p>
        </p:txBody>
      </p:sp>
      <p:sp>
        <p:nvSpPr>
          <p:cNvPr id="16" name="标题 2"/>
          <p:cNvSpPr txBox="1">
            <a:spLocks/>
          </p:cNvSpPr>
          <p:nvPr/>
        </p:nvSpPr>
        <p:spPr>
          <a:xfrm>
            <a:off x="2782838" y="4346759"/>
            <a:ext cx="9246528" cy="811227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1218565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3600" b="1" kern="100" dirty="0">
                <a:latin typeface="Times New Roman"/>
                <a:ea typeface="微软雅黑" pitchFamily="34" charset="-122"/>
                <a:cs typeface="Times New Roman"/>
              </a:rPr>
              <a:t>三、尚贤</a:t>
            </a:r>
          </a:p>
        </p:txBody>
      </p:sp>
    </p:spTree>
    <p:extLst>
      <p:ext uri="{BB962C8B-B14F-4D97-AF65-F5344CB8AC3E}">
        <p14:creationId xmlns:p14="http://schemas.microsoft.com/office/powerpoint/2010/main" xmlns="" val="9482886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7492" y="-98598"/>
            <a:ext cx="11252330" cy="675874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古今异义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今者王公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大人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为政于国家者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今义：敬辞，称长辈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多用于书信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；成人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对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小孩儿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而言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国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中之众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今义：国家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故士者，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所以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为辅相承嗣也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今义：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连词，表示因果关系。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实在的情由或适宜的举动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限用于固定词组中做宾语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630710" y="1197546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 smtClean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指在高位者。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30710" y="293432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国都。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630710" y="4725938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用来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的。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07342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10" grpId="0"/>
      <p:bldP spid="10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4606" y="45418"/>
            <a:ext cx="10297144" cy="6568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虚词归纳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31096" y="1363652"/>
            <a:ext cx="1447686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/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918742" y="971411"/>
            <a:ext cx="930915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阖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其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自入而求之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其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故何也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_______________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____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en-US" sz="2800" dirty="0"/>
          </a:p>
        </p:txBody>
      </p:sp>
      <p:sp>
        <p:nvSpPr>
          <p:cNvPr id="19" name="矩形 18"/>
          <p:cNvSpPr/>
          <p:nvPr/>
        </p:nvSpPr>
        <p:spPr>
          <a:xfrm>
            <a:off x="818499" y="3235860"/>
            <a:ext cx="1447686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/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则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846734" y="2709714"/>
            <a:ext cx="930915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爵位不高，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则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民弗敬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美章而恶不生，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则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由得士也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en-US" sz="2800" dirty="0"/>
          </a:p>
        </p:txBody>
      </p:sp>
      <p:sp>
        <p:nvSpPr>
          <p:cNvPr id="21" name="左大括号 20"/>
          <p:cNvSpPr/>
          <p:nvPr/>
        </p:nvSpPr>
        <p:spPr>
          <a:xfrm>
            <a:off x="1728965" y="2901682"/>
            <a:ext cx="169654" cy="1148901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左大括号 17"/>
          <p:cNvSpPr/>
          <p:nvPr/>
        </p:nvSpPr>
        <p:spPr>
          <a:xfrm>
            <a:off x="1821096" y="1058024"/>
            <a:ext cx="169654" cy="1207507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43078" y="1053530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代词，他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150990" y="1701602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句中语气词，表反问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482361" y="2781722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连词，就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564416" y="3429794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副词，表判断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769123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2558" y="42505"/>
            <a:ext cx="11634558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词类活用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不能以尚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贤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事能为政也：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将在于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众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贤而已：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必将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贵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此固国家之珍而社稷之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也：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不义不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亲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(6)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不义不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近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(7)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今上举义不辟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贫贱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672724" y="748075"/>
            <a:ext cx="732713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形容词作名词，有才德的</a:t>
            </a:r>
            <a:r>
              <a:rPr lang="zh-CN" altLang="en-US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人</a:t>
            </a:r>
            <a:endParaRPr lang="zh-CN" altLang="en-US" sz="2800" dirty="0"/>
          </a:p>
        </p:txBody>
      </p:sp>
      <p:sp>
        <p:nvSpPr>
          <p:cNvPr id="8" name="矩形 7"/>
          <p:cNvSpPr/>
          <p:nvPr/>
        </p:nvSpPr>
        <p:spPr>
          <a:xfrm>
            <a:off x="3646934" y="1446607"/>
            <a:ext cx="732713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形容词的使动用法，使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众多</a:t>
            </a:r>
            <a:endParaRPr lang="zh-CN" altLang="en-US" sz="2800" dirty="0"/>
          </a:p>
        </p:txBody>
      </p:sp>
      <p:sp>
        <p:nvSpPr>
          <p:cNvPr id="12" name="矩形 11"/>
          <p:cNvSpPr/>
          <p:nvPr/>
        </p:nvSpPr>
        <p:spPr>
          <a:xfrm>
            <a:off x="262558" y="1917626"/>
            <a:ext cx="1146558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富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：形容词的使动用法，使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富有。贵：形容词的使动用法，使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尊贵</a:t>
            </a:r>
            <a:endParaRPr lang="zh-CN" altLang="en-US" sz="2800" dirty="0"/>
          </a:p>
        </p:txBody>
      </p:sp>
      <p:sp>
        <p:nvSpPr>
          <p:cNvPr id="13" name="矩形 12"/>
          <p:cNvSpPr/>
          <p:nvPr/>
        </p:nvSpPr>
        <p:spPr>
          <a:xfrm>
            <a:off x="5392804" y="3338622"/>
            <a:ext cx="732713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动词作名词，辅助的人、帮手</a:t>
            </a:r>
            <a:endParaRPr lang="zh-CN" altLang="en-US" sz="2800" dirty="0"/>
          </a:p>
        </p:txBody>
      </p:sp>
      <p:sp>
        <p:nvSpPr>
          <p:cNvPr id="14" name="矩形 13"/>
          <p:cNvSpPr/>
          <p:nvPr/>
        </p:nvSpPr>
        <p:spPr>
          <a:xfrm>
            <a:off x="2512484" y="3986694"/>
            <a:ext cx="732713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形容词的使动用法，使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亲密</a:t>
            </a:r>
            <a:endParaRPr lang="zh-CN" altLang="en-US" sz="2800" dirty="0"/>
          </a:p>
        </p:txBody>
      </p:sp>
      <p:sp>
        <p:nvSpPr>
          <p:cNvPr id="15" name="矩形 14"/>
          <p:cNvSpPr/>
          <p:nvPr/>
        </p:nvSpPr>
        <p:spPr>
          <a:xfrm>
            <a:off x="2638822" y="4581922"/>
            <a:ext cx="732713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形容词的使动用法，使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接近</a:t>
            </a:r>
            <a:endParaRPr lang="zh-CN" altLang="en-US" sz="2800" dirty="0"/>
          </a:p>
        </p:txBody>
      </p:sp>
      <p:sp>
        <p:nvSpPr>
          <p:cNvPr id="16" name="矩形 15"/>
          <p:cNvSpPr/>
          <p:nvPr/>
        </p:nvSpPr>
        <p:spPr>
          <a:xfrm>
            <a:off x="3934966" y="5252420"/>
            <a:ext cx="732713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形容词作名词，贫穷低贱的人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xmlns="" val="3330304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18" grpId="0"/>
      <p:bldP spid="18" grpId="1"/>
      <p:bldP spid="8" grpId="0"/>
      <p:bldP spid="8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6574" y="328796"/>
            <a:ext cx="11405311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(8)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今上举义不辟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疏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(9)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今上举义不辟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__________________________________________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718942" y="621482"/>
            <a:ext cx="59298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形容词作名词，跟君王关系疏远的人</a:t>
            </a:r>
          </a:p>
        </p:txBody>
      </p:sp>
      <p:sp>
        <p:nvSpPr>
          <p:cNvPr id="6" name="矩形 5"/>
          <p:cNvSpPr/>
          <p:nvPr/>
        </p:nvSpPr>
        <p:spPr>
          <a:xfrm>
            <a:off x="858895" y="1466414"/>
            <a:ext cx="1092494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形容词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作名词，关系疏远、不在君王身边的人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339396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47843" y="117426"/>
            <a:ext cx="11634558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特殊句式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是其故何也？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况又有贤良之士厚乎德行、辩乎言谈、博乎道术者乎！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此固国家之珍而社稷之佐也。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始我所恃者富贵也。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此若言之谓也。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(6)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故古者尧举舜于服泽之阳。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(7)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禹举益于阴方之中。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(8)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汤举伊尹于庖厨之中。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(9)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文王举闳夭、泰颠于罝罔之中。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998862" y="890350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宾语前置句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479582" y="1485578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定语后置句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591150" y="211448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判断句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185250" y="2781722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判断句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465170" y="3429794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判断句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231110" y="4058702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介宾短语后置句</a:t>
            </a:r>
          </a:p>
        </p:txBody>
      </p:sp>
      <p:sp>
        <p:nvSpPr>
          <p:cNvPr id="14" name="矩形 13"/>
          <p:cNvSpPr/>
          <p:nvPr/>
        </p:nvSpPr>
        <p:spPr>
          <a:xfrm>
            <a:off x="4078982" y="4653930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介宾短语后置句</a:t>
            </a:r>
          </a:p>
        </p:txBody>
      </p:sp>
      <p:sp>
        <p:nvSpPr>
          <p:cNvPr id="15" name="矩形 14"/>
          <p:cNvSpPr/>
          <p:nvPr/>
        </p:nvSpPr>
        <p:spPr>
          <a:xfrm>
            <a:off x="4477151" y="5282838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介宾短语后置句</a:t>
            </a:r>
          </a:p>
        </p:txBody>
      </p:sp>
      <p:sp>
        <p:nvSpPr>
          <p:cNvPr id="16" name="矩形 15"/>
          <p:cNvSpPr/>
          <p:nvPr/>
        </p:nvSpPr>
        <p:spPr>
          <a:xfrm>
            <a:off x="5879182" y="5930910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介宾短语后置句</a:t>
            </a:r>
          </a:p>
        </p:txBody>
      </p:sp>
    </p:spTree>
    <p:extLst>
      <p:ext uri="{BB962C8B-B14F-4D97-AF65-F5344CB8AC3E}">
        <p14:creationId xmlns:p14="http://schemas.microsoft.com/office/powerpoint/2010/main" xmlns="" val="739629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" grpId="0"/>
      <p:bldP spid="5" grpId="1"/>
      <p:bldP spid="7" grpId="0"/>
      <p:bldP spid="7" grpId="1"/>
      <p:bldP spid="10" grpId="0"/>
      <p:bldP spid="10" grpId="1"/>
      <p:bldP spid="11" grpId="0"/>
      <p:bldP spid="11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47843" y="323572"/>
            <a:ext cx="11634558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语句翻译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是故国有贤良之士众，则国家之治厚；贤良之士寡，则国家之治薄。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译文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譬若欲众其国之善射御之士者，必将富之贵之、敬之誉之，然后国之善射御之士将可得而众也。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译文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________________________________________________________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</a:t>
            </a:r>
          </a:p>
        </p:txBody>
      </p:sp>
      <p:sp>
        <p:nvSpPr>
          <p:cNvPr id="4" name="矩形 3"/>
          <p:cNvSpPr/>
          <p:nvPr/>
        </p:nvSpPr>
        <p:spPr>
          <a:xfrm>
            <a:off x="492540" y="1547708"/>
            <a:ext cx="11291298" cy="130240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因此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国家才德兼备的士众多，那么国家就治理得好；才德兼备的士少，那么国家就治理不好。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92540" y="4073343"/>
            <a:ext cx="11291298" cy="19487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譬如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要让这个国家善于射箭驾车的人增多，就一定要使他们富有，使他们尊贵，尊敬他们，称赞他们，这样以后国家善于射箭驾车的人就可以增多了。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018815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7" grpId="0"/>
      <p:bldP spid="7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47843" y="323572"/>
            <a:ext cx="1163455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始我所恃者富贵也，今上举义不辟贫贱，然则我不可不为义。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译文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高予之爵，重予之禄，任之以事，断予之令。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译文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</a:t>
            </a:r>
          </a:p>
        </p:txBody>
      </p:sp>
      <p:sp>
        <p:nvSpPr>
          <p:cNvPr id="4" name="矩形 3"/>
          <p:cNvSpPr/>
          <p:nvPr/>
        </p:nvSpPr>
        <p:spPr>
          <a:xfrm>
            <a:off x="492540" y="909514"/>
            <a:ext cx="11291298" cy="130240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当初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我们所依靠的是富贵，现在君王选用有道义的人，而不避贫穷低贱的人，那么我不能不行义了。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78582" y="2853730"/>
            <a:ext cx="11291298" cy="130240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给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他高的爵位，给他多多的俸禄，让他承担职事，给他决断政令的权力。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76501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7" grpId="0"/>
      <p:bldP spid="7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21360" y="870756"/>
            <a:ext cx="11478502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b="1" kern="100" dirty="0">
                <a:solidFill>
                  <a:srgbClr val="0000FF"/>
                </a:solidFill>
                <a:latin typeface="微软雅黑"/>
                <a:ea typeface="微软雅黑"/>
                <a:cs typeface="Times New Roman"/>
              </a:rPr>
              <a:t>文本名句</a:t>
            </a:r>
            <a:endParaRPr lang="zh-CN" altLang="zh-CN" sz="2800" b="1" kern="100" dirty="0">
              <a:solidFill>
                <a:srgbClr val="0000FF"/>
              </a:solidFill>
              <a:latin typeface="微软雅黑"/>
              <a:ea typeface="微软雅黑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558" y="-26590"/>
            <a:ext cx="12143880" cy="432000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14252" y="-16473"/>
            <a:ext cx="12175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名言警句</a:t>
            </a:r>
            <a:endParaRPr lang="zh-CN" altLang="en-US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78582" y="1599542"/>
            <a:ext cx="10331684" cy="391848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是故国有贤良之士众，则国家之治厚；贤良之士寡，则国家之治薄。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不义不富，不义不贵，不义不亲，不义不近。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故当是时，以德就列，以官服事，以劳殿赏，量功而分禄。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爵位不高，则民弗敬；蓄禄不厚，则民不信；政令不断，则民不畏。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410828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49352" y="764444"/>
            <a:ext cx="11478502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b="1" kern="100" dirty="0">
                <a:solidFill>
                  <a:srgbClr val="0000FF"/>
                </a:solidFill>
                <a:latin typeface="微软雅黑"/>
                <a:ea typeface="微软雅黑"/>
                <a:cs typeface="Times New Roman"/>
              </a:rPr>
              <a:t>文外名句</a:t>
            </a:r>
            <a:endParaRPr lang="zh-CN" altLang="zh-CN" sz="2800" b="1" kern="100" dirty="0">
              <a:solidFill>
                <a:srgbClr val="0000FF"/>
              </a:solidFill>
              <a:latin typeface="微软雅黑"/>
              <a:ea typeface="微软雅黑"/>
              <a:cs typeface="Times New Roman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9352" y="1379266"/>
            <a:ext cx="11364853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利人乎即为，不利人乎即止。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治于神者，众人不知其功。争于明者，众人知之。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俭节则昌，淫佚则亡。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吏不治则乱，农事缓则贫。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7" name="图片 6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589027" y="6255027"/>
            <a:ext cx="602973" cy="602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476285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57985" y="3076446"/>
            <a:ext cx="967444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精读研析 </a:t>
            </a:r>
            <a:r>
              <a:rPr lang="en-US" altLang="zh-CN" sz="4000" b="1" dirty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——</a:t>
            </a:r>
            <a:r>
              <a:rPr lang="en-US" altLang="zh-CN" sz="4000" dirty="0">
                <a:solidFill>
                  <a:schemeClr val="bg1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 </a:t>
            </a:r>
            <a:r>
              <a:rPr lang="zh-CN" altLang="en-US" sz="4000" dirty="0">
                <a:solidFill>
                  <a:schemeClr val="bg1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读课文题点，析思路明答案</a:t>
            </a:r>
            <a:endParaRPr lang="en-US" altLang="zh-CN" sz="4000" dirty="0">
              <a:solidFill>
                <a:schemeClr val="bg1"/>
              </a:solidFill>
              <a:latin typeface="Times New Roman" pitchFamily="18" charset="0"/>
              <a:ea typeface="华文细黑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552201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2733675" cy="795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0" y="396912"/>
            <a:ext cx="2733675" cy="400110"/>
          </a:xfrm>
          <a:prstGeom prst="rect">
            <a:avLst/>
          </a:prstGeom>
          <a:solidFill>
            <a:schemeClr val="accent6">
              <a:lumMod val="75000"/>
              <a:alpha val="52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内容索引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2812173" y="2675920"/>
            <a:ext cx="684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hlinkClick r:id="rId3" action="ppaction://hlinksldjump"/>
          </p:cNvPr>
          <p:cNvSpPr txBox="1"/>
          <p:nvPr/>
        </p:nvSpPr>
        <p:spPr>
          <a:xfrm>
            <a:off x="2782838" y="2152700"/>
            <a:ext cx="69032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预读先学 </a:t>
            </a:r>
            <a:r>
              <a:rPr lang="en-US" altLang="zh-CN" sz="28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—— </a:t>
            </a:r>
            <a:r>
              <a:rPr lang="zh-CN" altLang="en-US" sz="2800" b="1" dirty="0">
                <a:solidFill>
                  <a:srgbClr val="3114AC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读文本内容</a:t>
            </a:r>
            <a:r>
              <a:rPr lang="zh-CN" altLang="en-US" sz="2800" b="1" dirty="0" smtClean="0">
                <a:solidFill>
                  <a:srgbClr val="3114AC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，知文理学基础</a:t>
            </a:r>
            <a:endParaRPr lang="en-US" altLang="zh-CN" sz="2800" b="1" dirty="0">
              <a:solidFill>
                <a:srgbClr val="3114AC"/>
              </a:solidFill>
              <a:latin typeface="Times New Roman" pitchFamily="18" charset="0"/>
              <a:ea typeface="华文细黑" pitchFamily="2" charset="-122"/>
              <a:cs typeface="Times New Roman" pitchFamily="18" charset="0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2812173" y="3707997"/>
            <a:ext cx="6840000" cy="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hlinkClick r:id="rId4" action="ppaction://hlinksldjump"/>
          </p:cNvPr>
          <p:cNvSpPr txBox="1"/>
          <p:nvPr/>
        </p:nvSpPr>
        <p:spPr>
          <a:xfrm>
            <a:off x="2782838" y="3184815"/>
            <a:ext cx="69032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精读研析 </a:t>
            </a:r>
            <a:r>
              <a:rPr lang="en-US" altLang="zh-CN" sz="28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—— </a:t>
            </a:r>
            <a:r>
              <a:rPr lang="zh-CN" altLang="en-US" sz="2800" b="1" dirty="0">
                <a:solidFill>
                  <a:srgbClr val="3114AC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读课文题点，析思路明答案</a:t>
            </a:r>
            <a:endParaRPr lang="en-US" altLang="zh-CN" sz="2800" b="1" dirty="0">
              <a:solidFill>
                <a:srgbClr val="3114AC"/>
              </a:solidFill>
              <a:latin typeface="Times New Roman" pitchFamily="18" charset="0"/>
              <a:ea typeface="华文细黑" pitchFamily="2" charset="-122"/>
              <a:cs typeface="Times New Roman" pitchFamily="18" charset="0"/>
            </a:endParaRPr>
          </a:p>
        </p:txBody>
      </p:sp>
      <p:sp>
        <p:nvSpPr>
          <p:cNvPr id="20" name="TextBox 19">
            <a:hlinkClick r:id="rId5" action="ppaction://hlinksldjump"/>
          </p:cNvPr>
          <p:cNvSpPr txBox="1"/>
          <p:nvPr/>
        </p:nvSpPr>
        <p:spPr>
          <a:xfrm>
            <a:off x="2782838" y="4274726"/>
            <a:ext cx="69032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多读厚积 </a:t>
            </a:r>
            <a:r>
              <a:rPr lang="en-US" altLang="zh-CN" sz="28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——</a:t>
            </a:r>
            <a:r>
              <a:rPr lang="zh-CN" altLang="en-US" sz="2800" b="1" dirty="0">
                <a:solidFill>
                  <a:srgbClr val="3114AC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读优秀作文，积素养提技能</a:t>
            </a:r>
            <a:endParaRPr lang="en-US" altLang="zh-CN" sz="2800" b="1" dirty="0">
              <a:solidFill>
                <a:srgbClr val="3114AC"/>
              </a:solidFill>
              <a:latin typeface="Times New Roman" pitchFamily="18" charset="0"/>
              <a:ea typeface="华文细黑" pitchFamily="2" charset="-122"/>
              <a:cs typeface="Times New Roman" pitchFamily="18" charset="0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2787790" y="4797946"/>
            <a:ext cx="684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4512665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69115" y="722217"/>
            <a:ext cx="11140921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文中提到的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善射御之士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国之良士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吗？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558" y="-26590"/>
            <a:ext cx="12143880" cy="432000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14252" y="-16473"/>
            <a:ext cx="12175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要点突破</a:t>
            </a:r>
            <a:endParaRPr lang="zh-CN" altLang="en-US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69115" y="1551322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7" name="矩形 6"/>
          <p:cNvSpPr/>
          <p:nvPr/>
        </p:nvSpPr>
        <p:spPr>
          <a:xfrm>
            <a:off x="384384" y="2130869"/>
            <a:ext cx="11615478" cy="25950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墨子认为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善射御之士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国之良士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。因为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国之良士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厚乎德行、辩乎言谈、博乎道术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，就是说那些道德品行纯厚、在言谈方面有口才、在治国方面有特长的人才是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国家之珍而社稷之佐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善射御之士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不具备这样的特点，只是墨子拿来论证的一个事例而已。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138561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77344" y="333450"/>
            <a:ext cx="11478502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墨子指出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虽在农与工肆之人，有能则举之，高予之爵，重予之禄，任之以事，断予之令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，这体现了墨子什么样的思想？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77344" y="1773610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4" name="矩形 3"/>
          <p:cNvSpPr/>
          <p:nvPr/>
        </p:nvSpPr>
        <p:spPr>
          <a:xfrm>
            <a:off x="377344" y="2349674"/>
            <a:ext cx="11273868" cy="38877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在古代，统治阶级对农民与手工业者是看不起的，那些出身下层的人即使德才兼备，也往往受到压制。墨子的尚贤思想有突破性的意义。他大胆地提出：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官无常贵，而民无终贱。有能则举之，无能则下之。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这种思想，超越了统治者世代承袭地位和财富的政治状态，为出身社会下层的人才进入管理阶层开启了诱人的前景，突破了任人唯亲的弊政，这正是墨子思想的精华所在。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158824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77344" y="477466"/>
            <a:ext cx="11478502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在所谓的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上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上，墨子和孔子的观点有何不同？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0199662" y="73559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4" name="矩形 3"/>
          <p:cNvSpPr/>
          <p:nvPr/>
        </p:nvSpPr>
        <p:spPr>
          <a:xfrm>
            <a:off x="406574" y="1340522"/>
            <a:ext cx="11273868" cy="33239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墨子主张官员队伍要有一定的流动性，要能上能下，做到择优汰劣。这种思想具有一定的积极意义。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孔子则认为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上智下愚不移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，意思是说统治者是智慧的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，百姓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是愚昧的，这种状况是雷打不动的，具有很浓的等级观念和愚民思想，应该批判。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196219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26893" y="841139"/>
            <a:ext cx="11140921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墨子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尚贤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的思想有何进步意义？结合当时的社会现实，说说你的理解。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558" y="-26590"/>
            <a:ext cx="12143880" cy="432000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14252" y="-16473"/>
            <a:ext cx="12175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延伸探究</a:t>
            </a:r>
            <a:endParaRPr lang="zh-CN" altLang="en-US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>
            <a:hlinkClick r:id="rId2" action="ppaction://hlinksldjump"/>
          </p:cNvPr>
          <p:cNvSpPr txBox="1"/>
          <p:nvPr/>
        </p:nvSpPr>
        <p:spPr>
          <a:xfrm>
            <a:off x="426893" y="2320057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  <p:pic>
        <p:nvPicPr>
          <p:cNvPr id="8" name="图片 7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589027" y="6255027"/>
            <a:ext cx="602973" cy="602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420634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85718" y="171579"/>
            <a:ext cx="11771215" cy="642656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在春秋以前，基本上依据宗法血缘的</a:t>
            </a:r>
            <a:r>
              <a:rPr lang="en-US" altLang="zh-CN" sz="27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世卿世禄</a:t>
            </a:r>
            <a:r>
              <a:rPr lang="en-US" altLang="zh-CN" sz="27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制度的规定来进行任官和封赏，所谓</a:t>
            </a:r>
            <a:r>
              <a:rPr lang="en-US" altLang="zh-CN" sz="27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周道亲亲</a:t>
            </a:r>
            <a:r>
              <a:rPr lang="en-US" altLang="zh-CN" sz="27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立嫡以长不以贤</a:t>
            </a:r>
            <a:r>
              <a:rPr lang="en-US" altLang="zh-CN" sz="27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。</a:t>
            </a:r>
            <a:r>
              <a:rPr lang="zh-CN" altLang="zh-CN" sz="2700" kern="100" dirty="0">
                <a:latin typeface="宋体"/>
                <a:ea typeface="Times New Roman"/>
                <a:cs typeface="Courier New"/>
              </a:rPr>
              <a:t> 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春秋中后期，政治、军事斗争日趋激烈，贤能人才的作用日益突出，各国统治者开始认识到人才的重要性，</a:t>
            </a:r>
            <a:r>
              <a:rPr lang="zh-CN" altLang="zh-CN" sz="2700" kern="100" dirty="0">
                <a:latin typeface="宋体"/>
                <a:ea typeface="Times New Roman"/>
                <a:cs typeface="Courier New"/>
              </a:rPr>
              <a:t> 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如晋文公虽仍</a:t>
            </a:r>
            <a:r>
              <a:rPr lang="en-US" altLang="zh-CN" sz="27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昭旧族，爱亲戚</a:t>
            </a:r>
            <a:r>
              <a:rPr lang="en-US" altLang="zh-CN" sz="27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，但更重视</a:t>
            </a:r>
            <a:r>
              <a:rPr lang="en-US" altLang="zh-CN" sz="27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明贤良</a:t>
            </a:r>
            <a:r>
              <a:rPr lang="en-US" altLang="zh-CN" sz="27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赏功劳</a:t>
            </a:r>
            <a:r>
              <a:rPr lang="en-US" altLang="zh-CN" sz="27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，以至</a:t>
            </a:r>
            <a:r>
              <a:rPr lang="en-US" altLang="zh-CN" sz="27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左右皆卿才</a:t>
            </a:r>
            <a:r>
              <a:rPr lang="zh-CN" altLang="zh-CN" sz="2700" kern="100" dirty="0">
                <a:latin typeface="宋体"/>
                <a:ea typeface="Times New Roman"/>
                <a:cs typeface="Courier New"/>
              </a:rPr>
              <a:t> </a:t>
            </a:r>
            <a:r>
              <a:rPr lang="en-US" altLang="zh-CN" sz="27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。吴公子季札甚至说：</a:t>
            </a:r>
            <a:r>
              <a:rPr lang="en-US" altLang="zh-CN" sz="27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君子务在择人。</a:t>
            </a:r>
            <a:r>
              <a:rPr lang="en-US" altLang="zh-CN" sz="27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7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真正系统地提出</a:t>
            </a:r>
            <a:r>
              <a:rPr lang="en-US" altLang="zh-CN" sz="27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尚贤</a:t>
            </a:r>
            <a:r>
              <a:rPr lang="en-US" altLang="zh-CN" sz="27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思想的是孔子。孔子不仅论述了</a:t>
            </a:r>
            <a:r>
              <a:rPr lang="en-US" altLang="zh-CN" sz="27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尚贤</a:t>
            </a:r>
            <a:r>
              <a:rPr lang="en-US" altLang="zh-CN" sz="27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的重要作用、贤能的标准，而且也提出了识贤的原则和用贤的策略。而孔子的</a:t>
            </a:r>
            <a:r>
              <a:rPr lang="en-US" altLang="zh-CN" sz="27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尚贤</a:t>
            </a:r>
            <a:r>
              <a:rPr lang="en-US" altLang="zh-CN" sz="27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还局限在贵族阶级内部，与一般平民无涉。</a:t>
            </a:r>
            <a:r>
              <a:rPr lang="zh-CN" altLang="zh-CN" sz="2700" kern="100" dirty="0">
                <a:latin typeface="宋体"/>
                <a:ea typeface="Times New Roman"/>
                <a:cs typeface="Courier New"/>
              </a:rPr>
              <a:t> 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墨子在继承孔子</a:t>
            </a:r>
            <a:r>
              <a:rPr lang="en-US" altLang="zh-CN" sz="27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尚贤</a:t>
            </a:r>
            <a:r>
              <a:rPr lang="en-US" altLang="zh-CN" sz="27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思想的基础上，结合当时的社会现实，又发展了这种</a:t>
            </a:r>
            <a:r>
              <a:rPr lang="en-US" altLang="zh-CN" sz="27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尚贤</a:t>
            </a:r>
            <a:r>
              <a:rPr lang="en-US" altLang="zh-CN" sz="27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思想，在选贤、用贤、众贤等方面提出了较为系统的理论观点和具体方案，含有平等选拔人才的民主因素和合理使用人才的思想，这是具有创新意义的，体现了其思想的进步性</a:t>
            </a:r>
            <a:r>
              <a:rPr lang="zh-CN" altLang="zh-CN" sz="27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700" kern="100" dirty="0" smtClean="0">
              <a:latin typeface="Times New Roman"/>
              <a:ea typeface="华文细黑"/>
              <a:cs typeface="Times New Roman"/>
            </a:endParaRPr>
          </a:p>
        </p:txBody>
      </p:sp>
      <p:pic>
        <p:nvPicPr>
          <p:cNvPr id="3" name="图片 2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589027" y="6255027"/>
            <a:ext cx="602973" cy="602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559929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57763" y="2925738"/>
            <a:ext cx="967444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多读厚积 </a:t>
            </a:r>
            <a:r>
              <a:rPr lang="en-US" altLang="zh-CN" sz="4000" b="1" dirty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—— </a:t>
            </a:r>
            <a:r>
              <a:rPr lang="zh-CN" altLang="en-US" sz="4000" dirty="0">
                <a:solidFill>
                  <a:schemeClr val="bg1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读优秀作文，积素养提技能</a:t>
            </a:r>
            <a:endParaRPr lang="en-US" altLang="zh-CN" sz="4000" dirty="0">
              <a:solidFill>
                <a:schemeClr val="bg1"/>
              </a:solidFill>
              <a:latin typeface="Times New Roman" pitchFamily="18" charset="0"/>
              <a:ea typeface="华文细黑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556671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39000" y="189434"/>
            <a:ext cx="11478502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不拘一格降人才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8185"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古书上讲有一郭翁善于种树，选择肥沃土壤种下幼苗，任其自由吸收深层水分，他只间或去一次树林，而长出的树却比受到精心呵护的邻居家的好。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可见种树不在于无微不至的呵护，而是讲求一定规律的。其实培养人才也是如此，尊重规律，方能不拘一格降人才。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  <a:cs typeface="Times New Roman"/>
              </a:rPr>
              <a:t>【</a:t>
            </a:r>
            <a:r>
              <a:rPr lang="zh-CN" altLang="en-US" sz="2800" b="1" kern="100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  <a:cs typeface="Times New Roman"/>
              </a:rPr>
              <a:t>思悟亮点</a:t>
            </a:r>
            <a:r>
              <a:rPr lang="en-US" altLang="zh-CN" sz="2800" b="1" kern="100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  <a:cs typeface="Times New Roman"/>
              </a:rPr>
              <a:t>】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第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段运用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郭翁种树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的事例有何作用？</a:t>
            </a:r>
            <a:endParaRPr lang="zh-CN" altLang="zh-CN" sz="2000" kern="100" dirty="0">
              <a:effectLst/>
              <a:latin typeface="宋体"/>
              <a:cs typeface="Courier New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638145" y="4221882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 提示</a:t>
            </a:r>
          </a:p>
        </p:txBody>
      </p:sp>
      <p:sp>
        <p:nvSpPr>
          <p:cNvPr id="7" name="矩形 6"/>
          <p:cNvSpPr/>
          <p:nvPr/>
        </p:nvSpPr>
        <p:spPr>
          <a:xfrm>
            <a:off x="377344" y="4797946"/>
            <a:ext cx="11478502" cy="13024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运用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郭翁种树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的事例，说明种树要注重其规律，引出培养人才也应如此。自然得出中心论点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20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851907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90993" y="505360"/>
            <a:ext cx="11364853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307975"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  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材料中所言现象就包含了培养人才的规律和方法。为人才提供宽松的环境，才能有足够的发展空间；培养好奇心，在探索中求创新；不要忘记对人才寄予期望，鼓励可以充盈其斗志，争取更大的成功。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第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段在文中有何作用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？</a:t>
            </a:r>
            <a:endParaRPr lang="zh-CN" altLang="zh-CN" sz="2000" kern="100" dirty="0">
              <a:latin typeface="宋体"/>
              <a:cs typeface="Courier New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973849" y="2565698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 提示</a:t>
            </a:r>
          </a:p>
        </p:txBody>
      </p:sp>
      <p:sp>
        <p:nvSpPr>
          <p:cNvPr id="8" name="矩形 7"/>
          <p:cNvSpPr/>
          <p:nvPr/>
        </p:nvSpPr>
        <p:spPr>
          <a:xfrm>
            <a:off x="521360" y="3338622"/>
            <a:ext cx="11478502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本段回扣材料，结合材料阐述论点，为下文展开论述奠定基础。</a:t>
            </a:r>
            <a:endParaRPr lang="zh-CN" altLang="zh-CN" sz="20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324677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31508" y="512325"/>
            <a:ext cx="11252330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307975"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  ③</a:t>
            </a:r>
            <a:r>
              <a:rPr lang="zh-CN" altLang="zh-CN" sz="2800" u="wavyHeavy" kern="100" dirty="0">
                <a:uFill>
                  <a:solidFill>
                    <a:srgbClr val="C00000"/>
                  </a:solidFill>
                </a:uFill>
                <a:latin typeface="Times New Roman"/>
                <a:ea typeface="华文细黑"/>
                <a:cs typeface="Times New Roman"/>
              </a:rPr>
              <a:t>提供宽松的环境是根本前提</a:t>
            </a:r>
            <a:r>
              <a:rPr lang="zh-CN" altLang="zh-CN" sz="2800" u="wavyHeavy" kern="100" dirty="0" smtClean="0">
                <a:uFill>
                  <a:solidFill>
                    <a:srgbClr val="C00000"/>
                  </a:solidFill>
                </a:u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u="wavyHeavy" kern="100" dirty="0" smtClean="0">
              <a:uFill>
                <a:solidFill>
                  <a:srgbClr val="C00000"/>
                </a:solidFill>
              </a:uFill>
              <a:latin typeface="Times New Roman"/>
              <a:ea typeface="华文细黑"/>
              <a:cs typeface="Times New Roman"/>
            </a:endParaRPr>
          </a:p>
          <a:p>
            <a:pPr indent="307975"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  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战国时期，诸侯割据的局面也为更多学术思想的滋生和发展提供了前提。孟子、韩非子、墨子等都可以无拘束地宣扬自己的思想，感染更多的人学习并发展其外延，于是一个个思想的萌芽渐渐成长、开花，结出一颗颗晶莹的果实。儒家、法家、墨家共同发展，中华文明得以在此时发扬并且光大，中华文明之花璀璨夺目。</a:t>
            </a:r>
            <a:endParaRPr lang="zh-CN" altLang="zh-CN" sz="2000" kern="100" dirty="0">
              <a:latin typeface="宋体"/>
              <a:cs typeface="Courier New"/>
            </a:endParaRPr>
          </a:p>
          <a:p>
            <a:pPr indent="307975"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  ⑤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提供宽松的环境，思想将不再拘束，文明得以升华。</a:t>
            </a:r>
            <a:endParaRPr lang="zh-CN" altLang="zh-CN" sz="2000" kern="100" dirty="0">
              <a:latin typeface="宋体"/>
              <a:cs typeface="Courier New"/>
            </a:endParaRPr>
          </a:p>
          <a:p>
            <a:pPr indent="307975"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  ⑥</a:t>
            </a:r>
            <a:r>
              <a:rPr lang="zh-CN" altLang="zh-CN" sz="2800" u="wavyHeavy" kern="100" dirty="0">
                <a:uFill>
                  <a:solidFill>
                    <a:srgbClr val="C00000"/>
                  </a:solidFill>
                </a:uFill>
                <a:latin typeface="Times New Roman"/>
                <a:ea typeface="华文细黑"/>
                <a:cs typeface="Times New Roman"/>
              </a:rPr>
              <a:t>培养好奇心是根本</a:t>
            </a:r>
            <a:r>
              <a:rPr lang="zh-CN" altLang="zh-CN" sz="2800" u="wavyHeavy" kern="100" dirty="0" smtClean="0">
                <a:uFill>
                  <a:solidFill>
                    <a:srgbClr val="C00000"/>
                  </a:solidFill>
                </a:uFill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2000" u="wavyHeavy" kern="100" dirty="0">
              <a:uFill>
                <a:solidFill>
                  <a:srgbClr val="C00000"/>
                </a:solidFill>
              </a:uFill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999245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06574" y="189434"/>
            <a:ext cx="11140921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307975"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  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人类的进步来源于对世界的好奇，因好奇得以探索，因探索得以发现，因发现得以利用，因利用得以进步。伟大科学家牛顿因头被坠落的苹果砸到而引发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苹果为什么掉下而不上去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的好奇，经过不懈的求索发现了万有引力定律，这是科学史上一个重大的发现。</a:t>
            </a:r>
            <a:endParaRPr lang="zh-CN" altLang="zh-CN" sz="2000" kern="100" dirty="0">
              <a:latin typeface="宋体"/>
              <a:cs typeface="Courier New"/>
            </a:endParaRPr>
          </a:p>
          <a:p>
            <a:pPr indent="307975"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  ⑧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假如他当时像他人一样只觉得习以为常并默认，那么万有引力定律也许会推迟很久才问世。如果人人都没有好奇心，那么对于世界的认识只能原地不动，文明何以提上进程？</a:t>
            </a:r>
            <a:endParaRPr lang="zh-CN" altLang="zh-CN" sz="2000" kern="100" dirty="0">
              <a:latin typeface="宋体"/>
              <a:cs typeface="Courier New"/>
            </a:endParaRPr>
          </a:p>
          <a:p>
            <a:pPr indent="307975"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  ⑨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培养好奇心，将迸发出渴求真理的火花，然后成燎原之势。</a:t>
            </a:r>
            <a:endParaRPr lang="zh-CN" altLang="zh-CN" sz="2000" kern="100" dirty="0">
              <a:latin typeface="宋体"/>
              <a:cs typeface="Courier New"/>
            </a:endParaRPr>
          </a:p>
          <a:p>
            <a:pPr indent="307975"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  ⑩</a:t>
            </a:r>
            <a:r>
              <a:rPr lang="zh-CN" altLang="zh-CN" sz="2800" u="wavyHeavy" kern="100" dirty="0" smtClean="0">
                <a:uFill>
                  <a:solidFill>
                    <a:srgbClr val="C00000"/>
                  </a:solidFill>
                </a:uFill>
                <a:latin typeface="Times New Roman"/>
                <a:ea typeface="华文细黑"/>
                <a:cs typeface="Times New Roman"/>
              </a:rPr>
              <a:t>给予</a:t>
            </a:r>
            <a:r>
              <a:rPr lang="zh-CN" altLang="zh-CN" sz="2800" u="wavyHeavy" kern="100" dirty="0">
                <a:uFill>
                  <a:solidFill>
                    <a:srgbClr val="C00000"/>
                  </a:solidFill>
                </a:uFill>
                <a:latin typeface="Times New Roman"/>
                <a:ea typeface="华文细黑"/>
                <a:cs typeface="Times New Roman"/>
              </a:rPr>
              <a:t>人才以期望是关键。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endParaRPr lang="zh-CN" altLang="zh-CN" sz="20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884305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22105" y="3075851"/>
            <a:ext cx="954620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预读先学 </a:t>
            </a:r>
            <a:r>
              <a:rPr lang="en-US" altLang="zh-CN" sz="4000" b="1" dirty="0" smtClean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——</a:t>
            </a:r>
            <a:r>
              <a:rPr lang="zh-CN" altLang="en-US" sz="4000" dirty="0" smtClean="0">
                <a:solidFill>
                  <a:schemeClr val="bg1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读</a:t>
            </a:r>
            <a:r>
              <a:rPr lang="zh-CN" altLang="en-US" sz="4000" dirty="0">
                <a:solidFill>
                  <a:schemeClr val="bg1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文本内容，知文理学基础</a:t>
            </a:r>
            <a:endParaRPr lang="en-US" altLang="zh-CN" sz="4000" dirty="0">
              <a:solidFill>
                <a:schemeClr val="bg1"/>
              </a:solidFill>
              <a:latin typeface="Times New Roman" pitchFamily="18" charset="0"/>
              <a:ea typeface="华文细黑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798451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26893" y="359603"/>
            <a:ext cx="11140921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文中画波浪线的三句话在行文中有什么作用？这种结构有何特点？</a:t>
            </a:r>
            <a:endParaRPr lang="zh-CN" altLang="zh-CN" sz="200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21360" y="1769087"/>
            <a:ext cx="11478502" cy="194873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这三句话是三个分论点，从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怎样培养人才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入手，从三个角度来论证中心论点。</a:t>
            </a:r>
            <a:endParaRPr lang="zh-CN" altLang="zh-CN" sz="20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在形式上形成了并列式结构。</a:t>
            </a:r>
            <a:endParaRPr lang="zh-CN" altLang="zh-CN" sz="200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50590" y="1125538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 提示</a:t>
            </a:r>
          </a:p>
        </p:txBody>
      </p:sp>
    </p:spTree>
    <p:extLst>
      <p:ext uri="{BB962C8B-B14F-4D97-AF65-F5344CB8AC3E}">
        <p14:creationId xmlns:p14="http://schemas.microsoft.com/office/powerpoint/2010/main" xmlns="" val="22453378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62559" y="117426"/>
            <a:ext cx="11593287" cy="658639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307975"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 smtClean="0">
                <a:latin typeface="宋体"/>
                <a:ea typeface="MS Mincho"/>
                <a:cs typeface="MS Mincho"/>
              </a:rPr>
              <a:t>  </a:t>
            </a:r>
            <a:r>
              <a:rPr lang="zh-CN" altLang="zh-CN" sz="2800" kern="100" dirty="0" smtClean="0">
                <a:latin typeface="宋体"/>
                <a:ea typeface="MS Mincho"/>
                <a:cs typeface="MS Mincho"/>
              </a:rPr>
              <a:t>⑪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伟大的英国外交官查斯特菲尔德曾写给儿子一百多封信。每封信包含一个主题，如谦逊是人格锦缎上一抹绚丽的色彩、如何与人交流、如何做绅士等等，最后编辑成册公之于世，他对儿子的期望也得以实现，儿子在父亲的教化下成为有德行的绅士，在外交界也做出了一番事业。</a:t>
            </a:r>
            <a:endParaRPr lang="zh-CN" altLang="zh-CN" sz="2000" kern="100" dirty="0">
              <a:latin typeface="宋体"/>
              <a:cs typeface="Courier New"/>
            </a:endParaRPr>
          </a:p>
          <a:p>
            <a:pPr indent="307975"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 smtClean="0">
                <a:latin typeface="宋体"/>
                <a:ea typeface="MS Mincho"/>
                <a:cs typeface="MS Mincho"/>
              </a:rPr>
              <a:t>  </a:t>
            </a:r>
            <a:r>
              <a:rPr lang="zh-CN" altLang="zh-CN" sz="2800" kern="100" dirty="0" smtClean="0">
                <a:latin typeface="宋体"/>
                <a:ea typeface="MS Mincho"/>
                <a:cs typeface="MS Mincho"/>
              </a:rPr>
              <a:t>⑫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给予人才以期望，为其在奋斗中指引航向，提供动力，目标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不再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遥远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2000" kern="100" dirty="0">
              <a:latin typeface="宋体"/>
              <a:cs typeface="Courier New"/>
            </a:endParaRPr>
          </a:p>
          <a:p>
            <a:pPr indent="307975"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 smtClean="0">
                <a:latin typeface="宋体"/>
                <a:ea typeface="MS Mincho"/>
                <a:cs typeface="MS Mincho"/>
              </a:rPr>
              <a:t>  </a:t>
            </a:r>
            <a:r>
              <a:rPr lang="zh-CN" altLang="zh-CN" sz="2800" kern="100" dirty="0" smtClean="0">
                <a:latin typeface="宋体"/>
                <a:ea typeface="MS Mincho"/>
                <a:cs typeface="MS Mincho"/>
              </a:rPr>
              <a:t>⑬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冰心说：</a:t>
            </a:r>
            <a:r>
              <a:rPr lang="en-US" altLang="zh-CN" sz="2800" u="heavy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成功的花，人们只惊羡她现时的明艳。然而当初她的芽儿，浸透了奋斗的泪泉，洒遍了牺牲的血雨。</a:t>
            </a:r>
            <a:r>
              <a:rPr lang="en-US" altLang="zh-CN" sz="2800" u="heavy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人才的成长不可能一帆风顺，但只要我们给予他们宽松的环境、期望，那么他们的好奇心将编织创新的梦，文明之花必将开遍祖国大地。</a:t>
            </a:r>
            <a:endParaRPr lang="zh-CN" altLang="zh-CN" sz="20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766833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26893" y="359603"/>
            <a:ext cx="11140921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冰心的话与中心有关吗？为什么？</a:t>
            </a:r>
            <a:endParaRPr lang="zh-CN" altLang="zh-CN" sz="200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6574" y="1191282"/>
            <a:ext cx="11364853" cy="13024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Courier New"/>
              </a:rPr>
              <a:t>冰心的话本来是说明奋斗的重要性，在这里与</a:t>
            </a:r>
            <a:r>
              <a:rPr lang="en-US" altLang="zh-CN" sz="2800" kern="100" dirty="0">
                <a:latin typeface="宋体"/>
                <a:ea typeface="华文细黑"/>
                <a:cs typeface="Courier New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Courier New"/>
              </a:rPr>
              <a:t>人才的培养</a:t>
            </a:r>
            <a:r>
              <a:rPr lang="en-US" altLang="zh-CN" sz="2800" kern="100" dirty="0">
                <a:latin typeface="宋体"/>
                <a:ea typeface="华文细黑"/>
                <a:cs typeface="Courier New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Courier New"/>
              </a:rPr>
              <a:t>联系起来，说明人才的成长也会遇到各种困难，我们要为之创造良好的环境。</a:t>
            </a:r>
            <a:endParaRPr lang="zh-CN" altLang="zh-CN" sz="200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372772" y="591865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 提示</a:t>
            </a:r>
          </a:p>
        </p:txBody>
      </p:sp>
      <p:pic>
        <p:nvPicPr>
          <p:cNvPr id="6" name="图片 5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589027" y="6255027"/>
            <a:ext cx="602973" cy="602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586057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C:\Users\Administrator\Desktop\用！！！\风景图片\nature_amazing_hd_landscapes_wallpapers_32612_1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6" y="1469"/>
            <a:ext cx="12189600" cy="6856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-1275" y="3707638"/>
            <a:ext cx="12192000" cy="1375395"/>
            <a:chOff x="-1524000" y="2705990"/>
            <a:chExt cx="12192000" cy="1375395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0" y="2807930"/>
              <a:ext cx="9144000" cy="0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组合 10"/>
            <p:cNvGrpSpPr/>
            <p:nvPr/>
          </p:nvGrpSpPr>
          <p:grpSpPr>
            <a:xfrm>
              <a:off x="-1524000" y="2705990"/>
              <a:ext cx="12192000" cy="1375395"/>
              <a:chOff x="-1524000" y="2705990"/>
              <a:chExt cx="12192000" cy="1375395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-1524000" y="2705990"/>
                <a:ext cx="12192000" cy="1292787"/>
              </a:xfrm>
              <a:prstGeom prst="rect">
                <a:avLst/>
              </a:prstGeom>
              <a:solidFill>
                <a:schemeClr val="bg1">
                  <a:alpha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3985218" y="3998778"/>
                <a:ext cx="6682781" cy="82606"/>
              </a:xfrm>
              <a:prstGeom prst="rect">
                <a:avLst/>
              </a:prstGeom>
              <a:solidFill>
                <a:srgbClr val="FFC00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-1524000" y="3998777"/>
                <a:ext cx="5509219" cy="82608"/>
              </a:xfrm>
              <a:prstGeom prst="rect">
                <a:avLst/>
              </a:prstGeom>
              <a:solidFill>
                <a:srgbClr val="92D05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5" name="矩形 14"/>
          <p:cNvSpPr/>
          <p:nvPr/>
        </p:nvSpPr>
        <p:spPr>
          <a:xfrm>
            <a:off x="3987002" y="3645818"/>
            <a:ext cx="4648455" cy="886749"/>
          </a:xfrm>
          <a:prstGeom prst="rect">
            <a:avLst/>
          </a:prstGeom>
        </p:spPr>
        <p:txBody>
          <a:bodyPr wrap="square" lIns="91410" tIns="45704" rIns="91410" bIns="45704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4400" b="1" dirty="0" smtClean="0">
                <a:solidFill>
                  <a:srgbClr val="0000FF"/>
                </a:solidFill>
                <a:effectLst/>
                <a:latin typeface="微软雅黑" pitchFamily="34" charset="-122"/>
                <a:ea typeface="微软雅黑" pitchFamily="34" charset="-122"/>
              </a:rPr>
              <a:t>本课结束</a:t>
            </a:r>
            <a:endParaRPr lang="zh-CN" altLang="en-US" sz="4400" b="1" dirty="0">
              <a:solidFill>
                <a:srgbClr val="0000FF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366120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35050" y="940311"/>
            <a:ext cx="10831052" cy="378562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2800" b="1" kern="100" dirty="0">
                <a:solidFill>
                  <a:srgbClr val="0000FF"/>
                </a:solidFill>
                <a:latin typeface="微软雅黑"/>
                <a:ea typeface="微软雅黑"/>
                <a:cs typeface="Times New Roman"/>
              </a:rPr>
              <a:t>释文</a:t>
            </a:r>
            <a:r>
              <a:rPr lang="zh-CN" altLang="en-US" sz="2800" b="1" kern="100" dirty="0" smtClean="0">
                <a:solidFill>
                  <a:srgbClr val="0000FF"/>
                </a:solidFill>
                <a:latin typeface="微软雅黑"/>
                <a:ea typeface="微软雅黑"/>
                <a:cs typeface="Times New Roman"/>
              </a:rPr>
              <a:t>题</a:t>
            </a:r>
            <a:endParaRPr lang="en-US" altLang="zh-CN" sz="2800" b="1" kern="100" dirty="0" smtClean="0">
              <a:solidFill>
                <a:srgbClr val="0000FF"/>
              </a:solidFill>
              <a:latin typeface="微软雅黑"/>
              <a:ea typeface="微软雅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尚贤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是指治理国家政事者必须尊重、任用有才德的人。在墨子看来，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尚贤事能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，国家就治理得好；相反，国家就治理得差。所以，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夫尚贤者，政之本也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尚贤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是治国的根本措施，也是墨子的一项基本政治主张，不仅在当时是有胆有识、难能可贵的，就是在今天也是具有现实意义的。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558" y="-26590"/>
            <a:ext cx="12143880" cy="432000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14252" y="-16473"/>
            <a:ext cx="12175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知文明理</a:t>
            </a:r>
            <a:endParaRPr lang="zh-CN" altLang="en-US" sz="1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779768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10221" y="45418"/>
            <a:ext cx="11449272" cy="668693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en-US" sz="2800" b="1" kern="100" dirty="0">
                <a:solidFill>
                  <a:srgbClr val="0000FF"/>
                </a:solidFill>
                <a:latin typeface="微软雅黑"/>
                <a:ea typeface="微软雅黑"/>
                <a:cs typeface="Times New Roman"/>
              </a:rPr>
              <a:t>明主旨</a:t>
            </a:r>
            <a:endParaRPr lang="en-US" altLang="zh-CN" sz="2800" b="1" kern="100" dirty="0" smtClean="0">
              <a:solidFill>
                <a:srgbClr val="0000FF"/>
              </a:solidFill>
              <a:latin typeface="微软雅黑"/>
              <a:ea typeface="微软雅黑"/>
              <a:cs typeface="Times New Roman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本课选文具体阐述了墨子的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夫尚贤者，政之本也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的主张。墨子在选文中采用层层推进说理的方法，从不同的方面充分证明了自己的观点。他从现实入手并以古代圣王为例，从正反两个方面充分证明了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尚贤事能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的必要性和重要性，从而从理论上阐述了为什么要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尚贤事能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。不仅如此，还从实践上加以指导，仍以古代圣王为例，具体阐述了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尚贤事能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的原则和方法。其中，他大胆提出的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官无常贵，而民无终贱。有能则举之，无能则下之。举公义，辟私怨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尚贤事能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原则，超越了统治者世代承袭地位和财富的政治形态，为出身社会下层的人才进入管理阶层开启了诱人的前景，高举起了以公义为标准选拔官员的大旗，向任人唯亲的弊政发起攻击。这正是墨子尚贤思想的精华所在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531183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7558" y="-26590"/>
            <a:ext cx="12143880" cy="432000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14252" y="-16473"/>
            <a:ext cx="12175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语言积累</a:t>
            </a:r>
            <a:endParaRPr lang="zh-CN" altLang="en-US" sz="1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2558" y="440317"/>
            <a:ext cx="13465496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b="1" kern="100" dirty="0" smtClean="0">
                <a:latin typeface="Times New Roman"/>
                <a:ea typeface="华文细黑"/>
                <a:cs typeface="Times New Roman"/>
              </a:rPr>
              <a:t>词语理解</a:t>
            </a:r>
            <a:endParaRPr lang="zh-CN" altLang="zh-CN" sz="1050" kern="100" dirty="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通假字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今上举义不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辟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贫贱</a:t>
            </a:r>
            <a:r>
              <a:rPr lang="zh-CN" altLang="zh-CN" sz="2800" kern="100" dirty="0">
                <a:latin typeface="宋体"/>
                <a:ea typeface="Times New Roman"/>
                <a:cs typeface="Courier New"/>
              </a:rPr>
              <a:t>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 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四鄙之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人闻之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 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谨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上为凿一门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 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文王举闳夭、泰颠于罝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罔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之中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 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⑤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莫不敬惧而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施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美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而恶不生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____________ 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⑦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尚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欲祖述尧舜禹汤之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道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 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511030" y="182645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避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840467" y="184561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回避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183315" y="247452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氓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735166" y="247452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民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790950" y="306975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仅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263435" y="312259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只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311230" y="371782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网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703621" y="3760217"/>
            <a:ext cx="422423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spc="-3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用绳线等结成的捕鱼捉鸟用的器具</a:t>
            </a:r>
            <a:endParaRPr lang="zh-CN" altLang="en-US" kern="100" spc="-3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823275" y="435564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惕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087094" y="435564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警惕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718942" y="501397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彰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231110" y="5066814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明显、显著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263435" y="5662042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倘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527254" y="571488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如果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073921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93368" y="182805"/>
            <a:ext cx="11478502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一词多义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622598" y="1852607"/>
            <a:ext cx="1030225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/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薄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630710" y="1110437"/>
            <a:ext cx="1029714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贤良之士寡，则国家之治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薄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但以刘日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薄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西山，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气息奄奄：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薄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其税敛，民可使富也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en-US" sz="2800" dirty="0"/>
          </a:p>
        </p:txBody>
      </p:sp>
      <p:sp>
        <p:nvSpPr>
          <p:cNvPr id="23" name="左大括号 22"/>
          <p:cNvSpPr/>
          <p:nvPr/>
        </p:nvSpPr>
        <p:spPr>
          <a:xfrm>
            <a:off x="1508807" y="1287100"/>
            <a:ext cx="169654" cy="1710558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72493" y="4300879"/>
            <a:ext cx="1030225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/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尚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74726" y="3486701"/>
            <a:ext cx="1029714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不能以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尚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贤事能为政也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好仁者无以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尚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襄平侯纪通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尚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符节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____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en-US" sz="2800" dirty="0"/>
          </a:p>
        </p:txBody>
      </p:sp>
      <p:sp>
        <p:nvSpPr>
          <p:cNvPr id="11" name="左大括号 10"/>
          <p:cNvSpPr/>
          <p:nvPr/>
        </p:nvSpPr>
        <p:spPr>
          <a:xfrm>
            <a:off x="1605072" y="3693649"/>
            <a:ext cx="169654" cy="1815792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274449" y="1178382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治理不好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11230" y="184561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迫近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555337" y="2493690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减轻，减少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840467" y="355464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崇尚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655046" y="4240753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超过，高出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911134" y="4850790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主管，管理帝王之物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537501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766614" y="1708591"/>
            <a:ext cx="1030225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/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举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774726" y="901144"/>
            <a:ext cx="1029714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今上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举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义不辟贫贱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举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义兵以诛暴乱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__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举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一隅，不以三隅反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__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en-US" sz="2800" dirty="0"/>
          </a:p>
        </p:txBody>
      </p:sp>
      <p:sp>
        <p:nvSpPr>
          <p:cNvPr id="23" name="左大括号 22"/>
          <p:cNvSpPr/>
          <p:nvPr/>
        </p:nvSpPr>
        <p:spPr>
          <a:xfrm>
            <a:off x="1652823" y="1143084"/>
            <a:ext cx="169654" cy="1710558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16509" y="4156863"/>
            <a:ext cx="1030225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/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逮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918742" y="3421424"/>
            <a:ext cx="1029714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逮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至远鄙郊外之臣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__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魏武侯谋事而当，群臣莫能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逮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诏狱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逮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徒系长安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en-US" sz="2800" dirty="0"/>
          </a:p>
        </p:txBody>
      </p:sp>
      <p:sp>
        <p:nvSpPr>
          <p:cNvPr id="11" name="左大括号 10"/>
          <p:cNvSpPr/>
          <p:nvPr/>
        </p:nvSpPr>
        <p:spPr>
          <a:xfrm>
            <a:off x="1749088" y="3549633"/>
            <a:ext cx="169654" cy="1815792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976371" y="98152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选用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583038" y="1655196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兴起，发动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411321" y="2298433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举出，提出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159102" y="3501802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及，达到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802298" y="4149874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比得上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832355" y="477878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逮捕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521424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7" grpId="0"/>
      <p:bldP spid="7" grpId="1"/>
      <p:bldP spid="8" grpId="0"/>
      <p:bldP spid="8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816509" y="837506"/>
            <a:ext cx="1030225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/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⑤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846734" y="395347"/>
            <a:ext cx="1029714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之所以事上者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无能则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__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en-US" sz="2800" dirty="0"/>
          </a:p>
        </p:txBody>
      </p:sp>
      <p:sp>
        <p:nvSpPr>
          <p:cNvPr id="23" name="左大括号 22"/>
          <p:cNvSpPr/>
          <p:nvPr/>
        </p:nvSpPr>
        <p:spPr>
          <a:xfrm>
            <a:off x="1702718" y="541758"/>
            <a:ext cx="169654" cy="1071601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88517" y="2349674"/>
            <a:ext cx="1030225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/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国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918742" y="1835507"/>
            <a:ext cx="1029714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是故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国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有贤良之士众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国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中之众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en-US" sz="2800" dirty="0"/>
          </a:p>
        </p:txBody>
      </p:sp>
      <p:sp>
        <p:nvSpPr>
          <p:cNvPr id="11" name="左大括号 10"/>
          <p:cNvSpPr/>
          <p:nvPr/>
        </p:nvSpPr>
        <p:spPr>
          <a:xfrm>
            <a:off x="1749088" y="2114696"/>
            <a:ext cx="169654" cy="989605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82638" y="3933850"/>
            <a:ext cx="1030225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/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上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990750" y="3412951"/>
            <a:ext cx="1029714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上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举义不辟贫贱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谨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上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为凿一门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en-US" sz="2800" dirty="0"/>
          </a:p>
        </p:txBody>
      </p:sp>
      <p:sp>
        <p:nvSpPr>
          <p:cNvPr id="14" name="左大括号 13"/>
          <p:cNvSpPr/>
          <p:nvPr/>
        </p:nvSpPr>
        <p:spPr>
          <a:xfrm>
            <a:off x="1843209" y="3698872"/>
            <a:ext cx="169654" cy="989605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727054" y="45830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臣下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06974" y="1106374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降去、去除，此指罢免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552435" y="191762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国家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718942" y="2597899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国都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264403" y="348263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君王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511030" y="420271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上面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013604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theme/theme1.xml><?xml version="1.0" encoding="utf-8"?>
<a:theme xmlns:a="http://schemas.openxmlformats.org/drawingml/2006/main" name="7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基本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6929</TotalTime>
  <Words>4194</Words>
  <Application>Microsoft Office PowerPoint</Application>
  <PresentationFormat>自定义</PresentationFormat>
  <Paragraphs>217</Paragraphs>
  <Slides>33</Slides>
  <Notes>0</Notes>
  <HiddenSlides>1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4" baseType="lpstr">
      <vt:lpstr>7_Office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Administrator</dc:creator>
  <dc:description>语文备课大师【全免费】</dc:description>
  <cp:lastModifiedBy>Administrator</cp:lastModifiedBy>
  <cp:revision>语文备课大师【全免费】</cp:revision>
  <dcterms:created xsi:type="dcterms:W3CDTF">2014-11-27T01:03:00Z</dcterms:created>
  <dcterms:modified xsi:type="dcterms:W3CDTF">2017-12-21T02:43:13Z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2052-10.1.0.5458</vt:lpwstr>
  </property>
  <property fmtid="{64440492-4C8B-11D1-8B70-080036B11A03}" pid="4">
    <vt:lpwstr>语文备课大师【全免费】</vt:lpwstr>
  </property>
</Properties>
</file>