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8" r:id="rId3"/>
    <p:sldId id="256" r:id="rId5"/>
    <p:sldId id="271" r:id="rId6"/>
    <p:sldId id="272" r:id="rId7"/>
    <p:sldId id="276" r:id="rId8"/>
    <p:sldId id="281" r:id="rId9"/>
    <p:sldId id="279" r:id="rId10"/>
    <p:sldId id="277" r:id="rId11"/>
    <p:sldId id="282" r:id="rId12"/>
    <p:sldId id="273" r:id="rId13"/>
    <p:sldId id="274" r:id="rId14"/>
    <p:sldId id="275" r:id="rId15"/>
    <p:sldId id="270" r:id="rId16"/>
    <p:sldId id="284" r:id="rId17"/>
    <p:sldId id="278" r:id="rId18"/>
    <p:sldId id="280" r:id="rId19"/>
    <p:sldId id="291" r:id="rId20"/>
    <p:sldId id="285" r:id="rId21"/>
    <p:sldId id="286" r:id="rId22"/>
    <p:sldId id="287" r:id="rId23"/>
    <p:sldId id="289" r:id="rId24"/>
    <p:sldId id="290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11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>
        <p:scale>
          <a:sx n="100" d="100"/>
          <a:sy n="100" d="100"/>
        </p:scale>
        <p:origin x="-438" y="-264"/>
      </p:cViewPr>
      <p:guideLst>
        <p:guide orient="horz" pos="216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E585-DCC3-46D8-A6FA-44617C0603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ECC7-A1A1-418C-807B-952E597E5A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E585-DCC3-46D8-A6FA-44617C0603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ECC7-A1A1-418C-807B-952E597E5A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E585-DCC3-46D8-A6FA-44617C0603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ECC7-A1A1-418C-807B-952E597E5A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E585-DCC3-46D8-A6FA-44617C0603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ECC7-A1A1-418C-807B-952E597E5A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E585-DCC3-46D8-A6FA-44617C0603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ECC7-A1A1-418C-807B-952E597E5A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E585-DCC3-46D8-A6FA-44617C0603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ECC7-A1A1-418C-807B-952E597E5A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E585-DCC3-46D8-A6FA-44617C0603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ECC7-A1A1-418C-807B-952E597E5A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E585-DCC3-46D8-A6FA-44617C0603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ECC7-A1A1-418C-807B-952E597E5A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E585-DCC3-46D8-A6FA-44617C0603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ECC7-A1A1-418C-807B-952E597E5A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E585-DCC3-46D8-A6FA-44617C0603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ECC7-A1A1-418C-807B-952E597E5A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E585-DCC3-46D8-A6FA-44617C0603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ECC7-A1A1-418C-807B-952E597E5A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EE585-DCC3-46D8-A6FA-44617C0603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E1ECC7-A1A1-418C-807B-952E597E5A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1781142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accent1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古</a:t>
            </a:r>
            <a:r>
              <a:rPr lang="zh-CN" altLang="en-US" sz="8800" dirty="0" smtClean="0">
                <a:solidFill>
                  <a:schemeClr val="accent1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诗两首</a:t>
            </a:r>
            <a:endParaRPr lang="zh-CN" altLang="en-US" sz="8800" dirty="0">
              <a:solidFill>
                <a:schemeClr val="accent1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430530" y="913765"/>
            <a:ext cx="2031325" cy="668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句子分析</a:t>
            </a:r>
            <a:endParaRPr lang="zh-CN" altLang="en-US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1496731" y="2522357"/>
            <a:ext cx="3689632" cy="16244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小 娃 撑 小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艇，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偷 采 白 莲 回 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78432" y="4304745"/>
            <a:ext cx="5908745" cy="1709129"/>
          </a:xfrm>
          <a:prstGeom prst="wedgeRoundRectCallout">
            <a:avLst>
              <a:gd name="adj1" fmla="val -6871"/>
              <a:gd name="adj2" fmla="val -87148"/>
              <a:gd name="adj3" fmla="val 16667"/>
            </a:avLst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0782" y="4497968"/>
            <a:ext cx="50563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诗意：一个小孩撑着小船</a:t>
            </a:r>
            <a:r>
              <a:rPr lang="en-US" altLang="zh-CN" sz="32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32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偷偷地采了白莲回来。</a:t>
            </a:r>
            <a:endParaRPr lang="zh-CN" altLang="en-US" sz="32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线形标注 2 5"/>
          <p:cNvSpPr/>
          <p:nvPr/>
        </p:nvSpPr>
        <p:spPr>
          <a:xfrm>
            <a:off x="4486275" y="1234440"/>
            <a:ext cx="4320540" cy="126492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22971"/>
              <a:gd name="adj6" fmla="val -28744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“撑、采、回”写出了小娃采莲的动作。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792095" y="2599055"/>
            <a:ext cx="866775" cy="7353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062480" y="3411220"/>
            <a:ext cx="894715" cy="7353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387725" y="3436620"/>
            <a:ext cx="941705" cy="7353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182281" y="2344229"/>
            <a:ext cx="5114008" cy="1542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不 解 藏 踪 迹 ，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ts val="6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浮 萍 一 道 开 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线形标注 2 2"/>
          <p:cNvSpPr/>
          <p:nvPr/>
        </p:nvSpPr>
        <p:spPr>
          <a:xfrm>
            <a:off x="3740620" y="1103839"/>
            <a:ext cx="5505788" cy="1584175"/>
          </a:xfrm>
          <a:prstGeom prst="borderCallout2">
            <a:avLst>
              <a:gd name="adj1" fmla="val 18376"/>
              <a:gd name="adj2" fmla="val -9631"/>
              <a:gd name="adj3" fmla="val 22358"/>
              <a:gd name="adj4" fmla="val -22116"/>
              <a:gd name="adj5" fmla="val 85315"/>
              <a:gd name="adj6" fmla="val -35128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zh-CN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“不解”</a:t>
            </a:r>
            <a:r>
              <a:rPr lang="en-US" altLang="zh-CN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zh-CN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懂得</a:t>
            </a:r>
            <a:r>
              <a:rPr lang="zh-CN" altLang="zh-CN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刻画出了</a:t>
            </a:r>
            <a:r>
              <a:rPr lang="zh-CN" altLang="zh-CN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小娃</a:t>
            </a:r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的天真特点</a:t>
            </a:r>
            <a:r>
              <a:rPr lang="zh-CN" altLang="zh-CN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28015" y="2405429"/>
            <a:ext cx="1443038" cy="7355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>
            <a:off x="432874" y="3864064"/>
            <a:ext cx="8227732" cy="2205197"/>
          </a:xfrm>
          <a:prstGeom prst="wedgeRoundRectCallout">
            <a:avLst>
              <a:gd name="adj1" fmla="val -8040"/>
              <a:gd name="adj2" fmla="val -61578"/>
              <a:gd name="adj3" fmla="val 16667"/>
            </a:avLst>
          </a:prstGeom>
          <a:noFill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zh-CN" sz="24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zh-CN" sz="24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懂得隐藏自己偷摘莲蓬的踪迹，自以为谁都不知道</a:t>
            </a:r>
            <a:r>
              <a:rPr lang="zh-CN" altLang="zh-CN" sz="24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课时小船驶过，密密的浮萍分出了一道明显的水线，泄露 了他的秘密。</a:t>
            </a:r>
            <a:endParaRPr lang="zh-CN" altLang="en-US" sz="240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85812" y="2646022"/>
            <a:ext cx="7943851" cy="2517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defPPr>
              <a:defRPr lang="zh-CN"/>
            </a:defPPr>
            <a:lvl1pPr marL="0" indent="0" algn="ctr" eaLnBrk="1" hangingPunct="1">
              <a:lnSpc>
                <a:spcPct val="120000"/>
              </a:lnSpc>
              <a:buSzPct val="80000"/>
              <a:defRPr>
                <a:solidFill>
                  <a:srgbClr val="A7CA28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池上</a:t>
            </a:r>
            <a:r>
              <a:rPr lang="en-US" altLang="zh-CN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诗为我们描述了一个偷采白莲回，却不懂藏踪迹的小孩形象，刻画了小孩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顽皮、纯真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的情态。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0530" y="913765"/>
            <a:ext cx="2031325" cy="668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总结概括</a:t>
            </a:r>
            <a:endParaRPr lang="zh-CN" altLang="en-US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812" y="1795790"/>
            <a:ext cx="2300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主题思想</a:t>
            </a:r>
            <a:endParaRPr lang="zh-CN" altLang="en-US" sz="2800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5640" y="1109990"/>
            <a:ext cx="2300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结构导图</a:t>
            </a:r>
            <a:endParaRPr lang="zh-CN" altLang="en-US" sz="2800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3050" y="3197719"/>
            <a:ext cx="8358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池上</a:t>
            </a:r>
            <a:endParaRPr lang="zh-CN" altLang="en-US" sz="32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027026" y="2601427"/>
            <a:ext cx="20162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algn="ctr"/>
            <a:r>
              <a:rPr lang="zh-CN" altLang="en-US" sz="28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小娃  小艇</a:t>
            </a:r>
            <a:endParaRPr lang="zh-CN" altLang="en-US" sz="28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058140" y="3401646"/>
            <a:ext cx="198511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algn="ctr"/>
            <a:r>
              <a:rPr lang="zh-CN" altLang="en-US" sz="28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</a:t>
            </a:r>
            <a:r>
              <a:rPr lang="zh-CN" altLang="en-US" sz="2800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  白莲</a:t>
            </a:r>
            <a:endParaRPr lang="zh-CN" altLang="en-US" sz="28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011373" y="4273603"/>
            <a:ext cx="207864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algn="ctr"/>
            <a:r>
              <a:rPr lang="zh-CN" altLang="en-US" sz="28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踪迹  浮萍</a:t>
            </a:r>
            <a:endParaRPr lang="zh-CN" altLang="en-US" sz="28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184848" y="3016889"/>
            <a:ext cx="956969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algn="ctr"/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天真</a:t>
            </a:r>
            <a:endParaRPr lang="en-US" altLang="zh-CN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顽皮</a:t>
            </a:r>
            <a:endParaRPr lang="en-US" altLang="zh-CN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528888" y="2286000"/>
            <a:ext cx="71437" cy="27717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大括号 9"/>
          <p:cNvSpPr/>
          <p:nvPr/>
        </p:nvSpPr>
        <p:spPr>
          <a:xfrm>
            <a:off x="5614988" y="2286000"/>
            <a:ext cx="100012" cy="277177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0231" y="1779786"/>
            <a:ext cx="7346507" cy="3592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池上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的作者是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代诗人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_________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所见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这首诗的作者是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代诗人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，两首诗中都有一个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64670" y="202634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91200" y="202634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白居易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47132" y="285423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7429" y="36876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袁枚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8819" y="449193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可爱的小孩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710565" y="1478280"/>
            <a:ext cx="2546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选字填空。</a:t>
            </a:r>
            <a:endParaRPr lang="zh-CN" altLang="en-US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1256620" y="2603992"/>
            <a:ext cx="1454901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挺 艇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3764280" y="2603992"/>
            <a:ext cx="1679258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综 踪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6214172" y="2558715"/>
            <a:ext cx="1676994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莲 连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49518" y="3582309"/>
            <a:ext cx="25287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Tx/>
              <a:buNone/>
              <a:defRPr kumimoji="1" sz="36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（   ）拔</a:t>
            </a:r>
            <a:endParaRPr lang="zh-CN" altLang="en-US" dirty="0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849517" y="4470719"/>
            <a:ext cx="25287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Tx/>
              <a:buNone/>
              <a:defRPr kumimoji="1" sz="36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/>
              <a:t>小（    ）</a:t>
            </a:r>
            <a:endParaRPr lang="zh-CN" altLang="en-US" dirty="0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568772" y="3671717"/>
            <a:ext cx="22275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Tx/>
              <a:buNone/>
              <a:defRPr kumimoji="1" sz="36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（  ）合</a:t>
            </a:r>
            <a:endParaRPr lang="zh-CN" altLang="en-US" dirty="0"/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3568772" y="4670742"/>
            <a:ext cx="23177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Tx/>
              <a:buNone/>
              <a:defRPr kumimoji="1" sz="36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（  ）迹</a:t>
            </a:r>
            <a:endParaRPr lang="zh-CN" altLang="en-US" dirty="0"/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6210413" y="3712165"/>
            <a:ext cx="20597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Tx/>
              <a:buNone/>
              <a:defRPr kumimoji="1" sz="36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（  ）线</a:t>
            </a:r>
            <a:endParaRPr lang="zh-CN" alt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6210412" y="4670743"/>
            <a:ext cx="20597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Tx/>
              <a:buNone/>
              <a:defRPr kumimoji="1" sz="4000">
                <a:solidFill>
                  <a:srgbClr val="FF0000"/>
                </a:solidFill>
                <a:latin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）花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1367312" y="3520754"/>
            <a:ext cx="586290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挺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1984070" y="4446346"/>
            <a:ext cx="586290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艇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3988675" y="3624151"/>
            <a:ext cx="586290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综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4096264" y="4609187"/>
            <a:ext cx="586290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踪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6747275" y="3671717"/>
            <a:ext cx="58629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6712349" y="4609186"/>
            <a:ext cx="58629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莲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32929" y="1152357"/>
            <a:ext cx="4296321" cy="4232828"/>
          </a:xfrm>
          <a:prstGeom prst="rect">
            <a:avLst/>
          </a:prstGeom>
          <a:noFill/>
          <a:ln w="190500" cap="sq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Text Box 12"/>
          <p:cNvSpPr txBox="1"/>
          <p:nvPr/>
        </p:nvSpPr>
        <p:spPr>
          <a:xfrm>
            <a:off x="6729724" y="2053273"/>
            <a:ext cx="504825" cy="280076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 smtClean="0">
                <a:solidFill>
                  <a:schemeClr val="accent2">
                    <a:lumMod val="50000"/>
                  </a:schemeClr>
                </a:solidFill>
                <a:ea typeface="楷体_GB2312" pitchFamily="49" charset="-122"/>
              </a:rPr>
              <a:t>所 见  </a:t>
            </a:r>
            <a:endParaRPr lang="zh-CN" altLang="en-US" sz="4400" b="1" dirty="0">
              <a:solidFill>
                <a:schemeClr val="accent2">
                  <a:lumMod val="50000"/>
                </a:schemeClr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765175" y="1386840"/>
            <a:ext cx="3740150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zh-CN" altLang="en-US" sz="2400" b="1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袁枚</a:t>
            </a:r>
            <a:r>
              <a:rPr kumimoji="1" lang="zh-CN" altLang="en-US" sz="2400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kumimoji="1" lang="zh-CN" altLang="en-US" sz="2400" dirty="0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kumimoji="1" lang="zh-CN" altLang="en-US" sz="2400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1"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</a:t>
            </a:r>
            <a:r>
              <a:rPr kumimoji="1" lang="zh-CN" altLang="en-US" sz="2400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代诗人、散文家。字子才，号简斋，晚年自号仓山居士、随园主人、随园老人。汉族，钱塘（今浙江杭州）人。袁枚是清代中叶最负盛名、最有影响的诗人，居“乾隆三大家”之首。</a:t>
            </a:r>
            <a:endParaRPr kumimoji="1" lang="zh-CN" altLang="en-US" sz="2400" dirty="0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78680" y="1024890"/>
            <a:ext cx="3091815" cy="5055235"/>
          </a:xfrm>
          <a:prstGeom prst="rect">
            <a:avLst/>
          </a:prstGeom>
          <a:effectLst>
            <a:softEdge rad="4826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7366" y="2546648"/>
            <a:ext cx="51845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牧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童 骑 黄 牛 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歌 声 振 林 樾 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意 欲 捕 鸣 蝉 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忽 然 闭 口 立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62801" y="1134209"/>
            <a:ext cx="100540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所见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74490" y="1514604"/>
            <a:ext cx="291222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 </a:t>
            </a:r>
            <a:r>
              <a:rPr lang="zh-CN" altLang="en-US" sz="32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 </a:t>
            </a:r>
            <a:r>
              <a:rPr lang="en-US" altLang="zh-CN" sz="32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 </a:t>
            </a:r>
            <a:r>
              <a:rPr lang="zh-CN" altLang="en-US" sz="32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袁枚</a:t>
            </a:r>
            <a:endParaRPr lang="en-US" altLang="zh-CN" sz="32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1165183" y="2396944"/>
            <a:ext cx="5114008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牧 童 骑 黄 牛 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歌 声 振 林 樾 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线形标注 2 2"/>
          <p:cNvSpPr/>
          <p:nvPr/>
        </p:nvSpPr>
        <p:spPr>
          <a:xfrm>
            <a:off x="4345305" y="913130"/>
            <a:ext cx="3824605" cy="83121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66310"/>
              <a:gd name="adj6" fmla="val -41358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zh-CN" sz="2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直接写出了牧童的姿势</a:t>
            </a:r>
            <a:endParaRPr lang="zh-CN" altLang="zh-CN" sz="240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174365" y="5330190"/>
            <a:ext cx="3313430" cy="68897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90607"/>
              <a:gd name="adj6" fmla="val -13454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zh-CN" sz="2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间接点出他的心情</a:t>
            </a:r>
            <a:endParaRPr lang="zh-CN" altLang="zh-CN" sz="240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300464" y="3137866"/>
            <a:ext cx="814211" cy="7355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209156" y="2402301"/>
            <a:ext cx="905519" cy="7217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标注 6"/>
          <p:cNvSpPr/>
          <p:nvPr/>
        </p:nvSpPr>
        <p:spPr>
          <a:xfrm>
            <a:off x="4831080" y="2283460"/>
            <a:ext cx="3625850" cy="2444750"/>
          </a:xfrm>
          <a:prstGeom prst="wedgeRoundRectCallout">
            <a:avLst>
              <a:gd name="adj1" fmla="val -59460"/>
              <a:gd name="adj2" fmla="val -11223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“骑、振”是对牧童的动态</a:t>
            </a:r>
            <a:r>
              <a:rPr lang="zh-CN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描写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，把牧童那种悠闲自在、无忧无虑的心情和盘托出</a:t>
            </a:r>
            <a:r>
              <a:rPr lang="zh-CN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139" y="114099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defRPr/>
            </a:pPr>
            <a:r>
              <a:rPr lang="zh-CN" altLang="en-US" sz="3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句子品析</a:t>
            </a:r>
            <a:endParaRPr lang="zh-CN" altLang="en-US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2"/>
          <p:cNvSpPr txBox="1"/>
          <p:nvPr/>
        </p:nvSpPr>
        <p:spPr>
          <a:xfrm>
            <a:off x="7030719" y="2524760"/>
            <a:ext cx="504825" cy="280076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 smtClean="0">
                <a:solidFill>
                  <a:schemeClr val="accent2">
                    <a:lumMod val="50000"/>
                  </a:schemeClr>
                </a:solidFill>
                <a:ea typeface="楷体_GB2312" pitchFamily="49" charset="-122"/>
              </a:rPr>
              <a:t>池 上    </a:t>
            </a:r>
            <a:endParaRPr lang="zh-CN" altLang="en-US" sz="4400" b="1" dirty="0">
              <a:solidFill>
                <a:schemeClr val="accent2">
                  <a:lumMod val="50000"/>
                </a:schemeClr>
              </a:solidFill>
              <a:ea typeface="楷体_GB2312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093" y="1340170"/>
            <a:ext cx="5705562" cy="4031930"/>
          </a:xfrm>
          <a:prstGeom prst="rect">
            <a:avLst/>
          </a:prstGeom>
          <a:gradFill flip="none" rotWithShape="1">
            <a:gsLst>
              <a:gs pos="0">
                <a:srgbClr val="FFFFFF">
                  <a:shade val="85000"/>
                  <a:shade val="30000"/>
                  <a:satMod val="115000"/>
                </a:srgbClr>
              </a:gs>
              <a:gs pos="50000">
                <a:srgbClr val="FFFFFF">
                  <a:shade val="85000"/>
                  <a:shade val="67500"/>
                  <a:satMod val="115000"/>
                </a:srgbClr>
              </a:gs>
              <a:gs pos="100000">
                <a:srgbClr val="FFFFFF">
                  <a:shade val="85000"/>
                  <a:shade val="100000"/>
                  <a:satMod val="115000"/>
                </a:srgbClr>
              </a:gs>
            </a:gsLst>
            <a:lin ang="2700000" scaled="1"/>
            <a:tileRect/>
          </a:gradFill>
          <a:ln w="101600" cap="sq">
            <a:noFill/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  <a:softEdge rad="317500"/>
          </a:effectLst>
          <a:scene3d>
            <a:camera prst="perspectiveFront"/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904100" y="2596587"/>
            <a:ext cx="5114008" cy="14305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意 欲 捕 鸣 蝉 ，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忽 然 闭 口 立 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847975" y="1162050"/>
            <a:ext cx="4340225" cy="1015365"/>
          </a:xfrm>
          <a:prstGeom prst="wedgeRoundRectCallout">
            <a:avLst>
              <a:gd name="adj1" fmla="val -32108"/>
              <a:gd name="adj2" fmla="val 78836"/>
              <a:gd name="adj3" fmla="val 16667"/>
            </a:avLst>
          </a:prstGeom>
          <a:noFill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0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忽然想要捕捉树上鸣叫的知了，就马上停止唱歌，一声不响地站立在树下。</a:t>
            </a:r>
            <a:endParaRPr lang="zh-CN" altLang="en-US" sz="200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线形标注 2 4"/>
          <p:cNvSpPr/>
          <p:nvPr/>
        </p:nvSpPr>
        <p:spPr>
          <a:xfrm>
            <a:off x="904100" y="4449456"/>
            <a:ext cx="3947572" cy="790353"/>
          </a:xfrm>
          <a:prstGeom prst="borderCallout2">
            <a:avLst>
              <a:gd name="adj1" fmla="val -533"/>
              <a:gd name="adj2" fmla="val 2863"/>
              <a:gd name="adj3" fmla="val -50667"/>
              <a:gd name="adj4" fmla="val 23869"/>
              <a:gd name="adj5" fmla="val -73396"/>
              <a:gd name="adj6" fmla="val 43763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zh-CN" sz="24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是对牧童的静态描写</a:t>
            </a:r>
            <a:endParaRPr lang="zh-CN" altLang="zh-CN" sz="240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159154" y="3311879"/>
            <a:ext cx="2692518" cy="7863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标注 6"/>
          <p:cNvSpPr/>
          <p:nvPr/>
        </p:nvSpPr>
        <p:spPr>
          <a:xfrm>
            <a:off x="5354320" y="3714750"/>
            <a:ext cx="3253105" cy="2042160"/>
          </a:xfrm>
          <a:prstGeom prst="wedgeRoundRectCallout">
            <a:avLst>
              <a:gd name="adj1" fmla="val -72300"/>
              <a:gd name="adj2" fmla="val -1652"/>
              <a:gd name="adj3" fmla="val 16667"/>
            </a:avLst>
          </a:prstGeom>
          <a:noFill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0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那屏住呼吸，眼望鸣蝉的神情，显得特别专注。把小牧童天真烂漫、好听多事的形象，刻画得活灵活现。</a:t>
            </a:r>
            <a:endParaRPr lang="zh-CN" altLang="zh-CN" sz="20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84857" y="2709210"/>
            <a:ext cx="7601918" cy="2331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defPPr>
              <a:defRPr lang="zh-CN"/>
            </a:defPPr>
            <a:lvl1pPr marL="0" indent="0" algn="ctr" eaLnBrk="1" hangingPunct="1">
              <a:lnSpc>
                <a:spcPct val="120000"/>
              </a:lnSpc>
              <a:buSzPct val="80000"/>
              <a:defRPr>
                <a:solidFill>
                  <a:srgbClr val="A7CA28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所见</a:t>
            </a:r>
            <a:r>
              <a:rPr lang="zh-CN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》是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zh-CN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代诗人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袁枚</a:t>
            </a:r>
            <a:r>
              <a:rPr lang="zh-CN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的名篇。诗人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从动到静的变化，写得既突然又自然，把小牧童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天真烂漫、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好听多事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的形象，刻画得活灵活现。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430529" y="1248183"/>
            <a:ext cx="2031325" cy="668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总结概括</a:t>
            </a:r>
            <a:endParaRPr lang="zh-CN" altLang="en-US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4857" y="2057400"/>
            <a:ext cx="2300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主题思想</a:t>
            </a:r>
            <a:endParaRPr lang="zh-CN" altLang="en-US" sz="2800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8"/>
          <p:cNvSpPr>
            <a:spLocks noChangeArrowheads="1"/>
          </p:cNvSpPr>
          <p:nvPr/>
        </p:nvSpPr>
        <p:spPr bwMode="auto">
          <a:xfrm>
            <a:off x="1404636" y="3074384"/>
            <a:ext cx="4960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所见</a:t>
            </a:r>
            <a:endParaRPr lang="zh-CN" altLang="en-US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3415" y="1118245"/>
            <a:ext cx="230028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结构导图</a:t>
            </a:r>
            <a:endParaRPr lang="zh-CN" altLang="en-US" sz="32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463583" y="2491836"/>
            <a:ext cx="337181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algn="ctr"/>
            <a:r>
              <a:rPr lang="zh-CN" altLang="en-US" sz="2800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   骑    黄牛</a:t>
            </a:r>
            <a:endParaRPr lang="zh-CN" altLang="en-US" sz="28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498172" y="3323345"/>
            <a:ext cx="326627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歌声  振    林樾</a:t>
            </a:r>
            <a:endParaRPr lang="zh-CN" altLang="en-US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421207" y="4282662"/>
            <a:ext cx="337181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忽然  闭口   立</a:t>
            </a:r>
            <a:endParaRPr lang="zh-CN" altLang="en-US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310741" y="4956806"/>
            <a:ext cx="337181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意欲  捕   鸣</a:t>
            </a:r>
            <a:r>
              <a:rPr lang="zh-CN" altLang="en-US" dirty="0" smtClean="0"/>
              <a:t>蝉 </a:t>
            </a:r>
            <a:endParaRPr lang="zh-CN" altLang="en-US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882600" y="2843551"/>
            <a:ext cx="10760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7030A0"/>
                </a:solidFill>
              </a:rPr>
              <a:t>动态</a:t>
            </a:r>
            <a:endParaRPr lang="zh-CN" altLang="en-US" dirty="0">
              <a:solidFill>
                <a:srgbClr val="7030A0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882600" y="4657611"/>
            <a:ext cx="10760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7030A0"/>
                </a:solidFill>
              </a:rPr>
              <a:t>静态</a:t>
            </a:r>
            <a:endParaRPr lang="zh-CN" altLang="en-US" dirty="0">
              <a:solidFill>
                <a:srgbClr val="7030A0"/>
              </a:solidFill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7813196" y="2753446"/>
            <a:ext cx="603331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en-US" altLang="zh-CN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</a:t>
            </a:r>
            <a:endParaRPr lang="en-US" altLang="zh-CN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烂</a:t>
            </a:r>
            <a:endParaRPr lang="en-US" altLang="zh-CN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漫</a:t>
            </a:r>
            <a:endParaRPr lang="zh-CN" altLang="en-US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200275" y="2491836"/>
            <a:ext cx="220932" cy="325173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大括号 11"/>
          <p:cNvSpPr/>
          <p:nvPr/>
        </p:nvSpPr>
        <p:spPr>
          <a:xfrm>
            <a:off x="7243763" y="2271713"/>
            <a:ext cx="157162" cy="335923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大括号 12"/>
          <p:cNvSpPr/>
          <p:nvPr/>
        </p:nvSpPr>
        <p:spPr>
          <a:xfrm>
            <a:off x="5764451" y="2491836"/>
            <a:ext cx="70951" cy="118271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大括号 13"/>
          <p:cNvSpPr/>
          <p:nvPr/>
        </p:nvSpPr>
        <p:spPr>
          <a:xfrm>
            <a:off x="5799926" y="4282662"/>
            <a:ext cx="45719" cy="13482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/>
      <p:bldP spid="9" grpId="0"/>
      <p:bldP spid="10" grpId="0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86532" y="2194595"/>
            <a:ext cx="52565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6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娃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撑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小 艇 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ts val="6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偷 采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莲 回 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ts val="6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不 解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藏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踪 迹 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ts val="6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浮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萍 一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道 开 。</a:t>
            </a:r>
            <a:endParaRPr lang="zh-CN" altLang="en-US" sz="3200" b="0" i="0" dirty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61383" y="856576"/>
            <a:ext cx="1107997" cy="747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ts val="6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池上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14799" y="1459424"/>
            <a:ext cx="3529013" cy="730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6000"/>
              </a:lnSpc>
            </a:pPr>
            <a:r>
              <a:rPr lang="en-US" altLang="zh-CN" sz="28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 </a:t>
            </a:r>
            <a:r>
              <a:rPr lang="zh-CN" altLang="en-US" sz="28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 </a:t>
            </a:r>
            <a:r>
              <a:rPr lang="en-US" altLang="zh-CN" sz="28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 </a:t>
            </a:r>
            <a:r>
              <a:rPr lang="zh-CN" altLang="en-US" sz="28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白居易</a:t>
            </a:r>
            <a:endParaRPr lang="en-US" altLang="zh-CN" sz="28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959485" y="1626553"/>
            <a:ext cx="3254375" cy="3091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b="1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白居易</a:t>
            </a:r>
            <a:r>
              <a:rPr kumimoji="1"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kumimoji="1" lang="zh-CN" altLang="en-US" sz="2000" b="1" dirty="0" smtClean="0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1"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</a:t>
            </a:r>
            <a:r>
              <a:rPr kumimoji="1" lang="zh-CN" altLang="en-US" dirty="0" smtClean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代</a:t>
            </a:r>
            <a:r>
              <a:rPr kumimoji="1" lang="zh-CN" altLang="en-US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大诗人。字乐天，晚年号香山居士</a:t>
            </a:r>
            <a:r>
              <a:rPr kumimoji="1" lang="zh-CN" altLang="en-US" dirty="0" smtClean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。他</a:t>
            </a:r>
            <a:r>
              <a:rPr kumimoji="1" lang="zh-CN" altLang="en-US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一生作诗很多，以讽喻诗为最有名，语言通俗易懂，被称为“老妪能解”。叙事诗中</a:t>
            </a:r>
            <a:r>
              <a:rPr kumimoji="1" lang="en-US" altLang="zh-CN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kumimoji="1" lang="zh-CN" altLang="en-US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琵琶行</a:t>
            </a:r>
            <a:r>
              <a:rPr kumimoji="1" lang="en-US" altLang="zh-CN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kumimoji="1" lang="zh-CN" altLang="en-US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1" lang="en-US" altLang="zh-CN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kumimoji="1" lang="zh-CN" altLang="en-US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长恨歌</a:t>
            </a:r>
            <a:r>
              <a:rPr kumimoji="1" lang="en-US" altLang="zh-CN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kumimoji="1" lang="zh-CN" altLang="en-US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等极为有名。</a:t>
            </a:r>
            <a:endParaRPr kumimoji="1" lang="zh-CN" altLang="en-US" dirty="0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19980" y="1494790"/>
            <a:ext cx="2815590" cy="4221480"/>
          </a:xfrm>
          <a:prstGeom prst="rect">
            <a:avLst/>
          </a:prstGeom>
          <a:effectLst>
            <a:softEdge rad="2286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430530" y="1042352"/>
            <a:ext cx="1569660" cy="668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我</a:t>
            </a:r>
            <a:r>
              <a:rPr lang="zh-CN" altLang="en-US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会认</a:t>
            </a:r>
            <a:endParaRPr lang="zh-CN" altLang="en-US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69365" y="3118809"/>
            <a:ext cx="73887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Tx/>
              <a:buNone/>
              <a:defRPr kumimoji="1" sz="4800">
                <a:latin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艇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白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莲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踪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迹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樾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鸣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蝉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05403" y="2622097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tǐng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13813" y="262416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lián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57279" y="2609524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zōng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798086" y="257874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yuè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150239" y="256260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chán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430530" y="913765"/>
            <a:ext cx="1569660" cy="668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我</a:t>
            </a:r>
            <a:r>
              <a:rPr lang="zh-CN" altLang="en-US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会写</a:t>
            </a:r>
            <a:endParaRPr lang="zh-CN" altLang="en-US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3" name="TextBox 23"/>
          <p:cNvSpPr txBox="1"/>
          <p:nvPr/>
        </p:nvSpPr>
        <p:spPr>
          <a:xfrm>
            <a:off x="1210632" y="2262504"/>
            <a:ext cx="1463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3"/>
          <p:cNvSpPr txBox="1"/>
          <p:nvPr/>
        </p:nvSpPr>
        <p:spPr>
          <a:xfrm>
            <a:off x="2952868" y="2262504"/>
            <a:ext cx="1463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迹</a:t>
            </a:r>
            <a:endParaRPr lang="zh-CN" altLang="en-US" dirty="0"/>
          </a:p>
        </p:txBody>
      </p:sp>
      <p:sp>
        <p:nvSpPr>
          <p:cNvPr id="5" name="TextBox 23"/>
          <p:cNvSpPr txBox="1"/>
          <p:nvPr/>
        </p:nvSpPr>
        <p:spPr>
          <a:xfrm>
            <a:off x="4758697" y="2276791"/>
            <a:ext cx="1463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浮</a:t>
            </a:r>
            <a:endParaRPr lang="zh-CN" altLang="zh-CN" dirty="0"/>
          </a:p>
        </p:txBody>
      </p:sp>
      <p:sp>
        <p:nvSpPr>
          <p:cNvPr id="6" name="TextBox 23"/>
          <p:cNvSpPr txBox="1"/>
          <p:nvPr/>
        </p:nvSpPr>
        <p:spPr>
          <a:xfrm>
            <a:off x="6573527" y="2276791"/>
            <a:ext cx="1463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萍</a:t>
            </a:r>
            <a:endParaRPr lang="zh-CN" altLang="zh-CN" dirty="0"/>
          </a:p>
        </p:txBody>
      </p:sp>
      <p:sp>
        <p:nvSpPr>
          <p:cNvPr id="7" name="TextBox 23"/>
          <p:cNvSpPr txBox="1"/>
          <p:nvPr/>
        </p:nvSpPr>
        <p:spPr>
          <a:xfrm>
            <a:off x="1268349" y="3796748"/>
            <a:ext cx="1463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振</a:t>
            </a:r>
            <a:endParaRPr lang="zh-CN" altLang="en-US" dirty="0"/>
          </a:p>
        </p:txBody>
      </p:sp>
      <p:sp>
        <p:nvSpPr>
          <p:cNvPr id="8" name="TextBox 23"/>
          <p:cNvSpPr txBox="1"/>
          <p:nvPr/>
        </p:nvSpPr>
        <p:spPr>
          <a:xfrm>
            <a:off x="2952867" y="3756945"/>
            <a:ext cx="1463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意</a:t>
            </a:r>
            <a:endParaRPr lang="zh-CN" altLang="en-US" dirty="0"/>
          </a:p>
        </p:txBody>
      </p:sp>
      <p:sp>
        <p:nvSpPr>
          <p:cNvPr id="9" name="TextBox 23"/>
          <p:cNvSpPr txBox="1"/>
          <p:nvPr/>
        </p:nvSpPr>
        <p:spPr>
          <a:xfrm>
            <a:off x="4918200" y="3799808"/>
            <a:ext cx="1463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欲</a:t>
            </a:r>
            <a:endParaRPr lang="zh-CN" altLang="zh-CN" dirty="0"/>
          </a:p>
        </p:txBody>
      </p:sp>
      <p:sp>
        <p:nvSpPr>
          <p:cNvPr id="10" name="TextBox 9"/>
          <p:cNvSpPr txBox="1"/>
          <p:nvPr/>
        </p:nvSpPr>
        <p:spPr>
          <a:xfrm>
            <a:off x="6573527" y="3799808"/>
            <a:ext cx="1463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忽</a:t>
            </a:r>
            <a:endParaRPr lang="zh-CN" altLang="zh-CN" dirty="0"/>
          </a:p>
        </p:txBody>
      </p:sp>
      <p:sp>
        <p:nvSpPr>
          <p:cNvPr id="11" name="TextBox 24"/>
          <p:cNvSpPr txBox="1"/>
          <p:nvPr/>
        </p:nvSpPr>
        <p:spPr>
          <a:xfrm>
            <a:off x="1210632" y="1585628"/>
            <a:ext cx="8291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tōu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32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jì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fú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píng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080583" y="3273527"/>
            <a:ext cx="753578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zhèn</a:t>
            </a:r>
            <a:r>
              <a:rPr lang="en-US" altLang="zh-CN" sz="3600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   </a:t>
            </a:r>
            <a:r>
              <a:rPr lang="en-US" altLang="zh-CN" sz="32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yì</a:t>
            </a:r>
            <a:r>
              <a:rPr lang="en-US" altLang="zh-CN" sz="3600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    </a:t>
            </a:r>
            <a:r>
              <a:rPr lang="en-US" altLang="zh-CN" sz="32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yù</a:t>
            </a:r>
            <a:r>
              <a:rPr lang="en-US" altLang="zh-CN" sz="3600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hū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endParaRPr lang="en-US" altLang="zh-CN" sz="36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26765" y="2469515"/>
            <a:ext cx="5245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易错提示：</a:t>
            </a:r>
            <a:endParaRPr lang="en-US" altLang="zh-CN" sz="2800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上下结构，不能写成左右结构。</a:t>
            </a:r>
            <a:endParaRPr lang="zh-CN" altLang="en-US" sz="2800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0530" y="913765"/>
            <a:ext cx="1569660" cy="668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易写错</a:t>
            </a:r>
            <a:endParaRPr lang="zh-CN" altLang="en-US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3973" y="270892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萍</a:t>
            </a:r>
            <a:endParaRPr lang="zh-CN" altLang="en-US" sz="36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1443960" y="4530899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组词：浮萍  萍水相逢</a:t>
            </a:r>
            <a:endParaRPr lang="zh-CN" altLang="en-US" sz="3200" dirty="0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1273145" y="2124218"/>
            <a:ext cx="2744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píng</a:t>
            </a:r>
            <a:endParaRPr lang="en-US" altLang="zh-CN" sz="3200" dirty="0" err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2"/>
          <p:cNvSpPr txBox="1"/>
          <p:nvPr/>
        </p:nvSpPr>
        <p:spPr>
          <a:xfrm>
            <a:off x="932904" y="1851214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请给诗中的词选择正确的释义。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0530" y="913765"/>
            <a:ext cx="2031325" cy="668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预习检测</a:t>
            </a:r>
            <a:endParaRPr lang="zh-CN" altLang="en-US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1833" y="3443425"/>
            <a:ext cx="1211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22"/>
          <p:cNvSpPr txBox="1"/>
          <p:nvPr/>
        </p:nvSpPr>
        <p:spPr>
          <a:xfrm>
            <a:off x="3149676" y="3023463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知道，懂得</a:t>
            </a:r>
            <a:endParaRPr lang="zh-CN" altLang="en-US" sz="3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49676" y="4180027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解释，解说</a:t>
            </a:r>
            <a:endParaRPr lang="zh-CN" altLang="en-US" sz="3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22"/>
          <p:cNvSpPr txBox="1"/>
          <p:nvPr/>
        </p:nvSpPr>
        <p:spPr>
          <a:xfrm>
            <a:off x="4739855" y="311271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2"/>
          <p:cNvSpPr txBox="1"/>
          <p:nvPr/>
        </p:nvSpPr>
        <p:spPr>
          <a:xfrm>
            <a:off x="3582326" y="248757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树林</a:t>
            </a:r>
            <a:endParaRPr lang="zh-CN" altLang="en-US" sz="3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376"/>
          <p:cNvSpPr txBox="1"/>
          <p:nvPr/>
        </p:nvSpPr>
        <p:spPr>
          <a:xfrm>
            <a:off x="2370258" y="2892502"/>
            <a:ext cx="646331" cy="793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樾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2326" y="366883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树荫</a:t>
            </a:r>
            <a:endParaRPr lang="zh-CN" altLang="en-US" sz="3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4184494" y="373190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p="http://schemas.openxmlformats.org/presentationml/2006/main">
  <p:tag name="MH" val="20160331211603"/>
  <p:tag name="MH_LIBRARY" val="GRAPHIC"/>
  <p:tag name="MH_TYPE" val="Text"/>
  <p:tag name="MH_ORDER" val="1"/>
</p:tagLst>
</file>

<file path=ppt/tags/tag4.xml><?xml version="1.0" encoding="utf-8"?>
<p:tagLst xmlns:p="http://schemas.openxmlformats.org/presentationml/2006/main">
  <p:tag name="MH" val="20160331211603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1230</Words>
  <Application>WPS 演示</Application>
  <PresentationFormat>全屏显示(4:3)</PresentationFormat>
  <Paragraphs>225</Paragraphs>
  <Slides>22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华文新魏</vt:lpstr>
      <vt:lpstr>微软雅黑</vt:lpstr>
      <vt:lpstr>楷体_GB2312</vt:lpstr>
      <vt:lpstr>新宋体</vt:lpstr>
      <vt:lpstr>Calibri</vt:lpstr>
      <vt:lpstr>楷体</vt:lpstr>
      <vt:lpstr>隶书</vt:lpstr>
      <vt:lpstr>汉语拼音</vt:lpstr>
      <vt:lpstr>Arial Unicode MS</vt:lpstr>
      <vt:lpstr>华康少女文字W5(P)</vt:lpstr>
      <vt:lpstr>华文中宋</vt:lpstr>
      <vt:lpstr>黑体</vt:lpstr>
      <vt:lpstr>Arial</vt:lpstr>
      <vt:lpstr>Vijaya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2018-12-04T02:57:00Z</dcterms:created>
  <dcterms:modified xsi:type="dcterms:W3CDTF">2022-05-27T00:12:16Z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