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950" r:id="rId2"/>
    <p:sldId id="949" r:id="rId3"/>
    <p:sldId id="979" r:id="rId4"/>
    <p:sldId id="1078" r:id="rId5"/>
    <p:sldId id="825" r:id="rId6"/>
    <p:sldId id="920" r:id="rId7"/>
    <p:sldId id="1079" r:id="rId8"/>
    <p:sldId id="1080" r:id="rId9"/>
    <p:sldId id="1081" r:id="rId10"/>
    <p:sldId id="1083" r:id="rId11"/>
    <p:sldId id="1088" r:id="rId12"/>
    <p:sldId id="1089" r:id="rId13"/>
    <p:sldId id="1090" r:id="rId14"/>
    <p:sldId id="1091" r:id="rId15"/>
    <p:sldId id="1092" r:id="rId16"/>
    <p:sldId id="1093" r:id="rId17"/>
    <p:sldId id="1084" r:id="rId18"/>
    <p:sldId id="1085" r:id="rId19"/>
    <p:sldId id="978" r:id="rId20"/>
    <p:sldId id="993" r:id="rId21"/>
    <p:sldId id="998" r:id="rId22"/>
    <p:sldId id="1058" r:id="rId23"/>
    <p:sldId id="1059" r:id="rId24"/>
    <p:sldId id="1060" r:id="rId25"/>
    <p:sldId id="977" r:id="rId26"/>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709" autoAdjust="0"/>
  </p:normalViewPr>
  <p:slideViewPr>
    <p:cSldViewPr>
      <p:cViewPr varScale="1">
        <p:scale>
          <a:sx n="113" d="100"/>
          <a:sy n="113" d="100"/>
        </p:scale>
        <p:origin x="-366" y="-10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2.12\timg (1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39963" y="3833267"/>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核心突破二　概括内容情感</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删繁就简，提炼要点</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二</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5734" y="146001"/>
            <a:ext cx="1164721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二、作者情感概括</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野　店</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臧克家</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虽然说是野店，它所依傍的却是大道。</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几间茅草小屋，炕占去了每间的大半，留下火镰宽的一点空隙好预备你上下。这儿是大同世界，不问山南的海北的都挤在一堆，各人向着同伴谈论着，说笑着。没有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莫谈国事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的禁条贴在头上，他们可以随便放浪地吐泻，东家的鸡西邻的狗是要谈的，日本鬼子也是一个题目，因为他们中间就有许多是从东三省被迫回来的，一个小被卷是财产的全部</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7793795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05734" y="452637"/>
            <a:ext cx="11647211"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晚上，任你一落太阳就躺下，敢保你不会一沾席就如愿地变成一块泥。夏天的蚊子、臭虫，冬天的虱子和跳蚤最喜欢和客人开玩笑，哼哼着叫你清醒地享受一个客夜，身上留点伤痕做一个追忆的记号。还有马棚的牲口也怕主人误了行程，半夜里叫一阵，用蹄子打地咚咚的一阵。当睡梦将要占有了你的临明的那一刻，店门唿隆一声。接着小伙计的脚步动静了，一睁眼，微白的曙色使你再也</a:t>
            </a:r>
            <a:r>
              <a:rPr lang="zh-CN" altLang="zh-CN" sz="2800" kern="100" dirty="0">
                <a:latin typeface="宋体"/>
                <a:ea typeface="华文细黑"/>
                <a:cs typeface="宋体"/>
              </a:rPr>
              <a:t>矇眬</a:t>
            </a:r>
            <a:r>
              <a:rPr lang="zh-CN" altLang="zh-CN" sz="2800" kern="100" dirty="0">
                <a:latin typeface="楷体_GB2312"/>
                <a:ea typeface="华文细黑"/>
                <a:cs typeface="楷体_GB2312"/>
              </a:rPr>
              <a:t>不得了</a:t>
            </a:r>
            <a:r>
              <a:rPr lang="zh-CN" altLang="zh-CN" sz="2800" kern="100" dirty="0">
                <a:latin typeface="Times New Roman"/>
                <a:ea typeface="华文细黑"/>
                <a:cs typeface="Times New Roman"/>
              </a:rPr>
              <a:t>。套上车子，披一身星光，冒着晨风，朝曦把人引上了征途。</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鸡声茅店月，人迹板桥霜。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回头望望这一副大红门联，意味够多长呢。</a:t>
            </a:r>
            <a:endParaRPr lang="zh-CN" altLang="zh-CN" sz="1050" kern="100" dirty="0">
              <a:effectLst/>
              <a:latin typeface="宋体"/>
              <a:cs typeface="Courier New"/>
            </a:endParaRPr>
          </a:p>
        </p:txBody>
      </p:sp>
    </p:spTree>
    <p:extLst>
      <p:ext uri="{BB962C8B-B14F-4D97-AF65-F5344CB8AC3E}">
        <p14:creationId xmlns:p14="http://schemas.microsoft.com/office/powerpoint/2010/main" val="8374721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65179"/>
            <a:ext cx="11417715"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门口一个破席凉棚撑着夏天的太阳，为着什么东西奔跑的行人走在这串着天涯和故乡的热土的道上，望着这凉棚像沙漠中的人望见了绿洲。三步并成一步赶上来，卸下身上的负担，扪下沾着汗水的檐溜般的布眼罩，坐在一条长凳上用草帽或是手巾扇风。几碗半冷的残色的茶水浇下去，汗马上从身上涌出来，各人身上背着一身花疏的阴凉。设若有一个像蒲留仙一样的人物，夹在这杂色的队伍里，每个人你借给他一把蕉叶，那么一部《聊斋》会很快地集起来。</a:t>
            </a:r>
            <a:endParaRPr lang="zh-CN" altLang="zh-CN" sz="1050" kern="100" dirty="0">
              <a:effectLst/>
              <a:latin typeface="宋体"/>
              <a:cs typeface="Courier New"/>
            </a:endParaRPr>
          </a:p>
        </p:txBody>
      </p:sp>
    </p:spTree>
    <p:extLst>
      <p:ext uri="{BB962C8B-B14F-4D97-AF65-F5344CB8AC3E}">
        <p14:creationId xmlns:p14="http://schemas.microsoft.com/office/powerpoint/2010/main" val="22926795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414983"/>
            <a:ext cx="11417715"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些人，在这儿留一个脚印，便飞鸿似的去了，没有留恋，没有感伤，在未来的时候，他们也没想到会在这儿挂这一翅膀。水不是白喝，临走总得留下几个钱，百儿八十是他，三百二百也是他，主人不会嫌太少，伙计也不会说一声谢谢。但当你起身以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这一句淡淡的话，每回是不会忽疏的。</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野店的常主顾是车伙子。他们到远一点的地方去运货贩卖，去的时候带着本乡的土产。这些车子往往成群成帮，队伍展得老长，道上的一帆尘土是他们的旗号。一走近了店口，把车子一插，用披布擦去了脸上的汗，弓着腰很自然地踏入</a:t>
            </a:r>
            <a:r>
              <a:rPr lang="zh-CN" altLang="zh-CN" sz="2800" kern="100" dirty="0" smtClean="0">
                <a:latin typeface="Times New Roman"/>
                <a:ea typeface="华文细黑"/>
                <a:cs typeface="Times New Roman"/>
              </a:rPr>
              <a:t>了</a:t>
            </a:r>
            <a:r>
              <a:rPr lang="zh-CN" altLang="zh-CN" sz="2800" kern="100" dirty="0">
                <a:latin typeface="Times New Roman"/>
                <a:ea typeface="华文细黑"/>
                <a:cs typeface="Times New Roman"/>
              </a:rPr>
              <a:t>店门。因为太熟，照例有称号</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姓王的是</a:t>
            </a:r>
            <a:endParaRPr lang="zh-CN" altLang="zh-CN" sz="2800" kern="100" dirty="0">
              <a:effectLst/>
              <a:latin typeface="宋体"/>
              <a:cs typeface="Courier New"/>
            </a:endParaRPr>
          </a:p>
        </p:txBody>
      </p:sp>
    </p:spTree>
    <p:extLst>
      <p:ext uri="{BB962C8B-B14F-4D97-AF65-F5344CB8AC3E}">
        <p14:creationId xmlns:p14="http://schemas.microsoft.com/office/powerpoint/2010/main" val="5128285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395933"/>
            <a:ext cx="11417715"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王大哥，姓李的是李二哥。小伙计牵牲口倒水忙乱一气，住一会，叫一袋旱烟把粗气压下，饭上来了。半斤一张的大饼，包着大块肥肉的包子，再要几头大蒜，一块还没腌变色的老白菜帮子。吃起来有点可怕。不，不能说吃，应是说吞。看那个劲，饼如果是铁的，肚子一定变成熔炉。饭后为了消暑，走到水瓮边去，捧着大瓢的生水往下灌，声音咚咚的可以听好几步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掌柜的算账！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这是一闭眼的午睡醒来后的第一句话。外边算盘珠一阵响，几吊几百几十几，小伙计一口喊出来，接着是查铜子的声音。一巴掌钱接到手里，含着笑走到财神位前，不远不近向大粗竹筒内一掷，哗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啦啦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真个是钱龙汇海了。</a:t>
            </a:r>
            <a:endParaRPr lang="zh-CN" altLang="zh-CN" sz="1050" kern="100" dirty="0">
              <a:effectLst/>
              <a:latin typeface="宋体"/>
              <a:cs typeface="Courier New"/>
            </a:endParaRPr>
          </a:p>
        </p:txBody>
      </p:sp>
    </p:spTree>
    <p:extLst>
      <p:ext uri="{BB962C8B-B14F-4D97-AF65-F5344CB8AC3E}">
        <p14:creationId xmlns:p14="http://schemas.microsoft.com/office/powerpoint/2010/main" val="42731623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117426"/>
            <a:ext cx="11417715"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这些老主顾来到店里若是逢着佳节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端阳，中秋，元宵，不用开口，半壶白干，四样小菜碟便送到眼前了。喝了不够，还可以再开一回口。不打钱，这算主人的一点小意思，不要看这是小节，主人的大量与吝啬往往作为客人去留的关键。谁不愿用百年不遇的一壶酒去做招徕的幌子？</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秋天，连线的阴雨把一个远道的客人困在野店里，白天黑夜分不开界限。闷闷的用睡眠用烟缕打发日子。风夹着雨丝打进纸窗来，卧着，从眼缝里闪进来一片阴暗，粗人就算是不善于愁，一只孤鸿也难免于凄凉。等着，胸中灼火地等着，等到雨丝一断，他是第一个把脚印印在泥上的人。</a:t>
            </a:r>
            <a:endParaRPr lang="zh-CN" altLang="zh-CN" sz="1050" kern="100" dirty="0">
              <a:effectLst/>
              <a:latin typeface="宋体"/>
              <a:cs typeface="Courier New"/>
            </a:endParaRPr>
          </a:p>
        </p:txBody>
      </p:sp>
    </p:spTree>
    <p:extLst>
      <p:ext uri="{BB962C8B-B14F-4D97-AF65-F5344CB8AC3E}">
        <p14:creationId xmlns:p14="http://schemas.microsoft.com/office/powerpoint/2010/main" val="25766374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02462" y="365645"/>
            <a:ext cx="11081922" cy="197949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时间把什么都变了。有了汽车转眼可以百里，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古道西风瘦马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的趣味算完了。野店是诗意的，然而今日的野店成了时代头顶残留的一条辫子了。</a:t>
            </a:r>
            <a:endParaRPr lang="zh-CN" altLang="zh-CN" sz="1050" kern="100" dirty="0">
              <a:effectLst/>
              <a:latin typeface="宋体"/>
              <a:cs typeface="Courier New"/>
            </a:endParaRPr>
          </a:p>
        </p:txBody>
      </p:sp>
      <p:sp>
        <p:nvSpPr>
          <p:cNvPr id="3" name="矩形 2"/>
          <p:cNvSpPr/>
          <p:nvPr/>
        </p:nvSpPr>
        <p:spPr>
          <a:xfrm>
            <a:off x="502462" y="2489153"/>
            <a:ext cx="1064950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简析作品结尾段中蕴含的作者情感。</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502462" y="3320769"/>
            <a:ext cx="1119928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结尾写出了野店在现实中尴尬没落的处境，强化了作者对野店美好过去的缅怀及对而今残败现状的惆怅和惋惜。</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8501897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437938"/>
            <a:ext cx="1064950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请结合野店诗意的表现，探究作者所表达的思想感情。</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598" y="1269554"/>
            <a:ext cx="108012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淳朴的民风民俗，让作者喜爱；羁旅漂泊的孤苦、秋雨孤鸿的凄凉，令作者悲悯；天涯飘零中的通达豪爽，让作者赞许和敬佩；诗意的趣味不再，叫作者深为叹惋。</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865994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xEl>
                                              <p:pRg st="0" end="0"/>
                                            </p:txEl>
                                          </p:spTgt>
                                        </p:tgtEl>
                                      </p:cBhvr>
                                    </p:animEffect>
                                    <p:set>
                                      <p:cBhvr>
                                        <p:cTn id="12" dur="1" fill="hold">
                                          <p:stCondLst>
                                            <p:cond delay="499"/>
                                          </p:stCondLst>
                                        </p:cTn>
                                        <p:tgtEl>
                                          <p:spTgt spid="5">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85375" y="822648"/>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散文的精髓是情感。阅读散文，要善于悟情、察情、明情，去感受、把握作者的情感。具体途径如下：</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找准行文线索。作者的情感往往附着于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线，有的干脆就是以情感为线索，找出线索，往往能把脉情感走向。</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聚焦情感语言。散文中总有点明情感的词语和句子，要圈定和摘录出这些情感语言，具体体会。</a:t>
            </a:r>
            <a:endParaRPr lang="zh-CN" altLang="zh-CN" sz="1050" kern="100" dirty="0">
              <a:latin typeface="宋体"/>
              <a:cs typeface="Courier New"/>
            </a:endParaRPr>
          </a:p>
          <a:p>
            <a:pPr indent="714375">
              <a:lnSpc>
                <a:spcPct val="150000"/>
              </a:lnSpc>
            </a:pPr>
            <a:r>
              <a:rPr lang="en-US" altLang="zh-CN" sz="2800" kern="100" dirty="0">
                <a:latin typeface="Times New Roman"/>
                <a:ea typeface="华文细黑"/>
              </a:rPr>
              <a:t>(3)</a:t>
            </a:r>
            <a:r>
              <a:rPr lang="zh-CN" altLang="zh-CN" sz="2800" kern="100" dirty="0">
                <a:latin typeface="Times New Roman"/>
                <a:ea typeface="华文细黑"/>
                <a:cs typeface="Times New Roman"/>
              </a:rPr>
              <a:t>关注抒情方式。散文的抒情方式也很灵活，或是借景抒情，或是托物寓情，或是直抒胸臆，或是把情感藏在字里行间。因此要从即景、披事、体物入手，从而悟情、察情、明情。</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078146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概括主旨</a:t>
            </a:r>
            <a:endParaRPr lang="zh-CN" altLang="en-US" sz="3600" spc="100" dirty="0">
              <a:solidFill>
                <a:srgbClr val="0070C0"/>
              </a:solidFill>
              <a:latin typeface="Arial Black"/>
              <a:ea typeface="微软雅黑"/>
            </a:endParaRP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2.12\timg (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70" t="2370" r="21542"/>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4484550" y="2971324"/>
            <a:ext cx="4852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4484550" y="2448104"/>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 概括特定内容要点</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484550" y="3556837"/>
            <a:ext cx="48528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概括主旨</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4484550" y="4077866"/>
            <a:ext cx="4852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189434"/>
            <a:ext cx="11324037" cy="32721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文章都有中心，都有写作目的，或赞成什么，或批判什么，或抒发某种情感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总之，不管怎样，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形散神不散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，散文都要有一个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，这就是文章的主旨。主旨是文章的主脑，整篇文章都要围绕它来选材、组材、构思、行文。</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阅读《野店》一文，试概括其主旨。</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3429794"/>
            <a:ext cx="11324037"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本文通过对野店朴野风情和浓厚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人间味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的渲染描绘，歌咏了温厚、淳朴的人性和人情之美，表达了作者对这一植根于中华民族古老文化传统的人情风俗的赞美和深深的眷恋，以及对这种传统文化消失的惆怅和惋惜。</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688" y="954952"/>
            <a:ext cx="11499437" cy="5211146"/>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方法要领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主旨，必须要对全文有整体把握，掌握整体和部分的关系，抓住本质，进行概括。要求既要重视细节和局部，又要能跳出细节和局部，提纲挈领，高屋建瓴，具有高度的审读能力和概括能力，舍弃枝叶，取其主干，留存筋骨，去其皮肉。具体说来，要从以下五个方面入手：</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从分析散文类型入手</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不同类型散文表达中心意思的方法是不一样的，借此可以帮助我们确立归纳的着眼点和归结点。叙事散文应看写了什么人，记了什么事，</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7163" y="160859"/>
            <a:ext cx="11499437" cy="65038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表现了什么精神、人格；写景状物散文应着重分析写了什么景物，抒发了什么情感；议论性散文主要分析文章阐发了什么观点或哲理；咏物散文最鲜明的特点是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托物言志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，主要分析所托之物被赋予了哪些象征意思。</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从文章关键点入手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对文章中心而言，文章的标题、开头和结尾等都是特别要注意的地方。抓住这些关键点不失为归纳内容要点、概括中心意思的有效途径。</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从分析结构层次入手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有些文章主旨比较含蓄，难以把握，只能在理解和分析全文的基础上，划分文章层次，归纳各层层意，进而提炼出中心主旨。</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449155"/>
            <a:ext cx="11272852"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从分析文章抒情议论性句子入手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文中抒情议论的句子，往往能直接表达作者对所写对象的看法，同时又揭示出事物的本质，表现文章的中心思想。抓住了这些语句，就抓住了主旨。</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从分析写作背景入手</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适当借助注解，调动自己的知识储备，尽可能多地了解事物、人物、活动的时代背景，进而推断作者的写作意图</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06213" y="85501"/>
            <a:ext cx="11499437"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答题要领</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概括主旨题的答案由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写什么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主要内容</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写作目的</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两部分构成。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写什么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是指作者叙述的事件，描述的人物、景物；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为什么写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是指作者的写作目的，或是作者在文章中所表达出来的立场、观点、态度和情感。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概括主旨题答案要使用恰当的语言表述形式。写人散文的表述形式：本文记叙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描写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事迹，表现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反映、赞扬、揭露、批判</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精神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性格、品质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。叙事散文的表述形式：本文记叙了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事件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经过、故事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，阐明了</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道理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。抒情散文以刻画景物、事物的本质特点，抒发情感为主，因此，其表述形式是本文描述了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，抒发了</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思想感情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C:\Users\Administrator\Desktop\2.12\timg (1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4909" t="4874"/>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70" t="2370" r="21542"/>
          <a:stretch/>
        </p:blipFill>
        <p:spPr bwMode="auto">
          <a:xfrm>
            <a:off x="8294686"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概括特定内容要点</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82638" y="1053530"/>
            <a:ext cx="10544068" cy="2708410"/>
          </a:xfrm>
          <a:prstGeom prst="rect">
            <a:avLst/>
          </a:prstGeom>
          <a:noFill/>
          <a:ln>
            <a:noFill/>
          </a:ln>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概括特定内容要点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，就是根据命题指令去概括。这些命题指令一般包括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特点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等方面内容。回答时先吃透概括要求，在文章中筛选出相关信息，再进行整合转换成答案。</a:t>
            </a:r>
            <a:endParaRPr lang="zh-CN" altLang="zh-CN" sz="1050" kern="100" dirty="0">
              <a:effectLst/>
              <a:latin typeface="宋体"/>
              <a:cs typeface="Courier New"/>
            </a:endParaRPr>
          </a:p>
        </p:txBody>
      </p:sp>
    </p:spTree>
    <p:extLst>
      <p:ext uri="{BB962C8B-B14F-4D97-AF65-F5344CB8AC3E}">
        <p14:creationId xmlns:p14="http://schemas.microsoft.com/office/powerpoint/2010/main" val="1855271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0957" y="136476"/>
            <a:ext cx="11417715"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一、文本内容概括</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在许多乐器的身体中，总能找得到一棵树的魂魄。只是不同的乐器，往往渗透着树在不同生命时段或不同部位的某种特质，彰显出各异的面目。</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独弦的马头琴，是一株躺下来说话的老树。一株缄默了千年的参天大树，就藏在马头琴里对我们开口说话。一个个颤音，喑哑，低回，连绵，苍茫，悠长。每一个音符是那历历在目、无边无际的沧海桑田，是那潮起潮落、风起云涌的苦难与欢欣，是那生命无处不在的脆弱与坚强、隐忍与抗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除了缄口，聆听，我不知自己还能说些什么，做些什么。</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437938"/>
            <a:ext cx="10649509"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第二段是从哪几个方面写马头琴的？请简要概括。</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598" y="1269554"/>
            <a:ext cx="1080120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b="1" kern="100" dirty="0" smtClean="0">
                <a:solidFill>
                  <a:srgbClr val="C00000"/>
                </a:solidFill>
                <a:latin typeface="Times New Roman"/>
                <a:ea typeface="华文细黑"/>
                <a:cs typeface="Times New Roman"/>
              </a:rPr>
              <a:t>　</a:t>
            </a:r>
            <a:r>
              <a:rPr lang="en-US" altLang="zh-CN" sz="2800" kern="100" dirty="0" smtClean="0">
                <a:solidFill>
                  <a:srgbClr val="C00000"/>
                </a:solidFill>
                <a:latin typeface="宋体"/>
                <a:ea typeface="华文细黑"/>
                <a:cs typeface="Times New Roman"/>
              </a:rPr>
              <a:t>①</a:t>
            </a:r>
            <a:r>
              <a:rPr lang="zh-CN" altLang="zh-CN" sz="2800" kern="100" dirty="0" smtClean="0">
                <a:solidFill>
                  <a:srgbClr val="C00000"/>
                </a:solidFill>
                <a:latin typeface="Times New Roman"/>
                <a:ea typeface="华文细黑"/>
                <a:cs typeface="Times New Roman"/>
              </a:rPr>
              <a:t>外形的特征。</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smtClean="0">
                <a:solidFill>
                  <a:srgbClr val="C00000"/>
                </a:solidFill>
                <a:latin typeface="Times New Roman"/>
                <a:ea typeface="华文细黑"/>
                <a:cs typeface="Times New Roman"/>
              </a:rPr>
              <a:t>乐音的特点。</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smtClean="0">
                <a:solidFill>
                  <a:srgbClr val="C00000"/>
                </a:solidFill>
                <a:latin typeface="Times New Roman"/>
                <a:ea typeface="华文细黑"/>
                <a:cs typeface="Times New Roman"/>
              </a:rPr>
              <a:t>音乐的内涵。</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smtClean="0">
                <a:solidFill>
                  <a:srgbClr val="C00000"/>
                </a:solidFill>
                <a:latin typeface="Times New Roman"/>
                <a:ea typeface="华文细黑"/>
                <a:cs typeface="Times New Roman"/>
              </a:rPr>
              <a:t>听者的感受。</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5">
                                            <p:txEl>
                                              <p:pRg st="0" end="0"/>
                                            </p:txEl>
                                          </p:spTgt>
                                        </p:tgtEl>
                                      </p:cBhvr>
                                    </p:animEffect>
                                    <p:set>
                                      <p:cBhvr>
                                        <p:cTn id="27" dur="1" fill="hold">
                                          <p:stCondLst>
                                            <p:cond delay="499"/>
                                          </p:stCondLst>
                                        </p:cTn>
                                        <p:tgtEl>
                                          <p:spTgt spid="5">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5">
                                            <p:txEl>
                                              <p:pRg st="1" end="1"/>
                                            </p:txEl>
                                          </p:spTgt>
                                        </p:tgtEl>
                                      </p:cBhvr>
                                    </p:animEffect>
                                    <p:set>
                                      <p:cBhvr>
                                        <p:cTn id="30" dur="1" fill="hold">
                                          <p:stCondLst>
                                            <p:cond delay="499"/>
                                          </p:stCondLst>
                                        </p:cTn>
                                        <p:tgtEl>
                                          <p:spTgt spid="5">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5">
                                            <p:txEl>
                                              <p:pRg st="2" end="2"/>
                                            </p:txEl>
                                          </p:spTgt>
                                        </p:tgtEl>
                                      </p:cBhvr>
                                    </p:animEffect>
                                    <p:set>
                                      <p:cBhvr>
                                        <p:cTn id="33" dur="1" fill="hold">
                                          <p:stCondLst>
                                            <p:cond delay="499"/>
                                          </p:stCondLst>
                                        </p:cTn>
                                        <p:tgtEl>
                                          <p:spTgt spid="5">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5">
                                            <p:txEl>
                                              <p:pRg st="3" end="3"/>
                                            </p:txEl>
                                          </p:spTgt>
                                        </p:tgtEl>
                                      </p:cBhvr>
                                    </p:animEffect>
                                    <p:set>
                                      <p:cBhvr>
                                        <p:cTn id="36" dur="1" fill="hold">
                                          <p:stCondLst>
                                            <p:cond delay="499"/>
                                          </p:stCondLst>
                                        </p:cTn>
                                        <p:tgtEl>
                                          <p:spTgt spid="5">
                                            <p:txEl>
                                              <p:pRg st="3" end="3"/>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5850" y="1095486"/>
            <a:ext cx="11272852" cy="391848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latin typeface="Times New Roman"/>
                <a:ea typeface="华文细黑"/>
                <a:cs typeface="Times New Roman"/>
              </a:rPr>
              <a:t>文本内容概括要经过以下步骤：</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确定区域。归纳概括题的答案一般来自文中，几乎所有的要点都在原文中有其指向的段落或句子，都有具体的区域。准确找到题目所要求的阅读区域至关重要。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找到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的关键是抓住题干。有的题干范围明确，有的范围不明确，可先看题干关键词语出现在文中的位置，其位置区域往往就是重点阅读区域。有时区域的确定还要依托全文的结构。</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5808932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263" y="83802"/>
            <a:ext cx="11499437" cy="6686935"/>
          </a:xfrm>
          <a:prstGeom prst="rect">
            <a:avLst/>
          </a:prstGeom>
        </p:spPr>
        <p:txBody>
          <a:bodyPr wrap="square" lIns="121898" tIns="60948" rIns="121898" bIns="60948">
            <a:spAutoFit/>
          </a:bodyPr>
          <a:lstStyle/>
          <a:p>
            <a:pPr indent="71437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精准阅读。</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善抓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段眼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段眼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即独立成段的关键句子或某一段中的关键语句，这些语句或与全文主旨相关，或直接揭示了段落要点。从结构上看，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段眼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往往是那些领起全段或收束全段的语句；从表达方式上看，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段眼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往往是那些直接抒情或间接抒情的句子，表示观点议论的句子。</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细分层次。分层阅读是归纳概括题阅读的本质，是归纳概括中最为重要的一环，因为答案要点多，如果不能有效地分出层次，就很难做到答题的全面。对于有明显标志层次的段落，分层不成问题；如果没有层次标志词，就需要我们反复琢磨段落，以句子为单位区分不同的表述对象，对象不同，就是不同的层次。</a:t>
            </a:r>
            <a:endParaRPr lang="zh-CN" altLang="zh-CN" sz="1050" kern="100" dirty="0">
              <a:effectLst/>
              <a:latin typeface="宋体"/>
              <a:cs typeface="Courier New"/>
            </a:endParaRPr>
          </a:p>
        </p:txBody>
      </p:sp>
    </p:spTree>
    <p:extLst>
      <p:ext uri="{BB962C8B-B14F-4D97-AF65-F5344CB8AC3E}">
        <p14:creationId xmlns:p14="http://schemas.microsoft.com/office/powerpoint/2010/main" val="30212200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49474"/>
            <a:ext cx="11272852" cy="456558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精准表达。</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因分赋点。分值的多寡决定了要点的多少。如是</a:t>
            </a: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分题，其要点多是</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分；如是</a:t>
            </a: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分题，其要点至少有</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个。</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取干去枝，摘录整合。改造，组合，变换。</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全面、分条概括。</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既要高度概括每个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，又要具体呈现每个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的内涵。即方面</a:t>
            </a: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方面</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＋点</a:t>
            </a:r>
            <a:r>
              <a:rPr lang="en-US" altLang="zh-CN" sz="2800" kern="100" dirty="0">
                <a:latin typeface="宋体"/>
                <a:ea typeface="华文细黑"/>
                <a:cs typeface="Times New Roman"/>
              </a:rPr>
              <a:t>②……</a:t>
            </a:r>
            <a:endParaRPr lang="zh-CN" altLang="zh-CN" sz="1050" kern="100" dirty="0">
              <a:effectLst/>
              <a:latin typeface="宋体"/>
              <a:cs typeface="Courier New"/>
            </a:endParaRPr>
          </a:p>
        </p:txBody>
      </p:sp>
    </p:spTree>
    <p:extLst>
      <p:ext uri="{BB962C8B-B14F-4D97-AF65-F5344CB8AC3E}">
        <p14:creationId xmlns:p14="http://schemas.microsoft.com/office/powerpoint/2010/main" val="141474368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7371</TotalTime>
  <Words>2491</Words>
  <Application>Microsoft Office PowerPoint</Application>
  <PresentationFormat>自定义</PresentationFormat>
  <Paragraphs>102</Paragraphs>
  <Slides>25</Slides>
  <Notes>20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900</cp:revision>
  <dcterms:modified xsi:type="dcterms:W3CDTF">2018-03-27T00:42:42Z</dcterms:modified>
</cp:coreProperties>
</file>