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426.xml" ContentType="application/vnd.openxmlformats-officedocument.presentationml.slide+xml"/>
  <Override PartName="/ppt/slides/slide120.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388.xml" ContentType="application/vnd.openxmlformats-officedocument.presentationml.slide+xml"/>
  <Override PartName="/ppt/slides/slide404.xml" ContentType="application/vnd.openxmlformats-officedocument.presentationml.slide+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slides/slide221.xml" ContentType="application/vnd.openxmlformats-officedocument.presentationml.slide+xml"/>
  <Override PartName="/ppt/slides/slide319.xml" ContentType="application/vnd.openxmlformats-officedocument.presentationml.slide+xml"/>
  <Override PartName="/ppt/slides/slide366.xml" ContentType="application/vnd.openxmlformats-officedocument.presentationml.slide+xml"/>
  <Override PartName="/ppt/slides/slide158.xml" ContentType="application/vnd.openxmlformats-officedocument.presentationml.slide+xml"/>
  <Override PartName="/ppt/slides/slide344.xml" ContentType="application/vnd.openxmlformats-officedocument.presentationml.slide+xml"/>
  <Override PartName="/ppt/slides/slide391.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88.xml" ContentType="application/vnd.openxmlformats-officedocument.presentationml.slide+xml"/>
  <Override PartName="/ppt/slides/slide259.xml" ContentType="application/vnd.openxmlformats-officedocument.presentationml.slide+xml"/>
  <Override PartName="/ppt/slides/slide322.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Override PartName="/ppt/slides/slide300.xml" ContentType="application/vnd.openxmlformats-officedocument.presentationml.slide+xml"/>
  <Override PartName="/ppt/slides/slide445.xml" ContentType="application/vnd.openxmlformats-officedocument.presentationml.slide+xml"/>
  <Default Extension="png" ContentType="image/png"/>
  <Override PartName="/ppt/slides/slide237.xml" ContentType="application/vnd.openxmlformats-officedocument.presentationml.slide+xml"/>
  <Override PartName="/ppt/slides/slide284.xml" ContentType="application/vnd.openxmlformats-officedocument.presentationml.slide+xml"/>
  <Override PartName="/ppt/slides/slide423.xml" ContentType="application/vnd.openxmlformats-officedocument.presentationml.slide+xml"/>
  <Override PartName="/ppt/theme/theme2.xml" ContentType="application/vnd.openxmlformats-officedocument.theme+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62.xml" ContentType="application/vnd.openxmlformats-officedocument.presentationml.slide+xml"/>
  <Override PartName="/ppt/slides/slide22.xml" ContentType="application/vnd.openxmlformats-officedocument.presentationml.slide+xml"/>
  <Override PartName="/ppt/slides/slide199.xml" ContentType="application/vnd.openxmlformats-officedocument.presentationml.slide+xml"/>
  <Override PartName="/ppt/slides/slide401.xml" ContentType="application/vnd.openxmlformats-officedocument.presentationml.slide+xml"/>
  <Override PartName="/ppt/slides/slide240.xml" ContentType="application/vnd.openxmlformats-officedocument.presentationml.slide+xml"/>
  <Override PartName="/ppt/slides/slide338.xml" ContentType="application/vnd.openxmlformats-officedocument.presentationml.slide+xml"/>
  <Override PartName="/ppt/slides/slide385.xml" ContentType="application/vnd.openxmlformats-officedocument.presentationml.slide+xml"/>
  <Override PartName="/ppt/slides/slide177.xml" ContentType="application/vnd.openxmlformats-officedocument.presentationml.slide+xml"/>
  <Override PartName="/ppt/slides/slide316.xml" ContentType="application/vnd.openxmlformats-officedocument.presentationml.slide+xml"/>
  <Override PartName="/ppt/slides/slide363.xml" ContentType="application/vnd.openxmlformats-officedocument.presentationml.slide+xml"/>
  <Override PartName="/ppt/slides/slide108.xml" ContentType="application/vnd.openxmlformats-officedocument.presentationml.slide+xml"/>
  <Override PartName="/ppt/slides/slide155.xml" ContentType="application/vnd.openxmlformats-officedocument.presentationml.slide+xml"/>
  <Override PartName="/ppt/slides/slide305.xml" ContentType="application/vnd.openxmlformats-officedocument.presentationml.slide+xml"/>
  <Override PartName="/ppt/slides/slide352.xml" ContentType="application/vnd.openxmlformats-officedocument.presentationml.slide+xml"/>
  <Override PartName="/ppt/slides/slide439.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78.xml" ContentType="application/vnd.openxmlformats-officedocument.presentationml.slide+xml"/>
  <Override PartName="/ppt/slides/slide289.xml" ContentType="application/vnd.openxmlformats-officedocument.presentationml.slide+xml"/>
  <Override PartName="/ppt/slides/slide330.xml" ContentType="application/vnd.openxmlformats-officedocument.presentationml.slide+xml"/>
  <Override PartName="/ppt/slides/slide341.xml" ContentType="application/vnd.openxmlformats-officedocument.presentationml.slide+xml"/>
  <Override PartName="/ppt/slides/slide428.xml" ContentType="application/vnd.openxmlformats-officedocument.presentationml.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267.xml" ContentType="application/vnd.openxmlformats-officedocument.presentationml.slide+xml"/>
  <Override PartName="/ppt/slides/slide417.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s/slide406.xml" ContentType="application/vnd.openxmlformats-officedocument.presentationml.slide+xml"/>
  <Override PartName="/ppt/slides/slide442.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s/slide234.xml" ContentType="application/vnd.openxmlformats-officedocument.presentationml.slide+xml"/>
  <Override PartName="/ppt/slides/slide245.xml" ContentType="application/vnd.openxmlformats-officedocument.presentationml.slide+xml"/>
  <Override PartName="/ppt/slides/slide281.xml" ContentType="application/vnd.openxmlformats-officedocument.presentationml.slide+xml"/>
  <Override PartName="/ppt/slides/slide292.xml" ContentType="application/vnd.openxmlformats-officedocument.presentationml.slide+xml"/>
  <Override PartName="/ppt/slides/slide379.xml" ContentType="application/vnd.openxmlformats-officedocument.presentationml.slide+xml"/>
  <Override PartName="/ppt/slides/slide431.xml" ContentType="application/vnd.openxmlformats-officedocument.presentationml.slide+xml"/>
  <Default Extension="wmf" ContentType="image/x-wmf"/>
  <Override PartName="/ppt/slides/slide41.xml" ContentType="application/vnd.openxmlformats-officedocument.presentationml.slide+xml"/>
  <Override PartName="/ppt/slides/slide223.xml" ContentType="application/vnd.openxmlformats-officedocument.presentationml.slide+xml"/>
  <Override PartName="/ppt/slides/slide270.xml" ContentType="application/vnd.openxmlformats-officedocument.presentationml.slide+xml"/>
  <Override PartName="/ppt/slides/slide357.xml" ContentType="application/vnd.openxmlformats-officedocument.presentationml.slide+xml"/>
  <Override PartName="/ppt/slides/slide368.xml" ContentType="application/vnd.openxmlformats-officedocument.presentationml.slide+xml"/>
  <Override PartName="/ppt/slides/slide420.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346.xml" ContentType="application/vnd.openxmlformats-officedocument.presentationml.slide+xml"/>
  <Override PartName="/ppt/slides/slide393.xml" ContentType="application/vnd.openxmlformats-officedocument.presentationml.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335.xml" ContentType="application/vnd.openxmlformats-officedocument.presentationml.slide+xml"/>
  <Override PartName="/ppt/slides/slide382.xml" ContentType="application/vnd.openxmlformats-officedocument.presentationml.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slides/slide324.xml" ContentType="application/vnd.openxmlformats-officedocument.presentationml.slide+xml"/>
  <Override PartName="/ppt/slides/slide371.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297.xml" ContentType="application/vnd.openxmlformats-officedocument.presentationml.slide+xml"/>
  <Override PartName="/ppt/slides/slide302.xml" ContentType="application/vnd.openxmlformats-officedocument.presentationml.slide+xml"/>
  <Override PartName="/ppt/slides/slide313.xml" ContentType="application/vnd.openxmlformats-officedocument.presentationml.slide+xml"/>
  <Override PartName="/ppt/slides/slide360.xml" ContentType="application/vnd.openxmlformats-officedocument.presentationml.slide+xml"/>
  <Override PartName="/ppt/slides/slide447.xml" ContentType="application/vnd.openxmlformats-officedocument.presentationml.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slides/slide425.xml" ContentType="application/vnd.openxmlformats-officedocument.presentationml.slide+xml"/>
  <Override PartName="/ppt/slides/slide436.xml" ContentType="application/vnd.openxmlformats-officedocument.presentationml.slide+xml"/>
  <Override PartName="/ppt/notesSlides/notesSlide1.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64.xml" ContentType="application/vnd.openxmlformats-officedocument.presentationml.slide+xml"/>
  <Override PartName="/ppt/slides/slide275.xml" ContentType="application/vnd.openxmlformats-officedocument.presentationml.slide+xml"/>
  <Override PartName="/ppt/slides/slide414.xml" ContentType="application/vnd.openxmlformats-officedocument.presentationml.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slides/slide398.xml" ContentType="application/vnd.openxmlformats-officedocument.presentationml.slide+xml"/>
  <Override PartName="/ppt/slides/slide403.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slides/slide242.xml" ContentType="application/vnd.openxmlformats-officedocument.presentationml.slide+xml"/>
  <Override PartName="/ppt/slides/slide329.xml" ContentType="application/vnd.openxmlformats-officedocument.presentationml.slide+xml"/>
  <Override PartName="/ppt/slides/slide376.xml" ContentType="application/vnd.openxmlformats-officedocument.presentationml.slide+xml"/>
  <Override PartName="/ppt/slides/slide387.xml" ContentType="application/vnd.openxmlformats-officedocument.presentationml.slide+xml"/>
  <Override PartName="/ppt/slideLayouts/slideLayout1.xml" ContentType="application/vnd.openxmlformats-officedocument.presentationml.slideLayout+xml"/>
  <Override PartName="/ppt/slides/slide168.xml" ContentType="application/vnd.openxmlformats-officedocument.presentationml.slide+xml"/>
  <Override PartName="/ppt/slides/slide179.xml" ContentType="application/vnd.openxmlformats-officedocument.presentationml.slide+xml"/>
  <Override PartName="/ppt/slides/slide231.xml" ContentType="application/vnd.openxmlformats-officedocument.presentationml.slide+xml"/>
  <Override PartName="/ppt/slides/slide318.xml" ContentType="application/vnd.openxmlformats-officedocument.presentationml.slide+xml"/>
  <Override PartName="/ppt/slides/slide365.xml" ContentType="application/vnd.openxmlformats-officedocument.presentationml.slide+xml"/>
  <Override PartName="/ppt/slides/slide157.xml" ContentType="application/vnd.openxmlformats-officedocument.presentationml.slide+xml"/>
  <Override PartName="/ppt/slides/slide220.xml" ContentType="application/vnd.openxmlformats-officedocument.presentationml.slide+xml"/>
  <Override PartName="/ppt/slides/slide307.xml" ContentType="application/vnd.openxmlformats-officedocument.presentationml.slide+xml"/>
  <Override PartName="/ppt/slides/slide354.xml" ContentType="application/vnd.openxmlformats-officedocument.presentationml.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slides/slide332.xml" ContentType="application/vnd.openxmlformats-officedocument.presentationml.slide+xml"/>
  <Override PartName="/ppt/slides/slide343.xml" ContentType="application/vnd.openxmlformats-officedocument.presentationml.slide+xml"/>
  <Override PartName="/ppt/slides/slide390.xml" ContentType="application/vnd.openxmlformats-officedocument.presentationml.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69.xml" ContentType="application/vnd.openxmlformats-officedocument.presentationml.slide+xml"/>
  <Override PartName="/ppt/slides/slide321.xml" ContentType="application/vnd.openxmlformats-officedocument.presentationml.slide+xml"/>
  <Override PartName="/ppt/slides/slide419.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s/slide310.xml" ContentType="application/vnd.openxmlformats-officedocument.presentationml.slide+xml"/>
  <Override PartName="/ppt/slides/slide408.xml" ContentType="application/vnd.openxmlformats-officedocument.presentationml.slide+xml"/>
  <Override PartName="/ppt/slides/slide44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s/slide283.xml" ContentType="application/vnd.openxmlformats-officedocument.presentationml.slide+xml"/>
  <Override PartName="/ppt/slides/slide294.xml" ContentType="application/vnd.openxmlformats-officedocument.presentationml.slide+xml"/>
  <Override PartName="/ppt/slides/slide433.xml" ContentType="application/vnd.openxmlformats-officedocument.presentationml.slide+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slides/slide272.xml" ContentType="application/vnd.openxmlformats-officedocument.presentationml.slide+xml"/>
  <Override PartName="/ppt/slides/slide422.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Override PartName="/ppt/slides/slide348.xml" ContentType="application/vnd.openxmlformats-officedocument.presentationml.slide+xml"/>
  <Override PartName="/ppt/slides/slide359.xml" ContentType="application/vnd.openxmlformats-officedocument.presentationml.slide+xml"/>
  <Override PartName="/ppt/slides/slide395.xml" ContentType="application/vnd.openxmlformats-officedocument.presentationml.slide+xml"/>
  <Override PartName="/ppt/slides/slide400.xml" ContentType="application/vnd.openxmlformats-officedocument.presentationml.slide+xml"/>
  <Override PartName="/ppt/slides/slide41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slides/slide337.xml" ContentType="application/vnd.openxmlformats-officedocument.presentationml.slide+xml"/>
  <Override PartName="/ppt/slides/slide384.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slides/slide326.xml" ContentType="application/vnd.openxmlformats-officedocument.presentationml.slide+xml"/>
  <Override PartName="/ppt/slides/slide373.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299.xml" ContentType="application/vnd.openxmlformats-officedocument.presentationml.slide+xml"/>
  <Override PartName="/ppt/slides/slide304.xml" ContentType="application/vnd.openxmlformats-officedocument.presentationml.slide+xml"/>
  <Override PartName="/ppt/slides/slide315.xml" ContentType="application/vnd.openxmlformats-officedocument.presentationml.slide+xml"/>
  <Override PartName="/ppt/slides/slide351.xml" ContentType="application/vnd.openxmlformats-officedocument.presentationml.slide+xml"/>
  <Override PartName="/ppt/slides/slide362.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slides/slide340.xml" ContentType="application/vnd.openxmlformats-officedocument.presentationml.slide+xml"/>
  <Override PartName="/ppt/slides/slide438.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77.xml" ContentType="application/vnd.openxmlformats-officedocument.presentationml.slide+xml"/>
  <Override PartName="/ppt/slides/slide416.xml" ContentType="application/vnd.openxmlformats-officedocument.presentationml.slide+xml"/>
  <Override PartName="/ppt/slides/slide42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slides/slide405.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s/slide378.xml" ContentType="application/vnd.openxmlformats-officedocument.presentationml.slide+xml"/>
  <Override PartName="/ppt/slides/slide389.xml" ContentType="application/vnd.openxmlformats-officedocument.presentationml.slide+xml"/>
  <Override PartName="/ppt/slides/slide441.xml" ContentType="application/vnd.openxmlformats-officedocument.presentationml.slide+xml"/>
  <Override PartName="/ppt/slides/slide51.xml" ContentType="application/vnd.openxmlformats-officedocument.presentationml.slide+xml"/>
  <Override PartName="/ppt/slides/slide233.xml" ContentType="application/vnd.openxmlformats-officedocument.presentationml.slide+xml"/>
  <Override PartName="/ppt/slides/slide280.xml" ContentType="application/vnd.openxmlformats-officedocument.presentationml.slide+xml"/>
  <Override PartName="/ppt/slides/slide367.xml" ContentType="application/vnd.openxmlformats-officedocument.presentationml.slide+xml"/>
  <Override PartName="/ppt/slides/slide430.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309.xml" ContentType="application/vnd.openxmlformats-officedocument.presentationml.slide+xml"/>
  <Override PartName="/ppt/slides/slide356.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345.xml" ContentType="application/vnd.openxmlformats-officedocument.presentationml.slide+xml"/>
  <Override PartName="/ppt/slides/slide392.xml" ContentType="application/vnd.openxmlformats-officedocument.presentationml.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323.xml" ContentType="application/vnd.openxmlformats-officedocument.presentationml.slide+xml"/>
  <Override PartName="/ppt/slides/slide334.xml" ContentType="application/vnd.openxmlformats-officedocument.presentationml.slide+xml"/>
  <Override PartName="/ppt/slides/slide370.xml" ContentType="application/vnd.openxmlformats-officedocument.presentationml.slide+xml"/>
  <Override PartName="/ppt/slides/slide381.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slides/slide312.xml" ContentType="application/vnd.openxmlformats-officedocument.presentationml.slide+xml"/>
  <Override PartName="/ppt/slides/slide446.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s/slide285.xml" ContentType="application/vnd.openxmlformats-officedocument.presentationml.slide+xml"/>
  <Override PartName="/ppt/slides/slide296.xml" ContentType="application/vnd.openxmlformats-officedocument.presentationml.slide+xml"/>
  <Override PartName="/ppt/slides/slide301.xml" ContentType="application/vnd.openxmlformats-officedocument.presentationml.slide+xml"/>
  <Override PartName="/ppt/slides/slide435.xml" ContentType="application/vnd.openxmlformats-officedocument.presentationml.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Override PartName="/ppt/slides/slide424.xml" ContentType="application/vnd.openxmlformats-officedocument.presentationml.slide+xml"/>
  <Override PartName="/ppt/theme/theme3.xml" ContentType="application/vnd.openxmlformats-officedocument.them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Override PartName="/ppt/slides/slide397.xml" ContentType="application/vnd.openxmlformats-officedocument.presentationml.slide+xml"/>
  <Override PartName="/ppt/slides/slide402.xml" ContentType="application/vnd.openxmlformats-officedocument.presentationml.slide+xml"/>
  <Override PartName="/ppt/slides/slide413.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slides/slide339.xml" ContentType="application/vnd.openxmlformats-officedocument.presentationml.slide+xml"/>
  <Override PartName="/ppt/slides/slide386.xml" ContentType="application/vnd.openxmlformats-officedocument.presentationml.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s/slide328.xml" ContentType="application/vnd.openxmlformats-officedocument.presentationml.slide+xml"/>
  <Override PartName="/ppt/slides/slide375.xml" ContentType="application/vnd.openxmlformats-officedocument.presentationml.slide+xml"/>
  <Override PartName="/ppt/slides/slide167.xml" ContentType="application/vnd.openxmlformats-officedocument.presentationml.slide+xml"/>
  <Override PartName="/ppt/slides/slide306.xml" ContentType="application/vnd.openxmlformats-officedocument.presentationml.slide+xml"/>
  <Override PartName="/ppt/slides/slide317.xml" ContentType="application/vnd.openxmlformats-officedocument.presentationml.slide+xml"/>
  <Override PartName="/ppt/slides/slide353.xml" ContentType="application/vnd.openxmlformats-officedocument.presentationml.slide+xml"/>
  <Override PartName="/ppt/slides/slide364.xml" ContentType="application/vnd.openxmlformats-officedocument.presentationml.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slides/slide342.xml" ContentType="application/vnd.openxmlformats-officedocument.presentationml.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slides/slide331.xml" ContentType="application/vnd.openxmlformats-officedocument.presentationml.slide+xml"/>
  <Override PartName="/ppt/slides/slide418.xml" ContentType="application/vnd.openxmlformats-officedocument.presentationml.slide+xml"/>
  <Override PartName="/ppt/slides/slide42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slides/slide320.xml" ContentType="application/vnd.openxmlformats-officedocument.presentationml.slide+xml"/>
  <Override PartName="/ppt/slides/slide407.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slides/slide443.xml" ContentType="application/vnd.openxmlformats-officedocument.presentationml.slide+xml"/>
  <Override PartName="/ppt/slides/slide53.xml" ContentType="application/vnd.openxmlformats-officedocument.presentationml.slide+xml"/>
  <Override PartName="/ppt/slides/slide235.xml" ContentType="application/vnd.openxmlformats-officedocument.presentationml.slide+xml"/>
  <Override PartName="/ppt/slides/slide282.xml" ContentType="application/vnd.openxmlformats-officedocument.presentationml.slide+xml"/>
  <Override PartName="/ppt/slides/slide369.xml" ContentType="application/vnd.openxmlformats-officedocument.presentationml.slide+xml"/>
  <Override PartName="/ppt/slides/slide421.xml" ContentType="application/vnd.openxmlformats-officedocument.presentationml.slide+xml"/>
  <Override PartName="/ppt/slides/slide432.xml" ContentType="application/vnd.openxmlformats-officedocument.presentationml.slide+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slides/slide358.xml" ContentType="application/vnd.openxmlformats-officedocument.presentationml.slide+xml"/>
  <Override PartName="/ppt/slides/slide410.xml" ContentType="application/vnd.openxmlformats-officedocument.presentationml.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347.xml" ContentType="application/vnd.openxmlformats-officedocument.presentationml.slide+xml"/>
  <Override PartName="/ppt/slides/slide394.xml" ContentType="application/vnd.openxmlformats-officedocument.presentationml.slide+xml"/>
  <Override PartName="/ppt/slides/slide139.xml" ContentType="application/vnd.openxmlformats-officedocument.presentationml.slide+xml"/>
  <Override PartName="/ppt/slides/slide186.xml" ContentType="application/vnd.openxmlformats-officedocument.presentationml.slide+xml"/>
  <Override PartName="/ppt/slides/slide325.xml" ContentType="application/vnd.openxmlformats-officedocument.presentationml.slide+xml"/>
  <Override PartName="/ppt/slides/slide336.xml" ContentType="application/vnd.openxmlformats-officedocument.presentationml.slide+xml"/>
  <Override PartName="/ppt/slides/slide372.xml" ContentType="application/vnd.openxmlformats-officedocument.presentationml.slide+xml"/>
  <Override PartName="/ppt/slides/slide383.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314.xml" ContentType="application/vnd.openxmlformats-officedocument.presentationml.slide+xml"/>
  <Override PartName="/ppt/slides/slide361.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287.xml" ContentType="application/vnd.openxmlformats-officedocument.presentationml.slide+xml"/>
  <Override PartName="/ppt/slides/slide298.xml" ContentType="application/vnd.openxmlformats-officedocument.presentationml.slide+xml"/>
  <Override PartName="/ppt/slides/slide303.xml" ContentType="application/vnd.openxmlformats-officedocument.presentationml.slide+xml"/>
  <Override PartName="/ppt/slides/slide350.xml" ContentType="application/vnd.openxmlformats-officedocument.presentationml.slide+xml"/>
  <Override PartName="/ppt/slides/slide437.xml" ContentType="application/vnd.openxmlformats-officedocument.presentationml.slide+xml"/>
  <Override PartName="/ppt/slides/slide58.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slides/slide399.xml" ContentType="application/vnd.openxmlformats-officedocument.presentationml.slide+xml"/>
  <Override PartName="/ppt/slides/slide415.xml" ContentType="application/vnd.openxmlformats-officedocument.presentationml.slide+xml"/>
  <Override PartName="/ppt/slides/slide207.xml" ContentType="application/vnd.openxmlformats-officedocument.presentationml.slide+xml"/>
  <Override PartName="/ppt/slides/slide254.xml" ContentType="application/vnd.openxmlformats-officedocument.presentationml.slide+xml"/>
  <Override PartName="/ppt/slides/slide440.xml" ContentType="application/vnd.openxmlformats-officedocument.presentationml.slide+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377.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slides/slide308.xml" ContentType="application/vnd.openxmlformats-officedocument.presentationml.slide+xml"/>
  <Override PartName="/ppt/slides/slide355.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333.xml" ContentType="application/vnd.openxmlformats-officedocument.presentationml.slide+xml"/>
  <Override PartName="/ppt/slides/slide380.xml" ContentType="application/vnd.openxmlformats-officedocument.presentationml.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409.xml" ContentType="application/vnd.openxmlformats-officedocument.presentationml.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s/slide311.xml" ContentType="application/vnd.openxmlformats-officedocument.presentationml.slide+xml"/>
  <Override PartName="/ppt/slides/slide55.xml" ContentType="application/vnd.openxmlformats-officedocument.presentationml.slide+xml"/>
  <Override PartName="/ppt/slides/slide434.xml" ContentType="application/vnd.openxmlformats-officedocument.presentationml.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slides/slide273.xml" ContentType="application/vnd.openxmlformats-officedocument.presentationml.slide+xml"/>
  <Override PartName="/ppt/slides/slide412.xml" ContentType="application/vnd.openxmlformats-officedocument.presentationml.slide+xml"/>
  <Override PartName="/ppt/presentation.xml" ContentType="application/vnd.openxmlformats-officedocument.presentationml.presentation.main+xml"/>
  <Override PartName="/ppt/slides/slide204.xml" ContentType="application/vnd.openxmlformats-officedocument.presentationml.slide+xml"/>
  <Override PartName="/ppt/slides/slide251.xml" ContentType="application/vnd.openxmlformats-officedocument.presentationml.slide+xml"/>
  <Override PartName="/ppt/slides/slide349.xml" ContentType="application/vnd.openxmlformats-officedocument.presentationml.slide+xml"/>
  <Override PartName="/ppt/slides/slide396.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327.xml" ContentType="application/vnd.openxmlformats-officedocument.presentationml.slide+xml"/>
  <Override PartName="/ppt/slides/slide374.xml" ContentType="application/vnd.openxmlformats-officedocument.presentationml.slide+xml"/>
  <Override PartName="/ppt/slides/slide119.xml" ContentType="application/vnd.openxmlformats-officedocument.presentationml.slide+xml"/>
  <Override PartName="/ppt/slides/slide166.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9"/>
  </p:notesMasterIdLst>
  <p:handoutMasterIdLst>
    <p:handoutMasterId r:id="rId450"/>
  </p:handoutMasterIdLst>
  <p:sldIdLst>
    <p:sldId id="262" r:id="rId2"/>
    <p:sldId id="260" r:id="rId3"/>
    <p:sldId id="265" r:id="rId4"/>
    <p:sldId id="408" r:id="rId5"/>
    <p:sldId id="267" r:id="rId6"/>
    <p:sldId id="268" r:id="rId7"/>
    <p:sldId id="505" r:id="rId8"/>
    <p:sldId id="506" r:id="rId9"/>
    <p:sldId id="507" r:id="rId10"/>
    <p:sldId id="508" r:id="rId11"/>
    <p:sldId id="509" r:id="rId12"/>
    <p:sldId id="270" r:id="rId13"/>
    <p:sldId id="510" r:id="rId14"/>
    <p:sldId id="511" r:id="rId15"/>
    <p:sldId id="512" r:id="rId16"/>
    <p:sldId id="269" r:id="rId17"/>
    <p:sldId id="271" r:id="rId18"/>
    <p:sldId id="514" r:id="rId19"/>
    <p:sldId id="272" r:id="rId20"/>
    <p:sldId id="513" r:id="rId21"/>
    <p:sldId id="280" r:id="rId22"/>
    <p:sldId id="281" r:id="rId23"/>
    <p:sldId id="516" r:id="rId24"/>
    <p:sldId id="517" r:id="rId25"/>
    <p:sldId id="515" r:id="rId26"/>
    <p:sldId id="518" r:id="rId27"/>
    <p:sldId id="519" r:id="rId28"/>
    <p:sldId id="520" r:id="rId29"/>
    <p:sldId id="521" r:id="rId30"/>
    <p:sldId id="522" r:id="rId31"/>
    <p:sldId id="523" r:id="rId32"/>
    <p:sldId id="525" r:id="rId33"/>
    <p:sldId id="524" r:id="rId34"/>
    <p:sldId id="526" r:id="rId35"/>
    <p:sldId id="282" r:id="rId36"/>
    <p:sldId id="283" r:id="rId37"/>
    <p:sldId id="392" r:id="rId38"/>
    <p:sldId id="527" r:id="rId39"/>
    <p:sldId id="528" r:id="rId40"/>
    <p:sldId id="529" r:id="rId41"/>
    <p:sldId id="531" r:id="rId42"/>
    <p:sldId id="530" r:id="rId43"/>
    <p:sldId id="532" r:id="rId44"/>
    <p:sldId id="393" r:id="rId45"/>
    <p:sldId id="533" r:id="rId46"/>
    <p:sldId id="534" r:id="rId47"/>
    <p:sldId id="535" r:id="rId48"/>
    <p:sldId id="395" r:id="rId49"/>
    <p:sldId id="409" r:id="rId50"/>
    <p:sldId id="410" r:id="rId51"/>
    <p:sldId id="537" r:id="rId52"/>
    <p:sldId id="538" r:id="rId53"/>
    <p:sldId id="539" r:id="rId54"/>
    <p:sldId id="540" r:id="rId55"/>
    <p:sldId id="541" r:id="rId56"/>
    <p:sldId id="542" r:id="rId57"/>
    <p:sldId id="411" r:id="rId58"/>
    <p:sldId id="412" r:id="rId59"/>
    <p:sldId id="543" r:id="rId60"/>
    <p:sldId id="544" r:id="rId61"/>
    <p:sldId id="545" r:id="rId62"/>
    <p:sldId id="413" r:id="rId63"/>
    <p:sldId id="546" r:id="rId64"/>
    <p:sldId id="548" r:id="rId65"/>
    <p:sldId id="549" r:id="rId66"/>
    <p:sldId id="550" r:id="rId67"/>
    <p:sldId id="552" r:id="rId68"/>
    <p:sldId id="551" r:id="rId69"/>
    <p:sldId id="420" r:id="rId70"/>
    <p:sldId id="555" r:id="rId71"/>
    <p:sldId id="554" r:id="rId72"/>
    <p:sldId id="558" r:id="rId73"/>
    <p:sldId id="559" r:id="rId74"/>
    <p:sldId id="560" r:id="rId75"/>
    <p:sldId id="557" r:id="rId76"/>
    <p:sldId id="556" r:id="rId77"/>
    <p:sldId id="422" r:id="rId78"/>
    <p:sldId id="423" r:id="rId79"/>
    <p:sldId id="562" r:id="rId80"/>
    <p:sldId id="561" r:id="rId81"/>
    <p:sldId id="564" r:id="rId82"/>
    <p:sldId id="565" r:id="rId83"/>
    <p:sldId id="566" r:id="rId84"/>
    <p:sldId id="563" r:id="rId85"/>
    <p:sldId id="568" r:id="rId86"/>
    <p:sldId id="569" r:id="rId87"/>
    <p:sldId id="570" r:id="rId88"/>
    <p:sldId id="567" r:id="rId89"/>
    <p:sldId id="572" r:id="rId90"/>
    <p:sldId id="574" r:id="rId91"/>
    <p:sldId id="571" r:id="rId92"/>
    <p:sldId id="573" r:id="rId93"/>
    <p:sldId id="576" r:id="rId94"/>
    <p:sldId id="575" r:id="rId95"/>
    <p:sldId id="424" r:id="rId96"/>
    <p:sldId id="578" r:id="rId97"/>
    <p:sldId id="579" r:id="rId98"/>
    <p:sldId id="581" r:id="rId99"/>
    <p:sldId id="582" r:id="rId100"/>
    <p:sldId id="580" r:id="rId101"/>
    <p:sldId id="427" r:id="rId102"/>
    <p:sldId id="583" r:id="rId103"/>
    <p:sldId id="584" r:id="rId104"/>
    <p:sldId id="585" r:id="rId105"/>
    <p:sldId id="586" r:id="rId106"/>
    <p:sldId id="587" r:id="rId107"/>
    <p:sldId id="489" r:id="rId108"/>
    <p:sldId id="588" r:id="rId109"/>
    <p:sldId id="590" r:id="rId110"/>
    <p:sldId id="591" r:id="rId111"/>
    <p:sldId id="592" r:id="rId112"/>
    <p:sldId id="594" r:id="rId113"/>
    <p:sldId id="597" r:id="rId114"/>
    <p:sldId id="596" r:id="rId115"/>
    <p:sldId id="595" r:id="rId116"/>
    <p:sldId id="598" r:id="rId117"/>
    <p:sldId id="599" r:id="rId118"/>
    <p:sldId id="601" r:id="rId119"/>
    <p:sldId id="602" r:id="rId120"/>
    <p:sldId id="603" r:id="rId121"/>
    <p:sldId id="604" r:id="rId122"/>
    <p:sldId id="605" r:id="rId123"/>
    <p:sldId id="666" r:id="rId124"/>
    <p:sldId id="606" r:id="rId125"/>
    <p:sldId id="607" r:id="rId126"/>
    <p:sldId id="608" r:id="rId127"/>
    <p:sldId id="609" r:id="rId128"/>
    <p:sldId id="610" r:id="rId129"/>
    <p:sldId id="611" r:id="rId130"/>
    <p:sldId id="612" r:id="rId131"/>
    <p:sldId id="613" r:id="rId132"/>
    <p:sldId id="614" r:id="rId133"/>
    <p:sldId id="615" r:id="rId134"/>
    <p:sldId id="667" r:id="rId135"/>
    <p:sldId id="668" r:id="rId136"/>
    <p:sldId id="616" r:id="rId137"/>
    <p:sldId id="619" r:id="rId138"/>
    <p:sldId id="669" r:id="rId139"/>
    <p:sldId id="620" r:id="rId140"/>
    <p:sldId id="670" r:id="rId141"/>
    <p:sldId id="621" r:id="rId142"/>
    <p:sldId id="671" r:id="rId143"/>
    <p:sldId id="672" r:id="rId144"/>
    <p:sldId id="622" r:id="rId145"/>
    <p:sldId id="673" r:id="rId146"/>
    <p:sldId id="624" r:id="rId147"/>
    <p:sldId id="674" r:id="rId148"/>
    <p:sldId id="675" r:id="rId149"/>
    <p:sldId id="676" r:id="rId150"/>
    <p:sldId id="677" r:id="rId151"/>
    <p:sldId id="625" r:id="rId152"/>
    <p:sldId id="678" r:id="rId153"/>
    <p:sldId id="626" r:id="rId154"/>
    <p:sldId id="679" r:id="rId155"/>
    <p:sldId id="680" r:id="rId156"/>
    <p:sldId id="681" r:id="rId157"/>
    <p:sldId id="682" r:id="rId158"/>
    <p:sldId id="683" r:id="rId159"/>
    <p:sldId id="684" r:id="rId160"/>
    <p:sldId id="627" r:id="rId161"/>
    <p:sldId id="685" r:id="rId162"/>
    <p:sldId id="686" r:id="rId163"/>
    <p:sldId id="687" r:id="rId164"/>
    <p:sldId id="688" r:id="rId165"/>
    <p:sldId id="689" r:id="rId166"/>
    <p:sldId id="690" r:id="rId167"/>
    <p:sldId id="646" r:id="rId168"/>
    <p:sldId id="645" r:id="rId169"/>
    <p:sldId id="647" r:id="rId170"/>
    <p:sldId id="648" r:id="rId171"/>
    <p:sldId id="649" r:id="rId172"/>
    <p:sldId id="691" r:id="rId173"/>
    <p:sldId id="692" r:id="rId174"/>
    <p:sldId id="693" r:id="rId175"/>
    <p:sldId id="694" r:id="rId176"/>
    <p:sldId id="695" r:id="rId177"/>
    <p:sldId id="696" r:id="rId178"/>
    <p:sldId id="697" r:id="rId179"/>
    <p:sldId id="698" r:id="rId180"/>
    <p:sldId id="699" r:id="rId181"/>
    <p:sldId id="700" r:id="rId182"/>
    <p:sldId id="701" r:id="rId183"/>
    <p:sldId id="702" r:id="rId184"/>
    <p:sldId id="703" r:id="rId185"/>
    <p:sldId id="704" r:id="rId186"/>
    <p:sldId id="650" r:id="rId187"/>
    <p:sldId id="651" r:id="rId188"/>
    <p:sldId id="652" r:id="rId189"/>
    <p:sldId id="653" r:id="rId190"/>
    <p:sldId id="654" r:id="rId191"/>
    <p:sldId id="655" r:id="rId192"/>
    <p:sldId id="656" r:id="rId193"/>
    <p:sldId id="705" r:id="rId194"/>
    <p:sldId id="657" r:id="rId195"/>
    <p:sldId id="658" r:id="rId196"/>
    <p:sldId id="659" r:id="rId197"/>
    <p:sldId id="660" r:id="rId198"/>
    <p:sldId id="706" r:id="rId199"/>
    <p:sldId id="661" r:id="rId200"/>
    <p:sldId id="662" r:id="rId201"/>
    <p:sldId id="663" r:id="rId202"/>
    <p:sldId id="664" r:id="rId203"/>
    <p:sldId id="708" r:id="rId204"/>
    <p:sldId id="707" r:id="rId205"/>
    <p:sldId id="665" r:id="rId206"/>
    <p:sldId id="709" r:id="rId207"/>
    <p:sldId id="710" r:id="rId208"/>
    <p:sldId id="711" r:id="rId209"/>
    <p:sldId id="712" r:id="rId210"/>
    <p:sldId id="800" r:id="rId211"/>
    <p:sldId id="713" r:id="rId212"/>
    <p:sldId id="714" r:id="rId213"/>
    <p:sldId id="718" r:id="rId214"/>
    <p:sldId id="719" r:id="rId215"/>
    <p:sldId id="720" r:id="rId216"/>
    <p:sldId id="721" r:id="rId217"/>
    <p:sldId id="722" r:id="rId218"/>
    <p:sldId id="723" r:id="rId219"/>
    <p:sldId id="724" r:id="rId220"/>
    <p:sldId id="725" r:id="rId221"/>
    <p:sldId id="726" r:id="rId222"/>
    <p:sldId id="730" r:id="rId223"/>
    <p:sldId id="801" r:id="rId224"/>
    <p:sldId id="802" r:id="rId225"/>
    <p:sldId id="731" r:id="rId226"/>
    <p:sldId id="733" r:id="rId227"/>
    <p:sldId id="734" r:id="rId228"/>
    <p:sldId id="803" r:id="rId229"/>
    <p:sldId id="735" r:id="rId230"/>
    <p:sldId id="804" r:id="rId231"/>
    <p:sldId id="805" r:id="rId232"/>
    <p:sldId id="806" r:id="rId233"/>
    <p:sldId id="808" r:id="rId234"/>
    <p:sldId id="809" r:id="rId235"/>
    <p:sldId id="807" r:id="rId236"/>
    <p:sldId id="740" r:id="rId237"/>
    <p:sldId id="741" r:id="rId238"/>
    <p:sldId id="742" r:id="rId239"/>
    <p:sldId id="810" r:id="rId240"/>
    <p:sldId id="746" r:id="rId241"/>
    <p:sldId id="747" r:id="rId242"/>
    <p:sldId id="748" r:id="rId243"/>
    <p:sldId id="749" r:id="rId244"/>
    <p:sldId id="811" r:id="rId245"/>
    <p:sldId id="750" r:id="rId246"/>
    <p:sldId id="751" r:id="rId247"/>
    <p:sldId id="752" r:id="rId248"/>
    <p:sldId id="753" r:id="rId249"/>
    <p:sldId id="754" r:id="rId250"/>
    <p:sldId id="782" r:id="rId251"/>
    <p:sldId id="783" r:id="rId252"/>
    <p:sldId id="784" r:id="rId253"/>
    <p:sldId id="785" r:id="rId254"/>
    <p:sldId id="786" r:id="rId255"/>
    <p:sldId id="787" r:id="rId256"/>
    <p:sldId id="788" r:id="rId257"/>
    <p:sldId id="789" r:id="rId258"/>
    <p:sldId id="790" r:id="rId259"/>
    <p:sldId id="791" r:id="rId260"/>
    <p:sldId id="794" r:id="rId261"/>
    <p:sldId id="795" r:id="rId262"/>
    <p:sldId id="796" r:id="rId263"/>
    <p:sldId id="797" r:id="rId264"/>
    <p:sldId id="812" r:id="rId265"/>
    <p:sldId id="813" r:id="rId266"/>
    <p:sldId id="814" r:id="rId267"/>
    <p:sldId id="815" r:id="rId268"/>
    <p:sldId id="816" r:id="rId269"/>
    <p:sldId id="817" r:id="rId270"/>
    <p:sldId id="818" r:id="rId271"/>
    <p:sldId id="819" r:id="rId272"/>
    <p:sldId id="820" r:id="rId273"/>
    <p:sldId id="821" r:id="rId274"/>
    <p:sldId id="822" r:id="rId275"/>
    <p:sldId id="823" r:id="rId276"/>
    <p:sldId id="825" r:id="rId277"/>
    <p:sldId id="826" r:id="rId278"/>
    <p:sldId id="828" r:id="rId279"/>
    <p:sldId id="829" r:id="rId280"/>
    <p:sldId id="830" r:id="rId281"/>
    <p:sldId id="831" r:id="rId282"/>
    <p:sldId id="832" r:id="rId283"/>
    <p:sldId id="833" r:id="rId284"/>
    <p:sldId id="834" r:id="rId285"/>
    <p:sldId id="835" r:id="rId286"/>
    <p:sldId id="836" r:id="rId287"/>
    <p:sldId id="837" r:id="rId288"/>
    <p:sldId id="838" r:id="rId289"/>
    <p:sldId id="870" r:id="rId290"/>
    <p:sldId id="871" r:id="rId291"/>
    <p:sldId id="872" r:id="rId292"/>
    <p:sldId id="873" r:id="rId293"/>
    <p:sldId id="874" r:id="rId294"/>
    <p:sldId id="875" r:id="rId295"/>
    <p:sldId id="839" r:id="rId296"/>
    <p:sldId id="840" r:id="rId297"/>
    <p:sldId id="841" r:id="rId298"/>
    <p:sldId id="842" r:id="rId299"/>
    <p:sldId id="877" r:id="rId300"/>
    <p:sldId id="876" r:id="rId301"/>
    <p:sldId id="844" r:id="rId302"/>
    <p:sldId id="878" r:id="rId303"/>
    <p:sldId id="879" r:id="rId304"/>
    <p:sldId id="880" r:id="rId305"/>
    <p:sldId id="881" r:id="rId306"/>
    <p:sldId id="882" r:id="rId307"/>
    <p:sldId id="883" r:id="rId308"/>
    <p:sldId id="916" r:id="rId309"/>
    <p:sldId id="884" r:id="rId310"/>
    <p:sldId id="885" r:id="rId311"/>
    <p:sldId id="886" r:id="rId312"/>
    <p:sldId id="887" r:id="rId313"/>
    <p:sldId id="888" r:id="rId314"/>
    <p:sldId id="917" r:id="rId315"/>
    <p:sldId id="889" r:id="rId316"/>
    <p:sldId id="890" r:id="rId317"/>
    <p:sldId id="918" r:id="rId318"/>
    <p:sldId id="919" r:id="rId319"/>
    <p:sldId id="891" r:id="rId320"/>
    <p:sldId id="892" r:id="rId321"/>
    <p:sldId id="920" r:id="rId322"/>
    <p:sldId id="921" r:id="rId323"/>
    <p:sldId id="922" r:id="rId324"/>
    <p:sldId id="893" r:id="rId325"/>
    <p:sldId id="923" r:id="rId326"/>
    <p:sldId id="894" r:id="rId327"/>
    <p:sldId id="895" r:id="rId328"/>
    <p:sldId id="896" r:id="rId329"/>
    <p:sldId id="897" r:id="rId330"/>
    <p:sldId id="898" r:id="rId331"/>
    <p:sldId id="924" r:id="rId332"/>
    <p:sldId id="899" r:id="rId333"/>
    <p:sldId id="926" r:id="rId334"/>
    <p:sldId id="925" r:id="rId335"/>
    <p:sldId id="927" r:id="rId336"/>
    <p:sldId id="900" r:id="rId337"/>
    <p:sldId id="928" r:id="rId338"/>
    <p:sldId id="929" r:id="rId339"/>
    <p:sldId id="901" r:id="rId340"/>
    <p:sldId id="930" r:id="rId341"/>
    <p:sldId id="931" r:id="rId342"/>
    <p:sldId id="932" r:id="rId343"/>
    <p:sldId id="902" r:id="rId344"/>
    <p:sldId id="904" r:id="rId345"/>
    <p:sldId id="905" r:id="rId346"/>
    <p:sldId id="906" r:id="rId347"/>
    <p:sldId id="907" r:id="rId348"/>
    <p:sldId id="908" r:id="rId349"/>
    <p:sldId id="909" r:id="rId350"/>
    <p:sldId id="910" r:id="rId351"/>
    <p:sldId id="933" r:id="rId352"/>
    <p:sldId id="934" r:id="rId353"/>
    <p:sldId id="911" r:id="rId354"/>
    <p:sldId id="935" r:id="rId355"/>
    <p:sldId id="912" r:id="rId356"/>
    <p:sldId id="913" r:id="rId357"/>
    <p:sldId id="936" r:id="rId358"/>
    <p:sldId id="914" r:id="rId359"/>
    <p:sldId id="915" r:id="rId360"/>
    <p:sldId id="937" r:id="rId361"/>
    <p:sldId id="938" r:id="rId362"/>
    <p:sldId id="939" r:id="rId363"/>
    <p:sldId id="940" r:id="rId364"/>
    <p:sldId id="941" r:id="rId365"/>
    <p:sldId id="942" r:id="rId366"/>
    <p:sldId id="943" r:id="rId367"/>
    <p:sldId id="945" r:id="rId368"/>
    <p:sldId id="946" r:id="rId369"/>
    <p:sldId id="947" r:id="rId370"/>
    <p:sldId id="948" r:id="rId371"/>
    <p:sldId id="949" r:id="rId372"/>
    <p:sldId id="950" r:id="rId373"/>
    <p:sldId id="951" r:id="rId374"/>
    <p:sldId id="998" r:id="rId375"/>
    <p:sldId id="999" r:id="rId376"/>
    <p:sldId id="952" r:id="rId377"/>
    <p:sldId id="953" r:id="rId378"/>
    <p:sldId id="1000" r:id="rId379"/>
    <p:sldId id="995" r:id="rId380"/>
    <p:sldId id="996" r:id="rId381"/>
    <p:sldId id="997" r:id="rId382"/>
    <p:sldId id="954" r:id="rId383"/>
    <p:sldId id="955" r:id="rId384"/>
    <p:sldId id="956" r:id="rId385"/>
    <p:sldId id="1001" r:id="rId386"/>
    <p:sldId id="957" r:id="rId387"/>
    <p:sldId id="958" r:id="rId388"/>
    <p:sldId id="966" r:id="rId389"/>
    <p:sldId id="968" r:id="rId390"/>
    <p:sldId id="1002" r:id="rId391"/>
    <p:sldId id="969" r:id="rId392"/>
    <p:sldId id="970" r:id="rId393"/>
    <p:sldId id="972" r:id="rId394"/>
    <p:sldId id="973" r:id="rId395"/>
    <p:sldId id="974" r:id="rId396"/>
    <p:sldId id="975" r:id="rId397"/>
    <p:sldId id="976" r:id="rId398"/>
    <p:sldId id="978" r:id="rId399"/>
    <p:sldId id="1004" r:id="rId400"/>
    <p:sldId id="1005" r:id="rId401"/>
    <p:sldId id="1006" r:id="rId402"/>
    <p:sldId id="1003" r:id="rId403"/>
    <p:sldId id="979" r:id="rId404"/>
    <p:sldId id="980" r:id="rId405"/>
    <p:sldId id="1007" r:id="rId406"/>
    <p:sldId id="1008" r:id="rId407"/>
    <p:sldId id="1011" r:id="rId408"/>
    <p:sldId id="1012" r:id="rId409"/>
    <p:sldId id="1013" r:id="rId410"/>
    <p:sldId id="1014" r:id="rId411"/>
    <p:sldId id="1015" r:id="rId412"/>
    <p:sldId id="1016" r:id="rId413"/>
    <p:sldId id="1017" r:id="rId414"/>
    <p:sldId id="1018" r:id="rId415"/>
    <p:sldId id="1019" r:id="rId416"/>
    <p:sldId id="1020" r:id="rId417"/>
    <p:sldId id="1009" r:id="rId418"/>
    <p:sldId id="1022" r:id="rId419"/>
    <p:sldId id="1023" r:id="rId420"/>
    <p:sldId id="1024" r:id="rId421"/>
    <p:sldId id="1025" r:id="rId422"/>
    <p:sldId id="1026" r:id="rId423"/>
    <p:sldId id="1027" r:id="rId424"/>
    <p:sldId id="1028" r:id="rId425"/>
    <p:sldId id="1029" r:id="rId426"/>
    <p:sldId id="1021" r:id="rId427"/>
    <p:sldId id="1010" r:id="rId428"/>
    <p:sldId id="985" r:id="rId429"/>
    <p:sldId id="1031" r:id="rId430"/>
    <p:sldId id="1032" r:id="rId431"/>
    <p:sldId id="1033" r:id="rId432"/>
    <p:sldId id="1034" r:id="rId433"/>
    <p:sldId id="1035" r:id="rId434"/>
    <p:sldId id="1030" r:id="rId435"/>
    <p:sldId id="1036" r:id="rId436"/>
    <p:sldId id="986" r:id="rId437"/>
    <p:sldId id="987" r:id="rId438"/>
    <p:sldId id="1040" r:id="rId439"/>
    <p:sldId id="1037" r:id="rId440"/>
    <p:sldId id="1038" r:id="rId441"/>
    <p:sldId id="1039" r:id="rId442"/>
    <p:sldId id="989" r:id="rId443"/>
    <p:sldId id="990" r:id="rId444"/>
    <p:sldId id="991" r:id="rId445"/>
    <p:sldId id="992" r:id="rId446"/>
    <p:sldId id="1041" r:id="rId447"/>
    <p:sldId id="994" r:id="rId448"/>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itchFamily="34" charset="0"/>
        <a:ea typeface="宋体" pitchFamily="2" charset="-122"/>
        <a:cs typeface="+mn-cs"/>
      </a:defRPr>
    </a:lvl1pPr>
    <a:lvl2pPr marL="1058863" indent="-601663" algn="l" defTabSz="2117725" rtl="0" fontAlgn="base">
      <a:spcBef>
        <a:spcPct val="0"/>
      </a:spcBef>
      <a:spcAft>
        <a:spcPct val="0"/>
      </a:spcAft>
      <a:defRPr sz="4200" kern="1200">
        <a:solidFill>
          <a:schemeClr val="tx1"/>
        </a:solidFill>
        <a:latin typeface="Arial" pitchFamily="34" charset="0"/>
        <a:ea typeface="宋体" pitchFamily="2" charset="-122"/>
        <a:cs typeface="+mn-cs"/>
      </a:defRPr>
    </a:lvl2pPr>
    <a:lvl3pPr marL="2117725" indent="-120332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3pPr>
    <a:lvl4pPr marL="3178175" indent="-180657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4pPr>
    <a:lvl5pPr marL="4237038" indent="-2408238" algn="l" defTabSz="2117725" rtl="0" fontAlgn="base">
      <a:spcBef>
        <a:spcPct val="0"/>
      </a:spcBef>
      <a:spcAft>
        <a:spcPct val="0"/>
      </a:spcAft>
      <a:defRPr sz="4200" kern="1200">
        <a:solidFill>
          <a:schemeClr val="tx1"/>
        </a:solidFill>
        <a:latin typeface="Arial" pitchFamily="34" charset="0"/>
        <a:ea typeface="宋体" pitchFamily="2" charset="-122"/>
        <a:cs typeface="+mn-cs"/>
      </a:defRPr>
    </a:lvl5pPr>
    <a:lvl6pPr marL="2286000" algn="l" defTabSz="914400" rtl="0" eaLnBrk="1" latinLnBrk="0" hangingPunct="1">
      <a:defRPr sz="4200" kern="1200">
        <a:solidFill>
          <a:schemeClr val="tx1"/>
        </a:solidFill>
        <a:latin typeface="Arial" pitchFamily="34" charset="0"/>
        <a:ea typeface="宋体" pitchFamily="2" charset="-122"/>
        <a:cs typeface="+mn-cs"/>
      </a:defRPr>
    </a:lvl6pPr>
    <a:lvl7pPr marL="2743200" algn="l" defTabSz="914400" rtl="0" eaLnBrk="1" latinLnBrk="0" hangingPunct="1">
      <a:defRPr sz="4200" kern="1200">
        <a:solidFill>
          <a:schemeClr val="tx1"/>
        </a:solidFill>
        <a:latin typeface="Arial" pitchFamily="34" charset="0"/>
        <a:ea typeface="宋体" pitchFamily="2" charset="-122"/>
        <a:cs typeface="+mn-cs"/>
      </a:defRPr>
    </a:lvl7pPr>
    <a:lvl8pPr marL="3200400" algn="l" defTabSz="914400" rtl="0" eaLnBrk="1" latinLnBrk="0" hangingPunct="1">
      <a:defRPr sz="4200" kern="1200">
        <a:solidFill>
          <a:schemeClr val="tx1"/>
        </a:solidFill>
        <a:latin typeface="Arial" pitchFamily="34" charset="0"/>
        <a:ea typeface="宋体" pitchFamily="2" charset="-122"/>
        <a:cs typeface="+mn-cs"/>
      </a:defRPr>
    </a:lvl8pPr>
    <a:lvl9pPr marL="3657600" algn="l" defTabSz="914400" rtl="0" eaLnBrk="1" latinLnBrk="0" hangingPunct="1">
      <a:defRPr sz="42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4196">
          <p15:clr>
            <a:srgbClr val="A4A3A4"/>
          </p15:clr>
        </p15:guide>
        <p15:guide id="2" pos="7485">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3543" autoAdjust="0"/>
    <p:restoredTop sz="94660"/>
  </p:normalViewPr>
  <p:slideViewPr>
    <p:cSldViewPr>
      <p:cViewPr varScale="1">
        <p:scale>
          <a:sx n="36" d="100"/>
          <a:sy n="36" d="100"/>
        </p:scale>
        <p:origin x="-78" y="-384"/>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226" Type="http://schemas.openxmlformats.org/officeDocument/2006/relationships/slide" Target="slides/slide225.xml"/><Relationship Id="rId433" Type="http://schemas.openxmlformats.org/officeDocument/2006/relationships/slide" Target="slides/slide432.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44" Type="http://schemas.openxmlformats.org/officeDocument/2006/relationships/slide" Target="slides/slide443.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248" Type="http://schemas.openxmlformats.org/officeDocument/2006/relationships/slide" Target="slides/slide247.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399" Type="http://schemas.openxmlformats.org/officeDocument/2006/relationships/slide" Target="slides/slide398.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424" Type="http://schemas.openxmlformats.org/officeDocument/2006/relationships/slide" Target="slides/slide423.xml"/><Relationship Id="rId445" Type="http://schemas.openxmlformats.org/officeDocument/2006/relationships/slide" Target="slides/slide444.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326" Type="http://schemas.openxmlformats.org/officeDocument/2006/relationships/slide" Target="slides/slide325.xml"/><Relationship Id="rId347" Type="http://schemas.openxmlformats.org/officeDocument/2006/relationships/slide" Target="slides/slide346.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368" Type="http://schemas.openxmlformats.org/officeDocument/2006/relationships/slide" Target="slides/slide367.xml"/><Relationship Id="rId389" Type="http://schemas.openxmlformats.org/officeDocument/2006/relationships/slide" Target="slides/slide388.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414" Type="http://schemas.openxmlformats.org/officeDocument/2006/relationships/slide" Target="slides/slide413.xml"/><Relationship Id="rId435" Type="http://schemas.openxmlformats.org/officeDocument/2006/relationships/slide" Target="slides/slide434.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slide" Target="slides/slide336.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358" Type="http://schemas.openxmlformats.org/officeDocument/2006/relationships/slide" Target="slides/slide357.xml"/><Relationship Id="rId379" Type="http://schemas.openxmlformats.org/officeDocument/2006/relationships/slide" Target="slides/slide378.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425" Type="http://schemas.openxmlformats.org/officeDocument/2006/relationships/slide" Target="slides/slide424.xml"/><Relationship Id="rId446" Type="http://schemas.openxmlformats.org/officeDocument/2006/relationships/slide" Target="slides/slide445.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369" Type="http://schemas.openxmlformats.org/officeDocument/2006/relationships/slide" Target="slides/slide368.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380" Type="http://schemas.openxmlformats.org/officeDocument/2006/relationships/slide" Target="slides/slide379.xml"/><Relationship Id="rId415" Type="http://schemas.openxmlformats.org/officeDocument/2006/relationships/slide" Target="slides/slide414.xml"/><Relationship Id="rId436" Type="http://schemas.openxmlformats.org/officeDocument/2006/relationships/slide" Target="slides/slide435.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slide" Target="slides/slide358.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70" Type="http://schemas.openxmlformats.org/officeDocument/2006/relationships/slide" Target="slides/slide369.xml"/><Relationship Id="rId391" Type="http://schemas.openxmlformats.org/officeDocument/2006/relationships/slide" Target="slides/slide390.xml"/><Relationship Id="rId405" Type="http://schemas.openxmlformats.org/officeDocument/2006/relationships/slide" Target="slides/slide404.xml"/><Relationship Id="rId426" Type="http://schemas.openxmlformats.org/officeDocument/2006/relationships/slide" Target="slides/slide425.xml"/><Relationship Id="rId447" Type="http://schemas.openxmlformats.org/officeDocument/2006/relationships/slide" Target="slides/slide446.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381" Type="http://schemas.openxmlformats.org/officeDocument/2006/relationships/slide" Target="slides/slide380.xml"/><Relationship Id="rId416" Type="http://schemas.openxmlformats.org/officeDocument/2006/relationships/slide" Target="slides/slide415.xml"/><Relationship Id="rId220" Type="http://schemas.openxmlformats.org/officeDocument/2006/relationships/slide" Target="slides/slide219.xml"/><Relationship Id="rId241" Type="http://schemas.openxmlformats.org/officeDocument/2006/relationships/slide" Target="slides/slide240.xml"/><Relationship Id="rId437" Type="http://schemas.openxmlformats.org/officeDocument/2006/relationships/slide" Target="slides/slide436.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slide" Target="slides/slide370.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427" Type="http://schemas.openxmlformats.org/officeDocument/2006/relationships/slide" Target="slides/slide426.xml"/><Relationship Id="rId448" Type="http://schemas.openxmlformats.org/officeDocument/2006/relationships/slide" Target="slides/slide44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382" Type="http://schemas.openxmlformats.org/officeDocument/2006/relationships/slide" Target="slides/slide381.xml"/><Relationship Id="rId417" Type="http://schemas.openxmlformats.org/officeDocument/2006/relationships/slide" Target="slides/slide416.xml"/><Relationship Id="rId438" Type="http://schemas.openxmlformats.org/officeDocument/2006/relationships/slide" Target="slides/slide437.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slide" Target="slides/slide371.xml"/><Relationship Id="rId393" Type="http://schemas.openxmlformats.org/officeDocument/2006/relationships/slide" Target="slides/slide392.xml"/><Relationship Id="rId407" Type="http://schemas.openxmlformats.org/officeDocument/2006/relationships/slide" Target="slides/slide406.xml"/><Relationship Id="rId428" Type="http://schemas.openxmlformats.org/officeDocument/2006/relationships/slide" Target="slides/slide427.xml"/><Relationship Id="rId449" Type="http://schemas.openxmlformats.org/officeDocument/2006/relationships/notesMaster" Target="notesMasters/notesMaster1.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418" Type="http://schemas.openxmlformats.org/officeDocument/2006/relationships/slide" Target="slides/slide417.xml"/><Relationship Id="rId439" Type="http://schemas.openxmlformats.org/officeDocument/2006/relationships/slide" Target="slides/slide438.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450" Type="http://schemas.openxmlformats.org/officeDocument/2006/relationships/handoutMaster" Target="handoutMasters/handoutMaster1.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394" Type="http://schemas.openxmlformats.org/officeDocument/2006/relationships/slide" Target="slides/slide393.xml"/><Relationship Id="rId408" Type="http://schemas.openxmlformats.org/officeDocument/2006/relationships/slide" Target="slides/slide407.xml"/><Relationship Id="rId429" Type="http://schemas.openxmlformats.org/officeDocument/2006/relationships/slide" Target="slides/slide428.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440" Type="http://schemas.openxmlformats.org/officeDocument/2006/relationships/slide" Target="slides/slide439.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419" Type="http://schemas.openxmlformats.org/officeDocument/2006/relationships/slide" Target="slides/slide418.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430" Type="http://schemas.openxmlformats.org/officeDocument/2006/relationships/slide" Target="slides/slide429.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451" Type="http://schemas.openxmlformats.org/officeDocument/2006/relationships/presProps" Target="presProps.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slide" Target="slides/slide408.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420" Type="http://schemas.openxmlformats.org/officeDocument/2006/relationships/slide" Target="slides/slide419.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41" Type="http://schemas.openxmlformats.org/officeDocument/2006/relationships/slide" Target="slides/slide440.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slide" Target="slides/slide409.xml"/><Relationship Id="rId431" Type="http://schemas.openxmlformats.org/officeDocument/2006/relationships/slide" Target="slides/slide430.xml"/><Relationship Id="rId452" Type="http://schemas.openxmlformats.org/officeDocument/2006/relationships/viewProps" Target="viewProps.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slide" Target="slides/slide420.xml"/><Relationship Id="rId442" Type="http://schemas.openxmlformats.org/officeDocument/2006/relationships/slide" Target="slides/slide441.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432" Type="http://schemas.openxmlformats.org/officeDocument/2006/relationships/slide" Target="slides/slide431.xml"/><Relationship Id="rId453" Type="http://schemas.openxmlformats.org/officeDocument/2006/relationships/theme" Target="theme/theme1.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422" Type="http://schemas.openxmlformats.org/officeDocument/2006/relationships/slide" Target="slides/slide421.xml"/><Relationship Id="rId443" Type="http://schemas.openxmlformats.org/officeDocument/2006/relationships/slide" Target="slides/slide442.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454" Type="http://schemas.openxmlformats.org/officeDocument/2006/relationships/tableStyles" Target="tableStyles.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434" Type="http://schemas.openxmlformats.org/officeDocument/2006/relationships/slide" Target="slides/slide433.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2017-3-17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extLst>
      <p:ext uri="{BB962C8B-B14F-4D97-AF65-F5344CB8AC3E}">
        <p14:creationId xmlns:p14="http://schemas.microsoft.com/office/powerpoint/2010/main" xmlns="" val="13074104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7255D1F0-0559-45E3-AA3F-653AFB4BCBF4}" type="datetimeFigureOut">
              <a:rPr lang="zh-CN" altLang="en-US"/>
              <a:pPr>
                <a:defRPr/>
              </a:pPr>
              <a:t>2017-3-17</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09E6B5E2-414F-4B9B-AAB9-9B87664B65D6}" type="slidenum">
              <a:rPr lang="zh-CN" altLang="en-US"/>
              <a:pPr>
                <a:defRPr/>
              </a:pPr>
              <a:t>‹#›</a:t>
            </a:fld>
            <a:endParaRPr lang="zh-CN" altLang="en-US"/>
          </a:p>
        </p:txBody>
      </p:sp>
    </p:spTree>
    <p:extLst>
      <p:ext uri="{BB962C8B-B14F-4D97-AF65-F5344CB8AC3E}">
        <p14:creationId xmlns:p14="http://schemas.microsoft.com/office/powerpoint/2010/main" xmlns="" val="8233229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395</a:t>
            </a:fld>
            <a:endParaRPr lang="zh-CN" altLang="en-US"/>
          </a:p>
        </p:txBody>
      </p:sp>
    </p:spTree>
    <p:extLst>
      <p:ext uri="{BB962C8B-B14F-4D97-AF65-F5344CB8AC3E}">
        <p14:creationId xmlns:p14="http://schemas.microsoft.com/office/powerpoint/2010/main" xmlns="" val="8052167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759" r:id="rId1"/>
  </p:sldLayoutIdLst>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itchFamily="34" charset="0"/>
          <a:ea typeface="宋体" charset="-122"/>
        </a:defRPr>
      </a:lvl2pPr>
      <a:lvl3pPr algn="ctr" defTabSz="2117725" rtl="0" eaLnBrk="0" fontAlgn="base" hangingPunct="0">
        <a:spcBef>
          <a:spcPct val="0"/>
        </a:spcBef>
        <a:spcAft>
          <a:spcPct val="0"/>
        </a:spcAft>
        <a:defRPr sz="10200">
          <a:solidFill>
            <a:schemeClr val="tx1"/>
          </a:solidFill>
          <a:latin typeface="Calibri" pitchFamily="34" charset="0"/>
          <a:ea typeface="宋体" charset="-122"/>
        </a:defRPr>
      </a:lvl3pPr>
      <a:lvl4pPr algn="ctr" defTabSz="2117725" rtl="0" eaLnBrk="0" fontAlgn="base" hangingPunct="0">
        <a:spcBef>
          <a:spcPct val="0"/>
        </a:spcBef>
        <a:spcAft>
          <a:spcPct val="0"/>
        </a:spcAft>
        <a:defRPr sz="10200">
          <a:solidFill>
            <a:schemeClr val="tx1"/>
          </a:solidFill>
          <a:latin typeface="Calibri" pitchFamily="34" charset="0"/>
          <a:ea typeface="宋体" charset="-122"/>
        </a:defRPr>
      </a:lvl4pPr>
      <a:lvl5pPr algn="ctr" defTabSz="2117725" rtl="0" eaLnBrk="0" fontAlgn="base" hangingPunct="0">
        <a:spcBef>
          <a:spcPct val="0"/>
        </a:spcBef>
        <a:spcAft>
          <a:spcPct val="0"/>
        </a:spcAft>
        <a:defRPr sz="10200">
          <a:solidFill>
            <a:schemeClr val="tx1"/>
          </a:solidFill>
          <a:latin typeface="Calibri" pitchFamily="34" charset="0"/>
          <a:ea typeface="宋体" charset="-122"/>
        </a:defRPr>
      </a:lvl5pPr>
      <a:lvl6pPr marL="457200" algn="ctr" defTabSz="2117725" rtl="0" fontAlgn="base">
        <a:spcBef>
          <a:spcPct val="0"/>
        </a:spcBef>
        <a:spcAft>
          <a:spcPct val="0"/>
        </a:spcAft>
        <a:defRPr sz="10200">
          <a:solidFill>
            <a:schemeClr val="tx1"/>
          </a:solidFill>
          <a:latin typeface="Calibri" pitchFamily="34" charset="0"/>
          <a:ea typeface="宋体" charset="-122"/>
        </a:defRPr>
      </a:lvl6pPr>
      <a:lvl7pPr marL="914400" algn="ctr" defTabSz="2117725" rtl="0" fontAlgn="base">
        <a:spcBef>
          <a:spcPct val="0"/>
        </a:spcBef>
        <a:spcAft>
          <a:spcPct val="0"/>
        </a:spcAft>
        <a:defRPr sz="10200">
          <a:solidFill>
            <a:schemeClr val="tx1"/>
          </a:solidFill>
          <a:latin typeface="Calibri" pitchFamily="34" charset="0"/>
          <a:ea typeface="宋体" charset="-122"/>
        </a:defRPr>
      </a:lvl7pPr>
      <a:lvl8pPr marL="1371600" algn="ctr" defTabSz="2117725" rtl="0" fontAlgn="base">
        <a:spcBef>
          <a:spcPct val="0"/>
        </a:spcBef>
        <a:spcAft>
          <a:spcPct val="0"/>
        </a:spcAft>
        <a:defRPr sz="10200">
          <a:solidFill>
            <a:schemeClr val="tx1"/>
          </a:solidFill>
          <a:latin typeface="Calibri" pitchFamily="34" charset="0"/>
          <a:ea typeface="宋体" charset="-122"/>
        </a:defRPr>
      </a:lvl8pPr>
      <a:lvl9pPr marL="1828800" algn="ctr" defTabSz="2117725" rtl="0" fontAlgn="base">
        <a:spcBef>
          <a:spcPct val="0"/>
        </a:spcBef>
        <a:spcAft>
          <a:spcPct val="0"/>
        </a:spcAft>
        <a:defRPr sz="10200">
          <a:solidFill>
            <a:schemeClr val="tx1"/>
          </a:solidFill>
          <a:latin typeface="Calibri" pitchFamily="34" charset="0"/>
          <a:ea typeface="宋体" charset="-122"/>
        </a:defRPr>
      </a:lvl9pPr>
    </p:titleStyle>
    <p:bodyStyle>
      <a:lvl1pPr marL="793750" indent="-793750" algn="l" defTabSz="2117725" rtl="0" eaLnBrk="0" fontAlgn="base" hangingPunct="0">
        <a:spcBef>
          <a:spcPct val="20000"/>
        </a:spcBef>
        <a:spcAft>
          <a:spcPct val="0"/>
        </a:spcAft>
        <a:buFont typeface="Arial" pitchFamily="34" charset="0"/>
        <a:buChar char="•"/>
        <a:defRPr sz="7400" kern="1200">
          <a:solidFill>
            <a:schemeClr val="tx1"/>
          </a:solidFill>
          <a:latin typeface="+mn-lt"/>
          <a:ea typeface="+mn-ea"/>
          <a:cs typeface="+mn-cs"/>
        </a:defRPr>
      </a:lvl1pPr>
      <a:lvl2pPr marL="1720850" indent="-661988" algn="l" defTabSz="2117725" rtl="0" eaLnBrk="0" fontAlgn="base" hangingPunct="0">
        <a:spcBef>
          <a:spcPct val="20000"/>
        </a:spcBef>
        <a:spcAft>
          <a:spcPct val="0"/>
        </a:spcAft>
        <a:buFont typeface="Arial" pitchFamily="34" charset="0"/>
        <a:buChar char="–"/>
        <a:defRPr sz="6500" kern="1200">
          <a:solidFill>
            <a:schemeClr val="tx1"/>
          </a:solidFill>
          <a:latin typeface="+mn-lt"/>
          <a:ea typeface="+mn-ea"/>
          <a:cs typeface="+mn-cs"/>
        </a:defRPr>
      </a:lvl2pPr>
      <a:lvl3pPr marL="2647950" indent="-528638" algn="l" defTabSz="2117725" rtl="0" eaLnBrk="0" fontAlgn="base" hangingPunct="0">
        <a:spcBef>
          <a:spcPct val="20000"/>
        </a:spcBef>
        <a:spcAft>
          <a:spcPct val="0"/>
        </a:spcAft>
        <a:buFont typeface="Arial" pitchFamily="34" charset="0"/>
        <a:buChar char="•"/>
        <a:defRPr sz="5600" kern="1200">
          <a:solidFill>
            <a:schemeClr val="tx1"/>
          </a:solidFill>
          <a:latin typeface="+mn-lt"/>
          <a:ea typeface="+mn-ea"/>
          <a:cs typeface="+mn-cs"/>
        </a:defRPr>
      </a:lvl3pPr>
      <a:lvl4pPr marL="3708400"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4pPr>
      <a:lvl5pPr marL="4767263"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5pPr>
      <a:lvl6pPr marL="5827586"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6pPr>
      <a:lvl7pPr marL="6887147"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7pPr>
      <a:lvl8pPr marL="7946708"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8pPr>
      <a:lvl9pPr marL="9006269"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9pPr>
    </p:bodyStyle>
    <p:otherStyle>
      <a:defPPr>
        <a:defRPr lang="zh-CN"/>
      </a:defPPr>
      <a:lvl1pPr marL="0" algn="l" defTabSz="2119122" rtl="0" eaLnBrk="1" latinLnBrk="0" hangingPunct="1">
        <a:defRPr sz="4200" kern="1200">
          <a:solidFill>
            <a:schemeClr val="tx1"/>
          </a:solidFill>
          <a:latin typeface="+mn-lt"/>
          <a:ea typeface="+mn-ea"/>
          <a:cs typeface="+mn-cs"/>
        </a:defRPr>
      </a:lvl1pPr>
      <a:lvl2pPr marL="1059561" algn="l" defTabSz="2119122" rtl="0" eaLnBrk="1" latinLnBrk="0" hangingPunct="1">
        <a:defRPr sz="4200" kern="1200">
          <a:solidFill>
            <a:schemeClr val="tx1"/>
          </a:solidFill>
          <a:latin typeface="+mn-lt"/>
          <a:ea typeface="+mn-ea"/>
          <a:cs typeface="+mn-cs"/>
        </a:defRPr>
      </a:lvl2pPr>
      <a:lvl3pPr marL="2119122" algn="l" defTabSz="2119122" rtl="0" eaLnBrk="1" latinLnBrk="0" hangingPunct="1">
        <a:defRPr sz="4200" kern="1200">
          <a:solidFill>
            <a:schemeClr val="tx1"/>
          </a:solidFill>
          <a:latin typeface="+mn-lt"/>
          <a:ea typeface="+mn-ea"/>
          <a:cs typeface="+mn-cs"/>
        </a:defRPr>
      </a:lvl3pPr>
      <a:lvl4pPr marL="3178683" algn="l" defTabSz="2119122" rtl="0" eaLnBrk="1" latinLnBrk="0" hangingPunct="1">
        <a:defRPr sz="4200" kern="1200">
          <a:solidFill>
            <a:schemeClr val="tx1"/>
          </a:solidFill>
          <a:latin typeface="+mn-lt"/>
          <a:ea typeface="+mn-ea"/>
          <a:cs typeface="+mn-cs"/>
        </a:defRPr>
      </a:lvl4pPr>
      <a:lvl5pPr marL="4238244" algn="l" defTabSz="2119122" rtl="0" eaLnBrk="1" latinLnBrk="0" hangingPunct="1">
        <a:defRPr sz="4200" kern="1200">
          <a:solidFill>
            <a:schemeClr val="tx1"/>
          </a:solidFill>
          <a:latin typeface="+mn-lt"/>
          <a:ea typeface="+mn-ea"/>
          <a:cs typeface="+mn-cs"/>
        </a:defRPr>
      </a:lvl5pPr>
      <a:lvl6pPr marL="5297805" algn="l" defTabSz="2119122" rtl="0" eaLnBrk="1" latinLnBrk="0" hangingPunct="1">
        <a:defRPr sz="4200" kern="1200">
          <a:solidFill>
            <a:schemeClr val="tx1"/>
          </a:solidFill>
          <a:latin typeface="+mn-lt"/>
          <a:ea typeface="+mn-ea"/>
          <a:cs typeface="+mn-cs"/>
        </a:defRPr>
      </a:lvl6pPr>
      <a:lvl7pPr marL="6357366" algn="l" defTabSz="2119122" rtl="0" eaLnBrk="1" latinLnBrk="0" hangingPunct="1">
        <a:defRPr sz="4200" kern="1200">
          <a:solidFill>
            <a:schemeClr val="tx1"/>
          </a:solidFill>
          <a:latin typeface="+mn-lt"/>
          <a:ea typeface="+mn-ea"/>
          <a:cs typeface="+mn-cs"/>
        </a:defRPr>
      </a:lvl7pPr>
      <a:lvl8pPr marL="7416927" algn="l" defTabSz="2119122" rtl="0" eaLnBrk="1" latinLnBrk="0" hangingPunct="1">
        <a:defRPr sz="4200" kern="1200">
          <a:solidFill>
            <a:schemeClr val="tx1"/>
          </a:solidFill>
          <a:latin typeface="+mn-lt"/>
          <a:ea typeface="+mn-ea"/>
          <a:cs typeface="+mn-cs"/>
        </a:defRPr>
      </a:lvl8pPr>
      <a:lvl9pPr marL="8476488" algn="l" defTabSz="2119122"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3" Type="http://schemas.openxmlformats.org/officeDocument/2006/relationships/slide" Target="slide118.xml"/><Relationship Id="rId2" Type="http://schemas.openxmlformats.org/officeDocument/2006/relationships/image" Target="../media/image21.jpeg"/><Relationship Id="rId1" Type="http://schemas.openxmlformats.org/officeDocument/2006/relationships/slideLayout" Target="../slideLayouts/slideLayout1.xml"/><Relationship Id="rId5" Type="http://schemas.openxmlformats.org/officeDocument/2006/relationships/slide" Target="slide188.xml"/><Relationship Id="rId4" Type="http://schemas.openxmlformats.org/officeDocument/2006/relationships/slide" Target="slide13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3" Type="http://schemas.openxmlformats.org/officeDocument/2006/relationships/slide" Target="slide208.xml"/><Relationship Id="rId2" Type="http://schemas.openxmlformats.org/officeDocument/2006/relationships/image" Target="../media/image21.jpeg"/><Relationship Id="rId1" Type="http://schemas.openxmlformats.org/officeDocument/2006/relationships/slideLayout" Target="../slideLayouts/slideLayout1.xml"/><Relationship Id="rId5" Type="http://schemas.openxmlformats.org/officeDocument/2006/relationships/slide" Target="slide250.xml"/><Relationship Id="rId4" Type="http://schemas.openxmlformats.org/officeDocument/2006/relationships/slide" Target="slide22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50.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1.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5.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1.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0.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1.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4.xml.rels><?xml version="1.0" encoding="UTF-8" standalone="yes"?>
<Relationships xmlns="http://schemas.openxmlformats.org/package/2006/relationships"><Relationship Id="rId3" Type="http://schemas.openxmlformats.org/officeDocument/2006/relationships/slide" Target="slide267.xml"/><Relationship Id="rId2" Type="http://schemas.openxmlformats.org/officeDocument/2006/relationships/image" Target="../media/image21.jpeg"/><Relationship Id="rId1" Type="http://schemas.openxmlformats.org/officeDocument/2006/relationships/slideLayout" Target="../slideLayouts/slideLayout1.xml"/><Relationship Id="rId5" Type="http://schemas.openxmlformats.org/officeDocument/2006/relationships/slide" Target="slide290.xml"/><Relationship Id="rId4" Type="http://schemas.openxmlformats.org/officeDocument/2006/relationships/slide" Target="slide278.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slide" Target="slide302.xml"/><Relationship Id="rId3" Type="http://schemas.openxmlformats.org/officeDocument/2006/relationships/slide" Target="slide4.xml"/><Relationship Id="rId7" Type="http://schemas.openxmlformats.org/officeDocument/2006/relationships/slide" Target="slide264.xml"/><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 Target="slide206.xml"/><Relationship Id="rId5" Type="http://schemas.openxmlformats.org/officeDocument/2006/relationships/slide" Target="slide116.xml"/><Relationship Id="rId4" Type="http://schemas.openxmlformats.org/officeDocument/2006/relationships/slide" Target="slide49.xml"/><Relationship Id="rId9" Type="http://schemas.openxmlformats.org/officeDocument/2006/relationships/slide" Target="slide36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2.xml.rels><?xml version="1.0" encoding="UTF-8" standalone="yes"?>
<Relationships xmlns="http://schemas.openxmlformats.org/package/2006/relationships"><Relationship Id="rId3" Type="http://schemas.openxmlformats.org/officeDocument/2006/relationships/slide" Target="slide304.xml"/><Relationship Id="rId2" Type="http://schemas.openxmlformats.org/officeDocument/2006/relationships/image" Target="../media/image21.jpeg"/><Relationship Id="rId1" Type="http://schemas.openxmlformats.org/officeDocument/2006/relationships/slideLayout" Target="../slideLayouts/slideLayout1.xml"/><Relationship Id="rId5" Type="http://schemas.openxmlformats.org/officeDocument/2006/relationships/slide" Target="slide344.xml"/><Relationship Id="rId4" Type="http://schemas.openxmlformats.org/officeDocument/2006/relationships/slide" Target="slide320.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0.xml.rels><?xml version="1.0" encoding="UTF-8" standalone="yes"?>
<Relationships xmlns="http://schemas.openxmlformats.org/package/2006/relationships"><Relationship Id="rId3" Type="http://schemas.openxmlformats.org/officeDocument/2006/relationships/slide" Target="slide362.xml"/><Relationship Id="rId2" Type="http://schemas.openxmlformats.org/officeDocument/2006/relationships/image" Target="../media/image21.jpeg"/><Relationship Id="rId1" Type="http://schemas.openxmlformats.org/officeDocument/2006/relationships/slideLayout" Target="../slideLayouts/slideLayout1.xml"/><Relationship Id="rId5" Type="http://schemas.openxmlformats.org/officeDocument/2006/relationships/slide" Target="slide428.xml"/><Relationship Id="rId4" Type="http://schemas.openxmlformats.org/officeDocument/2006/relationships/slide" Target="slide383.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slide" Target="slide37.xml"/><Relationship Id="rId4" Type="http://schemas.openxmlformats.org/officeDocument/2006/relationships/slide" Target="slide2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slide" Target="slide102.xml"/><Relationship Id="rId4" Type="http://schemas.openxmlformats.org/officeDocument/2006/relationships/slide" Target="slide6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老汪的老婆叫银瓶。银瓶不识字，但跟老汪一起张罗私塾。老汪嘴笨，银瓶嘴却能说。但她说的不是学堂的事，尽是些东邻西舍的闲话。嘴像刮风似的，想起什么说什么， 人劝老汪：“老汪，你是有学问的人，你老婆那个嘴，你也劝劝。”</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老汪一声叹息：“一个人说正经话，说得不对可以劝他；一个人胡言乱语，何劝之有？”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银瓶除了嘴能说，还爱占人便宜，不占便宜就觉得吃亏。逛一趟集市，买人几棵葱， 非拿人两头蒜；买人二尺布，非搭两绺线。夏秋两季，爱到地里拾庄稼，碰到谁家还没收的庄稼，也顺手牵羊捋上两把。从学堂出南门离东家老范的地亩最近，所以捋拿老范的庄稼最多。一次老范到后院牲口棚看牲口，管家老季跟了过来：“东家，把老汪辞了吧。”</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老范：“为啥？”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老季：“老汪教书，娃儿们都听不懂。”</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老范：“不懂才教，懂还教个啥？”</a:t>
            </a:r>
          </a:p>
        </p:txBody>
      </p:sp>
    </p:spTree>
    <p:extLst>
      <p:ext uri="{BB962C8B-B14F-4D97-AF65-F5344CB8AC3E}">
        <p14:creationId xmlns:p14="http://schemas.microsoft.com/office/powerpoint/2010/main" xmlns="" val="16008350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093428"/>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他们在那儿坐了好几年。冬天时，他希望他们冻死。但是，他自己却死了。他没有亲戚，所以房子收归该市所有。那男人和女人继续坐在那里。当市政当局要将那男人和女人弄走时，邻居和市民对市政当局提出了控告：那男人和女人在那儿坐了那么久，房子该归他们所有。请愿者胜诉。男人和女人接管那幢房子。</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翌日早晨，全市每一家的门前台阶上，都坐了一对陌生的男女。</a:t>
            </a:r>
          </a:p>
        </p:txBody>
      </p:sp>
    </p:spTree>
    <p:extLst>
      <p:ext uri="{BB962C8B-B14F-4D97-AF65-F5344CB8AC3E}">
        <p14:creationId xmlns:p14="http://schemas.microsoft.com/office/powerpoint/2010/main" xmlns="" val="30321707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3.</a:t>
            </a:r>
            <a:r>
              <a:rPr lang="zh-CN" altLang="en-US" sz="4000" dirty="0">
                <a:solidFill>
                  <a:srgbClr val="EF8340"/>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请简析小说情节安排的特点。</a:t>
            </a:r>
          </a:p>
        </p:txBody>
      </p:sp>
      <p:sp>
        <p:nvSpPr>
          <p:cNvPr id="8" name="矩形 7"/>
          <p:cNvSpPr/>
          <p:nvPr/>
        </p:nvSpPr>
        <p:spPr>
          <a:xfrm>
            <a:off x="1880324" y="3976123"/>
            <a:ext cx="20145516" cy="74090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16208" y="3965729"/>
            <a:ext cx="19931202" cy="578369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①巧设悬念：文章开头写一对男女一直坐在“他”家门前的台阶上，没有人知道他们是谁，在那儿干什么。②线索清晰：以这一对坐在台阶上的男女为线索，写了周围各种人的态度和反应，最后房子主人去世，这对男女接管了房子。③摇摆：小说的情节其实很简单，就是写这对男女坚持坐在别人家门口，最后接管了别人的房子，可是中间花了大量笔墨来写周围人对此的态度和反应，以及双方之间的拉锯战。④结尾巧妙：情节出人意料，又在情理之中，小说的结尾是这对男女最终接管了房子，乍看之下不可思议，但仔细思索又在情理之中。小说对结尾做了层层铺垫，写了主人的无可奈何，写了警察的敷衍了事，写了周围人的态度，写了这对男女的执着坚持，因此这个结局又是合乎情理的。</a:t>
            </a:r>
          </a:p>
        </p:txBody>
      </p:sp>
    </p:spTree>
    <p:extLst>
      <p:ext uri="{BB962C8B-B14F-4D97-AF65-F5344CB8AC3E}">
        <p14:creationId xmlns:p14="http://schemas.microsoft.com/office/powerpoint/2010/main" xmlns="" val="25916999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晕厥羊</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铁　凝</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老马一生没有什么特别的嗜好，就是喜欢吃蒜。但是，这个通俗而又廉价的嗜好并不总是能够顺利地被满足，原因是他的老伴绝不能闻大蒜的气味。</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昨晚临睡前，她已经向他交代了这几天他一个人在家应该注意的事情：冷水表里的存水不多了，水表好像有点儿不准。现在，老马穿好衣服来到客厅，又推开老伴房间虚掩着的门观察片刻，在确认房子里真的没有老伴之后，便疾步进了厨房，拉开柜橱的最下边一只抽屉，拿出预先藏好的两头蒜，三下两下地剥起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这时有人按门铃。</a:t>
            </a:r>
          </a:p>
        </p:txBody>
      </p:sp>
    </p:spTree>
    <p:extLst>
      <p:ext uri="{BB962C8B-B14F-4D97-AF65-F5344CB8AC3E}">
        <p14:creationId xmlns:p14="http://schemas.microsoft.com/office/powerpoint/2010/main" xmlns="" val="39319535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老马不觉浑身一激灵：莫非她丢了什么东西又折回来取？慌乱中他把蒜藏进抽屉赶紧去开门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他从来不敢怠慢老伴的门铃声。门开了，唉，原来是单位的出纳给他送工资来了。老马接了工资信手放在门厅的餐桌上，接着赶紧回到厨房继续剥蒜。眼看着那些象牙色的、光溜溜、鼓绷绷的小蒜瓣在他手下越聚越多，老马心中那鬼祟的激情和暧昧的欲望说什么也按捺不住了，他抓起一瓣丢进嘴里猛嚼，一股热辣辣的蒜香伴着脆生生的响动在老马口腔里爆炸。这就是幸福了，咀嚼中的老马暗自思量。</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这时又有人按门铃。</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正在享受大蒜的老马本来不愿意此刻有人造访，但是，正因为几头大蒜下肚，经常打不起精神的老马，现在是精神昂扬力量充沛，尤其当他看见门口没有老伴。门口是个陌生人，可这个陌生人按了门铃又转身要走，老马就非常想要把他拦住，他觉得现在他既有拦住这人的力量又有拦住这人的权利。</a:t>
            </a:r>
          </a:p>
        </p:txBody>
      </p:sp>
    </p:spTree>
    <p:extLst>
      <p:ext uri="{BB962C8B-B14F-4D97-AF65-F5344CB8AC3E}">
        <p14:creationId xmlns:p14="http://schemas.microsoft.com/office/powerpoint/2010/main" xmlns="" val="11267046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9694962"/>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老马说，你怎么按了门铃就走啊。</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陌生人说，你这是</a:t>
            </a:r>
            <a:r>
              <a:rPr lang="en-US" altLang="zh-CN" sz="4000" dirty="0">
                <a:solidFill>
                  <a:schemeClr val="tx1">
                    <a:lumMod val="50000"/>
                    <a:lumOff val="50000"/>
                  </a:schemeClr>
                </a:solidFill>
                <a:latin typeface="微软雅黑" pitchFamily="34" charset="-122"/>
                <a:ea typeface="微软雅黑" pitchFamily="34" charset="-122"/>
              </a:rPr>
              <a:t>201</a:t>
            </a:r>
            <a:r>
              <a:rPr lang="zh-CN" altLang="en-US" sz="4000" dirty="0">
                <a:solidFill>
                  <a:schemeClr val="tx1">
                    <a:lumMod val="50000"/>
                    <a:lumOff val="50000"/>
                  </a:schemeClr>
                </a:solidFill>
                <a:latin typeface="微软雅黑" pitchFamily="34" charset="-122"/>
                <a:ea typeface="微软雅黑" pitchFamily="34" charset="-122"/>
              </a:rPr>
              <a:t>，我找错门了。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老马说，你想找谁家？</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陌生人说</a:t>
            </a:r>
            <a:r>
              <a:rPr lang="en-US" altLang="zh-CN" sz="4000" dirty="0">
                <a:solidFill>
                  <a:schemeClr val="tx1">
                    <a:lumMod val="50000"/>
                    <a:lumOff val="50000"/>
                  </a:schemeClr>
                </a:solidFill>
                <a:latin typeface="微软雅黑" pitchFamily="34" charset="-122"/>
                <a:ea typeface="微软雅黑" pitchFamily="34" charset="-122"/>
              </a:rPr>
              <a:t>301</a:t>
            </a:r>
            <a:r>
              <a:rPr lang="zh-CN" altLang="en-US" sz="4000" dirty="0">
                <a:solidFill>
                  <a:schemeClr val="tx1">
                    <a:lumMod val="50000"/>
                    <a:lumOff val="50000"/>
                  </a:schemeClr>
                </a:solidFill>
                <a:latin typeface="微软雅黑" pitchFamily="34" charset="-122"/>
                <a:ea typeface="微软雅黑" pitchFamily="34" charset="-122"/>
              </a:rPr>
              <a:t>，说自己是小区物业公司的水工。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提起物业公司，老马更不想放这人走了。我正想找物业公司呢，你必须进来先给我查查这表。</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老马的态度是不由分说的，陌生人却显得犹豫，也许还有几分不易觉察的慌张。但这犹豫和慌张显然敌不过老马的不由分说，于是他跟着老马走进了老马的家。</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其实老马也未必想到陌生人这么听话，他一向缺少让别人听他发令的体验。现在他发令了，陌生人居然听令了，老马终于体验到了命令别人的愉悦。陌生人摘下身上的工具包，站在水表跟前似是而非地鼓捣了几下。他鼓捣不成什么，就又回到门厅，急于离开的样子。</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9144992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陌生人的态度很让老马恼火。他开始厉声谴责站在门厅里的这个人。</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陌生人</a:t>
            </a:r>
            <a:r>
              <a:rPr lang="zh-CN" altLang="en-US" sz="4000" u="wavyHeavy" dirty="0">
                <a:solidFill>
                  <a:schemeClr val="tx1">
                    <a:lumMod val="50000"/>
                    <a:lumOff val="50000"/>
                  </a:schemeClr>
                </a:solidFill>
                <a:latin typeface="微软雅黑" pitchFamily="34" charset="-122"/>
                <a:ea typeface="微软雅黑" pitchFamily="34" charset="-122"/>
              </a:rPr>
              <a:t>低眉顺眼</a:t>
            </a:r>
            <a:r>
              <a:rPr lang="zh-CN" altLang="en-US" sz="4000" dirty="0">
                <a:solidFill>
                  <a:schemeClr val="tx1">
                    <a:lumMod val="50000"/>
                    <a:lumOff val="50000"/>
                  </a:schemeClr>
                </a:solidFill>
                <a:latin typeface="微软雅黑" pitchFamily="34" charset="-122"/>
                <a:ea typeface="微软雅黑" pitchFamily="34" charset="-122"/>
              </a:rPr>
              <a:t>地听着老马谴责，不争辩也不反驳。就为了陌生人的</a:t>
            </a:r>
            <a:r>
              <a:rPr lang="zh-CN" altLang="en-US" sz="4000" u="wavyHeavy" dirty="0">
                <a:solidFill>
                  <a:schemeClr val="tx1">
                    <a:lumMod val="50000"/>
                    <a:lumOff val="50000"/>
                  </a:schemeClr>
                </a:solidFill>
                <a:latin typeface="微软雅黑" pitchFamily="34" charset="-122"/>
                <a:ea typeface="微软雅黑" pitchFamily="34" charset="-122"/>
              </a:rPr>
              <a:t>低眉顺眼</a:t>
            </a:r>
            <a:r>
              <a:rPr lang="zh-CN" altLang="en-US" sz="4000" dirty="0">
                <a:solidFill>
                  <a:schemeClr val="tx1">
                    <a:lumMod val="50000"/>
                    <a:lumOff val="50000"/>
                  </a:schemeClr>
                </a:solidFill>
                <a:latin typeface="微软雅黑" pitchFamily="34" charset="-122"/>
                <a:ea typeface="微软雅黑" pitchFamily="34" charset="-122"/>
              </a:rPr>
              <a:t>和他的不争辩不反驳吧，情绪激昂的老马还获得了一种前所未有的意外满足感。原来人都有看别人</a:t>
            </a:r>
            <a:r>
              <a:rPr lang="zh-CN" altLang="en-US" sz="4000" u="wavyHeavy" dirty="0">
                <a:solidFill>
                  <a:schemeClr val="tx1">
                    <a:lumMod val="50000"/>
                    <a:lumOff val="50000"/>
                  </a:schemeClr>
                </a:solidFill>
                <a:latin typeface="微软雅黑" pitchFamily="34" charset="-122"/>
                <a:ea typeface="微软雅黑" pitchFamily="34" charset="-122"/>
              </a:rPr>
              <a:t>低眉顺眼</a:t>
            </a:r>
            <a:r>
              <a:rPr lang="zh-CN" altLang="en-US" sz="4000" dirty="0">
                <a:solidFill>
                  <a:schemeClr val="tx1">
                    <a:lumMod val="50000"/>
                    <a:lumOff val="50000"/>
                  </a:schemeClr>
                </a:solidFill>
                <a:latin typeface="微软雅黑" pitchFamily="34" charset="-122"/>
                <a:ea typeface="微软雅黑" pitchFamily="34" charset="-122"/>
              </a:rPr>
              <a:t>的欲望，对别人</a:t>
            </a:r>
            <a:r>
              <a:rPr lang="zh-CN" altLang="en-US" sz="4000" u="wavyHeavy" dirty="0">
                <a:solidFill>
                  <a:schemeClr val="tx1">
                    <a:lumMod val="50000"/>
                    <a:lumOff val="50000"/>
                  </a:schemeClr>
                </a:solidFill>
                <a:latin typeface="微软雅黑" pitchFamily="34" charset="-122"/>
                <a:ea typeface="微软雅黑" pitchFamily="34" charset="-122"/>
              </a:rPr>
              <a:t>低眉顺眼</a:t>
            </a:r>
            <a:r>
              <a:rPr lang="zh-CN" altLang="en-US" sz="4000" dirty="0">
                <a:solidFill>
                  <a:schemeClr val="tx1">
                    <a:lumMod val="50000"/>
                    <a:lumOff val="50000"/>
                  </a:schemeClr>
                </a:solidFill>
                <a:latin typeface="微软雅黑" pitchFamily="34" charset="-122"/>
                <a:ea typeface="微软雅黑" pitchFamily="34" charset="-122"/>
              </a:rPr>
              <a:t>一生的老马今天终于也尝到了别人对自己</a:t>
            </a:r>
            <a:r>
              <a:rPr lang="zh-CN" altLang="en-US" sz="4000" u="wavyHeavy" dirty="0">
                <a:solidFill>
                  <a:schemeClr val="tx1">
                    <a:lumMod val="50000"/>
                    <a:lumOff val="50000"/>
                  </a:schemeClr>
                </a:solidFill>
                <a:latin typeface="微软雅黑" pitchFamily="34" charset="-122"/>
                <a:ea typeface="微软雅黑" pitchFamily="34" charset="-122"/>
              </a:rPr>
              <a:t>低眉顺眼</a:t>
            </a:r>
            <a:r>
              <a:rPr lang="zh-CN" altLang="en-US" sz="4000" dirty="0">
                <a:solidFill>
                  <a:schemeClr val="tx1">
                    <a:lumMod val="50000"/>
                    <a:lumOff val="50000"/>
                  </a:schemeClr>
                </a:solidFill>
                <a:latin typeface="微软雅黑" pitchFamily="34" charset="-122"/>
                <a:ea typeface="微软雅黑" pitchFamily="34" charset="-122"/>
              </a:rPr>
              <a:t>的甜头。老马头上冒着热汗，满嘴喷着不散的蒜气，借着不请自来的某种珍贵的快感连想带说连说带想，从务实说到务虚又从务虚返回务实，最后，他终于向面前这个沉默而懦弱的“水工”喊出了他此刻打算实施的计划：既然你做不了经理的主，我也就不再怪你。</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沉默的“水工”就在这时突然把身子晃了几晃，接着双膝一弯就软软地倒在老马家门厅的地上。</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5939160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怎么了？这是怎么了？难道他是被我吓晕了不成？老马有点儿惭愧，然而，让老马不敢承认的是，这惭愧里却又掺和着某种莫名的满足。原来他老马也有今天，他也能对一个年轻力壮的活人充满威慑力量，他也能让一个活人低眉顺眼，最后他也能把一个活人吓晕过去。</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当老马打通“</a:t>
            </a:r>
            <a:r>
              <a:rPr lang="en-US" altLang="zh-CN" sz="4000" dirty="0">
                <a:solidFill>
                  <a:schemeClr val="tx1">
                    <a:lumMod val="50000"/>
                    <a:lumOff val="50000"/>
                  </a:schemeClr>
                </a:solidFill>
                <a:latin typeface="微软雅黑" pitchFamily="34" charset="-122"/>
                <a:ea typeface="微软雅黑" pitchFamily="34" charset="-122"/>
              </a:rPr>
              <a:t>120”</a:t>
            </a:r>
            <a:r>
              <a:rPr lang="zh-CN" altLang="en-US" sz="4000" dirty="0">
                <a:solidFill>
                  <a:schemeClr val="tx1">
                    <a:lumMod val="50000"/>
                    <a:lumOff val="50000"/>
                  </a:schemeClr>
                </a:solidFill>
                <a:latin typeface="微软雅黑" pitchFamily="34" charset="-122"/>
                <a:ea typeface="微软雅黑" pitchFamily="34" charset="-122"/>
              </a:rPr>
              <a:t>急救中心电话叫了对方来救人，很快从客厅里出来时，发现门厅地上那个晕着的人已经不见了。他的心紧缩了一下，好像刚明白了什么。惊慌中的老马赶紧回屋，进门先看餐桌，餐桌上他那沓不算厚实的工资也不见了，确实不见了。一切都在瞬间。</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老马在餐桌旁坐下，人像瘪了似的，翻来覆去只有一个感慨：这个“水工”跟我配合得多好啊。</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这晚老马不吃不喝和衣睡去。</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515648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649408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马再次醒来并不是早晨，可能是深夜一点钟。他再也睡不着，耷拉着一张更显“自来旧”的脸爬起来看电视，一个澳大利亚的电视片，讲他们那里有一种奇怪的羊，那是一种长不大的小羊，害怕声音，害怕风雨，害怕比它们大的动物，外界稍有响动就会导致它们晕厥，动物学家命名它们为“晕厥羊”。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他本能地对画面上那些晕厥羊有好感，那是活脱儿一个他自己啊。可是，早晨晕在老马家地上的那个人他又是谁呢？</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一只晕厥羊兴许完全有能力去恐吓另一只晕厥羊。</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选自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铁凝自选集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，有删改</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661669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3931531"/>
            <a:ext cx="19612422" cy="76311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92552"/>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概括情节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请梳理出小说的行文思路。</a:t>
            </a:r>
          </a:p>
        </p:txBody>
      </p:sp>
      <p:sp>
        <p:nvSpPr>
          <p:cNvPr id="8" name="矩形 7"/>
          <p:cNvSpPr/>
          <p:nvPr/>
        </p:nvSpPr>
        <p:spPr>
          <a:xfrm>
            <a:off x="2067902" y="3931531"/>
            <a:ext cx="19698922"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开端：交代老马喜欢吃蒜，老伴临走前嘱咐“水表好像有点儿不准”。</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发展：正在偷剥，私藏的大蒜时有人按门铃，虚惊后匆忙把工资放在餐桌上。</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再发展：自称小区水工的陌生人按门铃，老马让他看水表并训斥他，陌生人吓晕。</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高潮：老马去客厅打电话想救人，回来发现陌生人已逃离并偷走了自己的工资。</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结局：老马心里难受，觉得自己就是晕厥羊。</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要根据故事内容对小说的情节进行概括，准确地概括出情节的发展演变过程。</a:t>
            </a:r>
          </a:p>
        </p:txBody>
      </p:sp>
    </p:spTree>
    <p:extLst>
      <p:ext uri="{BB962C8B-B14F-4D97-AF65-F5344CB8AC3E}">
        <p14:creationId xmlns:p14="http://schemas.microsoft.com/office/powerpoint/2010/main" xmlns="" val="36011980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572918"/>
            <a:ext cx="19612422" cy="69898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2492990"/>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2.</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线索及其作用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小说有明暗两条线索，分别是什么？这样处理有什么好处？请简要分析。</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p>
        </p:txBody>
      </p:sp>
      <p:sp>
        <p:nvSpPr>
          <p:cNvPr id="8" name="矩形 7"/>
          <p:cNvSpPr/>
          <p:nvPr/>
        </p:nvSpPr>
        <p:spPr>
          <a:xfrm>
            <a:off x="2067902" y="4572918"/>
            <a:ext cx="19698922"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第一问：明线是老马训斥水工，获得心理上的满足感。暗线是陌生人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假冒的水工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偷钱。第二问：①设置陌生人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假冒的水工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偷钱这一暗线，能展现主要人物的典型性格特征，突出主人公的形象，丰富小说的内容，揭示文本的意蕴。②明暗两条线索交织在一起，能使小说情节集中紧凑，环环相扣，自然发展。</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回答明暗两条线索类题目，通常可以从情节的安排、人物形象的塑造、主题的挖掘等多个角度来考虑。这里的好处主要体现在对人物形象的塑造和对情节发展的促进。</a:t>
            </a:r>
          </a:p>
        </p:txBody>
      </p:sp>
    </p:spTree>
    <p:extLst>
      <p:ext uri="{BB962C8B-B14F-4D97-AF65-F5344CB8AC3E}">
        <p14:creationId xmlns:p14="http://schemas.microsoft.com/office/powerpoint/2010/main" xmlns="" val="35316115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649408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老季：“不为老汪。”</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老范：“为啥？”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老季：“为他老婆，爱偷庄稼，是个贼。”</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老范挥挥手：“娘们儿家。”</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又说：“贼就贼吧，我五十顷地，还养不起一个贼？”</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这话被喂牲口的老宋听到了。老宋也有一个娃跟着老汪学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论语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，老宋便把这话又学给了老汪。没想到老汪潸然泪下：“啥叫有朋自远方来？这就叫有朋自远方来。”</a:t>
            </a:r>
          </a:p>
          <a:p>
            <a:pPr algn="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选自刘震云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一句顶一万句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，有删改</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1092618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572918"/>
            <a:ext cx="19612422" cy="69898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2492990"/>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3.</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情节作用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小说中画波浪线部分提到“低眉顺眼”，反复出现这一典型细节，有什么作用？</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p>
        </p:txBody>
      </p:sp>
      <p:sp>
        <p:nvSpPr>
          <p:cNvPr id="8" name="矩形 7"/>
          <p:cNvSpPr/>
          <p:nvPr/>
        </p:nvSpPr>
        <p:spPr>
          <a:xfrm>
            <a:off x="2067902" y="4572918"/>
            <a:ext cx="19698922"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低眉顺眼”交代矛盾双方产生的过程，推动故事情节的自然发展；②为塑造人物形象服务，老马的强势达到顶峰，“低眉顺眼”的他，在精神上获得了前所未有的满足，陌生人“低眉顺眼”，弱势走向低谷，形成了鲜明的对比；③“低眉顺眼”可以使发展中的情节跌宕起伏，这里是蓄势，最终为高潮的发生做铺垫，为彰显主题服务。</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可以从全文情节、与人物形象塑造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或性格特征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的关系、与主题的关系、激发读者阅读兴趣等方面思考。</a:t>
            </a:r>
          </a:p>
        </p:txBody>
      </p:sp>
    </p:spTree>
    <p:extLst>
      <p:ext uri="{BB962C8B-B14F-4D97-AF65-F5344CB8AC3E}">
        <p14:creationId xmlns:p14="http://schemas.microsoft.com/office/powerpoint/2010/main" xmlns="" val="20778213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572918"/>
            <a:ext cx="19612422" cy="69898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2492990"/>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4.</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结构安排的作用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小说开头写了老马非常喜欢吃蒜的情节，在全文中的作用是什么？请简要分析。</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67902" y="4572918"/>
            <a:ext cx="19698922"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写老马喜欢吃蒜，可是这个廉价的嗜好并不能被顺利满足，说明老马在家里没有地位；②老马只能在老婆不在家的时候偷偷吃蒜，刻画出老马胆小怕事、懦弱的性格特点；③因为吃蒜才精神昂扬力量充沛，才会不由分说把“水工”“请”到家里加以训斥，这有力地推动了故事情节的发展。</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从内容和结构两个方面回答，内容上应从刻画人物的角度考虑，结构上应从推动情节发展的角度考虑。</a:t>
            </a:r>
          </a:p>
        </p:txBody>
      </p:sp>
    </p:spTree>
    <p:extLst>
      <p:ext uri="{BB962C8B-B14F-4D97-AF65-F5344CB8AC3E}">
        <p14:creationId xmlns:p14="http://schemas.microsoft.com/office/powerpoint/2010/main" xmlns="" val="34323943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094524"/>
          </a:xfrm>
          <a:prstGeom prst="rect">
            <a:avLst/>
          </a:prstGeom>
          <a:noFill/>
        </p:spPr>
        <p:txBody>
          <a:bodyPr wrap="square" rtlCol="0">
            <a:spAutoFit/>
          </a:bodyPr>
          <a:lstStyle/>
          <a:p>
            <a:pPr algn="ct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全真模拟</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5.</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下列对小说有关内容的分析和概括，最恰当的一项是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小说中写老马第一次听见门铃声时非常紧张，把蒜藏进抽屉里，说明老马平时对老婆很畏惧，这种心理描写的手法很好地刻画了老马的形象。</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老马顺手就把单位出纳送来的工资放在餐桌上，这个情节不但为下文“水工”拿走钱埋下伏笔，同时也说明老马根本就没有把钱放在心上。</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老马其实是一个非常骄傲又懦弱的人，他谴责“水工”时获得的“让别人听他发令的体验”，让他失去了警觉，导致他最终丢失了工资。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小说构思巧妙，颇具匠心。从主人公怕老婆写起，再写他让“水工”害怕，结尾以“晕厥羊”点题，具有很强的艺术感染力。</a:t>
            </a:r>
          </a:p>
        </p:txBody>
      </p:sp>
    </p:spTree>
    <p:extLst>
      <p:ext uri="{BB962C8B-B14F-4D97-AF65-F5344CB8AC3E}">
        <p14:creationId xmlns:p14="http://schemas.microsoft.com/office/powerpoint/2010/main" xmlns="" val="37614617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3420790"/>
            <a:ext cx="19612422" cy="81419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05055" y="3418526"/>
            <a:ext cx="1969892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项，不是心理描写，而是动作描写。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项，老马不是“没有把钱放在心上”。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项，老马不是一个骄傲的人。。</a:t>
            </a:r>
          </a:p>
        </p:txBody>
      </p:sp>
    </p:spTree>
    <p:extLst>
      <p:ext uri="{BB962C8B-B14F-4D97-AF65-F5344CB8AC3E}">
        <p14:creationId xmlns:p14="http://schemas.microsoft.com/office/powerpoint/2010/main" xmlns="" val="18064637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3833246"/>
            <a:ext cx="19612422" cy="77294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6. </a:t>
            </a:r>
            <a:r>
              <a:rPr lang="zh-CN" altLang="en-US" sz="4000" dirty="0">
                <a:solidFill>
                  <a:schemeClr val="tx1">
                    <a:lumMod val="50000"/>
                    <a:lumOff val="50000"/>
                  </a:schemeClr>
                </a:solidFill>
                <a:latin typeface="微软雅黑" pitchFamily="34" charset="-122"/>
                <a:ea typeface="微软雅黑" pitchFamily="34" charset="-122"/>
              </a:rPr>
              <a:t>请你谈谈小说题目</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晕厥羊</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的含义。</a:t>
            </a:r>
          </a:p>
        </p:txBody>
      </p:sp>
      <p:sp>
        <p:nvSpPr>
          <p:cNvPr id="8" name="矩形 7"/>
          <p:cNvSpPr/>
          <p:nvPr/>
        </p:nvSpPr>
        <p:spPr>
          <a:xfrm>
            <a:off x="2067902" y="3834164"/>
            <a:ext cx="19698922"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晕厥羊”是一种胆小懦弱的动物，它胆小怕事，又善于伪装自己，从而欺骗别人保护自己。老马和“水工”都有晕厥羊的性格特征，这三个形象浑然一体。②老马在家里没有地位，胆小懦弱，一味服从，就连吃蒜这样的嗜好都被长久压抑。面对比自己更弱小的人，他会陶醉于命令、训斥别人的快感之中，他就是一只晕厥羊。③“水工”在老马面前表面上逆来顺受，实际上更善于伪装自己，从而达到他卑劣的目的，他也是一只晕厥羊。</a:t>
            </a:r>
          </a:p>
        </p:txBody>
      </p:sp>
    </p:spTree>
    <p:extLst>
      <p:ext uri="{BB962C8B-B14F-4D97-AF65-F5344CB8AC3E}">
        <p14:creationId xmlns:p14="http://schemas.microsoft.com/office/powerpoint/2010/main" xmlns="" val="5325453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572918"/>
            <a:ext cx="19612422" cy="69898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2415020"/>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7. </a:t>
            </a:r>
            <a:r>
              <a:rPr lang="zh-CN" altLang="en-US" sz="4000" dirty="0">
                <a:solidFill>
                  <a:schemeClr val="tx1">
                    <a:lumMod val="50000"/>
                    <a:lumOff val="50000"/>
                  </a:schemeClr>
                </a:solidFill>
                <a:latin typeface="微软雅黑" pitchFamily="34" charset="-122"/>
                <a:ea typeface="微软雅黑" pitchFamily="34" charset="-122"/>
              </a:rPr>
              <a:t>老马对电视画面中的晕厥羊有好感，其实源于自身人际关系的体验，请结合全文简要分析。</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67902" y="4572918"/>
            <a:ext cx="19698922"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老马自己经常处于被命令状态，所以对电视画面中的晕厥羊一有风吹草动就晕厥的状态有深刻的体会，反映的是老马的处境；②老马平日真实的情感受到压抑，行动受到限制，也像“晕厥”了一样，反映的是老马的心境；③老马看到电视画面中的晕厥羊，仿佛发现了自己的同伴一样，对晕厥羊充满了好感，以此来安慰自己的失意。</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赏析作品的内涵、领悟作品的艺术魅力的能力。回答问题时要注重把握题干中的“自身人际关系的体验”这个方面，换句话说，老马对晕厥羊的好感来自自己的处境，因此回答问题时，要把握老马在生活中的哪些特点像晕厥羊。比如老马在生活中一直要接受老伴、领导的命令，时常处于压抑状态之中；同时，老马平日真实的情感受到压抑，就像晕厥羊一样；等等</a:t>
            </a:r>
          </a:p>
        </p:txBody>
      </p:sp>
    </p:spTree>
    <p:extLst>
      <p:ext uri="{BB962C8B-B14F-4D97-AF65-F5344CB8AC3E}">
        <p14:creationId xmlns:p14="http://schemas.microsoft.com/office/powerpoint/2010/main" xmlns="" val="16949618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1919" y="0"/>
            <a:ext cx="23679449" cy="13322300"/>
          </a:xfrm>
          <a:prstGeom prst="rect">
            <a:avLst/>
          </a:prstGeom>
        </p:spPr>
      </p:pic>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a:solidFill>
                  <a:srgbClr val="EF8340"/>
                </a:solidFill>
                <a:latin typeface="微软雅黑" pitchFamily="34" charset="-122"/>
                <a:ea typeface="微软雅黑" pitchFamily="34" charset="-122"/>
              </a:rPr>
              <a:t>第</a:t>
            </a:r>
            <a:r>
              <a:rPr lang="en-US" altLang="zh-CN" sz="6000" b="1" dirty="0">
                <a:solidFill>
                  <a:srgbClr val="EF8340"/>
                </a:solidFill>
                <a:latin typeface="微软雅黑" pitchFamily="34" charset="-122"/>
                <a:ea typeface="微软雅黑" pitchFamily="34" charset="-122"/>
              </a:rPr>
              <a:t>3</a:t>
            </a:r>
            <a:r>
              <a:rPr lang="zh-CN" altLang="en-US" sz="6000" b="1" dirty="0">
                <a:solidFill>
                  <a:srgbClr val="EF8340"/>
                </a:solidFill>
                <a:latin typeface="微软雅黑" pitchFamily="34" charset="-122"/>
                <a:ea typeface="微软雅黑" pitchFamily="34" charset="-122"/>
              </a:rPr>
              <a:t>讲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子母题型变式</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284534"/>
            <a:ext cx="14369680" cy="1631216"/>
          </a:xfrm>
          <a:prstGeom prst="rect">
            <a:avLst/>
          </a:prstGeom>
          <a:noFill/>
        </p:spPr>
        <p:txBody>
          <a:bodyPr wrap="square" rtlCol="0">
            <a:spAutoFit/>
          </a:bodyPr>
          <a:lstStyle/>
          <a:p>
            <a:r>
              <a:rPr lang="zh-CN" altLang="en-US" sz="10000" b="1" dirty="0">
                <a:solidFill>
                  <a:srgbClr val="404040"/>
                </a:solidFill>
                <a:latin typeface="微软雅黑" pitchFamily="34" charset="-122"/>
                <a:ea typeface="微软雅黑" pitchFamily="34" charset="-122"/>
              </a:rPr>
              <a:t>赏析小说形象</a:t>
            </a:r>
          </a:p>
        </p:txBody>
      </p:sp>
    </p:spTree>
    <p:extLst>
      <p:ext uri="{BB962C8B-B14F-4D97-AF65-F5344CB8AC3E}">
        <p14:creationId xmlns:p14="http://schemas.microsoft.com/office/powerpoint/2010/main" xmlns="" val="21948230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6574107"/>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zh-CN" altLang="en-US" sz="3600" dirty="0">
                <a:solidFill>
                  <a:schemeClr val="tx1">
                    <a:lumMod val="50000"/>
                    <a:lumOff val="50000"/>
                  </a:schemeClr>
                </a:solidFill>
                <a:latin typeface="微软雅黑" pitchFamily="34" charset="-122"/>
                <a:ea typeface="微软雅黑" pitchFamily="34" charset="-122"/>
              </a:rPr>
              <a:t>本考点对应的</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中的要求是“欣赏作品的形象”，考查鉴赏评价能力，能力层级为</a:t>
            </a:r>
            <a:r>
              <a:rPr lang="en-US" altLang="zh-CN" sz="3600" dirty="0">
                <a:solidFill>
                  <a:schemeClr val="tx1">
                    <a:lumMod val="50000"/>
                    <a:lumOff val="50000"/>
                  </a:schemeClr>
                </a:solidFill>
                <a:latin typeface="微软雅黑" pitchFamily="34" charset="-122"/>
                <a:ea typeface="微软雅黑" pitchFamily="34" charset="-122"/>
              </a:rPr>
              <a:t>D</a:t>
            </a:r>
            <a:r>
              <a:rPr lang="zh-CN" altLang="en-US" sz="3600" dirty="0">
                <a:solidFill>
                  <a:schemeClr val="tx1">
                    <a:lumMod val="50000"/>
                    <a:lumOff val="50000"/>
                  </a:schemeClr>
                </a:solidFill>
                <a:latin typeface="微软雅黑" pitchFamily="34" charset="-122"/>
                <a:ea typeface="微软雅黑" pitchFamily="34" charset="-122"/>
              </a:rPr>
              <a:t>。小说的形象，既指小说所塑造的人物形象，又包括作为人物形象陪衬的事物形象</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物象</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3600" b="1" dirty="0">
                <a:solidFill>
                  <a:srgbClr val="EF8340"/>
                </a:solidFill>
                <a:latin typeface="微软雅黑" pitchFamily="34" charset="-122"/>
                <a:ea typeface="微软雅黑" pitchFamily="34" charset="-122"/>
              </a:rPr>
              <a:t>考情透析   </a:t>
            </a:r>
            <a:r>
              <a:rPr lang="zh-CN" altLang="en-US" sz="3600" dirty="0">
                <a:solidFill>
                  <a:schemeClr val="tx1">
                    <a:lumMod val="50000"/>
                    <a:lumOff val="50000"/>
                  </a:schemeClr>
                </a:solidFill>
                <a:latin typeface="微软雅黑" pitchFamily="34" charset="-122"/>
                <a:ea typeface="微软雅黑" pitchFamily="34" charset="-122"/>
              </a:rPr>
              <a:t> 赏析作品形象是小说考查的重点。从近年的考查来看，此考点多从三个方面设题：</a:t>
            </a:r>
          </a:p>
          <a:p>
            <a:pPr>
              <a:lnSpc>
                <a:spcPct val="130000"/>
              </a:lnSpc>
            </a:pPr>
            <a:r>
              <a:rPr lang="zh-CN" altLang="en-US" sz="3600" dirty="0">
                <a:solidFill>
                  <a:schemeClr val="tx1">
                    <a:lumMod val="50000"/>
                    <a:lumOff val="50000"/>
                  </a:schemeClr>
                </a:solidFill>
                <a:latin typeface="微软雅黑" pitchFamily="34" charset="-122"/>
                <a:ea typeface="微软雅黑" pitchFamily="34" charset="-122"/>
              </a:rPr>
              <a:t>①结合整篇小说对人物形象进行分析与概括。如</a:t>
            </a:r>
            <a:r>
              <a:rPr lang="en-US" altLang="zh-CN" sz="3600" dirty="0">
                <a:solidFill>
                  <a:schemeClr val="tx1">
                    <a:lumMod val="50000"/>
                    <a:lumOff val="50000"/>
                  </a:schemeClr>
                </a:solidFill>
                <a:latin typeface="微软雅黑" pitchFamily="34" charset="-122"/>
                <a:ea typeface="微软雅黑" pitchFamily="34" charset="-122"/>
              </a:rPr>
              <a:t>2014—2016</a:t>
            </a:r>
            <a:r>
              <a:rPr lang="zh-CN" altLang="en-US" sz="3600" dirty="0">
                <a:solidFill>
                  <a:schemeClr val="tx1">
                    <a:lumMod val="50000"/>
                    <a:lumOff val="50000"/>
                  </a:schemeClr>
                </a:solidFill>
                <a:latin typeface="微软雅黑" pitchFamily="34" charset="-122"/>
                <a:ea typeface="微软雅黑" pitchFamily="34" charset="-122"/>
              </a:rPr>
              <a:t>年新课标全国卷都考查分析人物形象。</a:t>
            </a:r>
          </a:p>
          <a:p>
            <a:pPr>
              <a:lnSpc>
                <a:spcPct val="130000"/>
              </a:lnSpc>
            </a:pPr>
            <a:r>
              <a:rPr lang="zh-CN" altLang="en-US" sz="3600" dirty="0">
                <a:solidFill>
                  <a:schemeClr val="tx1">
                    <a:lumMod val="50000"/>
                    <a:lumOff val="50000"/>
                  </a:schemeClr>
                </a:solidFill>
                <a:latin typeface="微软雅黑" pitchFamily="34" charset="-122"/>
                <a:ea typeface="微软雅黑" pitchFamily="34" charset="-122"/>
              </a:rPr>
              <a:t>②结合部分描写分析人物心理或性格特点。命题者通常选择小说中描写人物语言、行动的一段文字来考查人物的性格特征或心理活动，如</a:t>
            </a:r>
            <a:r>
              <a:rPr lang="en-US" altLang="zh-CN" sz="3600" dirty="0">
                <a:solidFill>
                  <a:schemeClr val="tx1">
                    <a:lumMod val="50000"/>
                    <a:lumOff val="50000"/>
                  </a:schemeClr>
                </a:solidFill>
                <a:latin typeface="微软雅黑" pitchFamily="34" charset="-122"/>
                <a:ea typeface="微软雅黑" pitchFamily="34" charset="-122"/>
              </a:rPr>
              <a:t>2014</a:t>
            </a:r>
            <a:r>
              <a:rPr lang="zh-CN" altLang="en-US" sz="3600" dirty="0">
                <a:solidFill>
                  <a:schemeClr val="tx1">
                    <a:lumMod val="50000"/>
                    <a:lumOff val="50000"/>
                  </a:schemeClr>
                </a:solidFill>
                <a:latin typeface="微软雅黑" pitchFamily="34" charset="-122"/>
                <a:ea typeface="微软雅黑" pitchFamily="34" charset="-122"/>
              </a:rPr>
              <a:t>年辽宁卷考查分析人物的心理。</a:t>
            </a:r>
          </a:p>
          <a:p>
            <a:pPr>
              <a:lnSpc>
                <a:spcPct val="130000"/>
              </a:lnSpc>
            </a:pPr>
            <a:r>
              <a:rPr lang="zh-CN" altLang="en-US" sz="3600" dirty="0">
                <a:solidFill>
                  <a:schemeClr val="tx1">
                    <a:lumMod val="50000"/>
                    <a:lumOff val="50000"/>
                  </a:schemeClr>
                </a:solidFill>
                <a:latin typeface="微软雅黑" pitchFamily="34" charset="-122"/>
                <a:ea typeface="微软雅黑" pitchFamily="34" charset="-122"/>
              </a:rPr>
              <a:t>③分析形象的作用，主要分析次要人物或物象</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和人物密切相关的某个对象</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的作用。如</a:t>
            </a:r>
            <a:r>
              <a:rPr lang="en-US" altLang="zh-CN" sz="3600" dirty="0">
                <a:solidFill>
                  <a:schemeClr val="tx1">
                    <a:lumMod val="50000"/>
                    <a:lumOff val="50000"/>
                  </a:schemeClr>
                </a:solidFill>
                <a:latin typeface="微软雅黑" pitchFamily="34" charset="-122"/>
                <a:ea typeface="微软雅黑" pitchFamily="34" charset="-122"/>
              </a:rPr>
              <a:t>2016</a:t>
            </a:r>
            <a:r>
              <a:rPr lang="zh-CN" altLang="en-US" sz="3600" dirty="0">
                <a:solidFill>
                  <a:schemeClr val="tx1">
                    <a:lumMod val="50000"/>
                    <a:lumOff val="50000"/>
                  </a:schemeClr>
                </a:solidFill>
                <a:latin typeface="微软雅黑" pitchFamily="34" charset="-122"/>
                <a:ea typeface="微软雅黑" pitchFamily="34" charset="-122"/>
              </a:rPr>
              <a:t>年全国卷</a:t>
            </a:r>
            <a:r>
              <a:rPr lang="en-US" altLang="zh-CN" sz="3600" dirty="0">
                <a:solidFill>
                  <a:schemeClr val="tx1">
                    <a:lumMod val="50000"/>
                    <a:lumOff val="50000"/>
                  </a:schemeClr>
                </a:solidFill>
                <a:latin typeface="微软雅黑" pitchFamily="34" charset="-122"/>
                <a:ea typeface="微软雅黑" pitchFamily="34" charset="-122"/>
              </a:rPr>
              <a:t>Ⅲ</a:t>
            </a:r>
            <a:r>
              <a:rPr lang="zh-CN" altLang="en-US" sz="3600" dirty="0">
                <a:solidFill>
                  <a:schemeClr val="tx1">
                    <a:lumMod val="50000"/>
                    <a:lumOff val="50000"/>
                  </a:schemeClr>
                </a:solidFill>
                <a:latin typeface="微软雅黑" pitchFamily="34" charset="-122"/>
                <a:ea typeface="微软雅黑" pitchFamily="34" charset="-122"/>
              </a:rPr>
              <a:t>、</a:t>
            </a:r>
            <a:r>
              <a:rPr lang="en-US" altLang="zh-CN" sz="3600" dirty="0">
                <a:solidFill>
                  <a:schemeClr val="tx1">
                    <a:lumMod val="50000"/>
                    <a:lumOff val="50000"/>
                  </a:schemeClr>
                </a:solidFill>
                <a:latin typeface="微软雅黑" pitchFamily="34" charset="-122"/>
                <a:ea typeface="微软雅黑" pitchFamily="34" charset="-122"/>
              </a:rPr>
              <a:t>2014</a:t>
            </a:r>
            <a:r>
              <a:rPr lang="zh-CN" altLang="en-US" sz="3600" dirty="0">
                <a:solidFill>
                  <a:schemeClr val="tx1">
                    <a:lumMod val="50000"/>
                    <a:lumOff val="50000"/>
                  </a:schemeClr>
                </a:solidFill>
                <a:latin typeface="微软雅黑" pitchFamily="34" charset="-122"/>
                <a:ea typeface="微软雅黑" pitchFamily="34" charset="-122"/>
              </a:rPr>
              <a:t>年新课标全国卷</a:t>
            </a:r>
            <a:r>
              <a:rPr lang="en-US" altLang="zh-CN" sz="3600" dirty="0">
                <a:solidFill>
                  <a:schemeClr val="tx1">
                    <a:lumMod val="50000"/>
                    <a:lumOff val="50000"/>
                  </a:schemeClr>
                </a:solidFill>
                <a:latin typeface="微软雅黑" pitchFamily="34" charset="-122"/>
                <a:ea typeface="微软雅黑" pitchFamily="34" charset="-122"/>
              </a:rPr>
              <a:t>Ⅱ</a:t>
            </a:r>
            <a:r>
              <a:rPr lang="zh-CN" altLang="en-US" sz="3600" dirty="0">
                <a:solidFill>
                  <a:schemeClr val="tx1">
                    <a:lumMod val="50000"/>
                    <a:lumOff val="50000"/>
                  </a:schemeClr>
                </a:solidFill>
                <a:latin typeface="微软雅黑" pitchFamily="34" charset="-122"/>
                <a:ea typeface="微软雅黑" pitchFamily="34" charset="-122"/>
              </a:rPr>
              <a:t>、</a:t>
            </a:r>
            <a:r>
              <a:rPr lang="en-US" altLang="zh-CN" sz="3600" dirty="0">
                <a:solidFill>
                  <a:schemeClr val="tx1">
                    <a:lumMod val="50000"/>
                    <a:lumOff val="50000"/>
                  </a:schemeClr>
                </a:solidFill>
                <a:latin typeface="微软雅黑" pitchFamily="34" charset="-122"/>
                <a:ea typeface="微软雅黑" pitchFamily="34" charset="-122"/>
              </a:rPr>
              <a:t>2013</a:t>
            </a:r>
            <a:r>
              <a:rPr lang="zh-CN" altLang="en-US" sz="3600" dirty="0">
                <a:solidFill>
                  <a:schemeClr val="tx1">
                    <a:lumMod val="50000"/>
                    <a:lumOff val="50000"/>
                  </a:schemeClr>
                </a:solidFill>
                <a:latin typeface="微软雅黑" pitchFamily="34" charset="-122"/>
                <a:ea typeface="微软雅黑" pitchFamily="34" charset="-122"/>
              </a:rPr>
              <a:t>年新课标全国卷</a:t>
            </a:r>
            <a:r>
              <a:rPr lang="en-US" altLang="zh-CN" sz="3600" dirty="0">
                <a:solidFill>
                  <a:schemeClr val="tx1">
                    <a:lumMod val="50000"/>
                    <a:lumOff val="50000"/>
                  </a:schemeClr>
                </a:solidFill>
                <a:latin typeface="微软雅黑" pitchFamily="34" charset="-122"/>
                <a:ea typeface="微软雅黑" pitchFamily="34" charset="-122"/>
              </a:rPr>
              <a:t>Ⅰ</a:t>
            </a:r>
            <a:r>
              <a:rPr lang="zh-CN" altLang="en-US" sz="3600" dirty="0">
                <a:solidFill>
                  <a:schemeClr val="tx1">
                    <a:lumMod val="50000"/>
                    <a:lumOff val="50000"/>
                  </a:schemeClr>
                </a:solidFill>
                <a:latin typeface="微软雅黑" pitchFamily="34" charset="-122"/>
                <a:ea typeface="微软雅黑" pitchFamily="34" charset="-122"/>
              </a:rPr>
              <a:t>、</a:t>
            </a:r>
            <a:r>
              <a:rPr lang="en-US" altLang="zh-CN" sz="3600" dirty="0">
                <a:solidFill>
                  <a:schemeClr val="tx1">
                    <a:lumMod val="50000"/>
                    <a:lumOff val="50000"/>
                  </a:schemeClr>
                </a:solidFill>
                <a:latin typeface="微软雅黑" pitchFamily="34" charset="-122"/>
                <a:ea typeface="微软雅黑" pitchFamily="34" charset="-122"/>
              </a:rPr>
              <a:t>2013</a:t>
            </a:r>
            <a:r>
              <a:rPr lang="zh-CN" altLang="en-US" sz="3600" dirty="0">
                <a:solidFill>
                  <a:schemeClr val="tx1">
                    <a:lumMod val="50000"/>
                    <a:lumOff val="50000"/>
                  </a:schemeClr>
                </a:solidFill>
                <a:latin typeface="微软雅黑" pitchFamily="34" charset="-122"/>
                <a:ea typeface="微软雅黑" pitchFamily="34" charset="-122"/>
              </a:rPr>
              <a:t>年新课标全国卷</a:t>
            </a:r>
            <a:r>
              <a:rPr lang="en-US" altLang="zh-CN" sz="3600" dirty="0">
                <a:solidFill>
                  <a:schemeClr val="tx1">
                    <a:lumMod val="50000"/>
                    <a:lumOff val="50000"/>
                  </a:schemeClr>
                </a:solidFill>
                <a:latin typeface="微软雅黑" pitchFamily="34" charset="-122"/>
                <a:ea typeface="微软雅黑" pitchFamily="34" charset="-122"/>
              </a:rPr>
              <a:t>Ⅱ</a:t>
            </a:r>
            <a:r>
              <a:rPr lang="zh-CN" altLang="en-US" sz="36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10777496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2023200" y="2916734"/>
            <a:ext cx="19788326" cy="889474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标“*”的为本考点题</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Ⅲ] </a:t>
            </a: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玻　璃</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贾平凹</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约好在德巴街路南第十个电杆下会面，去了却没看到他。我决意再等一阵，踅进一家小茶馆里一边吃茶一边盯着电杆。旁边新盖了一家酒店，玻璃装嵌，还未完工，正有人用白粉写“注意玻璃”的字样。</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吃过一壶茶后，我回到了家。妻子说王有福来电话了，反复解释他是病了，不能赴约，能否明日上午在德巴街后边的德比街再见，仍是路南第十个电杆下。第二天我赶到德比街，电杆下果然坐着一个老头，额头上包着一块纱布。我说你是王得贵的爹吗，他立即弯下腰，说：我叫王有福。</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5899567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729430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我把得贵捎的钱交给他，让给娘好好治病。他看四周没人，就解开裤带将钱装进裤衩上的兜里，说：“我请你去喝烧酒！”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我谢绝了。他转身往街的西头走去，又回过头来给我鞠了个躬。我问他家离这儿远吗，他说不远，就在德巴街紧南的胡同里。我说从这里过去不是更近吗，老头笑了一下，说：“我不走德巴街。”</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他不去德巴街，我却要去，昨日那家茶馆不错。走过那家酒店，玻璃墙上却贴出了一张布告</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昨天因装修的玻璃上未做标志，致使一过路人误撞受伤。</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敬请受伤者速来我店接受我们的歉意并领取赔偿费。</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7555906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62926" y="3924846"/>
            <a:ext cx="19760274" cy="8816773"/>
          </a:xfrm>
          <a:prstGeom prst="rect">
            <a:avLst/>
          </a:prstGeom>
          <a:noFill/>
        </p:spPr>
        <p:txBody>
          <a:bodyPr wrap="square" rtlCol="0">
            <a:spAutoFit/>
          </a:bodyPr>
          <a:lstStyle/>
          <a:p>
            <a:pPr>
              <a:lnSpc>
                <a:spcPct val="130000"/>
              </a:lnSpc>
            </a:pPr>
            <a:r>
              <a:rPr lang="zh-CN" altLang="en-US" sz="4000" dirty="0">
                <a:solidFill>
                  <a:srgbClr val="EF8340"/>
                </a:solidFill>
                <a:latin typeface="微软雅黑" pitchFamily="34" charset="-122"/>
                <a:ea typeface="微软雅黑" pitchFamily="34" charset="-122"/>
              </a:rPr>
              <a:t>*</a:t>
            </a:r>
            <a:r>
              <a:rPr lang="en-US" altLang="zh-CN" sz="4000" dirty="0">
                <a:solidFill>
                  <a:srgbClr val="EF8340"/>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下列对本文相关内容和艺术特色的分析和鉴赏，最恰当的两项是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．本文擅长以经典文句的使用来表现人物性格，如老汪翻来覆去讲不清楚“四海困穷，天禄永终”，就说明了作为乡村塾师的他迂腐无能。</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．文中老汪每月两次的“乱走”令人备感困惑，直到端午节老汪酒后吐真言，暴露内心秘密，说出“总想一个人”时，才真相大白。</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．本文在人物关系的参照之中塑造老汪的形象，如他对学生、银瓶及老范等不同的人就有不同的言谈、态度，很好地表现了他的个性。</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．本文以白话口语为主，又掺入了方言和文言，读来别有风味，同时，这样的语言既契合老汪的身份和生活环境，也暗合他的尴尬处境。</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本文虽只是选段，但故事情节相对完整。作者以简约沉稳的白描手法，生动地塑造了人物群像，展开了一幅北方村镇的风俗画卷。</a:t>
            </a:r>
          </a:p>
        </p:txBody>
      </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原味母题</a:t>
              </a:r>
            </a:p>
          </p:txBody>
        </p:sp>
      </p:grpSp>
    </p:spTree>
    <p:extLst>
      <p:ext uri="{BB962C8B-B14F-4D97-AF65-F5344CB8AC3E}">
        <p14:creationId xmlns:p14="http://schemas.microsoft.com/office/powerpoint/2010/main" xmlns="" val="36236845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 calcmode="lin" valueType="num">
                                      <p:cBhvr additive="base">
                                        <p:cTn id="14" dur="500" fill="hold"/>
                                        <p:tgtEl>
                                          <p:spTgt spid="69"/>
                                        </p:tgtEl>
                                        <p:attrNameLst>
                                          <p:attrName>ppt_x</p:attrName>
                                        </p:attrNameLst>
                                      </p:cBhvr>
                                      <p:tavLst>
                                        <p:tav tm="0">
                                          <p:val>
                                            <p:strVal val="#ppt_x"/>
                                          </p:val>
                                        </p:tav>
                                        <p:tav tm="100000">
                                          <p:val>
                                            <p:strVal val="#ppt_x"/>
                                          </p:val>
                                        </p:tav>
                                      </p:tavLst>
                                    </p:anim>
                                    <p:anim calcmode="lin" valueType="num">
                                      <p:cBhvr additive="base">
                                        <p:cTn id="15"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被酒店此举感动，很快想到王有福是不是撞了玻璃受的伤呢，突然萌生了一个念头：既然肯赔偿，那就是他们理屈，何不去法院上告，趁机索赔更大一笔钱呢？我为我的聪明得意，第二天便给王有福打电话，约他下午到红星饭店边吃边谈。</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红星饭店也是玻璃装修。我选择这家饭店，是要证实他是不是真的在酒店撞伤的。他见了我，肿胀的脸上泛了笑容，步履却小心翼翼，到了门口还用手摸，证实是门口了，一倾一倾地摇晃着小脑袋走进来。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“我没请你，你倒请我了！”他说。</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“一顿饭算什么！”我给他倒了一杯酒，他赶忙说：“我不敢喝的，我有伤。”</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“大伯，你是在德巴街酒店撞伤的吗？”</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“你</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那酒店怎么啦？”</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“这么说，你真的在那儿撞的！”</a:t>
            </a:r>
          </a:p>
        </p:txBody>
      </p:sp>
    </p:spTree>
    <p:extLst>
      <p:ext uri="{BB962C8B-B14F-4D97-AF65-F5344CB8AC3E}">
        <p14:creationId xmlns:p14="http://schemas.microsoft.com/office/powerpoint/2010/main" xmlns="" val="21881456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老头瓷在那里，似乎要抵赖，但脸色立即赤红，压低了声音说：“是在那儿撞的。”一下子人蔫了许多，可怜得像个做错事的孩子。</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“这就好。”我说。</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“我不是故意的。”老头急起来。“我那日感冒，头晕晕的，接到你的电话出来，经过那里，明明看着没有什么，走过去，咚，便撞上了。”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“你撞伤了，怎么就走了？”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“哗啦一声，我才知道是撞上玻璃了。三个姑娘出来扶我，血流了一脸，把她们倒吓坏了，要给我包扎伤口，我爬起来跑了。我赔不起那玻璃呀！”</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“他们到处找你哩。”</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“是吗？我已经几天没敢去德巴街了，他们是在街口认人吗？”</a:t>
            </a:r>
          </a:p>
        </p:txBody>
      </p:sp>
    </p:spTree>
    <p:extLst>
      <p:ext uri="{BB962C8B-B14F-4D97-AF65-F5344CB8AC3E}">
        <p14:creationId xmlns:p14="http://schemas.microsoft.com/office/powerpoint/2010/main" xmlns="" val="5294424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“他们贴了布告</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老头哭丧下脸来，在腰里掏钱，问我一块玻璃多少钱。</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我嘿嘿笑起来。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“不是你给他们赔，是他们要给你赔！”</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“赔我？”</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“是赔你。”我说，“但你不要接受他们的赔偿，他们能赔多少钱？上法院告他们，索赔的就不是几百元几千元了！”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老头愣在那里，一条线的眼里极力努出那黑珠来盯我，说：“你大伯是有私心，害怕赔偿才溜掉的，可我也经了一辈子世事，再也不受骗了！”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“没骗你，你去看布告嘛！”</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“你不骗我，那酒店也骗我哩，我一去那不是投案自首了吗？”</a:t>
            </a:r>
          </a:p>
        </p:txBody>
      </p:sp>
    </p:spTree>
    <p:extLst>
      <p:ext uri="{BB962C8B-B14F-4D97-AF65-F5344CB8AC3E}">
        <p14:creationId xmlns:p14="http://schemas.microsoft.com/office/powerpoint/2010/main" xmlns="" val="39824512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5615896"/>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“大伯，你听我说</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头从怀里掏出一卷软沓沓的钱来，放在桌上：“你要肯认我是大伯，那我求你把这些钱交给人家。不够的话，让得贵补齐。我不是有意的，真是看着什么也没有的，谁知道就有玻璃。你能答应我，这事不要再给外人说，你答应吗？”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“答应。”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老头眼泪花花的，给我又鞠了下躬，扭身离开了饭桌。</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我怎么叫他，他也不回头。</a:t>
            </a:r>
          </a:p>
        </p:txBody>
      </p:sp>
    </p:spTree>
    <p:extLst>
      <p:ext uri="{BB962C8B-B14F-4D97-AF65-F5344CB8AC3E}">
        <p14:creationId xmlns:p14="http://schemas.microsoft.com/office/powerpoint/2010/main" xmlns="" val="27213137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4815677"/>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他走到玻璃墙边，看着玻璃上有个门，伸手摸了摸，没有玻璃，走了出去。</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坐在那里喝完了一壶酒，一口菜也没吃，从饭馆出来往德巴街去。趁无人理会，我揭下了那张布告：布告继续贴着，只能使他活得不安生。顺街往东走，照相馆的橱窗下又是一堆碎玻璃，经理在大声骂：谁撞的，眼睛瞎了吗？！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我走出了狭窄的德巴街。</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有删改</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30570229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6754" y="3778993"/>
            <a:ext cx="19788326" cy="8894743"/>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下列对小说相关内容和艺术特色的分析鉴赏，最恰当的两项是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约好在德巴街路南第十个电杆下会面”，是对地下斗争题材影视作品的模仿，为后文悬念丛生的情节做出铺垫。</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．发现王有福正是受伤的路人后，“我”劝他到法院上告酒店，寻求更多赔偿，因为“我”不仅热心帮助朋友，也有打官司的经验。</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．王有福不情愿承认自己误撞酒店玻璃受伤，主要是因为妻子有病，家庭生活很困难，害怕酒店追究责任，让他赔偿损失。</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．“我”经过照相馆时，见经理面对碎玻璃大骂，这一细节暗示此地这类纠纷不少，王有福担心的“投案自首”之事是经常发生的。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a:t>
            </a:r>
            <a:r>
              <a:rPr lang="zh-CN" altLang="en-US" sz="4000" dirty="0">
                <a:solidFill>
                  <a:schemeClr val="tx1">
                    <a:lumMod val="50000"/>
                    <a:lumOff val="50000"/>
                  </a:schemeClr>
                </a:solidFill>
                <a:latin typeface="微软雅黑" pitchFamily="34" charset="-122"/>
                <a:ea typeface="微软雅黑" pitchFamily="34" charset="-122"/>
              </a:rPr>
              <a:t>．玻璃墙伤人事件的背后，交织着伦理观念、法治观念、诚信意识等不同理念的矛盾、困惑与冲突，是转型期中国社会的一面镜子。 </a:t>
            </a: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原味母题</a:t>
            </a:r>
          </a:p>
        </p:txBody>
      </p:sp>
    </p:spTree>
    <p:extLst>
      <p:ext uri="{BB962C8B-B14F-4D97-AF65-F5344CB8AC3E}">
        <p14:creationId xmlns:p14="http://schemas.microsoft.com/office/powerpoint/2010/main" xmlns="" val="5889939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16338"/>
            <a:ext cx="19800000" cy="79390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88742"/>
            <a:ext cx="19800000"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项不给分。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是对地下斗争题材影视作品的模仿”不合文意，“为后文悬念丛生的情节做出铺垫”错误，仅是作为两个人物见面时的地点标志物。</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因为‘我’不仅热心帮助朋友，也有打官司的经验”错误，应该是“我”认为酒店管理失误导致王有福受伤，要求赔偿正当合理。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暗示此地这类纠纷不少”正确，但“王有福担心的‘投案自首’之事是经常发生的”于文无据。</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40584253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92552"/>
          </a:xfrm>
          <a:prstGeom prst="rect">
            <a:avLst/>
          </a:prstGeom>
          <a:noFill/>
        </p:spPr>
        <p:txBody>
          <a:bodyPr wrap="square" rtlCol="0">
            <a:spAutoFit/>
          </a:bodyPr>
          <a:lstStyle/>
          <a:p>
            <a:pPr>
              <a:lnSpc>
                <a:spcPct val="130000"/>
              </a:lnSpc>
            </a:pPr>
            <a:r>
              <a:rPr lang="zh-CN" altLang="en-US" sz="4000" dirty="0">
                <a:solidFill>
                  <a:srgbClr val="EF8340"/>
                </a:solidFill>
                <a:latin typeface="微软雅黑" pitchFamily="34" charset="-122"/>
                <a:ea typeface="微软雅黑" pitchFamily="34" charset="-122"/>
              </a:rPr>
              <a:t>*</a:t>
            </a:r>
            <a:r>
              <a:rPr lang="en-US" altLang="zh-CN" sz="4000" dirty="0">
                <a:solidFill>
                  <a:srgbClr val="EF8340"/>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我”在小说中的主要作用是什么？请简要分析。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023200" y="4208744"/>
            <a:ext cx="19800000" cy="67466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19976" y="4186792"/>
            <a:ext cx="19800000"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讲述故事：小说故事是由“我”叙述出来的，真实可信。②推进情节：“我”是事件的参与者，由于“我”的提议，情节得以发展变化。③衬托人物：小说主人公王有福的性格，由于“我”的存在而更加鲜明。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每答出一点给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本题考查分析作品写作技巧，能力层级为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。此题为分析第一人称在小说中的作用。解答此类题目可以从叙述视角、推动情节发展、衬托人物形象、表达思想感情、留给读者印象等方面切入。本题可以从前几个方面作答。</a:t>
            </a:r>
          </a:p>
        </p:txBody>
      </p:sp>
    </p:spTree>
    <p:extLst>
      <p:ext uri="{BB962C8B-B14F-4D97-AF65-F5344CB8AC3E}">
        <p14:creationId xmlns:p14="http://schemas.microsoft.com/office/powerpoint/2010/main" xmlns="" val="18481690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208744"/>
            <a:ext cx="19800000" cy="67466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14582"/>
          </a:xfrm>
          <a:prstGeom prst="rect">
            <a:avLst/>
          </a:prstGeom>
          <a:noFill/>
        </p:spPr>
        <p:txBody>
          <a:bodyPr wrap="square" rtlCol="0">
            <a:spAutoFit/>
          </a:bodyPr>
          <a:lstStyle/>
          <a:p>
            <a:pPr>
              <a:lnSpc>
                <a:spcPct val="130000"/>
              </a:lnSpc>
            </a:pPr>
            <a:r>
              <a:rPr lang="zh-CN" altLang="en-US" sz="4000" dirty="0">
                <a:solidFill>
                  <a:srgbClr val="EF8340"/>
                </a:solidFill>
                <a:latin typeface="微软雅黑" pitchFamily="34" charset="-122"/>
                <a:ea typeface="微软雅黑" pitchFamily="34" charset="-122"/>
              </a:rPr>
              <a:t>*</a:t>
            </a:r>
            <a:r>
              <a:rPr lang="en-US" altLang="zh-CN" sz="4000" dirty="0">
                <a:solidFill>
                  <a:srgbClr val="EF8340"/>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小说中的王有福有哪些性格特点？请简要分析。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053082" y="4185651"/>
            <a:ext cx="19800000"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性情谦卑，甚至有点儿窝囊：见了晚辈，也弯腰鞠躬，说话谦和。②胆小怕事，有些狡黠：撞了玻璃偷偷溜掉，别人问起也不敢承认。③有点固执，但不失本分善良：怀疑酒店诚意，承认自己责任，不愿借机发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每答出一点给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本题考查欣赏作品的形象，能力层级为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析人物的性格特点，必须要在理解文本的基础上，选择十分准确的语言加以概括。一般可以从以下几个方面概括：①人物的身份、地位、经历、教养、气质等；②人物的外貌、语言、动作和心理；③人物的社会历史背景；④文中作者或其他人物的介绍和评价。本题中王有福的形象主要从他与“我”见面说话和对待撞碎玻璃这件事情的态度上来进行概括，注意要多角度，不能单一、重复。</a:t>
            </a:r>
          </a:p>
        </p:txBody>
      </p:sp>
    </p:spTree>
    <p:extLst>
      <p:ext uri="{BB962C8B-B14F-4D97-AF65-F5344CB8AC3E}">
        <p14:creationId xmlns:p14="http://schemas.microsoft.com/office/powerpoint/2010/main" xmlns="" val="34867295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776341"/>
            <a:ext cx="19800000" cy="6179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是否状告酒店，“我”与王有福的态度不同。你更认同谁的态度？请结合全文，谈谈你的观点。</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053082" y="4769247"/>
            <a:ext cx="19800000"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一：认同王有福的态度。①王有福受伤与酒店管理有关，但他是有行为能力的成年人，应负一定责任；②王有福害怕赔偿溜走，逃避责任在先，索赔的理由不够正当充分；③王有福害怕被骗而拒绝索赔，在当时情况下，未尝不是理性的选择。</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观点二：认同“我”的态度。①酒店失误导致王有福受伤，要求赔偿正当合理；②王有福放弃赔偿是担心被骗，说明他缺乏法律意识，更应被进行法律启蒙；③王有福式的宽容是对不良行为的纵容，有害无益。</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答出一点给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分，答出两点给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分，答出三点给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8</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分。意思答对即可。如有其他答案，可根据观点明确、理由充分、论述合理的程度，酌情给分。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4984929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4330"/>
            <a:ext cx="19800000" cy="8011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16734"/>
            <a:ext cx="19800000"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回答三项或三项以上，不给分。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本题考查对小说内容的分析和理解的能力。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项，“真相大白”的说法不准确，只能说明白了部分真相，但并没有明白全部真相。</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项，“老汪翻来覆去讲不清楚‘四海困穷，天禄永终’”，说明他不适合做乡村塾师，不能说明他“迂腐无能”。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以简约沉稳的白描手法，生动地塑造了人物群像”的说法错误，白描手法是用最精练、最节省的文字，粗线条勾勒出人物的精神面貌，而不加渲染、铺陈。但文中老汪“乱走”、银瓶爱占便宜等内容写得很生动，很细致。</a:t>
            </a:r>
          </a:p>
        </p:txBody>
      </p:sp>
    </p:spTree>
    <p:extLst>
      <p:ext uri="{BB962C8B-B14F-4D97-AF65-F5344CB8AC3E}">
        <p14:creationId xmlns:p14="http://schemas.microsoft.com/office/powerpoint/2010/main" xmlns="" val="89756928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3060750"/>
            <a:ext cx="19800000" cy="7894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057568"/>
            <a:ext cx="19800000"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本题考查对作品进行个性化阅读和有创意的解读，能力层级为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F</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。首先，必须明确认同一个人物的态度，并亮明观点；其次，列举个性化阅读、解读的理由。要注意的是可以联系社会实际中的法律常识。答题时列举的理由要分出条理。</a:t>
            </a:r>
          </a:p>
        </p:txBody>
      </p:sp>
    </p:spTree>
    <p:extLst>
      <p:ext uri="{BB962C8B-B14F-4D97-AF65-F5344CB8AC3E}">
        <p14:creationId xmlns:p14="http://schemas.microsoft.com/office/powerpoint/2010/main" xmlns="" val="14995109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6754" y="3778993"/>
            <a:ext cx="19788326"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人物形象概括与分析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我”是一个什么样的人？请结合全文简要分析。</a:t>
            </a: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对点子题</a:t>
            </a:r>
          </a:p>
        </p:txBody>
      </p:sp>
      <p:sp>
        <p:nvSpPr>
          <p:cNvPr id="10" name="矩形 9"/>
          <p:cNvSpPr/>
          <p:nvPr/>
        </p:nvSpPr>
        <p:spPr>
          <a:xfrm>
            <a:off x="2023200" y="4851414"/>
            <a:ext cx="19800000" cy="61039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56953" y="4848232"/>
            <a:ext cx="19800000"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热心助人。“我”把王得贵捎的钱设法交给了王有福，并转告得贵的话。②自作聪明。“我”萌生了去法院上告酒店的想法，想让王有福趁机索赔一大笔钱，还为自己的聪明得意。③享受生活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有闲情逸致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。“我”坐在茶馆喝茶，觉得茶不错，第二天还去。④同情并维护善良者。趁无人理会，“我”揭下了那张布告，想使王有福生活得自在些。</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形象特征”与“性格特征”是两个不同的概念，形象特征包含的方面比较广，如作品中出现的人物的外貌特征、地位、身份等都应在答案之中。</a:t>
            </a:r>
          </a:p>
        </p:txBody>
      </p:sp>
    </p:spTree>
    <p:extLst>
      <p:ext uri="{BB962C8B-B14F-4D97-AF65-F5344CB8AC3E}">
        <p14:creationId xmlns:p14="http://schemas.microsoft.com/office/powerpoint/2010/main" xmlns="" val="25730754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6.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人物性格概括与分析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参见“原味母题”第</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题。</a:t>
            </a:r>
          </a:p>
        </p:txBody>
      </p:sp>
      <p:sp>
        <p:nvSpPr>
          <p:cNvPr id="8" name="矩形 7"/>
          <p:cNvSpPr/>
          <p:nvPr/>
        </p:nvSpPr>
        <p:spPr>
          <a:xfrm>
            <a:off x="2023200" y="4212878"/>
            <a:ext cx="19800000" cy="67425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06284" y="4216078"/>
            <a:ext cx="19800000"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 参见“原味母题”第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题。</a:t>
            </a:r>
          </a:p>
        </p:txBody>
      </p:sp>
    </p:spTree>
    <p:extLst>
      <p:ext uri="{BB962C8B-B14F-4D97-AF65-F5344CB8AC3E}">
        <p14:creationId xmlns:p14="http://schemas.microsoft.com/office/powerpoint/2010/main" xmlns="" val="16359801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253828"/>
            <a:ext cx="19800000" cy="67015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7.</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分析主要人物的作用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小说塑造王有福这一形象有什么作用？试结合文本简要分析。</a:t>
            </a:r>
          </a:p>
        </p:txBody>
      </p:sp>
      <p:sp>
        <p:nvSpPr>
          <p:cNvPr id="8" name="矩形 7"/>
          <p:cNvSpPr/>
          <p:nvPr/>
        </p:nvSpPr>
        <p:spPr>
          <a:xfrm>
            <a:off x="2053082" y="4253828"/>
            <a:ext cx="19800000"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推动情节发展。小说通过塑造王有福这一形象与“我”的接触、交谈，使“我”产生了一些想法，也改变了“我”的一些想法，直接推进了主要情节向高潮、结局发展。②揭示小说的主题，即借助形象透露出作者对社会生活的感受和体会。这篇小说通过王有福的故事深刻揭示了底层百姓的生活贫困、胆小怕事、本分善良，表达了作者的深切同情。③折射出社会现象，带给人们启示。通过王有福的形象，折射出社会上有些违反操作规定的工程造成人身伤害后仅靠操作方凭借良心道歉、赔偿的社会现象，折射出社会上存在遇事逃避责任的社会现象，折射出社会上存在放弃赔偿担心被骗的社会现象，折射出社会上存在宽容肇事者不良行为的社会现象等，启示人们要同情弱小者，普及法律常识，弘扬社会正能量，坚决与不良行为做斗争等。</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主要有三个方面的考虑，对情节的作用、对主题的作用和对社会的作用。</a:t>
            </a:r>
          </a:p>
        </p:txBody>
      </p:sp>
    </p:spTree>
    <p:extLst>
      <p:ext uri="{BB962C8B-B14F-4D97-AF65-F5344CB8AC3E}">
        <p14:creationId xmlns:p14="http://schemas.microsoft.com/office/powerpoint/2010/main" xmlns="" val="34944130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212878"/>
            <a:ext cx="19800000" cy="67425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8.</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分析次要人物的作用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参见“原味母题”第</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题。</a:t>
            </a:r>
          </a:p>
        </p:txBody>
      </p:sp>
      <p:sp>
        <p:nvSpPr>
          <p:cNvPr id="8" name="矩形 7"/>
          <p:cNvSpPr/>
          <p:nvPr/>
        </p:nvSpPr>
        <p:spPr>
          <a:xfrm>
            <a:off x="1951762" y="4212878"/>
            <a:ext cx="19800000"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答案”参见“原味母题”第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题。</a:t>
            </a:r>
          </a:p>
        </p:txBody>
      </p:sp>
    </p:spTree>
    <p:extLst>
      <p:ext uri="{BB962C8B-B14F-4D97-AF65-F5344CB8AC3E}">
        <p14:creationId xmlns:p14="http://schemas.microsoft.com/office/powerpoint/2010/main" xmlns="" val="6939396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3976122"/>
            <a:ext cx="19800000" cy="69792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9.</a:t>
            </a:r>
            <a:r>
              <a:rPr lang="zh-CN" altLang="en-US" sz="4000" dirty="0">
                <a:solidFill>
                  <a:schemeClr val="tx1">
                    <a:lumMod val="50000"/>
                    <a:lumOff val="50000"/>
                  </a:schemeClr>
                </a:solidFill>
                <a:latin typeface="微软雅黑" pitchFamily="34" charset="-122"/>
                <a:ea typeface="微软雅黑" pitchFamily="34" charset="-122"/>
              </a:rPr>
              <a:t> 分析物象的作用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小说的题目是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玻璃</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，请结合文本说说这一物象在小说中的作用。</a:t>
            </a:r>
          </a:p>
        </p:txBody>
      </p:sp>
      <p:sp>
        <p:nvSpPr>
          <p:cNvPr id="8" name="矩形 7"/>
          <p:cNvSpPr/>
          <p:nvPr/>
        </p:nvSpPr>
        <p:spPr>
          <a:xfrm>
            <a:off x="2053082" y="3993039"/>
            <a:ext cx="19800000"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被打碎的玻璃反复出现，“玻璃”这一物象，串起了人物或躲避或希望得到更多赔偿的情节，成为小说的线索，使结构更加严谨。②推动情节发展。因为王有福撞碎了玻璃致伤才不能如约，因为“我”看到酒店玻璃事件贴出的布告萌生了索赔的想法才请王有福吃饭，因为提及撞碎玻璃的事才有王有福后来的一系列言行、心理。“玻璃”这一物象推动了情节的发展。③突出人物性格，揭示、深化主题。所有人物的性格，都因玻璃事件而被表现出来，包括王有福、“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大骂的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经理等；同时，揭示并深化了主题。④具有象征意义。“玻璃”象征了社会上一切容易诱发、导致纠纷的事物、事件，从中能折射出人们的伦理、法治、诚信等观念。</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可以从环境、人物、情节结构、主题、象征意义等方面思考。</a:t>
            </a:r>
          </a:p>
        </p:txBody>
      </p:sp>
    </p:spTree>
    <p:extLst>
      <p:ext uri="{BB962C8B-B14F-4D97-AF65-F5344CB8AC3E}">
        <p14:creationId xmlns:p14="http://schemas.microsoft.com/office/powerpoint/2010/main" xmlns="" val="12785009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776341"/>
            <a:ext cx="19800000" cy="6179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10.</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分析细节描写的作用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作者善于运用细节描写来写活人物。请结合文中画波浪线部分的细节描写，说明这样的描写有什么效果。</a:t>
            </a:r>
          </a:p>
        </p:txBody>
      </p:sp>
      <p:sp>
        <p:nvSpPr>
          <p:cNvPr id="8" name="矩形 7"/>
          <p:cNvSpPr/>
          <p:nvPr/>
        </p:nvSpPr>
        <p:spPr>
          <a:xfrm>
            <a:off x="2053082" y="4769247"/>
            <a:ext cx="19800000"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一段细节描写的表达效果有：①虽然是对王有福的动作、语言描写，但深刻地揭示了他愿意承担责任、息事宁人、不愿张扬的心理；②突出了主要人物王有福胆小怕事、老实本分的性格特征；③侧重通过人物的行动、语言来塑造人物形象，具有很好的效果。</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可以从由细节看心理、由细节看人物性格、由细节看精神品质等方面来分析人物细节描写的作用。</a:t>
            </a:r>
          </a:p>
        </p:txBody>
      </p:sp>
    </p:spTree>
    <p:extLst>
      <p:ext uri="{BB962C8B-B14F-4D97-AF65-F5344CB8AC3E}">
        <p14:creationId xmlns:p14="http://schemas.microsoft.com/office/powerpoint/2010/main" xmlns="" val="8460586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132758"/>
            <a:ext cx="19800000" cy="8094524"/>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类型一　概括形象类</a:t>
            </a:r>
            <a:endParaRPr lang="en-US" altLang="zh-CN" sz="4000" b="1" kern="100" dirty="0">
              <a:solidFill>
                <a:srgbClr val="EF8340"/>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物形象是小说的主要构件。小说的核心任务就是通过塑造典型的人物形象来揭示社会生活的本质，从而表现一定的主题。小说中人物的形象特征包括两个方面：外在特征和内在特征。外在特征指的是人物的外貌、职业、生活习惯等，内在特征指的是人物的心理状态、精神品质等。把握小说人物形象特征要从两点入手：一是重视小说中人物的身份、地位、经历、教养和气质等，因为它们直接决定着人物的言行，影响着人物的性格；二是结合小说对人物语言、外貌、行动和心理的直接描写，以及对环境、与他人的关系等的间接描写来把握人物的思想感情和性格特征。</a:t>
            </a:r>
          </a:p>
          <a:p>
            <a:pPr indent="1071563" algn="just">
              <a:lnSpc>
                <a:spcPct val="130000"/>
              </a:lnSpc>
              <a:spcAft>
                <a:spcPts val="0"/>
              </a:spcAft>
            </a:pPr>
            <a:endParaRPr lang="zh-CN" altLang="en-US" sz="40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626505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0" end="0"/>
                                            </p:txEl>
                                          </p:spTgt>
                                        </p:tgtEl>
                                        <p:attrNameLst>
                                          <p:attrName>style.visibility</p:attrName>
                                        </p:attrNameLst>
                                      </p:cBhvr>
                                      <p:to>
                                        <p:strVal val="visible"/>
                                      </p:to>
                                    </p:set>
                                    <p:animEffect transition="in" filter="fade">
                                      <p:cBhvr>
                                        <p:cTn id="10" dur="2000"/>
                                        <p:tgtEl>
                                          <p:spTgt spid="69">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9">
                                            <p:txEl>
                                              <p:pRg st="1" end="1"/>
                                            </p:txEl>
                                          </p:spTgt>
                                        </p:tgtEl>
                                        <p:attrNameLst>
                                          <p:attrName>style.visibility</p:attrName>
                                        </p:attrNameLst>
                                      </p:cBhvr>
                                      <p:to>
                                        <p:strVal val="visible"/>
                                      </p:to>
                                    </p:set>
                                    <p:animEffect transition="in" filter="fade">
                                      <p:cBhvr>
                                        <p:cTn id="13" dur="2000"/>
                                        <p:tgtEl>
                                          <p:spTgt spid="6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1458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运用各种描写手法来塑造人物形象</a:t>
            </a:r>
          </a:p>
        </p:txBody>
      </p:sp>
      <p:graphicFrame>
        <p:nvGraphicFramePr>
          <p:cNvPr id="4" name="表格 3"/>
          <p:cNvGraphicFramePr>
            <a:graphicFrameLocks noGrp="1"/>
          </p:cNvGraphicFramePr>
          <p:nvPr>
            <p:extLst>
              <p:ext uri="{D42A27DB-BD31-4B8C-83A1-F6EECF244321}">
                <p14:modId xmlns:p14="http://schemas.microsoft.com/office/powerpoint/2010/main" xmlns="" val="1113819877"/>
              </p:ext>
            </p:extLst>
          </p:nvPr>
        </p:nvGraphicFramePr>
        <p:xfrm>
          <a:off x="2167216" y="3924846"/>
          <a:ext cx="19651532" cy="7776864"/>
        </p:xfrm>
        <a:graphic>
          <a:graphicData uri="http://schemas.openxmlformats.org/drawingml/2006/table">
            <a:tbl>
              <a:tblPr>
                <a:tableStyleId>{5C22544A-7EE6-4342-B048-85BDC9FD1C3A}</a:tableStyleId>
              </a:tblPr>
              <a:tblGrid>
                <a:gridCol w="1001460">
                  <a:extLst>
                    <a:ext uri="{9D8B030D-6E8A-4147-A177-3AD203B41FA5}">
                      <a16:colId xmlns:a16="http://schemas.microsoft.com/office/drawing/2014/main" xmlns="" val="20000"/>
                    </a:ext>
                  </a:extLst>
                </a:gridCol>
                <a:gridCol w="1368152">
                  <a:extLst>
                    <a:ext uri="{9D8B030D-6E8A-4147-A177-3AD203B41FA5}">
                      <a16:colId xmlns:a16="http://schemas.microsoft.com/office/drawing/2014/main" xmlns="" val="20001"/>
                    </a:ext>
                  </a:extLst>
                </a:gridCol>
                <a:gridCol w="17281920">
                  <a:extLst>
                    <a:ext uri="{9D8B030D-6E8A-4147-A177-3AD203B41FA5}">
                      <a16:colId xmlns:a16="http://schemas.microsoft.com/office/drawing/2014/main" xmlns="" val="20002"/>
                    </a:ext>
                  </a:extLst>
                </a:gridCol>
              </a:tblGrid>
              <a:tr h="598220">
                <a:tc gridSpan="2">
                  <a:txBody>
                    <a:bodyPr/>
                    <a:lstStyle/>
                    <a:p>
                      <a:pPr algn="ctr">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描写手法</a:t>
                      </a:r>
                    </a:p>
                  </a:txBody>
                  <a:tcPr marL="64695" marR="64695" marT="0" marB="0"/>
                </a:tc>
                <a:tc hMerge="1">
                  <a:txBody>
                    <a:bodyPr/>
                    <a:lstStyle/>
                    <a:p>
                      <a:endParaRPr lang="zh-CN" altLang="en-US"/>
                    </a:p>
                  </a:txBody>
                  <a:tcPr/>
                </a:tc>
                <a:tc>
                  <a:txBody>
                    <a:bodyPr/>
                    <a:lstStyle/>
                    <a:p>
                      <a:pPr algn="ctr">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具体分析</a:t>
                      </a:r>
                    </a:p>
                  </a:txBody>
                  <a:tcPr marL="64695" marR="64695" marT="0" marB="0" anchor="ctr"/>
                </a:tc>
                <a:extLst>
                  <a:ext uri="{0D108BD9-81ED-4DB2-BD59-A6C34878D82A}">
                    <a16:rowId xmlns:a16="http://schemas.microsoft.com/office/drawing/2014/main" xmlns="" val="10000"/>
                  </a:ext>
                </a:extLst>
              </a:tr>
              <a:tr h="598220">
                <a:tc rowSpan="3">
                  <a:txBody>
                    <a:bodyPr/>
                    <a:lstStyle/>
                    <a:p>
                      <a:pPr algn="ctr">
                        <a:spcAft>
                          <a:spcPts val="0"/>
                        </a:spcAft>
                      </a:pPr>
                      <a:endParaRPr lang="en-US" altLang="zh-CN" sz="3600" kern="1200" dirty="0">
                        <a:solidFill>
                          <a:schemeClr val="tx1">
                            <a:lumMod val="50000"/>
                            <a:lumOff val="50000"/>
                          </a:schemeClr>
                        </a:solidFill>
                        <a:latin typeface="微软雅黑" pitchFamily="34" charset="-122"/>
                        <a:ea typeface="微软雅黑" pitchFamily="34" charset="-122"/>
                        <a:cs typeface="+mn-cs"/>
                      </a:endParaRPr>
                    </a:p>
                    <a:p>
                      <a:pPr algn="ctr">
                        <a:spcAft>
                          <a:spcPts val="0"/>
                        </a:spcAft>
                      </a:pPr>
                      <a:endParaRPr lang="en-US" altLang="zh-CN" sz="3600" kern="1200" dirty="0">
                        <a:solidFill>
                          <a:schemeClr val="tx1">
                            <a:lumMod val="50000"/>
                            <a:lumOff val="50000"/>
                          </a:schemeClr>
                        </a:solidFill>
                        <a:latin typeface="微软雅黑" pitchFamily="34" charset="-122"/>
                        <a:ea typeface="微软雅黑" pitchFamily="34" charset="-122"/>
                        <a:cs typeface="+mn-cs"/>
                      </a:endParaRPr>
                    </a:p>
                    <a:p>
                      <a:pPr algn="ctr">
                        <a:spcAft>
                          <a:spcPts val="0"/>
                        </a:spcAft>
                      </a:pPr>
                      <a:endParaRPr lang="en-US" altLang="zh-CN" sz="3600" kern="1200" dirty="0">
                        <a:solidFill>
                          <a:schemeClr val="tx1">
                            <a:lumMod val="50000"/>
                            <a:lumOff val="50000"/>
                          </a:schemeClr>
                        </a:solidFill>
                        <a:latin typeface="微软雅黑" pitchFamily="34" charset="-122"/>
                        <a:ea typeface="微软雅黑" pitchFamily="34" charset="-122"/>
                        <a:cs typeface="+mn-cs"/>
                      </a:endParaRPr>
                    </a:p>
                    <a:p>
                      <a:pPr algn="ctr">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正</a:t>
                      </a:r>
                    </a:p>
                    <a:p>
                      <a:pPr algn="ctr">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面</a:t>
                      </a:r>
                    </a:p>
                    <a:p>
                      <a:pPr algn="ctr">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描</a:t>
                      </a:r>
                    </a:p>
                    <a:p>
                      <a:pPr algn="ctr">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写</a:t>
                      </a:r>
                    </a:p>
                  </a:txBody>
                  <a:tcPr marL="64695" marR="64695" marT="0" marB="0"/>
                </a:tc>
                <a:tc>
                  <a:txBody>
                    <a:bodyPr/>
                    <a:lstStyle/>
                    <a:p>
                      <a:pPr algn="ctr">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类别</a:t>
                      </a:r>
                    </a:p>
                  </a:txBody>
                  <a:tcPr marL="64695" marR="64695" marT="0" marB="0" anchor="ctr"/>
                </a:tc>
                <a:tc>
                  <a:txBody>
                    <a:bodyPr/>
                    <a:lstStyle/>
                    <a:p>
                      <a:pPr algn="ctr">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特点、作用</a:t>
                      </a:r>
                    </a:p>
                  </a:txBody>
                  <a:tcPr marL="64695" marR="64695" marT="0" marB="0" anchor="ctr"/>
                </a:tc>
                <a:extLst>
                  <a:ext uri="{0D108BD9-81ED-4DB2-BD59-A6C34878D82A}">
                    <a16:rowId xmlns:a16="http://schemas.microsoft.com/office/drawing/2014/main" xmlns="" val="10001"/>
                  </a:ext>
                </a:extLst>
              </a:tr>
              <a:tr h="3589322">
                <a:tc vMerge="1">
                  <a:txBody>
                    <a:bodyPr/>
                    <a:lstStyle/>
                    <a:p>
                      <a:endParaRPr lang="zh-CN" altLang="en-US"/>
                    </a:p>
                  </a:txBody>
                  <a:tcPr/>
                </a:tc>
                <a:tc>
                  <a:txBody>
                    <a:bodyPr/>
                    <a:lstStyle/>
                    <a:p>
                      <a:pPr algn="ctr">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肖像</a:t>
                      </a:r>
                    </a:p>
                    <a:p>
                      <a:pPr algn="ctr">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描写</a:t>
                      </a:r>
                    </a:p>
                  </a:txBody>
                  <a:tcPr marL="64695" marR="64695" marT="0" marB="0" anchor="ctr"/>
                </a:tc>
                <a:tc>
                  <a:txBody>
                    <a:bodyPr/>
                    <a:lstStyle/>
                    <a:p>
                      <a:pPr algn="l">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肖像描写是对人物形象的外部特征的描写，包括人物的容貌、身材、服饰等。它对于人物性格和人物形象的完整体现，有着重要的烘托作用。从人物肖像描写入手，可以迅速掌握人物的外在特征、身份、地位，甚至内在性格。小说人物的肖像描写可以是相对静止的整体显示，如同电影中的人物特写镜头一样，从正面刻画人物肖像，如《林黛玉进贾府》中对林黛玉的肖像描写；也可以是对某一局部的重点刻画，如鲁迅在《祝福》里对祥林嫂的眼神的三次描写</a:t>
                      </a:r>
                    </a:p>
                  </a:txBody>
                  <a:tcPr marL="64695" marR="64695" marT="0" marB="0" anchor="ctr"/>
                </a:tc>
                <a:extLst>
                  <a:ext uri="{0D108BD9-81ED-4DB2-BD59-A6C34878D82A}">
                    <a16:rowId xmlns:a16="http://schemas.microsoft.com/office/drawing/2014/main" xmlns="" val="10002"/>
                  </a:ext>
                </a:extLst>
              </a:tr>
              <a:tr h="2991102">
                <a:tc vMerge="1">
                  <a:txBody>
                    <a:bodyPr/>
                    <a:lstStyle/>
                    <a:p>
                      <a:endParaRPr lang="zh-CN" altLang="en-US"/>
                    </a:p>
                  </a:txBody>
                  <a:tcPr/>
                </a:tc>
                <a:tc>
                  <a:txBody>
                    <a:bodyPr/>
                    <a:lstStyle/>
                    <a:p>
                      <a:pPr algn="ctr">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语言</a:t>
                      </a:r>
                    </a:p>
                    <a:p>
                      <a:pPr algn="ctr">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描写</a:t>
                      </a:r>
                    </a:p>
                  </a:txBody>
                  <a:tcPr marL="64695" marR="64695" marT="0" marB="0" anchor="ctr"/>
                </a:tc>
                <a:tc>
                  <a:txBody>
                    <a:bodyPr/>
                    <a:lstStyle/>
                    <a:p>
                      <a:pPr algn="l">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小说的语言描写包括对话和独白。个性化的对话，可以显示人物的不同性格。鲁迅笔下人物的语言，都极有性格特色，孔乙己的迂腐斯文，杨二嫂的尖刻利己，阿</a:t>
                      </a:r>
                      <a:r>
                        <a:rPr lang="en-US" sz="3600" kern="1200" dirty="0">
                          <a:solidFill>
                            <a:schemeClr val="tx1">
                              <a:lumMod val="50000"/>
                              <a:lumOff val="50000"/>
                            </a:schemeClr>
                          </a:solidFill>
                          <a:latin typeface="微软雅黑" pitchFamily="34" charset="-122"/>
                          <a:ea typeface="微软雅黑" pitchFamily="34" charset="-122"/>
                          <a:cs typeface="+mn-cs"/>
                        </a:rPr>
                        <a:t>Q</a:t>
                      </a:r>
                      <a:r>
                        <a:rPr lang="zh-CN" sz="3600" kern="1200" dirty="0">
                          <a:solidFill>
                            <a:schemeClr val="tx1">
                              <a:lumMod val="50000"/>
                              <a:lumOff val="50000"/>
                            </a:schemeClr>
                          </a:solidFill>
                          <a:latin typeface="微软雅黑" pitchFamily="34" charset="-122"/>
                          <a:ea typeface="微软雅黑" pitchFamily="34" charset="-122"/>
                          <a:cs typeface="+mn-cs"/>
                        </a:rPr>
                        <a:t>的自欺自慰，无不绘声绘色。富有特征的内心独白，也是透视人物内心、展现人物性格特点的一种重要手段。如《欧也妮</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葛朗台》中葛朗台的一句独白：</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那简直是抹自己的脖子！</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它直接揭示了人物对金钱赤裸裸的占有欲</a:t>
                      </a:r>
                    </a:p>
                  </a:txBody>
                  <a:tcPr marL="64695" marR="64695" marT="0" marB="0" anchor="ct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xmlns="" val="23633182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1881674984"/>
              </p:ext>
            </p:extLst>
          </p:nvPr>
        </p:nvGraphicFramePr>
        <p:xfrm>
          <a:off x="2147906" y="3060750"/>
          <a:ext cx="19651532" cy="8856984"/>
        </p:xfrm>
        <a:graphic>
          <a:graphicData uri="http://schemas.openxmlformats.org/drawingml/2006/table">
            <a:tbl>
              <a:tblPr>
                <a:tableStyleId>{5C22544A-7EE6-4342-B048-85BDC9FD1C3A}</a:tableStyleId>
              </a:tblPr>
              <a:tblGrid>
                <a:gridCol w="1001460">
                  <a:extLst>
                    <a:ext uri="{9D8B030D-6E8A-4147-A177-3AD203B41FA5}">
                      <a16:colId xmlns:a16="http://schemas.microsoft.com/office/drawing/2014/main" xmlns="" val="20000"/>
                    </a:ext>
                  </a:extLst>
                </a:gridCol>
                <a:gridCol w="1872208">
                  <a:extLst>
                    <a:ext uri="{9D8B030D-6E8A-4147-A177-3AD203B41FA5}">
                      <a16:colId xmlns:a16="http://schemas.microsoft.com/office/drawing/2014/main" xmlns="" val="20001"/>
                    </a:ext>
                  </a:extLst>
                </a:gridCol>
                <a:gridCol w="16777864">
                  <a:extLst>
                    <a:ext uri="{9D8B030D-6E8A-4147-A177-3AD203B41FA5}">
                      <a16:colId xmlns:a16="http://schemas.microsoft.com/office/drawing/2014/main" xmlns="" val="20002"/>
                    </a:ext>
                  </a:extLst>
                </a:gridCol>
              </a:tblGrid>
              <a:tr h="590466">
                <a:tc gridSpan="2">
                  <a:txBody>
                    <a:bodyPr/>
                    <a:lstStyle/>
                    <a:p>
                      <a:pPr algn="ctr">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描写手法</a:t>
                      </a:r>
                    </a:p>
                  </a:txBody>
                  <a:tcPr marL="64695" marR="64695" marT="0" marB="0"/>
                </a:tc>
                <a:tc hMerge="1">
                  <a:txBody>
                    <a:bodyPr/>
                    <a:lstStyle/>
                    <a:p>
                      <a:endParaRPr lang="zh-CN" altLang="en-US"/>
                    </a:p>
                  </a:txBody>
                  <a:tcPr/>
                </a:tc>
                <a:tc>
                  <a:txBody>
                    <a:bodyPr/>
                    <a:lstStyle/>
                    <a:p>
                      <a:pPr algn="ctr">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具体分析</a:t>
                      </a:r>
                    </a:p>
                  </a:txBody>
                  <a:tcPr marL="64695" marR="64695" marT="0" marB="0" anchor="ctr"/>
                </a:tc>
                <a:extLst>
                  <a:ext uri="{0D108BD9-81ED-4DB2-BD59-A6C34878D82A}">
                    <a16:rowId xmlns:a16="http://schemas.microsoft.com/office/drawing/2014/main" xmlns="" val="10000"/>
                  </a:ext>
                </a:extLst>
              </a:tr>
              <a:tr h="1771397">
                <a:tc rowSpan="3">
                  <a:txBody>
                    <a:bodyPr/>
                    <a:lstStyle/>
                    <a:p>
                      <a:pPr algn="ctr">
                        <a:spcAft>
                          <a:spcPts val="0"/>
                        </a:spcAft>
                      </a:pPr>
                      <a:endParaRPr lang="en-US" altLang="zh-CN" sz="3600" kern="1200" dirty="0">
                        <a:solidFill>
                          <a:schemeClr val="tx1">
                            <a:lumMod val="50000"/>
                            <a:lumOff val="50000"/>
                          </a:schemeClr>
                        </a:solidFill>
                        <a:latin typeface="微软雅黑" pitchFamily="34" charset="-122"/>
                        <a:ea typeface="微软雅黑" pitchFamily="34" charset="-122"/>
                        <a:cs typeface="+mn-cs"/>
                      </a:endParaRPr>
                    </a:p>
                    <a:p>
                      <a:pPr algn="ctr">
                        <a:spcAft>
                          <a:spcPts val="0"/>
                        </a:spcAft>
                      </a:pPr>
                      <a:endParaRPr lang="en-US" altLang="zh-CN" sz="3600" kern="1200" dirty="0">
                        <a:solidFill>
                          <a:schemeClr val="tx1">
                            <a:lumMod val="50000"/>
                            <a:lumOff val="50000"/>
                          </a:schemeClr>
                        </a:solidFill>
                        <a:latin typeface="微软雅黑" pitchFamily="34" charset="-122"/>
                        <a:ea typeface="微软雅黑" pitchFamily="34" charset="-122"/>
                        <a:cs typeface="+mn-cs"/>
                      </a:endParaRPr>
                    </a:p>
                    <a:p>
                      <a:pPr algn="ctr">
                        <a:spcAft>
                          <a:spcPts val="0"/>
                        </a:spcAft>
                      </a:pPr>
                      <a:endParaRPr lang="en-US" altLang="zh-CN" sz="3600" kern="1200" dirty="0">
                        <a:solidFill>
                          <a:schemeClr val="tx1">
                            <a:lumMod val="50000"/>
                            <a:lumOff val="50000"/>
                          </a:schemeClr>
                        </a:solidFill>
                        <a:latin typeface="微软雅黑" pitchFamily="34" charset="-122"/>
                        <a:ea typeface="微软雅黑" pitchFamily="34" charset="-122"/>
                        <a:cs typeface="+mn-cs"/>
                      </a:endParaRPr>
                    </a:p>
                    <a:p>
                      <a:pPr algn="ctr">
                        <a:spcAft>
                          <a:spcPts val="0"/>
                        </a:spcAft>
                      </a:pPr>
                      <a:endParaRPr lang="en-US" altLang="zh-CN" sz="3600" kern="1200" dirty="0">
                        <a:solidFill>
                          <a:schemeClr val="tx1">
                            <a:lumMod val="50000"/>
                            <a:lumOff val="50000"/>
                          </a:schemeClr>
                        </a:solidFill>
                        <a:latin typeface="微软雅黑" pitchFamily="34" charset="-122"/>
                        <a:ea typeface="微软雅黑" pitchFamily="34" charset="-122"/>
                        <a:cs typeface="+mn-cs"/>
                      </a:endParaRPr>
                    </a:p>
                    <a:p>
                      <a:pPr algn="ctr">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正</a:t>
                      </a:r>
                    </a:p>
                    <a:p>
                      <a:pPr algn="ctr">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面</a:t>
                      </a:r>
                    </a:p>
                    <a:p>
                      <a:pPr algn="ctr">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描</a:t>
                      </a:r>
                    </a:p>
                    <a:p>
                      <a:pPr algn="ctr">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写</a:t>
                      </a:r>
                    </a:p>
                  </a:txBody>
                  <a:tcPr marL="64695" marR="64695" marT="0" marB="0"/>
                </a:tc>
                <a:tc>
                  <a:txBody>
                    <a:bodyPr/>
                    <a:lstStyle/>
                    <a:p>
                      <a:pPr algn="ctr">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动作</a:t>
                      </a:r>
                    </a:p>
                    <a:p>
                      <a:pPr algn="ctr">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描写</a:t>
                      </a:r>
                    </a:p>
                  </a:txBody>
                  <a:tcPr marL="64695" marR="64695" marT="0" marB="0" anchor="ctr"/>
                </a:tc>
                <a:tc>
                  <a:txBody>
                    <a:bodyPr/>
                    <a:lstStyle/>
                    <a:p>
                      <a:pPr algn="l">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动作描写是指作家对人物富有性格特征的动作所做的生动、具体的描绘和刻画。人的行为动作是人物的思想感情的外在显现，是人物性格的具体展露。如《林黛玉进贾府》中</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便不上炕，只向东边椅子上坐了</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就表现了林黛玉的小心谨慎</a:t>
                      </a:r>
                    </a:p>
                  </a:txBody>
                  <a:tcPr marL="64695" marR="64695" marT="0" marB="0" anchor="ctr"/>
                </a:tc>
                <a:extLst>
                  <a:ext uri="{0D108BD9-81ED-4DB2-BD59-A6C34878D82A}">
                    <a16:rowId xmlns:a16="http://schemas.microsoft.com/office/drawing/2014/main" xmlns="" val="10001"/>
                  </a:ext>
                </a:extLst>
              </a:tr>
              <a:tr h="2952328">
                <a:tc vMerge="1">
                  <a:txBody>
                    <a:bodyPr/>
                    <a:lstStyle/>
                    <a:p>
                      <a:endParaRPr lang="zh-CN" altLang="en-US"/>
                    </a:p>
                  </a:txBody>
                  <a:tcPr/>
                </a:tc>
                <a:tc>
                  <a:txBody>
                    <a:bodyPr/>
                    <a:lstStyle/>
                    <a:p>
                      <a:pPr algn="ctr">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心理</a:t>
                      </a:r>
                    </a:p>
                    <a:p>
                      <a:pPr algn="ctr">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描写</a:t>
                      </a:r>
                    </a:p>
                  </a:txBody>
                  <a:tcPr marL="64695" marR="64695" marT="0" marB="0" anchor="ctr"/>
                </a:tc>
                <a:tc>
                  <a:txBody>
                    <a:bodyPr/>
                    <a:lstStyle/>
                    <a:p>
                      <a:pPr algn="l">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心理描写直接表现人物的思想和内在情感</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矛盾、焦虑、担心、喜悦、兴奋等</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，表现人物思想品质，刻画人物性格，推动情节发展，可以使人物</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深刻化</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在人物描写中具有重要的意义。如《项链》里对玛蒂尔德的一段心理分析，让现实生活与她的梦想形成鲜明的对照，突出了现实与梦想的尖锐矛盾，揭示了玛蒂尔德一心想摆脱寒酸的生活而挤入上流社会，成为生活优裕而受人奉承的贵夫人的心理</a:t>
                      </a:r>
                    </a:p>
                  </a:txBody>
                  <a:tcPr marL="64695" marR="64695" marT="0" marB="0" anchor="ctr"/>
                </a:tc>
                <a:extLst>
                  <a:ext uri="{0D108BD9-81ED-4DB2-BD59-A6C34878D82A}">
                    <a16:rowId xmlns:a16="http://schemas.microsoft.com/office/drawing/2014/main" xmlns="" val="10002"/>
                  </a:ext>
                </a:extLst>
              </a:tr>
              <a:tr h="2361862">
                <a:tc vMerge="1">
                  <a:txBody>
                    <a:bodyPr/>
                    <a:lstStyle/>
                    <a:p>
                      <a:endParaRPr lang="zh-CN" altLang="en-US"/>
                    </a:p>
                  </a:txBody>
                  <a:tcPr/>
                </a:tc>
                <a:tc>
                  <a:txBody>
                    <a:bodyPr/>
                    <a:lstStyle/>
                    <a:p>
                      <a:pPr algn="ctr">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细节</a:t>
                      </a:r>
                    </a:p>
                    <a:p>
                      <a:pPr algn="ctr">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描写</a:t>
                      </a:r>
                    </a:p>
                  </a:txBody>
                  <a:tcPr marL="64695" marR="64695" marT="0" marB="0" anchor="ctr"/>
                </a:tc>
                <a:tc>
                  <a:txBody>
                    <a:bodyPr/>
                    <a:lstStyle/>
                    <a:p>
                      <a:pPr algn="l">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细节描写是指对文学作品中的人物、环境或事件的某一局部、某一特征、某一细微事实所做的具体、深入的描写，能更细腻地展示人物的某一特征。如《林黛玉进贾府》中林黛玉对</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读书</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问题的两次不同的回答，就展现了林黛玉小心谨慎的性格</a:t>
                      </a:r>
                    </a:p>
                  </a:txBody>
                  <a:tcPr marL="64695" marR="64695" marT="0" marB="0" anchor="ctr"/>
                </a:tc>
                <a:extLst>
                  <a:ext uri="{0D108BD9-81ED-4DB2-BD59-A6C34878D82A}">
                    <a16:rowId xmlns:a16="http://schemas.microsoft.com/office/drawing/2014/main" xmlns="" val="10003"/>
                  </a:ext>
                </a:extLst>
              </a:tr>
              <a:tr h="1180931">
                <a:tc gridSpan="2">
                  <a:txBody>
                    <a:bodyPr/>
                    <a:lstStyle/>
                    <a:p>
                      <a:pPr algn="ctr">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侧面描写</a:t>
                      </a:r>
                    </a:p>
                  </a:txBody>
                  <a:tcPr marL="64695" marR="64695" marT="0" marB="0"/>
                </a:tc>
                <a:tc hMerge="1">
                  <a:txBody>
                    <a:bodyPr/>
                    <a:lstStyle/>
                    <a:p>
                      <a:endParaRPr lang="zh-CN" altLang="en-US"/>
                    </a:p>
                  </a:txBody>
                  <a:tcPr/>
                </a:tc>
                <a:tc>
                  <a:txBody>
                    <a:bodyPr/>
                    <a:lstStyle/>
                    <a:p>
                      <a:pPr algn="l">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侧面描写又叫间接描写，是从侧面烘托人物形象，通过对周围人物或环境的描绘来表现所要描写的对象，以使其鲜明突出</a:t>
                      </a:r>
                    </a:p>
                  </a:txBody>
                  <a:tcPr marL="64695" marR="64695" marT="0" marB="0" anchor="ct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xmlns="" val="42139537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880324" y="2822129"/>
            <a:ext cx="19859764" cy="814582"/>
          </a:xfrm>
          <a:prstGeom prst="rect">
            <a:avLst/>
          </a:prstGeom>
          <a:noFill/>
        </p:spPr>
        <p:txBody>
          <a:bodyPr wrap="square" rtlCol="0">
            <a:spAutoFit/>
          </a:bodyPr>
          <a:lstStyle/>
          <a:p>
            <a:pPr marL="441325">
              <a:lnSpc>
                <a:spcPct val="130000"/>
              </a:lnSpc>
            </a:pPr>
            <a:r>
              <a:rPr lang="en-US" altLang="zh-CN" sz="4000" dirty="0">
                <a:solidFill>
                  <a:srgbClr val="EF8340"/>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东家老范是一个什么样的人？请结合全文简要分析。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59" name="矩形 58"/>
          <p:cNvSpPr/>
          <p:nvPr/>
        </p:nvSpPr>
        <p:spPr>
          <a:xfrm>
            <a:off x="2023200" y="4057215"/>
            <a:ext cx="19800000" cy="68981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56225" y="4057215"/>
            <a:ext cx="19800000"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自家设私塾而允许别家孩子随听，是个大方的人；②关注老汪的“乱走”，并尽力开导安慰，是个友善的人；③不再追问老汪的隐情，是个有分寸的人；④不因银瓶而辞退老汪，是个识大体的人。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每答出一点给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分，给满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6</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分为止。意思答对即可。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概括小说中人物形象特点的能力。人物形象，一般可以从以下几个方面来概括：①人物的身份、地位、经历、教养、气质等；②人物的外貌、语言、行动和心理所揭示的人物性格；③小说中人物所处的社会历史背景；④文中对其他人物的介绍和评价。概括本题中东家老范的形象主要从他所做的事情来概括他的性格特点，主要有以下几个事件：自家设私塾而允许别家孩子随意听、关注老汪的“乱走”、 不因银瓶而辞退老汪等。要根据这几个事件概括他的性格特点，注意要从多角度概括，不能太单一、重复。</a:t>
            </a:r>
          </a:p>
        </p:txBody>
      </p:sp>
    </p:spTree>
    <p:extLst>
      <p:ext uri="{BB962C8B-B14F-4D97-AF65-F5344CB8AC3E}">
        <p14:creationId xmlns:p14="http://schemas.microsoft.com/office/powerpoint/2010/main" xmlns="" val="24677084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60"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借助人物的身份、地位、经历、教养、气质等来表现人物</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小说中人物的身份，所拥有的社会地位，以及他的人生经历、教养、气质等因素，直接决定了人物的言行，影响着人物的性格。如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祝福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中的鲁四老爷，他是“一个讲理学的老监生”， 是封建礼教的坚决捍卫者，他思想僵化，反对新党，反对一切变革。已经是民国时代了，而他还停留在封建时代。对于祥林嫂，他起初只是因为她是寡妇，觉得很不吉利罢了，但还能容忍；后来祥林嫂改嫁回来，他实在无法容忍，因为在他的封建伦理观念里，改嫁是女子最大的罪恶，他害怕玷污了祖先。正因为这种歧视，才彻底地毁灭了祥林嫂想要活下去的希望，她被扫地出门，悲惨而死，还要被骂一句“谬种”。</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借助情节来展现人物的形象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性格</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特征</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情节是小说故事推进的过程，是人物性格的发展史。在情节的展开中，通过描写人物的外貌、行为和心理状态，再现人物的鲜明个性。因此，欣赏人物形象，必须从情节入手。</a:t>
            </a:r>
          </a:p>
        </p:txBody>
      </p:sp>
    </p:spTree>
    <p:extLst>
      <p:ext uri="{BB962C8B-B14F-4D97-AF65-F5344CB8AC3E}">
        <p14:creationId xmlns:p14="http://schemas.microsoft.com/office/powerpoint/2010/main" xmlns="" val="42198344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把人物置于特定的社会历史背景中展现</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中的人物，都是在一定的社会历史背景下活动的。鉴赏人物如果离开了人物活动的社会历史背景，就不可能正确理解人物，更不可能理解人物形象的社会意义。因为人物的个性形成与他的生活环境有关，作者塑造一个人物，都是把他当成特定历史时期的典型人物来塑造的。一个人物形象塑造得成功与否，不但要看他是否有鲜明的“个性”，还要看他是否有广泛的“共性”。而对人物“共性”的分析，就必须在一定的社会历史背景中去把握。如祥林嫂就是半殖民地半封建社会时期中国农村下层妇女的典型代表。</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如果说前三条是侧重对人物个性方面的分析，那么，结合人物的社会历史背景而做的分析则是侧重于共性方面的分析。对人物形象的分析，最好是采用两者相结合的方法。</a:t>
            </a:r>
          </a:p>
        </p:txBody>
      </p:sp>
    </p:spTree>
    <p:extLst>
      <p:ext uri="{BB962C8B-B14F-4D97-AF65-F5344CB8AC3E}">
        <p14:creationId xmlns:p14="http://schemas.microsoft.com/office/powerpoint/2010/main" xmlns="" val="9905951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94085"/>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题型一　整体概括与分析人物形象或性格特点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小说中的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是一个什么样的人物形象？请简要分析。</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是一个什么样的人？请结合全文简要分析。</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结合文章内容，分析概括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的性格特点。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具有哪些性格特点？</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5021932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从小说中交代的人物身份、地位、经历、教养等方面入手。因为这些直接决定人物的言行，影响人物的性格。</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从塑造人物形象的方法入手。通过小说对人物的外貌、动作、语言、心理等的正面描写和侧面描写进行分析，概括出人物的形象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性格</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特征。这是概括分析人物性格时最需要关注的一点。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从分析情节入手。在情节的展开中，通过描写人物的外貌、行为和心理状态，再现人物的鲜明个性。因此，欣赏人物形象，可以从情节入手，据情节论人。</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从分析环境入手。人物的成长变化、人物性格的形成与社会环境有着密不可分的关系，什么样的典型环境塑造什么样的典型性格。如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祝福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一文中祥林嫂的性格特点就明显带有时代环境的烙印。</a:t>
            </a:r>
          </a:p>
        </p:txBody>
      </p:sp>
    </p:spTree>
    <p:extLst>
      <p:ext uri="{BB962C8B-B14F-4D97-AF65-F5344CB8AC3E}">
        <p14:creationId xmlns:p14="http://schemas.microsoft.com/office/powerpoint/2010/main" xmlns="" val="30339097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9408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从人物关系、作者议论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评价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其他人物的评价入手。①许多小说作品所提供的人物往往不止一个，这就要求我们准确分析几个人物之间的关系，确定主次，从他们之间的复杂关系中，把握主要人物的性格特征。②作者的评论或其他人物的评价，更是人物性格特征的直接体现。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林黛玉进贾府</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中贾母对王熙凤的评价“泼皮破落户”“凤辣子”，就揭示了王熙凤泼辣的性格特点。</a:t>
            </a:r>
          </a:p>
          <a:p>
            <a:pPr algn="ctr">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特别提示：人物形象特点与性格特点的区别</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性格特点包括人物的心理情感、品行操守、生活态度和价值观等内容。形象特点不只是鲜明的性格特征，还包括外貌、身份、地位、职业等。</a:t>
            </a:r>
          </a:p>
        </p:txBody>
      </p:sp>
    </p:spTree>
    <p:extLst>
      <p:ext uri="{BB962C8B-B14F-4D97-AF65-F5344CB8AC3E}">
        <p14:creationId xmlns:p14="http://schemas.microsoft.com/office/powerpoint/2010/main" xmlns="" val="41782420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1458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答题模板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aphicFrame>
        <p:nvGraphicFramePr>
          <p:cNvPr id="4" name="表格 3"/>
          <p:cNvGraphicFramePr>
            <a:graphicFrameLocks noGrp="1"/>
          </p:cNvGraphicFramePr>
          <p:nvPr>
            <p:extLst>
              <p:ext uri="{D42A27DB-BD31-4B8C-83A1-F6EECF244321}">
                <p14:modId xmlns:p14="http://schemas.microsoft.com/office/powerpoint/2010/main" xmlns="" val="267898668"/>
              </p:ext>
            </p:extLst>
          </p:nvPr>
        </p:nvGraphicFramePr>
        <p:xfrm>
          <a:off x="2232572" y="3999860"/>
          <a:ext cx="19226136" cy="3093339"/>
        </p:xfrm>
        <a:graphic>
          <a:graphicData uri="http://schemas.openxmlformats.org/drawingml/2006/table">
            <a:tbl>
              <a:tblPr>
                <a:tableStyleId>{5C22544A-7EE6-4342-B048-85BDC9FD1C3A}</a:tableStyleId>
              </a:tblPr>
              <a:tblGrid>
                <a:gridCol w="7543032">
                  <a:extLst>
                    <a:ext uri="{9D8B030D-6E8A-4147-A177-3AD203B41FA5}">
                      <a16:colId xmlns:a16="http://schemas.microsoft.com/office/drawing/2014/main" xmlns="" val="20000"/>
                    </a:ext>
                  </a:extLst>
                </a:gridCol>
                <a:gridCol w="11683104">
                  <a:extLst>
                    <a:ext uri="{9D8B030D-6E8A-4147-A177-3AD203B41FA5}">
                      <a16:colId xmlns:a16="http://schemas.microsoft.com/office/drawing/2014/main" xmlns="" val="20001"/>
                    </a:ext>
                  </a:extLst>
                </a:gridCol>
              </a:tblGrid>
              <a:tr h="968353">
                <a:tc>
                  <a:txBody>
                    <a:bodyPr/>
                    <a:lstStyle/>
                    <a:p>
                      <a:pPr marL="0" algn="ctr" defTabSz="2119122" rtl="0" eaLnBrk="1" latinLnBrk="0" hangingPunct="1">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题干设问</a:t>
                      </a:r>
                    </a:p>
                  </a:txBody>
                  <a:tcPr marL="68580" marR="68580" marT="0" marB="0" anchor="ctr"/>
                </a:tc>
                <a:tc>
                  <a:txBody>
                    <a:bodyPr/>
                    <a:lstStyle/>
                    <a:p>
                      <a:pPr marL="0" algn="ctr" defTabSz="2119122" rtl="0" eaLnBrk="1" latinLnBrk="0" hangingPunct="1">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答题模板</a:t>
                      </a:r>
                    </a:p>
                  </a:txBody>
                  <a:tcPr marL="68580" marR="68580" marT="0" marB="0" anchor="ctr"/>
                </a:tc>
                <a:extLst>
                  <a:ext uri="{0D108BD9-81ED-4DB2-BD59-A6C34878D82A}">
                    <a16:rowId xmlns:a16="http://schemas.microsoft.com/office/drawing/2014/main" xmlns="" val="10000"/>
                  </a:ext>
                </a:extLst>
              </a:tr>
              <a:tr h="1062493">
                <a:tc>
                  <a:txBody>
                    <a:bodyPr/>
                    <a:lstStyle/>
                    <a:p>
                      <a:pPr marL="0" algn="l" defTabSz="2119122" rtl="0" eaLnBrk="1" latinLnBrk="0" hangingPunct="1">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是一个怎样的人？</a:t>
                      </a:r>
                    </a:p>
                  </a:txBody>
                  <a:tcPr marL="68580" marR="68580" marT="0" marB="0" anchor="ctr"/>
                </a:tc>
                <a:tc>
                  <a:txBody>
                    <a:bodyPr/>
                    <a:lstStyle/>
                    <a:p>
                      <a:pPr marL="0" algn="l" defTabSz="2119122" rtl="0" eaLnBrk="1" latinLnBrk="0" hangingPunct="1">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是一个</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思想性格特点</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身份地位</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的人</a:t>
                      </a:r>
                    </a:p>
                  </a:txBody>
                  <a:tcPr marL="68580" marR="68580" marT="0" marB="0" anchor="ctr"/>
                </a:tc>
                <a:extLst>
                  <a:ext uri="{0D108BD9-81ED-4DB2-BD59-A6C34878D82A}">
                    <a16:rowId xmlns:a16="http://schemas.microsoft.com/office/drawing/2014/main" xmlns="" val="10001"/>
                  </a:ext>
                </a:extLst>
              </a:tr>
              <a:tr h="1062493">
                <a:tc>
                  <a:txBody>
                    <a:bodyPr/>
                    <a:lstStyle/>
                    <a:p>
                      <a:pPr marL="0" algn="l" defTabSz="2119122" rtl="0" eaLnBrk="1" latinLnBrk="0" hangingPunct="1">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　</a:t>
                      </a:r>
                      <a:r>
                        <a:rPr lang="en-US" sz="3600" kern="1200">
                          <a:solidFill>
                            <a:schemeClr val="tx1">
                              <a:lumMod val="50000"/>
                              <a:lumOff val="50000"/>
                            </a:schemeClr>
                          </a:solidFill>
                          <a:latin typeface="微软雅黑" pitchFamily="34" charset="-122"/>
                          <a:ea typeface="微软雅黑" pitchFamily="34" charset="-122"/>
                          <a:cs typeface="+mn-cs"/>
                        </a:rPr>
                        <a:t>×××</a:t>
                      </a:r>
                      <a:r>
                        <a:rPr lang="zh-CN" sz="3600" kern="1200">
                          <a:solidFill>
                            <a:schemeClr val="tx1">
                              <a:lumMod val="50000"/>
                              <a:lumOff val="50000"/>
                            </a:schemeClr>
                          </a:solidFill>
                          <a:latin typeface="微软雅黑" pitchFamily="34" charset="-122"/>
                          <a:ea typeface="微软雅黑" pitchFamily="34" charset="-122"/>
                          <a:cs typeface="+mn-cs"/>
                        </a:rPr>
                        <a:t>具有怎样的性格特点？</a:t>
                      </a:r>
                    </a:p>
                  </a:txBody>
                  <a:tcPr marL="68580" marR="68580" marT="0" marB="0" anchor="ctr"/>
                </a:tc>
                <a:tc>
                  <a:txBody>
                    <a:bodyPr/>
                    <a:lstStyle/>
                    <a:p>
                      <a:pPr marL="0" algn="l" defTabSz="2119122" rtl="0" eaLnBrk="1" latinLnBrk="0" hangingPunct="1">
                        <a:spcAft>
                          <a:spcPts val="0"/>
                        </a:spcAft>
                      </a:pP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①</a:t>
                      </a:r>
                      <a:r>
                        <a:rPr lang="zh-CN" sz="3600" kern="1200" dirty="0">
                          <a:solidFill>
                            <a:schemeClr val="tx1">
                              <a:lumMod val="50000"/>
                              <a:lumOff val="50000"/>
                            </a:schemeClr>
                          </a:solidFill>
                          <a:latin typeface="微软雅黑" pitchFamily="34" charset="-122"/>
                          <a:ea typeface="微软雅黑" pitchFamily="34" charset="-122"/>
                          <a:cs typeface="+mn-cs"/>
                        </a:rPr>
                        <a:t>特点＋分析；</a:t>
                      </a:r>
                      <a:r>
                        <a:rPr lang="en-US" sz="3600" kern="1200" dirty="0">
                          <a:solidFill>
                            <a:schemeClr val="tx1">
                              <a:lumMod val="50000"/>
                              <a:lumOff val="50000"/>
                            </a:schemeClr>
                          </a:solidFill>
                          <a:latin typeface="微软雅黑" pitchFamily="34" charset="-122"/>
                          <a:ea typeface="微软雅黑" pitchFamily="34" charset="-122"/>
                          <a:cs typeface="+mn-cs"/>
                        </a:rPr>
                        <a:t>②</a:t>
                      </a:r>
                      <a:r>
                        <a:rPr lang="zh-CN" sz="3600" kern="1200" dirty="0">
                          <a:solidFill>
                            <a:schemeClr val="tx1">
                              <a:lumMod val="50000"/>
                              <a:lumOff val="50000"/>
                            </a:schemeClr>
                          </a:solidFill>
                          <a:latin typeface="微软雅黑" pitchFamily="34" charset="-122"/>
                          <a:ea typeface="微软雅黑" pitchFamily="34" charset="-122"/>
                          <a:cs typeface="+mn-cs"/>
                        </a:rPr>
                        <a:t>特点＋分析；</a:t>
                      </a:r>
                      <a:r>
                        <a:rPr lang="en-US" sz="3600" kern="1200" dirty="0">
                          <a:solidFill>
                            <a:schemeClr val="tx1">
                              <a:lumMod val="50000"/>
                              <a:lumOff val="50000"/>
                            </a:schemeClr>
                          </a:solidFill>
                          <a:latin typeface="微软雅黑" pitchFamily="34" charset="-122"/>
                          <a:ea typeface="微软雅黑" pitchFamily="34" charset="-122"/>
                          <a:cs typeface="+mn-cs"/>
                        </a:rPr>
                        <a:t>③</a:t>
                      </a:r>
                      <a:r>
                        <a:rPr lang="zh-CN" sz="3600" kern="1200" dirty="0">
                          <a:solidFill>
                            <a:schemeClr val="tx1">
                              <a:lumMod val="50000"/>
                              <a:lumOff val="50000"/>
                            </a:schemeClr>
                          </a:solidFill>
                          <a:latin typeface="微软雅黑" pitchFamily="34" charset="-122"/>
                          <a:ea typeface="微软雅黑" pitchFamily="34" charset="-122"/>
                          <a:cs typeface="+mn-cs"/>
                        </a:rPr>
                        <a:t>特点＋分析；</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xmlns="" val="36686704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血的故事</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林海音</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南腔北调的夏夜乘凉会上，一直聊到月上中天，还没有散去的意思。</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大家被彭先生的故事迷住了。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彭先生是张医师的朋友。张医师最近常鼓励大家去验血型。大家都没有动过大手术，对于血的一切不够亲切。</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今晚又谈到了血型。这位彭先生说，作为现代的国民，血型不可不验，而且它或许还有意想不到的妙用呢！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这时，钱太太开腔了：“干脆说罢，我就怕验出是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AB</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型的！”</a:t>
            </a:r>
          </a:p>
        </p:txBody>
      </p:sp>
    </p:spTree>
    <p:extLst>
      <p:ext uri="{BB962C8B-B14F-4D97-AF65-F5344CB8AC3E}">
        <p14:creationId xmlns:p14="http://schemas.microsoft.com/office/powerpoint/2010/main" xmlns="" val="33338199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钱太太之所以这么说，实在也怪张医师，他曾说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AB</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型是不祥之兆。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“我丈母娘就是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AB</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型的。”这时，彭先生忽然冒出来这么一句话。钱太太“咯”地笑了：“还管丈母娘的血型呢！”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张医师紧接着说：“提到彭先生的丈母娘，你们别笑，这里还有段恋爱悲喜剧呢！倒是可以请彭先生讲给你们听。”</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“谈起来，是五年前的事了，”彭先生躺在藤椅上，仰着头，喷着烟，微笑着，他倒真是在做甜蜜的回忆呢！“那时秀鸾在秘书室做打字员，天天从我办公桌的窗前经过。”</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“你就拿眼盯着看！”有人插嘴。</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“不错，我盯着她那会说话的眼睛，淘气的鼻子，甜蜜的小嘴儿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结果认识了没有？”</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“我们当然有机会认识啦！日子一久，我们就坠入情网了，互定终身。热带的小姐，实在另有她们可爱之处。”</a:t>
            </a:r>
          </a:p>
        </p:txBody>
      </p:sp>
    </p:spTree>
    <p:extLst>
      <p:ext uri="{BB962C8B-B14F-4D97-AF65-F5344CB8AC3E}">
        <p14:creationId xmlns:p14="http://schemas.microsoft.com/office/powerpoint/2010/main" xmlns="" val="18462565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“台湾小姐？”到这时大家才知道是位台湾小姐。</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“糟糕的就在秀鸾是台湾小姐。”彭先生接着说。</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“我知道，一定是聘金的问题。”有人说。</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彭先生悠然地吸着烟，摇摇头：“是我那位老丈人的问题！”</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“我那老丈人真是铁打的心肠，任凭秀鸾怎么哀求，就是不许她嫁给我。”</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“他认准了‘外省郎’没好的。秀鸾跟她爸说，如果不答应，她宁可去死。老头子也说，你要嫁给那小子，我只当你死了。结果，秀鸾还是投进了我的怀抱。”</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“但是关于你丈母娘的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AB</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型呢？”这时钱太太又想起了这件事。</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大家笑起来了，彭先生接着讲：</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是很乐观的，我总以为我们结婚以后，一定会把我们翁婿之间的关系慢慢调整过来。可是一年下来，我的愿望始终就没实现，有时看着秀鸾挺着大肚子进去，就让我风里雨里站在门口，我真想冲进去。可是我心疼秀鸾，到底还是忍住了。”</a:t>
            </a:r>
          </a:p>
        </p:txBody>
      </p:sp>
    </p:spTree>
    <p:extLst>
      <p:ext uri="{BB962C8B-B14F-4D97-AF65-F5344CB8AC3E}">
        <p14:creationId xmlns:p14="http://schemas.microsoft.com/office/powerpoint/2010/main" xmlns="" val="534690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“真惨！”林太太不胜唏嘘。</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“倒是我那丈母娘会偷偷出来塞给我点心什么的。”</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“有一天我独个儿上了老丈人家的门儿喽！”</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“好大胆子！”有位先生插嘴。</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“你以为我上门找打架呢，我是报告秀鸾入院待产的消息去了。大胖儿子生下了，算是又见了一代，可是我们的情形并未见好转，老丈人在他女儿面前连半个字都没问过我。”</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“迭格</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老泰山凶得来！”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“硬是要不得！”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一天，”这段回忆大概很有趣，彭先生自己也未语先笑了，“秀鸾匆匆忙忙回来了，慌慌张张地说：‘爸爸病了！’‘什么病啊？’‘肠子！肠子要剪断！快走。’唉！我那铁石心肠的老丈人啊！也有一天要柔肠寸断了！”</a:t>
            </a:r>
          </a:p>
        </p:txBody>
      </p:sp>
    </p:spTree>
    <p:extLst>
      <p:ext uri="{BB962C8B-B14F-4D97-AF65-F5344CB8AC3E}">
        <p14:creationId xmlns:p14="http://schemas.microsoft.com/office/powerpoint/2010/main" xmlns="" val="42832086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880324" y="2822129"/>
            <a:ext cx="19859764" cy="1614801"/>
          </a:xfrm>
          <a:prstGeom prst="rect">
            <a:avLst/>
          </a:prstGeom>
          <a:noFill/>
        </p:spPr>
        <p:txBody>
          <a:bodyPr wrap="square" rtlCol="0">
            <a:spAutoFit/>
          </a:bodyPr>
          <a:lstStyle/>
          <a:p>
            <a:pPr marL="441325">
              <a:lnSpc>
                <a:spcPct val="130000"/>
              </a:lnSpc>
            </a:pPr>
            <a:r>
              <a:rPr lang="en-US" altLang="zh-CN" sz="4000" dirty="0">
                <a:solidFill>
                  <a:srgbClr val="EF8340"/>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老汪对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论语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中“有朋自远方来”一句的独特理解，其实源于自身人际关系的体验，请结合全文简要分析。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59" name="矩形 58"/>
          <p:cNvSpPr/>
          <p:nvPr/>
        </p:nvSpPr>
        <p:spPr>
          <a:xfrm>
            <a:off x="2023200" y="4436930"/>
            <a:ext cx="19800000" cy="71927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3200" y="4436930"/>
            <a:ext cx="19800000" cy="722409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老汪自己孤独不乐，所以从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论语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中读出的也是孤独不乐，反映的是其个人心境；②老汪通过曲解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论语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来证明“圣人”也有同样的孤独感，以此抚慰自己的孤独；③结尾处老汪“发现”老范就是自己的朋友，虽常在身边却宛如远来，这也照应了他此前的理解。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每答出一点给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本题考查对小说中重要语句含意的理解的能力。回答本题，首先要指明老汪对“有朋自远方来”一句的独特理解是什么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认为“有朋自远方来”主人会高兴，是因为身边没有朋友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，然后再指出反映了老汪什么样的人际关系的体验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这正反映了老汪的孤独寂寞，他自认有才却无人理解，心中有思念的人却不能去寻找，只能靠“乱走”来发泄，借“圣人”的孤独来抚慰自己的孤独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。另外，文章的最后一段也涉及了这句话，对此也要理解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当他得知老范宽容地对待自己时，他认为老范是自己的朋友，虽常在身边却宛如远来，真正感受到了“乐”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p14="http://schemas.microsoft.com/office/powerpoint/2010/main" xmlns="" val="6266252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0"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大家听到这里哄然大笑。林太太说：“彭先生，你解恨了，是不是？”</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“不敢！”彭先生虽然这么说，可是仍然可以看出他的轻松。“秀鸾说爸爸需要输血，但秀鸾是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型，小舅子是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型，丈母娘是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AB</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他们都不能给病人输血，买血要五百块钱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毫升，共需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毫升一千五，秀鸾母女在着急。我对秀鸾说：‘这样说来，爸爸是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O</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型血的喽？’秀鸾点点头。我说：‘你何必着急呢！现成的大血人在这儿哪！我也是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O</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型的呀！’”</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“第二天，我那干巴巴的老丈人，一把拉住我的手，‘你金家伙！你金家伙！’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你金家伙？是日本话，还是骂人的话？”</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你金家伙’，台湾话‘你真正好’也！我们爷儿俩的手紧紧地握着，两股热流交汇，一切嫌隙都被血般的事实给溶化了！”彭先生说到这里，向张医师挤了一下眼，微笑着，“所以，我要奉劝诸位，血型不可不验，它实在有意想不到的妙用！”</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3292485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093428"/>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故事讲完了，大家觉得非常有趣，林先生首先说：“血型不可不验，明天就去验。张医师，先给我挂个号。”</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“对！对！血型不可不验。”大家同声地说。</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有删改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迭格：吴方言，意为“这个”。</a:t>
            </a:r>
          </a:p>
        </p:txBody>
      </p:sp>
    </p:spTree>
    <p:extLst>
      <p:ext uri="{BB962C8B-B14F-4D97-AF65-F5344CB8AC3E}">
        <p14:creationId xmlns:p14="http://schemas.microsoft.com/office/powerpoint/2010/main" xmlns="" val="29144640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614801"/>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外省郎”彭先生有哪些性格特点？请简要分析。</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2" name="矩形 11"/>
          <p:cNvSpPr/>
          <p:nvPr/>
        </p:nvSpPr>
        <p:spPr>
          <a:xfrm>
            <a:off x="2023200" y="3852839"/>
            <a:ext cx="19800000" cy="75323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23200" y="3857155"/>
            <a:ext cx="19800000"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有担当，明大义：在老丈人危难时，以亲情、和睦为重，不计前嫌，施以援手，最终赢得老丈人的信任；②执着隐忍：面对老丈人的排斥，不轻言放弃，不莽撞行事，捍卫了自己的爱情；③幽默乐观：说话风趣，与人为善，遇事能有良好的心态。</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欣赏作品的形象的能力。文中的彭先生是一个鲜明的人物形象。从他对待爱情和老丈人的态度上，我们可以看出他的执着与隐忍，不放弃爱情，对老丈人的责难不莽撞行事；在老丈人需要输血时，彭先生挺身而出，善待亲人，我们可以看出他的明大义识大体；另外彭先生风趣幽默，看问题很乐观，言谈之中无不流露出这一点。</a:t>
            </a:r>
          </a:p>
        </p:txBody>
      </p:sp>
    </p:spTree>
    <p:extLst>
      <p:ext uri="{BB962C8B-B14F-4D97-AF65-F5344CB8AC3E}">
        <p14:creationId xmlns:p14="http://schemas.microsoft.com/office/powerpoint/2010/main" xmlns="" val="27790781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692771"/>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2.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外省郎”彭先生是一个怎样的人？试加以概括。</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2" name="矩形 11"/>
          <p:cNvSpPr/>
          <p:nvPr/>
        </p:nvSpPr>
        <p:spPr>
          <a:xfrm>
            <a:off x="2023200" y="4140871"/>
            <a:ext cx="19800000" cy="72443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53082" y="4140871"/>
            <a:ext cx="19800000"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外省郎”彭先生在爱情方面勇于追求个人幸福；在人际关系方面能融于普通百姓拉家常；在大事面前有担当，明大义；在困难面前执着隐忍；在生活方面幽默乐观，是一位有着抽烟爱好的公司小职员。</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本题考查欣赏作品的形象的能力。除了“有担当，明大义”“执着隐忍”“幽默乐观”三大思想性格特点外，还有在“爱情追求”“人际关系”“生活爱好”“身份地位”等方面的形象特点。</a:t>
            </a:r>
          </a:p>
        </p:txBody>
      </p:sp>
    </p:spTree>
    <p:extLst>
      <p:ext uri="{BB962C8B-B14F-4D97-AF65-F5344CB8AC3E}">
        <p14:creationId xmlns:p14="http://schemas.microsoft.com/office/powerpoint/2010/main" xmlns="" val="16271680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093428"/>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题型二　指定语段分析人物的心理或性格特点</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设问方式</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语句，可以看出人物怎样的心态？</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文中画横线的文字对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的描写，表现了他怎样的性格特点？</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结合文本</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内容，分析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的心理变化过程。</a:t>
            </a:r>
          </a:p>
        </p:txBody>
      </p:sp>
    </p:spTree>
    <p:extLst>
      <p:ext uri="{BB962C8B-B14F-4D97-AF65-F5344CB8AC3E}">
        <p14:creationId xmlns:p14="http://schemas.microsoft.com/office/powerpoint/2010/main" xmlns="" val="31318368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729430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答题思路</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对人物形象的局部考查往往结合小说中对人物的某一方面的描写来进行，多侧重于要求考生揣摩人物的心理、心态、情感。解答此类问题，分三步走：</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第一步，锁定具体语境，抓关键词。看所给画线句子是什么描写，如语言描写、动作描写、肖像描写等，锁定具体语境，抓住描写中的关键词语，看其凸显了人物什么样的性格或心理。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第二步，联系上下文。结合情节推进、故事相关背景，就可以准确把握人物的心理或性格。</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第三步，多角度考虑。答这一类题要多往深处思考，因为这类题的答案往往不止一个。</a:t>
            </a:r>
          </a:p>
        </p:txBody>
      </p:sp>
    </p:spTree>
    <p:extLst>
      <p:ext uri="{BB962C8B-B14F-4D97-AF65-F5344CB8AC3E}">
        <p14:creationId xmlns:p14="http://schemas.microsoft.com/office/powerpoint/2010/main" xmlns="" val="37174224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9474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数学家的爱情</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李伶伶</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①数学家是朋友送他的绰号，因为他对数字特别敏感，数学运算得特别快。朋友都说他是数学天才。可是数学天才的爱情之路却一直不顺。</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②一次，他跟一个交往不久的女友去饭店吃饭，结账时却跟服务员吵了起来。那天饭钱应该是</a:t>
            </a:r>
            <a:r>
              <a:rPr lang="en-US" altLang="zh-CN" sz="4000" dirty="0">
                <a:solidFill>
                  <a:schemeClr val="tx1">
                    <a:lumMod val="50000"/>
                    <a:lumOff val="50000"/>
                  </a:schemeClr>
                </a:solidFill>
                <a:latin typeface="微软雅黑" pitchFamily="34" charset="-122"/>
                <a:ea typeface="微软雅黑" pitchFamily="34" charset="-122"/>
              </a:rPr>
              <a:t>79.8</a:t>
            </a:r>
            <a:r>
              <a:rPr lang="zh-CN" altLang="en-US" sz="4000" dirty="0">
                <a:solidFill>
                  <a:schemeClr val="tx1">
                    <a:lumMod val="50000"/>
                    <a:lumOff val="50000"/>
                  </a:schemeClr>
                </a:solidFill>
                <a:latin typeface="微软雅黑" pitchFamily="34" charset="-122"/>
                <a:ea typeface="微软雅黑" pitchFamily="34" charset="-122"/>
              </a:rPr>
              <a:t>元，如果服务员报出准确的数值，他也不会生气。可是服务员向他要</a:t>
            </a:r>
            <a:r>
              <a:rPr lang="en-US" altLang="zh-CN" sz="4000" dirty="0">
                <a:solidFill>
                  <a:schemeClr val="tx1">
                    <a:lumMod val="50000"/>
                    <a:lumOff val="50000"/>
                  </a:schemeClr>
                </a:solidFill>
                <a:latin typeface="微软雅黑" pitchFamily="34" charset="-122"/>
                <a:ea typeface="微软雅黑" pitchFamily="34" charset="-122"/>
              </a:rPr>
              <a:t>80</a:t>
            </a:r>
            <a:r>
              <a:rPr lang="zh-CN" altLang="en-US" sz="4000" dirty="0">
                <a:solidFill>
                  <a:schemeClr val="tx1">
                    <a:lumMod val="50000"/>
                    <a:lumOff val="50000"/>
                  </a:schemeClr>
                </a:solidFill>
                <a:latin typeface="微软雅黑" pitchFamily="34" charset="-122"/>
                <a:ea typeface="微软雅黑" pitchFamily="34" charset="-122"/>
              </a:rPr>
              <a:t>元。他说，不对吧。服务员说，账单上这么写的。说着把手写的账单递给他。他看账单上真写着</a:t>
            </a:r>
            <a:r>
              <a:rPr lang="en-US" altLang="zh-CN" sz="4000" dirty="0">
                <a:solidFill>
                  <a:schemeClr val="tx1">
                    <a:lumMod val="50000"/>
                    <a:lumOff val="50000"/>
                  </a:schemeClr>
                </a:solidFill>
                <a:latin typeface="微软雅黑" pitchFamily="34" charset="-122"/>
                <a:ea typeface="微软雅黑" pitchFamily="34" charset="-122"/>
              </a:rPr>
              <a:t>80</a:t>
            </a:r>
            <a:r>
              <a:rPr lang="zh-CN" altLang="en-US" sz="4000" dirty="0">
                <a:solidFill>
                  <a:schemeClr val="tx1">
                    <a:lumMod val="50000"/>
                    <a:lumOff val="50000"/>
                  </a:schemeClr>
                </a:solidFill>
                <a:latin typeface="微软雅黑" pitchFamily="34" charset="-122"/>
                <a:ea typeface="微软雅黑" pitchFamily="34" charset="-122"/>
              </a:rPr>
              <a:t>元，就说，你们算错账了，不是</a:t>
            </a:r>
            <a:r>
              <a:rPr lang="en-US" altLang="zh-CN" sz="4000" dirty="0">
                <a:solidFill>
                  <a:schemeClr val="tx1">
                    <a:lumMod val="50000"/>
                    <a:lumOff val="50000"/>
                  </a:schemeClr>
                </a:solidFill>
                <a:latin typeface="微软雅黑" pitchFamily="34" charset="-122"/>
                <a:ea typeface="微软雅黑" pitchFamily="34" charset="-122"/>
              </a:rPr>
              <a:t>80</a:t>
            </a:r>
            <a:r>
              <a:rPr lang="zh-CN" altLang="en-US" sz="4000" dirty="0">
                <a:solidFill>
                  <a:schemeClr val="tx1">
                    <a:lumMod val="50000"/>
                    <a:lumOff val="50000"/>
                  </a:schemeClr>
                </a:solidFill>
                <a:latin typeface="微软雅黑" pitchFamily="34" charset="-122"/>
                <a:ea typeface="微软雅黑" pitchFamily="34" charset="-122"/>
              </a:rPr>
              <a:t>元，是</a:t>
            </a:r>
            <a:r>
              <a:rPr lang="en-US" altLang="zh-CN" sz="4000" dirty="0">
                <a:solidFill>
                  <a:schemeClr val="tx1">
                    <a:lumMod val="50000"/>
                    <a:lumOff val="50000"/>
                  </a:schemeClr>
                </a:solidFill>
                <a:latin typeface="微软雅黑" pitchFamily="34" charset="-122"/>
                <a:ea typeface="微软雅黑" pitchFamily="34" charset="-122"/>
              </a:rPr>
              <a:t>79.8</a:t>
            </a:r>
            <a:r>
              <a:rPr lang="zh-CN" altLang="en-US" sz="4000" dirty="0">
                <a:solidFill>
                  <a:schemeClr val="tx1">
                    <a:lumMod val="50000"/>
                    <a:lumOff val="50000"/>
                  </a:schemeClr>
                </a:solidFill>
                <a:latin typeface="微软雅黑" pitchFamily="34" charset="-122"/>
                <a:ea typeface="微软雅黑" pitchFamily="34" charset="-122"/>
              </a:rPr>
              <a:t>元。服务员说，我们这里都是按四舍五入收费的。他说，你们怎么收费我不管，但是你们这账确实算错了。服务员说，</a:t>
            </a:r>
            <a:endParaRPr lang="zh-CN" altLang="en-US" sz="4000" b="1" dirty="0">
              <a:solidFill>
                <a:srgbClr val="EF8340"/>
              </a:solidFill>
              <a:latin typeface="微软雅黑" pitchFamily="34" charset="-122"/>
              <a:ea typeface="微软雅黑" pitchFamily="34" charset="-122"/>
            </a:endParaRPr>
          </a:p>
        </p:txBody>
      </p:sp>
    </p:spTree>
    <p:extLst>
      <p:ext uri="{BB962C8B-B14F-4D97-AF65-F5344CB8AC3E}">
        <p14:creationId xmlns:p14="http://schemas.microsoft.com/office/powerpoint/2010/main" xmlns="" val="19624473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差两角钱还算差呀？数学家说，怎么不算差？</a:t>
            </a:r>
            <a:r>
              <a:rPr lang="en-US" altLang="zh-CN" sz="4000" dirty="0">
                <a:solidFill>
                  <a:schemeClr val="tx1">
                    <a:lumMod val="50000"/>
                    <a:lumOff val="50000"/>
                  </a:schemeClr>
                </a:solidFill>
                <a:latin typeface="微软雅黑" pitchFamily="34" charset="-122"/>
                <a:ea typeface="微软雅黑" pitchFamily="34" charset="-122"/>
              </a:rPr>
              <a:t>79.8</a:t>
            </a:r>
            <a:r>
              <a:rPr lang="zh-CN" altLang="en-US" sz="4000" dirty="0">
                <a:solidFill>
                  <a:schemeClr val="tx1">
                    <a:lumMod val="50000"/>
                    <a:lumOff val="50000"/>
                  </a:schemeClr>
                </a:solidFill>
                <a:latin typeface="微软雅黑" pitchFamily="34" charset="-122"/>
                <a:ea typeface="微软雅黑" pitchFamily="34" charset="-122"/>
              </a:rPr>
              <a:t>元和</a:t>
            </a:r>
            <a:r>
              <a:rPr lang="en-US" altLang="zh-CN" sz="4000" dirty="0">
                <a:solidFill>
                  <a:schemeClr val="tx1">
                    <a:lumMod val="50000"/>
                    <a:lumOff val="50000"/>
                  </a:schemeClr>
                </a:solidFill>
                <a:latin typeface="微软雅黑" pitchFamily="34" charset="-122"/>
                <a:ea typeface="微软雅黑" pitchFamily="34" charset="-122"/>
              </a:rPr>
              <a:t>80</a:t>
            </a:r>
            <a:r>
              <a:rPr lang="zh-CN" altLang="en-US" sz="4000" dirty="0">
                <a:solidFill>
                  <a:schemeClr val="tx1">
                    <a:lumMod val="50000"/>
                    <a:lumOff val="50000"/>
                  </a:schemeClr>
                </a:solidFill>
                <a:latin typeface="微软雅黑" pitchFamily="34" charset="-122"/>
                <a:ea typeface="微软雅黑" pitchFamily="34" charset="-122"/>
              </a:rPr>
              <a:t>元能画等号吗？服务员说他小气，数学家就跟她吵了起来。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③女友很尴尬，劝了半天劝不住他，索性走了。当晚就跟他分手了。女友觉得他为两角钱就能跟人吵一架，以后她可过不了。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④数学家很苦恼。朋友劝他别上火，说总能遇到理解他的人。</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⑤后来他真遇到了一个这样的人。她是个会计，也喜欢计算，也是看到一组数字就把它们加起来算出结果。两个人在一起时总比赛谁算得快。跟她在一起，数学家很开心。数学家想跟她结婚，却因为一件小事又黄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⑥那天是情人节，数学家陪女友去逛街。看到一家新开业的咖啡厅搞打折优惠活动，就进去了。要了两杯咖啡，又要了五样小点心。吃完去结账，看到结账的队伍排得很长。原来那天收银员有事没来，女老板临时顶替。她不太会算账，借助计算器也算得很慢。</a:t>
            </a:r>
            <a:endParaRPr lang="zh-CN" altLang="en-US" sz="4000" b="1" dirty="0">
              <a:solidFill>
                <a:srgbClr val="EF8340"/>
              </a:solidFill>
              <a:latin typeface="微软雅黑" pitchFamily="34" charset="-122"/>
              <a:ea typeface="微软雅黑" pitchFamily="34" charset="-122"/>
            </a:endParaRPr>
          </a:p>
        </p:txBody>
      </p:sp>
    </p:spTree>
    <p:extLst>
      <p:ext uri="{BB962C8B-B14F-4D97-AF65-F5344CB8AC3E}">
        <p14:creationId xmlns:p14="http://schemas.microsoft.com/office/powerpoint/2010/main" xmlns="" val="2268389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要结账的人在旁边催她，越催她越着急，越着急越算不好。数学家见状走过去说，你要是信得过我们，我们帮你算。女老板抬头看看数学家和他的女友，觉得他们不像坏人，就同意了。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⑦于是，数学家帮女老板算账，女友帮核实，女老板在旁边收钱。不一会儿，结账的队伍就消失了，剩下最后一位客人。就是这最后一个人的账，让数学家和女友出现了分歧。数学家算出客人应付</a:t>
            </a:r>
            <a:r>
              <a:rPr lang="en-US" altLang="zh-CN" sz="4000" dirty="0">
                <a:solidFill>
                  <a:schemeClr val="tx1">
                    <a:lumMod val="50000"/>
                    <a:lumOff val="50000"/>
                  </a:schemeClr>
                </a:solidFill>
                <a:latin typeface="微软雅黑" pitchFamily="34" charset="-122"/>
                <a:ea typeface="微软雅黑" pitchFamily="34" charset="-122"/>
              </a:rPr>
              <a:t>182</a:t>
            </a:r>
            <a:r>
              <a:rPr lang="zh-CN" altLang="en-US" sz="4000" dirty="0">
                <a:solidFill>
                  <a:schemeClr val="tx1">
                    <a:lumMod val="50000"/>
                    <a:lumOff val="50000"/>
                  </a:schemeClr>
                </a:solidFill>
                <a:latin typeface="微软雅黑" pitchFamily="34" charset="-122"/>
                <a:ea typeface="微软雅黑" pitchFamily="34" charset="-122"/>
              </a:rPr>
              <a:t>元，女友说是</a:t>
            </a:r>
            <a:r>
              <a:rPr lang="en-US" altLang="zh-CN" sz="4000" dirty="0">
                <a:solidFill>
                  <a:schemeClr val="tx1">
                    <a:lumMod val="50000"/>
                    <a:lumOff val="50000"/>
                  </a:schemeClr>
                </a:solidFill>
                <a:latin typeface="微软雅黑" pitchFamily="34" charset="-122"/>
                <a:ea typeface="微软雅黑" pitchFamily="34" charset="-122"/>
              </a:rPr>
              <a:t>188</a:t>
            </a:r>
            <a:r>
              <a:rPr lang="zh-CN" altLang="en-US" sz="4000" dirty="0">
                <a:solidFill>
                  <a:schemeClr val="tx1">
                    <a:lumMod val="50000"/>
                    <a:lumOff val="50000"/>
                  </a:schemeClr>
                </a:solidFill>
                <a:latin typeface="微软雅黑" pitchFamily="34" charset="-122"/>
                <a:ea typeface="微软雅黑" pitchFamily="34" charset="-122"/>
              </a:rPr>
              <a:t>元。让客人自己算，结果跟数学家一样。</a:t>
            </a:r>
            <a:r>
              <a:rPr lang="zh-CN" altLang="en-US" sz="4000" u="sng" dirty="0">
                <a:solidFill>
                  <a:schemeClr val="tx1">
                    <a:lumMod val="50000"/>
                    <a:lumOff val="50000"/>
                  </a:schemeClr>
                </a:solidFill>
                <a:latin typeface="微软雅黑" pitchFamily="34" charset="-122"/>
                <a:ea typeface="微软雅黑" pitchFamily="34" charset="-122"/>
              </a:rPr>
              <a:t>最后让女老板算，女老板算完后，看看数学家又看看他女友，说，这位先生算得对。</a:t>
            </a:r>
            <a:r>
              <a:rPr lang="zh-CN" altLang="en-US" sz="4000" dirty="0">
                <a:solidFill>
                  <a:schemeClr val="tx1">
                    <a:lumMod val="50000"/>
                    <a:lumOff val="50000"/>
                  </a:schemeClr>
                </a:solidFill>
                <a:latin typeface="微软雅黑" pitchFamily="34" charset="-122"/>
                <a:ea typeface="微软雅黑" pitchFamily="34" charset="-122"/>
              </a:rPr>
              <a:t>数学家女友说，你说谎！女老板说，我为什么要说谎？我们三个算的结果都一样，说明你确实算错了。数学家女友说，我没错，不信我重新给你算一遍。客人有点儿不高兴，说，你这人怎么这样？算错了还不承认。女老板说，您别生气，我按您算的结果收钱。客人递过来</a:t>
            </a:r>
            <a:r>
              <a:rPr lang="en-US" altLang="zh-CN" sz="4000" dirty="0">
                <a:solidFill>
                  <a:schemeClr val="tx1">
                    <a:lumMod val="50000"/>
                    <a:lumOff val="50000"/>
                  </a:schemeClr>
                </a:solidFill>
                <a:latin typeface="微软雅黑" pitchFamily="34" charset="-122"/>
                <a:ea typeface="微软雅黑" pitchFamily="34" charset="-122"/>
              </a:rPr>
              <a:t>200</a:t>
            </a:r>
            <a:r>
              <a:rPr lang="zh-CN" altLang="en-US" sz="4000" dirty="0">
                <a:solidFill>
                  <a:schemeClr val="tx1">
                    <a:lumMod val="50000"/>
                    <a:lumOff val="50000"/>
                  </a:schemeClr>
                </a:solidFill>
                <a:latin typeface="微软雅黑" pitchFamily="34" charset="-122"/>
                <a:ea typeface="微软雅黑" pitchFamily="34" charset="-122"/>
              </a:rPr>
              <a:t>元钱，女老板找给他</a:t>
            </a:r>
            <a:r>
              <a:rPr lang="en-US" altLang="zh-CN" sz="4000" dirty="0">
                <a:solidFill>
                  <a:schemeClr val="tx1">
                    <a:lumMod val="50000"/>
                    <a:lumOff val="50000"/>
                  </a:schemeClr>
                </a:solidFill>
                <a:latin typeface="微软雅黑" pitchFamily="34" charset="-122"/>
                <a:ea typeface="微软雅黑" pitchFamily="34" charset="-122"/>
              </a:rPr>
              <a:t>18</a:t>
            </a:r>
            <a:r>
              <a:rPr lang="zh-CN" altLang="en-US" sz="4000" dirty="0">
                <a:solidFill>
                  <a:schemeClr val="tx1">
                    <a:lumMod val="50000"/>
                    <a:lumOff val="50000"/>
                  </a:schemeClr>
                </a:solidFill>
                <a:latin typeface="微软雅黑" pitchFamily="34" charset="-122"/>
                <a:ea typeface="微软雅黑" pitchFamily="34" charset="-122"/>
              </a:rPr>
              <a:t>元。客人拿着找回的零钱走了。</a:t>
            </a:r>
            <a:r>
              <a:rPr lang="zh-CN" altLang="en-US" sz="4000" u="sng" dirty="0">
                <a:solidFill>
                  <a:schemeClr val="tx1">
                    <a:lumMod val="50000"/>
                    <a:lumOff val="50000"/>
                  </a:schemeClr>
                </a:solidFill>
                <a:latin typeface="微软雅黑" pitchFamily="34" charset="-122"/>
                <a:ea typeface="微软雅黑" pitchFamily="34" charset="-122"/>
              </a:rPr>
              <a:t>数学家女友气愤不已，</a:t>
            </a:r>
            <a:endParaRPr lang="zh-CN" altLang="en-US" sz="4000" b="1" u="sng" dirty="0">
              <a:solidFill>
                <a:srgbClr val="EF8340"/>
              </a:solidFill>
              <a:latin typeface="微软雅黑" pitchFamily="34" charset="-122"/>
              <a:ea typeface="微软雅黑" pitchFamily="34" charset="-122"/>
            </a:endParaRPr>
          </a:p>
        </p:txBody>
      </p:sp>
    </p:spTree>
    <p:extLst>
      <p:ext uri="{BB962C8B-B14F-4D97-AF65-F5344CB8AC3E}">
        <p14:creationId xmlns:p14="http://schemas.microsoft.com/office/powerpoint/2010/main" xmlns="" val="9419838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94743"/>
          </a:xfrm>
          <a:prstGeom prst="rect">
            <a:avLst/>
          </a:prstGeom>
          <a:noFill/>
        </p:spPr>
        <p:txBody>
          <a:bodyPr wrap="square" rtlCol="0">
            <a:spAutoFit/>
          </a:bodyPr>
          <a:lstStyle/>
          <a:p>
            <a:pPr>
              <a:lnSpc>
                <a:spcPct val="130000"/>
              </a:lnSpc>
            </a:pPr>
            <a:r>
              <a:rPr lang="zh-CN" altLang="en-US" sz="4000" u="sng" dirty="0">
                <a:solidFill>
                  <a:schemeClr val="tx1">
                    <a:lumMod val="50000"/>
                    <a:lumOff val="50000"/>
                  </a:schemeClr>
                </a:solidFill>
                <a:latin typeface="微软雅黑" pitchFamily="34" charset="-122"/>
                <a:ea typeface="微软雅黑" pitchFamily="34" charset="-122"/>
              </a:rPr>
              <a:t>她看看女老板，又看看数学家，一句话没说就走了。</a:t>
            </a:r>
            <a:r>
              <a:rPr lang="zh-CN" altLang="en-US" sz="4000" dirty="0">
                <a:solidFill>
                  <a:schemeClr val="tx1">
                    <a:lumMod val="50000"/>
                    <a:lumOff val="50000"/>
                  </a:schemeClr>
                </a:solidFill>
                <a:latin typeface="微软雅黑" pitchFamily="34" charset="-122"/>
                <a:ea typeface="微软雅黑" pitchFamily="34" charset="-122"/>
              </a:rPr>
              <a:t>数学家跑出去追女友。女友说，除非你承认自己算错了，否则别再来找我。数学家觉得女友不讲道理，就没再找她。</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⑧女老板很感激数学家那天帮她算账，他再去喝咖啡时，说啥也不要钱。一来二去，两个人成了朋友，后来又成了恋人。女老板是个年轻的单身女人，厌倦了职场的尔虞我诈，辞职开了这家咖啡厅。数学家经常来帮女老板算账，女老板对他的计算能力崇拜得五体投地。一年后的情人节，他们结婚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⑨结婚那天，咖啡厅全部商品打八折。服务员问：开心果也打折吗？女老板说，当然不打，开心怎么能打折呢？数学家觉得这话耳熟，就问，开心果不打折，那去年怎么打了？女老板看着数学家笑了，说，去年也没打。最后那位客人买了一碟开心果，你算账时一并打了折，所以那天的账，你当时的女友算的是对的。数学家很意外，说，那你为什么说她算错了？女老板说，傻瓜，因为我看上你了呗！数学家很生气，说，你怎么能这样！</a:t>
            </a:r>
          </a:p>
        </p:txBody>
      </p:sp>
    </p:spTree>
    <p:extLst>
      <p:ext uri="{BB962C8B-B14F-4D97-AF65-F5344CB8AC3E}">
        <p14:creationId xmlns:p14="http://schemas.microsoft.com/office/powerpoint/2010/main" xmlns="" val="33523008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880324" y="2822129"/>
            <a:ext cx="19859764" cy="1614801"/>
          </a:xfrm>
          <a:prstGeom prst="rect">
            <a:avLst/>
          </a:prstGeom>
          <a:noFill/>
        </p:spPr>
        <p:txBody>
          <a:bodyPr wrap="square" rtlCol="0">
            <a:spAutoFit/>
          </a:bodyPr>
          <a:lstStyle/>
          <a:p>
            <a:pPr marL="441325">
              <a:lnSpc>
                <a:spcPct val="130000"/>
              </a:lnSpc>
            </a:pPr>
            <a:r>
              <a:rPr lang="en-US" altLang="zh-CN" sz="4000" dirty="0">
                <a:solidFill>
                  <a:srgbClr val="EF8340"/>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老汪这一形象与鲁迅笔下的孔乙己在性情气质上有不少相似之处，但二人精神困境的根源实则不同。请简要分析这种相似与不同。</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59" name="矩形 58"/>
          <p:cNvSpPr/>
          <p:nvPr/>
        </p:nvSpPr>
        <p:spPr>
          <a:xfrm>
            <a:off x="2023200" y="4639778"/>
            <a:ext cx="19800000" cy="6476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23200" y="4612182"/>
            <a:ext cx="19800000" cy="650389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相似之处：①都温和善良，诚挚率真；②都有些懦弱，也比较落魄；③都有些书呆子气，喜欢引经据典来自我辩解、自我安慰。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每答出一点给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不同之处：①孔乙己的精神困境主要源自封建文化比如等级观念的压制，以及生活的窘迫；②老汪的精神困境主要源自内心的憋闷，即难以排解的孤独。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每答出一点给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分。意思答对即可。如有其他答案，可根据观点明确、理由充分、论述合理的程度，酌情给分。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本题考查探究小说人物的能力。首先要审明题干的要求：性情气质上的相似点、精神困境的根源。回答性情气质上的相似点，要想想两个人都有什么样的性情、气质，比如二人都有优点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温和、善良、率真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，也都有缺点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穷困潦倒、迂腐、自命清高、孤芳自赏、喜欢自我安慰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。回答精神困境的根源，可从人物所处的社会环境及个人自身的生活处境来考虑。</a:t>
            </a:r>
          </a:p>
        </p:txBody>
      </p:sp>
    </p:spTree>
    <p:extLst>
      <p:ext uri="{BB962C8B-B14F-4D97-AF65-F5344CB8AC3E}">
        <p14:creationId xmlns:p14="http://schemas.microsoft.com/office/powerpoint/2010/main" xmlns="" val="34842095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3"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015458"/>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⑩数学家不能原谅女老板，执意跟她离了婚。女老板不理解，数学家为什么这么对她。</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选自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小说选刊</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，有改动</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rgbClr val="EF8340"/>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小说第⑦段画线句子分别写到女老板和数学家女友两次“看看”，试就此对人物心理加以分析。</a:t>
            </a:r>
          </a:p>
          <a:p>
            <a:pPr>
              <a:lnSpc>
                <a:spcPct val="130000"/>
              </a:lnSpc>
            </a:pPr>
            <a:endParaRPr lang="zh-CN" altLang="en-US" sz="4000" b="1" dirty="0">
              <a:solidFill>
                <a:srgbClr val="EF8340"/>
              </a:solidFill>
              <a:latin typeface="微软雅黑" pitchFamily="34" charset="-122"/>
              <a:ea typeface="微软雅黑" pitchFamily="34" charset="-122"/>
            </a:endParaRPr>
          </a:p>
        </p:txBody>
      </p:sp>
      <p:sp>
        <p:nvSpPr>
          <p:cNvPr id="9" name="矩形 8"/>
          <p:cNvSpPr/>
          <p:nvPr/>
        </p:nvSpPr>
        <p:spPr>
          <a:xfrm>
            <a:off x="1996474" y="5367925"/>
            <a:ext cx="20029365" cy="60172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3200" y="5367924"/>
            <a:ext cx="19931202"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女老板的两次“看看”，表明她已经知道数学家算错，但对是否说明真相有些犹豫，最终选择了偏向数学家，透露了对他的好感。②数学家女友的两次“看看”，表明了她的不解和气愤，她觉得这两个人不可理喻，于是怒而离开。</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理解文中重要词句及分析人物心理的能力。解答此题，首先要明确“看看”的主语是谁，对象是谁；其次要联系上下文，特别是第⑦段的情节解答。第一个句子写的是“女老板”分别看数学家及其女友，女老板的“看”是在揣测两人的关系，并思索在两个人的答案中选择支持谁的答案为好；第二个句子写的是“数学家女友”分别看女老板和数学家，她的“看”是对两个人都不认可自己答案的怀疑，以及对数学家的失望。</a:t>
            </a:r>
          </a:p>
        </p:txBody>
      </p:sp>
    </p:spTree>
    <p:extLst>
      <p:ext uri="{BB962C8B-B14F-4D97-AF65-F5344CB8AC3E}">
        <p14:creationId xmlns:p14="http://schemas.microsoft.com/office/powerpoint/2010/main" xmlns="" val="319910468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0"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7294305"/>
          </a:xfrm>
          <a:prstGeom prst="rect">
            <a:avLst/>
          </a:prstGeom>
          <a:noFill/>
        </p:spPr>
        <p:txBody>
          <a:bodyPr wrap="square" rtlCol="0">
            <a:spAutoFit/>
          </a:bodyPr>
          <a:lstStyle/>
          <a:p>
            <a:pPr>
              <a:lnSpc>
                <a:spcPct val="130000"/>
              </a:lnSpc>
            </a:pPr>
            <a:r>
              <a:rPr lang="zh-CN" altLang="en-US" sz="4000" b="1" dirty="0">
                <a:solidFill>
                  <a:srgbClr val="EF8340"/>
                </a:solidFill>
                <a:latin typeface="微软雅黑" pitchFamily="34" charset="-122"/>
                <a:ea typeface="微软雅黑" pitchFamily="34" charset="-122"/>
              </a:rPr>
              <a:t>类型二　形象的作用</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题型一　主要人物形象的作用</a:t>
            </a:r>
          </a:p>
          <a:p>
            <a:pPr algn="ct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知识储备</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小说的人物形象众多，其中处于中心地位、被作者着力塑造的就是小说的主要人物。塑造人物是小说的核心，但不是根本目的，小说的最终落脚点是借助形象透露出作者对社会生活的某些方面的感受和体会。人物形象的典型性，即人物形象折射出的社会现象以及带给人们的某种启示，是主要人物形象承担的重要任务。简言之，主要人物承担着揭示小说主题的作用。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祝福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中反封建、反礼教的主题就是由祥林嫂这个形象来完成的。</a:t>
            </a:r>
          </a:p>
        </p:txBody>
      </p:sp>
    </p:spTree>
    <p:extLst>
      <p:ext uri="{BB962C8B-B14F-4D97-AF65-F5344CB8AC3E}">
        <p14:creationId xmlns:p14="http://schemas.microsoft.com/office/powerpoint/2010/main" xmlns="" val="19882693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893647"/>
          </a:xfrm>
          <a:prstGeom prst="rect">
            <a:avLst/>
          </a:prstGeom>
          <a:noFill/>
        </p:spPr>
        <p:txBody>
          <a:bodyPr wrap="square" rtlCol="0">
            <a:spAutoFit/>
          </a:bodyPr>
          <a:lstStyle/>
          <a:p>
            <a:pPr algn="ct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类题指津</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设问方式</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结合文中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这一人物形象分析作品主旨。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结合文中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这一人物形象谈谈小说给你的启示。</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请简要分析文中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这一人物形象的艺术价值。</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作者刻画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这一人物有什么用意？</a:t>
            </a:r>
          </a:p>
        </p:txBody>
      </p:sp>
    </p:spTree>
    <p:extLst>
      <p:ext uri="{BB962C8B-B14F-4D97-AF65-F5344CB8AC3E}">
        <p14:creationId xmlns:p14="http://schemas.microsoft.com/office/powerpoint/2010/main" xmlns="" val="25147302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729430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答题思路</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分析主要人物形象的作用“三考虑”</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考虑对情节的作用。分析主要人物的性格特点，考虑其对情节的推进作用。如果人物性格发生了变化，就要考虑情节是否发生了变化。</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考虑对主题的作用。分析人物形象的典型性，考虑对文章主题的作用，也就是作者塑造人物的用意：反映社会现实和寄托情感。</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考虑对社会的作用。也就是分析人物形象的社会意义，结合社会现实深切理解人物对当代社会的思想指导等方面的作用，以及分析人物形象的艺术价值给人们带来的某种启示，这也是作品的真正写作意图。</a:t>
            </a:r>
          </a:p>
        </p:txBody>
      </p:sp>
    </p:spTree>
    <p:extLst>
      <p:ext uri="{BB962C8B-B14F-4D97-AF65-F5344CB8AC3E}">
        <p14:creationId xmlns:p14="http://schemas.microsoft.com/office/powerpoint/2010/main" xmlns="" val="3033962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9474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浙江卷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捡烂纸的老头</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汪曾祺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烤肉刘早就不卖烤肉了，不过虎坊桥一带的人都还叫它烤肉刘。这是一家平民化的回民馆子，地方不小，东西实惠。卖大锅菜。炒辣豆腐、炒豆角、炒蒜苗、炒洋白菜，比较贵一点儿是黄焖羊肉，也就是块儿来钱一小碗。在后面做得了，用脸盆端出来，倒在几个深深的铁罐里，下面用微火煨着，倒总是温和的。有时也卖小勺炒菜：大葱炮羊肉、干炸丸子，它似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主食有米饭、花卷、芝麻烧饼、罗丝转；卖面条，浇炸酱、浇卤。夏天卖麻酱面。卖馅儿饼。烙饼的炉紧挨着门脸儿。一进门就听到饼铛里的油吱吱喳喳地响，饼香扑鼻，很诱人。</a:t>
            </a:r>
          </a:p>
        </p:txBody>
      </p:sp>
    </p:spTree>
    <p:extLst>
      <p:ext uri="{BB962C8B-B14F-4D97-AF65-F5344CB8AC3E}">
        <p14:creationId xmlns:p14="http://schemas.microsoft.com/office/powerpoint/2010/main" xmlns="" val="37793124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1677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烤肉刘的买卖不错，一到饭口，尤其是中午，人总是满的。附近有几个小工厂，厂里没有食堂，烤肉刘就是他们的食堂。工人们都正在壮年，能吃，馅饼至少得来五个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半斤</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瓶啤酒，二两白的。女工则多半是拿一个饭盒来，买馅饼，或炒豆腐、花卷，带到车间里去吃。有一些退了休的职工，不爱吃家里的饭，爱上烤肉刘来吃“野食”，想吃什么要点儿什么。有一个文质彬彬的主儿，原来当会计，他每天都到烤肉刘这儿来，他和家里人说定，每天两块钱的“挑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都扔在这儿。有一个煤站的副经理，现在也还参加劳动，手指甲缝都是黑的，他在烤肉刘吃了十来年了。他来了，没座位，服务员即刻从后面把他们自己坐的凳子提出一张来，把他安排在一个旮旯里。有炮肉，他总是来一盘炮肉，仨烧饼，二两酒。给他炮的这一盘肉，够别人的两盘。因为烤肉刘指着他保证用煤。这些，都是老主顾。还有一些流动客人，东北的、山西的、保定的、石家庄的。大包小包，五颜六色。男人用手指甲剔牙，女人敞开怀喂奶。</a:t>
            </a:r>
          </a:p>
        </p:txBody>
      </p:sp>
    </p:spTree>
    <p:extLst>
      <p:ext uri="{BB962C8B-B14F-4D97-AF65-F5344CB8AC3E}">
        <p14:creationId xmlns:p14="http://schemas.microsoft.com/office/powerpoint/2010/main" xmlns="" val="24105401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9694962"/>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一个人是每天必到的，午晚两餐，都在这里。这条街上人都认识他，是个捡烂纸的。他穿得很破烂，总是一件油乎乎的烂棉袄，腰里系一根烂麻绳，没有衬衣。脸上说不清是什么颜色，好像是浅黄的。说不清有多大岁数，六十几？七十几？一嘴牙七长八短，残缺不全。你吃点儿软和的花卷、面条，不好么？不，他总是要三个烧饼，歪着脑袋努力地啃啮。烧饼吃完，站起身子，找一个别人用过的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他可不在乎这个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，自言自语：“跟他们寻一口面汤。”喝了面汤，“回见！”没人理他，因为不知道他是向谁说的。</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天，他和几个小伙子一桌。一个小伙子看了他一眼，跟同伴小声说了句什么，他多了心：“你说谁哪？”小伙子没有理他。他放下烧饼，跳到店堂当间：“出来！出来！”这是要打架。北京人过去打架，都到当街去打，不在店铺里打，免得损坏人家的东西搅了人家的买卖。“出来！出来！”是叫阵。没人劝。压根儿就没人注意他。打架？这么个糟老头子？这老头可真是糟。从里糟到外。这几个小伙子，随便哪一个，出去一拳准能把他揍趴下。小伙子们看看他，不理他。</a:t>
            </a:r>
          </a:p>
        </p:txBody>
      </p:sp>
    </p:spTree>
    <p:extLst>
      <p:ext uri="{BB962C8B-B14F-4D97-AF65-F5344CB8AC3E}">
        <p14:creationId xmlns:p14="http://schemas.microsoft.com/office/powerpoint/2010/main" xmlns="" val="10681360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729430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这么个糟老头子想打架，是真的吗？他会打架吗？年轻的时候打过架吗？看样子，他没打过架，他哪是耍胳膊的人哪！他这是干什么？虚张声势？也说不上，无声势可言。没有人把他当一回事。</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没人理他，他悻悻地回到座位上，把没吃完的烧饼很费劲地啃完了，情绪已经平复下来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本来也没有多大情绪。“跟他们寻口汤去。”喝了两口面汤，“回见！”</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有几天没看见捡烂纸的老头了，听煤站的副经理说，他死了。死后，在他的破席子底下发现八千多块钱，一沓一沓，用麻筋捆得很整齐。</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他攒下这些钱干什么？</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注</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挑费，京津冀方言，指家庭日常生活开支。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选自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汪曾祺全集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第二卷</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15080658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你认为作者刻画“捡烂纸的老头”这一人物有什么用意？</a:t>
            </a:r>
          </a:p>
        </p:txBody>
      </p:sp>
      <p:sp>
        <p:nvSpPr>
          <p:cNvPr id="8" name="矩形 7"/>
          <p:cNvSpPr/>
          <p:nvPr/>
        </p:nvSpPr>
        <p:spPr>
          <a:xfrm>
            <a:off x="1996474" y="3976123"/>
            <a:ext cx="20029365" cy="74090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979465"/>
            <a:ext cx="19931202" cy="7224094"/>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作者刻画这个“老头”，意在揭示：即使是看似微贱、遭人轻视的小人物，也有丰富、复杂的内心世界和自己的尊严。②作者以深切的人文关怀，呼唤人们关注那些处于生活底层和社会边缘的小人物，给予他们更多的同情、理解和尊重。</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主要人物形象的作用。从“捡烂纸的老头”自身的角度考虑这一形象所体现的社会意义：从“一天，他和几个小伙子一桌。一个小伙子看了他一眼，跟同伴小声说了句什么，他多了心：‘你说谁哪？’小伙子没有理他。他放下烧饼，跳到店堂当间：‘出来！出来！’”可以看出，这个地位卑微的老头，内心有着强烈的尊严意识，希望得到起码的尊重，不愿受到别人的轻慢等。从作者的态度的角度考虑“捡烂纸的老头”这一形象对表现主题的作用：从“小伙子没有理他”“没有人把他当一回事”等可以看出，作者对老头受到周围人们漠视的处境是十分同情的，作者是在呼吁人们对社会底层人物多一些同情、理解和尊重。</a:t>
            </a:r>
          </a:p>
        </p:txBody>
      </p:sp>
    </p:spTree>
    <p:extLst>
      <p:ext uri="{BB962C8B-B14F-4D97-AF65-F5344CB8AC3E}">
        <p14:creationId xmlns:p14="http://schemas.microsoft.com/office/powerpoint/2010/main" xmlns="" val="6771310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7216334"/>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题型二　次要人物形象的作用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知识储备</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次要人物即陪衬人物或线索人物，它的作用一般有以下几个方面：</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牵线搭桥，推动情节。在一些小说中，主要人物的一举一动、一颦一笑，往往可以从次要人物的眼睛里看出来；对人物的感受、评论，往往从次要人物的嘴里说出来。通过次要人物的见闻，把故事相关的情节自然地融合在一起，推动情节发展。他们的出现主要担当特定的角色，完成一定的叙事功用，常常起到线索的作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侧面衬托，个性鲜明。次要人物可以将原本单调的故事情节衬托得生动有趣，凸显主要人物的品质，表达思想感情，使主要人物更加鲜明清晰。</a:t>
            </a:r>
          </a:p>
        </p:txBody>
      </p:sp>
    </p:spTree>
    <p:extLst>
      <p:ext uri="{BB962C8B-B14F-4D97-AF65-F5344CB8AC3E}">
        <p14:creationId xmlns:p14="http://schemas.microsoft.com/office/powerpoint/2010/main" xmlns="" val="11448272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3881211"/>
            <a:ext cx="20002640" cy="7216334"/>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下列对本文相关内容和艺术特色的分析和鉴赏，最恰当的一项是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开头介绍老汪的形象，目的是说他“像个读书人”，又说他“不适合教书”，主要原因或者是他肚里有学问，但说不出来，或者是真的就没知识。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老汪的老婆银瓶的嘴像刮风似的，人劝老汪劝劝自己的老婆，老汪打心眼儿里就不愿意劝，他认为他老婆说的都是家长里短的话，没必要劝。</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老汪教学之余的乱走，其实没有规律，虽然有相对稳定的次数、时间，走的方式跟常人也迥然不同，走的地点就是大路、野地里。</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小说的结构总体来看平稳无波澜，从介绍老汪到老汪在老范家的私塾教学，再到老汪的乱走，还有介绍他老婆，最后写老汪感动，没有特别的悬念。</a:t>
            </a:r>
          </a:p>
        </p:txBody>
      </p:sp>
      <p:grpSp>
        <p:nvGrpSpPr>
          <p:cNvPr id="13" name="组合 12"/>
          <p:cNvGrpSpPr/>
          <p:nvPr/>
        </p:nvGrpSpPr>
        <p:grpSpPr>
          <a:xfrm>
            <a:off x="2059953" y="2952868"/>
            <a:ext cx="2677891" cy="707886"/>
            <a:chOff x="2074961" y="4276948"/>
            <a:chExt cx="2677891" cy="707886"/>
          </a:xfrm>
        </p:grpSpPr>
        <p:pic>
          <p:nvPicPr>
            <p:cNvPr id="16"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7" name="矩形 1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原味母题</a:t>
              </a:r>
            </a:p>
          </p:txBody>
        </p:sp>
      </p:grpSp>
    </p:spTree>
    <p:extLst>
      <p:ext uri="{BB962C8B-B14F-4D97-AF65-F5344CB8AC3E}">
        <p14:creationId xmlns:p14="http://schemas.microsoft.com/office/powerpoint/2010/main" xmlns="" val="20908992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 calcmode="lin" valueType="num">
                                      <p:cBhvr additive="base">
                                        <p:cTn id="14" dur="500" fill="hold"/>
                                        <p:tgtEl>
                                          <p:spTgt spid="69"/>
                                        </p:tgtEl>
                                        <p:attrNameLst>
                                          <p:attrName>ppt_x</p:attrName>
                                        </p:attrNameLst>
                                      </p:cBhvr>
                                      <p:tavLst>
                                        <p:tav tm="0">
                                          <p:val>
                                            <p:strVal val="#ppt_x"/>
                                          </p:val>
                                        </p:tav>
                                        <p:tav tm="100000">
                                          <p:val>
                                            <p:strVal val="#ppt_x"/>
                                          </p:val>
                                        </p:tav>
                                      </p:tavLst>
                                    </p:anim>
                                    <p:anim calcmode="lin" valueType="num">
                                      <p:cBhvr additive="base">
                                        <p:cTn id="15"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815677"/>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渲染气氛，奠定基调。很多小说中次要人物的出现为主要人物的活动提供了具体环境，起到了渲染气氛、奠定感情基调的作用。渲染气氛的次要人物多是群体人物。</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揭示主题，增添魅力。次要人物的设置是为塑造主要人物服务的，更是为揭示小说主题服务的。小说对次要人物的刻画貌似平淡轻松，实则蕴含着厚重的力量，既揭示了小说的主题，又增添了小说的艺术感染力。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祝福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中的“我”就揭示了当时社会中具有现代意识的小资产阶级知识分子在新旧历史交替时期种种精神上的矛盾。</a:t>
            </a:r>
          </a:p>
        </p:txBody>
      </p:sp>
    </p:spTree>
    <p:extLst>
      <p:ext uri="{BB962C8B-B14F-4D97-AF65-F5344CB8AC3E}">
        <p14:creationId xmlns:p14="http://schemas.microsoft.com/office/powerpoint/2010/main" xmlns="" val="31784032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893647"/>
          </a:xfrm>
          <a:prstGeom prst="rect">
            <a:avLst/>
          </a:prstGeom>
          <a:noFill/>
        </p:spPr>
        <p:txBody>
          <a:bodyPr wrap="square" rtlCol="0">
            <a:spAutoFit/>
          </a:bodyPr>
          <a:lstStyle/>
          <a:p>
            <a:pPr algn="ct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类题指津</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设问方式</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人物形象在小说中起怎样的作用？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人物形象揭示了怎样的主题？</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请简要分析文中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这一人物形象的艺术价值。</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对塑造主要人物有什么作用？</a:t>
            </a:r>
          </a:p>
        </p:txBody>
      </p:sp>
    </p:spTree>
    <p:extLst>
      <p:ext uri="{BB962C8B-B14F-4D97-AF65-F5344CB8AC3E}">
        <p14:creationId xmlns:p14="http://schemas.microsoft.com/office/powerpoint/2010/main" xmlns="" val="22013539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9474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答题思路</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分析次要人物作用“五考虑”</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从“自身作用”考虑：次要人物不只是一个线索或情节上的关联人物，有的自身还具有鲜明的性格特点，其具有的作用首先是自身的作用。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从“衬托主要人物”考虑：衬托主要人物是次要人物的主要作用，衬托有正衬和反衬两种，要指明是哪种衬托，是怎样衬托的。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从“情节作用”考虑：考虑是否起线索作用，是否推动故事情节发展。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从“主题作用”考虑：次要人物与主要人物一起丰富、深化了主题。</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从“‘我’的作用”考虑：小说中的“我”是个特殊人物，它不同于散文中的“我”，它是小说中的人物，不是作者自己。因为是第一人称，也有作为见证人增强小说的真实性的作用。</a:t>
            </a:r>
          </a:p>
        </p:txBody>
      </p:sp>
    </p:spTree>
    <p:extLst>
      <p:ext uri="{BB962C8B-B14F-4D97-AF65-F5344CB8AC3E}">
        <p14:creationId xmlns:p14="http://schemas.microsoft.com/office/powerpoint/2010/main" xmlns="" val="8082239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9474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阅读下面的文字，完成题目。 </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老爱情</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苏　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我这里说的爱情故事也许会让一些读者失望，但是当我说完这个故事后，相信也有一些读者会受到一丝震动。</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话说</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世纪</a:t>
            </a:r>
            <a:r>
              <a:rPr lang="en-US" altLang="zh-CN" sz="4000" dirty="0">
                <a:solidFill>
                  <a:schemeClr val="tx1">
                    <a:lumMod val="50000"/>
                    <a:lumOff val="50000"/>
                  </a:schemeClr>
                </a:solidFill>
                <a:latin typeface="微软雅黑" pitchFamily="34" charset="-122"/>
                <a:ea typeface="微软雅黑" pitchFamily="34" charset="-122"/>
              </a:rPr>
              <a:t>70</a:t>
            </a:r>
            <a:r>
              <a:rPr lang="zh-CN" altLang="en-US" sz="4000" dirty="0">
                <a:solidFill>
                  <a:schemeClr val="tx1">
                    <a:lumMod val="50000"/>
                    <a:lumOff val="50000"/>
                  </a:schemeClr>
                </a:solidFill>
                <a:latin typeface="微软雅黑" pitchFamily="34" charset="-122"/>
                <a:ea typeface="微软雅黑" pitchFamily="34" charset="-122"/>
              </a:rPr>
              <a:t>年代，我们香椿树街有一对老夫妇，当时他们是六七十岁的样子。妻子身材高挑，白皮肤，大眼睛，看得出来年轻的时候是个美人；丈夫虽然长得不丑，却是一个矮子。他们出现在街上，乍一看，不配，仔细一看，却是天造地设的一对。为什么这么说呢？这对老夫妻彼此之间是镜子，除了性别不同，他们的眼神相似，表情相似，甚至两人脸上的黑痣，一个在左脸颊，一个在右脸颊，也是配合得天衣无缝。</a:t>
            </a:r>
          </a:p>
        </p:txBody>
      </p:sp>
    </p:spTree>
    <p:extLst>
      <p:ext uri="{BB962C8B-B14F-4D97-AF65-F5344CB8AC3E}">
        <p14:creationId xmlns:p14="http://schemas.microsoft.com/office/powerpoint/2010/main" xmlns="" val="15841481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9694962"/>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他们到煤店买煤，一只箩筐，一根扁担，丈夫在前面，妻子在后面；这与别人家夫妇扛煤的位置不同，没有办法，不是他们别出心裁，是因为那丈夫矮、力气小，做妻子的反串了男角。</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他们有个女儿，嫁出去了。女儿把自己的孩子丢在父母那里，也不知是为了父母，还是为了自己。她自己大概一个星期回一次娘家。</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这是一个星期天的下午，女儿在外面“嘭嘭嘭”敲门，里面立即响起一阵杂乱的脚步声，老夫妇同时出现在门边，两张苍老而欢乐的笑脸，笑起来两个人的嘴角居然都向右边歪着。</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但女儿回家不是来向父母微笑的，她的任务似乎是埋怨和教训她的双亲。她高声地列举出父母所干的糊涂事，包括拖把在地板上留下太多的积水，包括他们对孩子的溺爱，给他吃太多，穿得也太多。她一边喝着老人给她做的红枣汤，一边说：“唉，对你们说了多少遍也没用，我看你们是老糊涂了。”</a:t>
            </a:r>
          </a:p>
        </p:txBody>
      </p:sp>
    </p:spTree>
    <p:extLst>
      <p:ext uri="{BB962C8B-B14F-4D97-AF65-F5344CB8AC3E}">
        <p14:creationId xmlns:p14="http://schemas.microsoft.com/office/powerpoint/2010/main" xmlns="" val="7043191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老夫妻一听，忙走过去给外孙脱去多余的衣服，他们面带愧色，不敢争辩，似乎默认这么一个事实：他们是老了，是有点儿老糊涂了。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过一会儿，那老妇人给女儿收拾着汤碗，突然捂着胸口，猝然倒了下来，死了，据说死因是心肌梗死。死者人缘好，邻居们听说了都去吊唁。他们看见平日不太孝顺的女儿这会儿哭成了泪人儿了，都不觉得奇怪，这么好的母亲死了，她不哭才奇怪呢！他们奇怪的是那老头儿，他面无表情，坐在亡妻的身边，看上去很平静。外孙不懂事，就问：“外公，你怎么不哭？”</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老人说：“外公不会哭。外婆死了，外公也会死的，外公今天也会死的。”</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孩子说：“你骗人，你什么病也没有，不会死的。”</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老人摇摇头，说：“外公不骗人，外公今天也要死了。你看外婆临死不肯闭眼，她丢不下我，我也丢不下她，我要陪着你外婆哩。”</a:t>
            </a:r>
          </a:p>
        </p:txBody>
      </p:sp>
    </p:spTree>
    <p:extLst>
      <p:ext uri="{BB962C8B-B14F-4D97-AF65-F5344CB8AC3E}">
        <p14:creationId xmlns:p14="http://schemas.microsoft.com/office/powerpoint/2010/main" xmlns="" val="38715097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729430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大人们听见老人的话，都多了心眼儿，小心地看着他。但老人并没有任何自寻短见的端倪，他一直静静地守在亡妻的身边，坐在一张椅子上。他一直坐在椅子上。夜深了，守夜的人们听见老人喉咙里响起一阵痰声，未及人们做出反应，老人就歪倒在亡妻的灵床下面了。这时就听见堂屋里的自鸣钟“当当当”连着响了起来，人们一看，正是夜里</a:t>
            </a:r>
            <a:r>
              <a:rPr lang="en-US" altLang="zh-CN" sz="4000" dirty="0">
                <a:solidFill>
                  <a:schemeClr val="tx1">
                    <a:lumMod val="50000"/>
                    <a:lumOff val="50000"/>
                  </a:schemeClr>
                </a:solidFill>
                <a:latin typeface="微软雅黑" pitchFamily="34" charset="-122"/>
                <a:ea typeface="微软雅黑" pitchFamily="34" charset="-122"/>
              </a:rPr>
              <a:t>12</a:t>
            </a:r>
            <a:r>
              <a:rPr lang="zh-CN" altLang="en-US" sz="4000" dirty="0">
                <a:solidFill>
                  <a:schemeClr val="tx1">
                    <a:lumMod val="50000"/>
                    <a:lumOff val="50000"/>
                  </a:schemeClr>
                </a:solidFill>
                <a:latin typeface="微软雅黑" pitchFamily="34" charset="-122"/>
                <a:ea typeface="微软雅黑" pitchFamily="34" charset="-122"/>
              </a:rPr>
              <a:t>点！</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正如他宣布的那样，那矮个子的老人心想事成，陪着妻子一起去了。如果不是人们亲眼看见，谁会相信这样的事情？但这个故事是真实的，那对生死相守的老人确有其人，他们是我的邻居，死于</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世纪</a:t>
            </a:r>
            <a:r>
              <a:rPr lang="en-US" altLang="zh-CN" sz="4000" dirty="0">
                <a:solidFill>
                  <a:schemeClr val="tx1">
                    <a:lumMod val="50000"/>
                    <a:lumOff val="50000"/>
                  </a:schemeClr>
                </a:solidFill>
                <a:latin typeface="微软雅黑" pitchFamily="34" charset="-122"/>
                <a:ea typeface="微软雅黑" pitchFamily="34" charset="-122"/>
              </a:rPr>
              <a:t>70</a:t>
            </a:r>
            <a:r>
              <a:rPr lang="zh-CN" altLang="en-US" sz="4000" dirty="0">
                <a:solidFill>
                  <a:schemeClr val="tx1">
                    <a:lumMod val="50000"/>
                    <a:lumOff val="50000"/>
                  </a:schemeClr>
                </a:solidFill>
                <a:latin typeface="微软雅黑" pitchFamily="34" charset="-122"/>
                <a:ea typeface="微软雅黑" pitchFamily="34" charset="-122"/>
              </a:rPr>
              <a:t>年代末的同一天。那座老自鸣钟后来就定格在</a:t>
            </a:r>
            <a:r>
              <a:rPr lang="en-US" altLang="zh-CN" sz="4000" dirty="0">
                <a:solidFill>
                  <a:schemeClr val="tx1">
                    <a:lumMod val="50000"/>
                    <a:lumOff val="50000"/>
                  </a:schemeClr>
                </a:solidFill>
                <a:latin typeface="微软雅黑" pitchFamily="34" charset="-122"/>
                <a:ea typeface="微软雅黑" pitchFamily="34" charset="-122"/>
              </a:rPr>
              <a:t>12</a:t>
            </a:r>
            <a:r>
              <a:rPr lang="zh-CN" altLang="en-US" sz="4000" dirty="0">
                <a:solidFill>
                  <a:schemeClr val="tx1">
                    <a:lumMod val="50000"/>
                    <a:lumOff val="50000"/>
                  </a:schemeClr>
                </a:solidFill>
                <a:latin typeface="微软雅黑" pitchFamily="34" charset="-122"/>
                <a:ea typeface="微软雅黑" pitchFamily="34" charset="-122"/>
              </a:rPr>
              <a:t>点，犹如生了锈一样，任人们怎么拨转就是一动也不动。</a:t>
            </a:r>
          </a:p>
        </p:txBody>
      </p:sp>
    </p:spTree>
    <p:extLst>
      <p:ext uri="{BB962C8B-B14F-4D97-AF65-F5344CB8AC3E}">
        <p14:creationId xmlns:p14="http://schemas.microsoft.com/office/powerpoint/2010/main" xmlns="" val="27936792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2492990"/>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这个故事叙述起来就这么简单，不知道你怎么看，我一直认为这是我一生能说的最动人的爱情故事。</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选自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现代青年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，有删改</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10918156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小说安排“女儿”这个人物有何作用？</a:t>
            </a:r>
          </a:p>
        </p:txBody>
      </p:sp>
      <p:sp>
        <p:nvSpPr>
          <p:cNvPr id="8" name="矩形 7"/>
          <p:cNvSpPr/>
          <p:nvPr/>
        </p:nvSpPr>
        <p:spPr>
          <a:xfrm>
            <a:off x="1880324" y="3976123"/>
            <a:ext cx="20145516" cy="74090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16208" y="3965729"/>
            <a:ext cx="19931202"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推动情节发展，小说中的女儿绝非可有可无的闲人，老妇人的猝死与女儿的吵闹密切相关；②为塑造人物形象服务，小说是以女儿的浅薄和利己来反衬老夫妻的宽容和仁慈的。</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小说中次要人物的作用。小说中的次要人物的作用主要有衬托主要人物、推动情节发展、揭示作品主题等方面。分析“女儿”的作用，首先要把握人物形象的特点：把自己的孩子丢在父母家里，凡事首先从自己的角度考虑，可以看出她的自私、浅薄；回到父母家中，她一边喝着老人给她做的红枣汤，一边埋怨和教训她的双亲，可见她的不孝和不懂感恩。父母的形象就是在和她的对比中塑造成的，父母的命运变化也和她密切相关。弄清这些，小说塑造“女儿”这个人物的作用也就清楚了。</a:t>
            </a:r>
          </a:p>
        </p:txBody>
      </p:sp>
    </p:spTree>
    <p:extLst>
      <p:ext uri="{BB962C8B-B14F-4D97-AF65-F5344CB8AC3E}">
        <p14:creationId xmlns:p14="http://schemas.microsoft.com/office/powerpoint/2010/main" xmlns="" val="240433313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7294305"/>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题型三　物象的作用</a:t>
            </a:r>
          </a:p>
          <a:p>
            <a:pPr algn="ct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知识储备</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小说中物象的基本作用有：①突出人物性格，揭示深化主题；②反复出现，串起相关情节，从而成为全文的线索，兼有使结构更加严谨的作用；③衬托环境，或者具有象征意义。分析物象的作用，首先要结合文本内容具体分析物象的作用，要注意物象的类别与特征：像“太阳”“雪”“竹”“梅”等物象属自然环境中的一部分，本身就具有环境描写的作用，要特别注意它们在渲染气氛、铺设背景中的作用；像与人物密切相关的物象，要特别注意它们在表现人物方面的作用。其次要注意物象出现的位置，尤其是反复出现的位置，要紧紧结合上下文来分析。</a:t>
            </a:r>
          </a:p>
        </p:txBody>
      </p:sp>
    </p:spTree>
    <p:extLst>
      <p:ext uri="{BB962C8B-B14F-4D97-AF65-F5344CB8AC3E}">
        <p14:creationId xmlns:p14="http://schemas.microsoft.com/office/powerpoint/2010/main" xmlns="" val="21524006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94638" y="2916734"/>
            <a:ext cx="19645450" cy="87450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23200" y="2916734"/>
            <a:ext cx="19716888"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本题考查对小说内容的分析和理解的能力。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项，推测错误，“或者是真的就没知识”于文无据。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互相矛盾，“其实没有规律”的说法错误。结合相关段落可知：“次数、时间”都相对稳定，其实是有规律的；“走的方式跟常人也迥然不同”错误，原文只说“拽开大步，一路走去，见人也不打招呼”，这并不存在“迥然不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项，鉴赏错误，“总体来看平稳无波澜”“没有特别的悬念”都不符合文本特点，情节是“跌宕起伏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一波三折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，有悬念”的。</a:t>
            </a:r>
          </a:p>
        </p:txBody>
      </p:sp>
    </p:spTree>
    <p:extLst>
      <p:ext uri="{BB962C8B-B14F-4D97-AF65-F5344CB8AC3E}">
        <p14:creationId xmlns:p14="http://schemas.microsoft.com/office/powerpoint/2010/main" xmlns="" val="3926099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893647"/>
          </a:xfrm>
          <a:prstGeom prst="rect">
            <a:avLst/>
          </a:prstGeom>
          <a:noFill/>
        </p:spPr>
        <p:txBody>
          <a:bodyPr wrap="square" rtlCol="0">
            <a:spAutoFit/>
          </a:bodyPr>
          <a:lstStyle/>
          <a:p>
            <a:pPr algn="ct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类题指津</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设问方式</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小说以“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物象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为中心叙事写人，这样处理有什么好处？请简要分析。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小说多次写到“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物象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，分别有什么意图？请简要分析。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物象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对小说的艺术表现有什么作用？请简要分析。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小说用不少笔墨写“</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物象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，这对环境描写和人物刻画各有什么作用？</a:t>
            </a:r>
          </a:p>
        </p:txBody>
      </p:sp>
    </p:spTree>
    <p:extLst>
      <p:ext uri="{BB962C8B-B14F-4D97-AF65-F5344CB8AC3E}">
        <p14:creationId xmlns:p14="http://schemas.microsoft.com/office/powerpoint/2010/main" xmlns="" val="27824981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1677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答题思路</a:t>
            </a:r>
            <a:r>
              <a:rPr lang="en-US" altLang="zh-CN" sz="4000" dirty="0">
                <a:solidFill>
                  <a:schemeClr val="tx1">
                    <a:lumMod val="50000"/>
                    <a:lumOff val="50000"/>
                  </a:schemeClr>
                </a:solidFill>
                <a:latin typeface="微软雅黑" pitchFamily="34" charset="-122"/>
                <a:ea typeface="微软雅黑" pitchFamily="34" charset="-122"/>
              </a:rPr>
              <a:t>】</a:t>
            </a:r>
          </a:p>
          <a:p>
            <a:pPr algn="ct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分析物象作用五方面</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自身作用”：指的是它作为小说形象的一个组成部分，有它自身的独到特点、作用和审美价值，丰富了文章的内容。</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环境作用”： 物象衬托了环境，看其对时代特点氛围做了怎样的揭示或暗示，看其具有什么样的象征意义。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人物作用”：物象衬托了人物品格，突出了人物形象。应格外注意物象本身的特点对主要人物的映衬，如梅、玉、竹等。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情节结构作用”： 物象往往是组织和推动情节发展的线索物件。物象反复出现，串起相关情节，从而成为全文的线索，兼有使结构更加严谨的作用。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点题作用”：指的是揭示了怎样的主题。</a:t>
            </a:r>
          </a:p>
        </p:txBody>
      </p:sp>
    </p:spTree>
    <p:extLst>
      <p:ext uri="{BB962C8B-B14F-4D97-AF65-F5344CB8AC3E}">
        <p14:creationId xmlns:p14="http://schemas.microsoft.com/office/powerpoint/2010/main" xmlns="" val="1275971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9474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阅读下面的文字，完成题目。 </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孕妇和牛</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铁　凝</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孕妇牵着牛从集上回来，在通向村子的土路上走着。</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午后的太阳照耀着平坦的原野，干净又暖和。孕妇信手撒开缰绳，好让牛自在。当它拐进麦地歪起脖子啃麦苗时，孕妇唤一声：“黑，出来。”黑是牛的名字。黑迟迟不肯离开麦地，孕妇就恼了：“黑！”她喝道。</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孕妇爱赶集，只为了什么都看看。婆婆总是牵出黑来让孕妇骑，怕孕妇累着身子。黑也怀了孕啊，孕妇想。但她接过了缰绳，她愿意在空荡的路上有黑做伴。她和它仿佛有点儿同病相怜，又有点儿共同的自豪感，于是一块儿腆着骄傲的肚子上了路。回来时，</a:t>
            </a:r>
          </a:p>
        </p:txBody>
      </p:sp>
    </p:spTree>
    <p:extLst>
      <p:ext uri="{BB962C8B-B14F-4D97-AF65-F5344CB8AC3E}">
        <p14:creationId xmlns:p14="http://schemas.microsoft.com/office/powerpoint/2010/main" xmlns="" val="23227788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孕妇也没骑黑，走快走慢由着黑的性儿。当她走得实在沉闷，才冷不丁叫一声：“黑</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呀！”她夸张地拖长声，把黑弄得挺惊愕，拿无比温顺的大眼瞪着孕妇。孕妇乐了，平原顿时热闹起来。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远处，依稀出现了三三两两的黑点，是那些放学归来的孩子。孕妇累了，在路边一个巨大的石碑上坐下来，黑又信步去了麦地闲逛。</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石碑属于一个王爷，后来让一些城里来的粗暴的年轻人给推倒了。石碑躺在路边成了过路人歇脚的坐物。碑上刻着一些文字，个个如同海碗大小。孕妇不识字，她曾经问过丈夫那是些什么字。丈夫也不知道。丈夫说：“知道了有什么用？一个老辈子的东西。”</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孕妇坐在石碑上，又看见了这些字，她的屁股压住了其中一个。这次她挪开了，小心地坐在碑的边沿。她弄不明白为什么她要这样，从前她歇脚，总是一屁股就坐上去。那么，</a:t>
            </a:r>
          </a:p>
        </p:txBody>
      </p:sp>
    </p:spTree>
    <p:extLst>
      <p:ext uri="{BB962C8B-B14F-4D97-AF65-F5344CB8AC3E}">
        <p14:creationId xmlns:p14="http://schemas.microsoft.com/office/powerpoint/2010/main" xmlns="" val="31910095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原因还是胸膛下面的这个肚子吧。孕妇对这肚子充满着希冀，这希冀又因为远处那些越来越清楚的小黑点而变得更加具体。孕妇相信，她的孩子将来无疑要加入这上学、放学的队伍。若是孩子也问起这碑上的字，她不能够说不知道，她不愿意对不起孩子。</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可她实在不认识这碑上的字啊。</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放学的孩子们走近了，她叫住一个本家侄子，向他要了一张白纸和一杆铅笔。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孕妇一手握着铅笔，一手拿着白纸，等待着孩子们远去。她仿佛要背着众人去做一件鬼祟的事。</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孕妇将白纸平铺在石碑上。当她打算落笔，才发现这劳作于她是多么不易，她的手很巧，却支配不了手中这杆笔。她努力端详着那陌生的大字，然后胆怯而又坚决地落下了第一笔。她描画着它们，心中揣测它们是什么意思，又不由得感叹：字是一种多么好的东西啊！ </a:t>
            </a:r>
          </a:p>
        </p:txBody>
      </p:sp>
    </p:spTree>
    <p:extLst>
      <p:ext uri="{BB962C8B-B14F-4D97-AF65-F5344CB8AC3E}">
        <p14:creationId xmlns:p14="http://schemas.microsoft.com/office/powerpoint/2010/main" xmlns="" val="38981676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夕阳西下，孕妇伏在石碑上已经很久。她的脸红彤彤的，茁壮的手腕不时地发着抖。可她不能停笔，她的心不叫她停笔。她长到这么大，还从来没干过这么累人又这么不愿停手的活儿。</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不知何时，黑已从麦地返回，卧在孕妇的身边。它静静地凝视着孕妇，脸上满是驯顺，像是守候，像是鼓励。</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孕妇终于完成了她的劳作。在朦胧的暮色中她认真地数，那碑上的大字是十七个，她的白纸上也落着十七个：</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忠敬诚直勤慎廉明和硕怡贤亲王神道碑</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纸上的字歪扭而又奇特，像盘错的长虫，像混乱的麻绳。可它们毕竟是字。有了它们，她似乎才获得一种资格，似乎才敢与她未来的婴儿谋面。孩子终归要离开孕妇的肚子，而那块写字的碑却永远立在了孕妇的心中。每个人的心中，多少都立着点儿什么吧。</a:t>
            </a:r>
          </a:p>
        </p:txBody>
      </p:sp>
    </p:spTree>
    <p:extLst>
      <p:ext uri="{BB962C8B-B14F-4D97-AF65-F5344CB8AC3E}">
        <p14:creationId xmlns:p14="http://schemas.microsoft.com/office/powerpoint/2010/main" xmlns="" val="8262046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649408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孕妇将她劳作的果实揣进袄兜，捶着酸麻的腰，呼唤身边的黑启程。</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黑却执意不肯起身，它换了跪的姿势，要主人骑上去。</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“黑</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呀！”孕妇怜悯地叫着，强令黑站起来。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孕妇和黑走在平原上，像两个相依为命的女人。黑身上释放出的气息使孕妇觉得温暖而可靠，她不住地抚摸它，它拿脸蹭着她的手。一股热乎乎的东西涌现在孕妇的心房。她很想对人形容心中这突然的发热。她永远也形容不出，心中这种情绪就叫作感动。</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“黑</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呀！”孕妇在黑暗中小声嘟囔，声音有点儿颤，宛若幸福的呓语。</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有删改</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29919274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6. </a:t>
            </a:r>
            <a:r>
              <a:rPr lang="zh-CN" altLang="en-US" sz="4000" dirty="0">
                <a:solidFill>
                  <a:schemeClr val="tx1">
                    <a:lumMod val="50000"/>
                    <a:lumOff val="50000"/>
                  </a:schemeClr>
                </a:solidFill>
                <a:latin typeface="微软雅黑" pitchFamily="34" charset="-122"/>
                <a:ea typeface="微软雅黑" pitchFamily="34" charset="-122"/>
              </a:rPr>
              <a:t>牛在小说中有什么样的作用？请简要分析。</a:t>
            </a:r>
          </a:p>
        </p:txBody>
      </p:sp>
      <p:sp>
        <p:nvSpPr>
          <p:cNvPr id="8" name="矩形 7"/>
          <p:cNvSpPr/>
          <p:nvPr/>
        </p:nvSpPr>
        <p:spPr>
          <a:xfrm>
            <a:off x="1880324" y="3976123"/>
            <a:ext cx="20145516" cy="74090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16208" y="3965729"/>
            <a:ext cx="1993120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通过怀孕的牛与孕妇形象的并置，凸显孕育新生命的幸福与喜悦；②通过牛与孕妇之间的亲昵行为，表现人与动物之间的温馨和谐；③通过牛的形象描写，反衬孕妇作为人具有的能动性和理性的追求。</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题目要求简要分析牛在小说中的作用，从小说标题和故事情节可以看出牛是小说中一个重要的物象。分析小说中物象的作用，应该从自身作用、环境作用、人物作用、情节结构作用、点题作用等方面思考。本文中“牛”的作用主要与突出孕妇形象和表达主旨有关。</a:t>
            </a:r>
          </a:p>
        </p:txBody>
      </p:sp>
    </p:spTree>
    <p:extLst>
      <p:ext uri="{BB962C8B-B14F-4D97-AF65-F5344CB8AC3E}">
        <p14:creationId xmlns:p14="http://schemas.microsoft.com/office/powerpoint/2010/main" xmlns="" val="32443221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03498"/>
            <a:ext cx="19931202"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儿　子</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苏　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小孟站在柜台前没有动，他数了数小盒里的彩色蜡烛，你得给我五盒，他说。那位小姐美丽的眼睛里露出一丝厌烦，她说，对不起，我只能送你一盒，这是我们老板定的规矩。他逼视着小姐说，送不起就别送，我买总可以吧？后来老板就出来了，他息事宁人地拿了四盒小蜡烛给小孟，嘴里说了一串很快又很难懂的话。</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小孟骑着摩托车向西郊而去，他母亲现在随他妹妹住在那里的居民小区里。小孟记不清有多长时间没见他母亲的面了，他妹妹在电话里说他已经三个月没去看望母亲了，他感到歉疚，所以当他妹妹问他知不知道后天是什么日子时，他立刻想起来了母亲的生日，他说，我记着呢，是六十大寿，生日蛋糕早就定好了。小孟不是那种不孝之子，</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21069213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他常常向他的知己朋友透露他的第一次婚姻破裂的原因，他的前妻什么都好，还是大学生，文学素养很高，她的语言天赋就被用来贬低和丑化他母亲了，有一次她对他说，你母亲天天忙里忙外的，怎么还那么胖？她说着还捂嘴哧哧地笑，小孟说他当时二话没说就给了她一个耳光，一个星期后他们就离婚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正逢下班，街上交通很拥挤，小孟不得不放慢摩托车的车速，偶尔地他伸手到后座上摸一摸那盒蛋糕，蛋糕安然无恙。小孟想象着母亲在家里翘首等待他的情景，他知道她的脾气，这么长时间不去看她，她一定生气了，她会说，你来干什么？你心里还有我这个妈吗？母亲怎么数落他他也会赔笑脸的，他记得母亲从来不喜欢甜点，这盒蛋糕最后会被他自己消灭一半，母亲会在一边很满足地看他吃，从小到大一直是这样的，小孟兀自一笑，他想象着母亲坐在他身边，手里拿着一块浸过水的手巾，随时准备替他抹去脸上的奶油。</a:t>
            </a:r>
          </a:p>
        </p:txBody>
      </p:sp>
    </p:spTree>
    <p:extLst>
      <p:ext uri="{BB962C8B-B14F-4D97-AF65-F5344CB8AC3E}">
        <p14:creationId xmlns:p14="http://schemas.microsoft.com/office/powerpoint/2010/main" xmlns="" val="33282781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7216334"/>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下列对本文相关内容和艺术特色的分析和鉴赏，最恰当的一项是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小说中的老汪一出口就是经典文句，如“躁人之辞多，吉人之辞寡”，意思是作为乡村塾师的他是个吉利之人，谁用他谁就吉星高照。</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塾师老汪是个认真的人， 教学时孩子们不听便使他平添了许多烦恼，有时讲着讲着就不讲了，是他发现自己讲的知识太深，只有研究学问的人才懂。</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小说的语言十分独特，尤其是人物之间通俗易懂的对话，超越了其他叙述性的语言很多，能感染读者，这才显示出作者驾驭语言的功力之深。</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小说通过塑造一个教书先生口拙心诚、认真工作、急躁却孤独的形象，表现了存在缺陷的底层人物内心的情感世界，表现他们对“有朋”人生的向往。</a:t>
            </a:r>
          </a:p>
        </p:txBody>
      </p:sp>
    </p:spTree>
    <p:extLst>
      <p:ext uri="{BB962C8B-B14F-4D97-AF65-F5344CB8AC3E}">
        <p14:creationId xmlns:p14="http://schemas.microsoft.com/office/powerpoint/2010/main" xmlns="" val="3591649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小孟将摩托车停在建材公司的门口，黑鱼正好从门里出来，小孟低头调整蛋糕盒的位置，黑鱼就站在他身后看，黑鱼说，放不稳，吃掉算了。别闹，这是我母亲的生日蛋糕。黑鱼说他要赶时间去工人新村，要小孟捎他一程。小孟有点儿犹豫，黑鱼取出头盔戴上，跨上了摩托车的后座，他说，我给你捧着这蛋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他带着黑鱼往工人新村去，他随口问了一句，去工人新村干什么？黑鱼却吞吞吐吐起来，他说，找大个子，谈夹板的事。小孟似乎愣了一下，紧接着问谁要的货？黑鱼说，还没有下家呢，这不是去看货吗？黑鱼越是闪烁其词，小孟越是穷追不舍，多少钱一张？这次黑鱼沉不住气了，你想干什么？摩托车停在一幢居民楼前，他问黑鱼，大个子是姓黄吧？黑鱼不解地点点头，说，那就一起进去坐坐？小孟从黑鱼手中接过蛋糕盒，他说，进去看看老朋友。</a:t>
            </a:r>
          </a:p>
        </p:txBody>
      </p:sp>
    </p:spTree>
    <p:extLst>
      <p:ext uri="{BB962C8B-B14F-4D97-AF65-F5344CB8AC3E}">
        <p14:creationId xmlns:p14="http://schemas.microsoft.com/office/powerpoint/2010/main" xmlns="" val="20683480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隔着门就听见了洗牌的声音，屋里乌烟瘴气的，黑鱼凑到大个子耳边说了句什么，大个子说，急什么？等打完这一圈牌再说。大个子没有认出小孟，他就提着蛋糕盒站在大个子身边看牌，黑鱼说，你怕谁抢你的蛋糕吃啊？小孟就走到一边把蛋糕盒放在电视机上，他看了看盒子里的蛋糕，发现那上面的几个红红绿绿的字已经扭结在一起，无法辨认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大个子手气不错，他们一来他就和了个清一色，小孟忍不住地渲染那只关键的九饼，黑鱼面有愠色，用一种冰冷的语调说，你还会打牌？小孟能猜到黑鱼在想什么，小孟嘿地一笑，意味深长地拍了拍黑鱼的肩膀，他说，我看完这圈牌就走。</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小孟确实没有什么阴谋，但黑鱼如坐针毡，并且有意站到大个子一边，把小孟和大个子隔得远远的，大个子要上厕所，他就让小孟来替他，他说，你替我打两副，输赢都算我的。</a:t>
            </a:r>
          </a:p>
        </p:txBody>
      </p:sp>
    </p:spTree>
    <p:extLst>
      <p:ext uri="{BB962C8B-B14F-4D97-AF65-F5344CB8AC3E}">
        <p14:creationId xmlns:p14="http://schemas.microsoft.com/office/powerpoint/2010/main" xmlns="" val="25022365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9616992"/>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小孟看了看黑鱼，黑鱼指了指自己的手表，他说，再不走你的蛋糕就坏啦。小孟盯着自己手上的牌，他没有注意到大个子在电视机那里停留的动作，他没有想到大个子的肚子这么饿，不分青红皂白就打开了他的蛋糕盒，他没有想到大个子一口就吃掉了小半块蛋糕，而且把那么一个高级的蛋糕抓得像一堆烂面团似的。他真的没有想到，后来他回忆起黑鱼突然爆发的那阵怪笑，后来他知道黑鱼在笑什么了，但事情已经无法挽回，他后来看见的就是这个一片狼藉的蛋糕，蛋糕上的那八个字被吃掉了两个，剩下的也失去字的形状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大个子发现了自己的过失，他说，我以为是我家的呢。小孟想大个子你又不跟我做生意，怎么把我的蛋糕给吃了？小孟心里这么暗暗骂着，嘴上却说，没关系，吃了我再买一盒。小孟看见那几盒彩色小蜡烛，有的散在电视机上，有的落在了桌上，他都收起来，放进了夹克的口袋里。临出门时他看了眼蛋糕盒，他说，这蛋糕就留给你们吃吧，我再去买一盒。</a:t>
            </a:r>
          </a:p>
        </p:txBody>
      </p:sp>
    </p:spTree>
    <p:extLst>
      <p:ext uri="{BB962C8B-B14F-4D97-AF65-F5344CB8AC3E}">
        <p14:creationId xmlns:p14="http://schemas.microsoft.com/office/powerpoint/2010/main" xmlns="" val="35233343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4893647"/>
          </a:xfrm>
          <a:prstGeom prst="rect">
            <a:avLst/>
          </a:prstGeom>
          <a:noFill/>
        </p:spPr>
        <p:txBody>
          <a:bodyPr wrap="square" rtlCol="0">
            <a:spAutoFit/>
          </a:bodyPr>
          <a:lstStyle/>
          <a:p>
            <a:pPr>
              <a:lnSpc>
                <a:spcPct val="130000"/>
              </a:lnSpc>
            </a:pPr>
            <a:r>
              <a:rPr lang="zh-CN" altLang="en-US" sz="4000" u="sng" dirty="0">
                <a:solidFill>
                  <a:schemeClr val="tx1">
                    <a:lumMod val="50000"/>
                    <a:lumOff val="50000"/>
                  </a:schemeClr>
                </a:solidFill>
                <a:latin typeface="微软雅黑" pitchFamily="34" charset="-122"/>
                <a:ea typeface="微软雅黑" pitchFamily="34" charset="-122"/>
              </a:rPr>
              <a:t>①黑鱼跟在小孟的身后说，哪儿还有蛋糕卖？蛋糕店都关门了！小孟突然停住脚步，屋里的人看见他抓过蛋糕盒，狠狠地扣在黑鱼的头上，他们看见黑鱼的脑袋上像顶了一顶式样新颖的帽子，黑鱼对小孟的袭击猝不及防，他张大嘴看着小孟，小孟没说什么，突然哈哈一笑，然后他冷静地绕过麻将桌，朝四个人的后背每人拍了一下，扬长而去。</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外面已经是万家灯火。小孟现在能够想象到母亲和妹妹她们等得忧心如焚，可是他可以向天发誓他不是故意的，他确实没想到看一圈牌会花这么长的时间。</a:t>
            </a:r>
          </a:p>
        </p:txBody>
      </p:sp>
    </p:spTree>
    <p:extLst>
      <p:ext uri="{BB962C8B-B14F-4D97-AF65-F5344CB8AC3E}">
        <p14:creationId xmlns:p14="http://schemas.microsoft.com/office/powerpoint/2010/main" xmlns="" val="36133414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649408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小孟的摩托车向西郊急驰而去，路上他清晰地听见了从口袋里传来的那种声音，他猜到是那些彩色小蜡烛被折断了。这下好了，他在蛋糕店里所做的一切都变得荒诞可笑了，小孟想今天也许并不是一个好日子，不是好日子，却是他母亲六十大寿的日子，不管怎样他也得赶回去，赶回去为母亲祝寿。②小孟曾经路过两家夜间营业的点心店，橱窗里陈列着各种诱人的大蛋糕，但是小孟没有下车，小孟只想早点儿赶到母亲身边，其实有没有蛋糕他也无所谓，他了解他母亲的脾气，他更懂得他们的母子感情，带不带蛋糕他都是他母亲的儿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有删改</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8515779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3931531"/>
            <a:ext cx="19612422" cy="76311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14582"/>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人物形象概括</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黑鱼”是一个什么样的人？请结合全文简要分析。</a:t>
            </a:r>
          </a:p>
        </p:txBody>
      </p:sp>
      <p:sp>
        <p:nvSpPr>
          <p:cNvPr id="8" name="矩形 7"/>
          <p:cNvSpPr/>
          <p:nvPr/>
        </p:nvSpPr>
        <p:spPr>
          <a:xfrm>
            <a:off x="2067902" y="3931531"/>
            <a:ext cx="19698922"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爱占小便宜。黑鱼说蛋糕“放不稳，吃掉算了”，又要小孟捎他一程去工人新村。②性情急躁。小孟多追问黑鱼几句，他就沉不住气了，喝问小孟想干什么。③有心机，私心重。小孟问他做夹板生意的事，他吞吞吐吐。生怕小孟与大个子关系好，所以他竭力从中阻拦，催促小孟离开。④为人不地道，奸诈。大个子吃蛋糕时，他发出怪笑，既不阻止，也不告诉小孟一声。</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形象特征”与“性格特征”是两个不同的概念，形象特征包含的方面比较广，如作品中出现的人物的外貌特征、地位、身份等都应在答案之中。</a:t>
            </a:r>
          </a:p>
        </p:txBody>
      </p:sp>
    </p:spTree>
    <p:extLst>
      <p:ext uri="{BB962C8B-B14F-4D97-AF65-F5344CB8AC3E}">
        <p14:creationId xmlns:p14="http://schemas.microsoft.com/office/powerpoint/2010/main" xmlns="" val="284661337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572918"/>
            <a:ext cx="19612422" cy="69898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1692771"/>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2.</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人物性格概括</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小说在刻画小孟这个形象时，突出了他哪些性格特征？请简要分析。</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好处？请简要分析。</a:t>
            </a:r>
          </a:p>
        </p:txBody>
      </p:sp>
      <p:sp>
        <p:nvSpPr>
          <p:cNvPr id="8" name="矩形 7"/>
          <p:cNvSpPr/>
          <p:nvPr/>
        </p:nvSpPr>
        <p:spPr>
          <a:xfrm>
            <a:off x="2067902" y="4572918"/>
            <a:ext cx="19698922"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有孝顺母亲之心，但在一定程度上忽略了母亲的感受。②喜欢占小便宜，势利心强，有心机。③贪玩误事。④暴躁。把蛋糕扣在黑鱼身上。</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小说的主要事件就是儿子给母亲过生日，所以反映了他孝顺的性格；通过他买蛋糕的言行表现了他喜欢占小便宜；通过他对黑鱼说去看老朋友说明他势力心强，有心机；从最终的结果来说，说明他贪玩误事，忽略了母亲的感受。</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8958160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572918"/>
            <a:ext cx="19612422" cy="69898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1614801"/>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3.</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主要人物的作用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小说以“儿子”为题，是出于哪些方面的考虑？请结合全文内容谈谈你的看法。处理有什么</a:t>
            </a:r>
          </a:p>
        </p:txBody>
      </p:sp>
      <p:sp>
        <p:nvSpPr>
          <p:cNvPr id="8" name="矩形 7"/>
          <p:cNvSpPr/>
          <p:nvPr/>
        </p:nvSpPr>
        <p:spPr>
          <a:xfrm>
            <a:off x="2067902" y="4572918"/>
            <a:ext cx="19698922"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参考角度：①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从“情节安排”角度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小说的故事情节围绕儿子回家给母亲过生日展开。②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从“塑造人物”角度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小说主要刻画了主人公三种角色，“丈夫”“儿子”这两种伦理角色及与生存相关的社会角色，儿子是其中的中心角色，是作者着力刻画的主要形象。③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从“表达主题”角度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小说的深层主题是“中国式儿子”，他是在“儿子”与另两种角色的冲突中表达出来的：“儿子”轻易压倒“丈夫”，又自觉地屈服于其社会角色。</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儿子”是文章的主要人物，情节都是围绕“儿子”展开的，所以回答本题应从情节、人物、主题的角度去考虑。</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2439902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3852838"/>
            <a:ext cx="19612422" cy="77098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1692771"/>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4.</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次要人物的作用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你认为作者刻画“大个子”这一形象有什么作用？</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p>
        </p:txBody>
      </p:sp>
      <p:sp>
        <p:nvSpPr>
          <p:cNvPr id="8" name="矩形 7"/>
          <p:cNvSpPr/>
          <p:nvPr/>
        </p:nvSpPr>
        <p:spPr>
          <a:xfrm>
            <a:off x="2023200" y="3852838"/>
            <a:ext cx="19698922" cy="722409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陪衬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衬托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作用。衬托主要人物小孟，一是小孟与大个子就待了一会儿，大个子上厕所时就信任他让他顶牌，衬托小孟善于与人交流、交往；大个子因为肚子饿就随便吃了小孟为母亲祝寿的蛋糕，而小孟虽心里骂着，但嘴上却说没关系，衬托小孟遇事有心机，也能原谅他人的性格特征。②推动情节发展。因为黑鱼提到大个子做夹板生意，小孟自己也做生意，就想去坐一会儿；大个子打牌要上厕所让小孟顶一下，没想到大个子把小孟买的蛋糕吃了一小半。这才导致有了后面的情节。③深化主题。通过对大个子形象的塑造，来描述小孟对待朋友或者陌生人的事情与涉及自己的母亲、家庭的事情时的处理，揭示了作为社会角色的青年能心态平和、积极健康地处理好成长过程中遇到的烦恼的主题。</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要从次要人物与主要人物的关系、与主题的相关度等方面进行分析。次要人物有时还能起到升华主题、画龙点睛的作用。</a:t>
            </a:r>
          </a:p>
        </p:txBody>
      </p:sp>
    </p:spTree>
    <p:extLst>
      <p:ext uri="{BB962C8B-B14F-4D97-AF65-F5344CB8AC3E}">
        <p14:creationId xmlns:p14="http://schemas.microsoft.com/office/powerpoint/2010/main" xmlns="" val="100573680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068862"/>
            <a:ext cx="19612422" cy="74938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14582"/>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5.</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物象的作用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小说围绕“蛋糕” 展开叙事，这样处理有什么好处？请简要分析。  </a:t>
            </a:r>
          </a:p>
        </p:txBody>
      </p:sp>
      <p:sp>
        <p:nvSpPr>
          <p:cNvPr id="8" name="矩形 7"/>
          <p:cNvSpPr/>
          <p:nvPr/>
        </p:nvSpPr>
        <p:spPr>
          <a:xfrm>
            <a:off x="2067902" y="4165028"/>
            <a:ext cx="19698922"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小说以“蛋糕”为叙事线索展开叙述，情节集中。②人物关系以“蛋糕”为纽带来维系，在矛盾冲突中表现人物。③小说的主题因购买“蛋糕”、带“蛋糕”回家、失去“蛋糕”而得以表达，含蓄蕴藉。</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可以从情节结构作用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线索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、表现人物、对主题的作用三个角度回答，本题没有涉及“自身作用”“环境作用”这两个角度。</a:t>
            </a:r>
          </a:p>
        </p:txBody>
      </p:sp>
    </p:spTree>
    <p:extLst>
      <p:ext uri="{BB962C8B-B14F-4D97-AF65-F5344CB8AC3E}">
        <p14:creationId xmlns:p14="http://schemas.microsoft.com/office/powerpoint/2010/main" xmlns="" val="36806700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94638" y="2916734"/>
            <a:ext cx="19645450" cy="87450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23200" y="2916734"/>
            <a:ext cx="19716888"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本题考查对小说内容的分析和理解的能力。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项，任意推演，“他是个吉利之人，谁用他谁就吉星高照”分析错误，跟前面“躁人”相对，“吉人”可以理解为不急躁的人。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项，臆测无据，“只有研究学问的人才懂”的说法于文无据。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项，无中生有，“超越了其他叙述性的语言很多，能感染读者，这才显示出作者驾驭语言的功力之深”鉴赏错误，任意拔高。不能将叙述性语言与对话性语言进行优劣对比，因为二者作用不同。</a:t>
            </a:r>
          </a:p>
        </p:txBody>
      </p:sp>
    </p:spTree>
    <p:extLst>
      <p:ext uri="{BB962C8B-B14F-4D97-AF65-F5344CB8AC3E}">
        <p14:creationId xmlns:p14="http://schemas.microsoft.com/office/powerpoint/2010/main" xmlns="" val="9840533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094524"/>
          </a:xfrm>
          <a:prstGeom prst="rect">
            <a:avLst/>
          </a:prstGeom>
          <a:noFill/>
        </p:spPr>
        <p:txBody>
          <a:bodyPr wrap="square" rtlCol="0">
            <a:spAutoFit/>
          </a:bodyPr>
          <a:lstStyle/>
          <a:p>
            <a:pPr algn="ct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全真模拟</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rgbClr val="EF8340"/>
                </a:solidFill>
                <a:latin typeface="微软雅黑" pitchFamily="34" charset="-122"/>
                <a:ea typeface="微软雅黑" pitchFamily="34" charset="-122"/>
              </a:rPr>
              <a:t>6. </a:t>
            </a:r>
            <a:r>
              <a:rPr lang="zh-CN" altLang="en-US" sz="4000" dirty="0">
                <a:solidFill>
                  <a:schemeClr val="tx1">
                    <a:lumMod val="50000"/>
                    <a:lumOff val="50000"/>
                  </a:schemeClr>
                </a:solidFill>
                <a:latin typeface="微软雅黑" pitchFamily="34" charset="-122"/>
                <a:ea typeface="微软雅黑" pitchFamily="34" charset="-122"/>
              </a:rPr>
              <a:t>下列对小说相关内容和艺术特色的分析鉴赏，最恰当的一项是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小说善于通过人物之间的对比塑造人物形象。顾客买一个蛋糕，蛋糕店老板就送五盒生日蜡烛，说明蛋糕店老板为人大方，这与小孟形成了鲜明的对比。</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小说多处运用心理描写表现人物特点，小孟想象着母亲在家里等待着他的情景、想象着母亲看着他吃蛋糕的情景，这些片段生动地表现了小孟内心的歉疚。</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小孟给母亲买的生日蛋糕最终无法送到母亲手里，既在意料之外，又在情理之中，并且使小说的情节出现了转变，使人物形象更加鲜明。</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小说叙述了一个普通人的普通故事，没有波澜起伏的故事情节和尖锐激烈的矛盾冲突，却蕴含着深刻的内涵，能触动读者的心灵。</a:t>
            </a:r>
          </a:p>
        </p:txBody>
      </p:sp>
    </p:spTree>
    <p:extLst>
      <p:ext uri="{BB962C8B-B14F-4D97-AF65-F5344CB8AC3E}">
        <p14:creationId xmlns:p14="http://schemas.microsoft.com/office/powerpoint/2010/main" xmlns="" val="31850675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3420790"/>
            <a:ext cx="19612422" cy="81419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05055" y="3418526"/>
            <a:ext cx="1969892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项，“蛋糕店老板为人大方，这与小孟形成了鲜明的对比”与文意不符。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项，“表现了小孟内心的歉疚”错误。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项，“使人物形象更加鲜明”夸大了这个情节的作用。</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345782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633465"/>
            <a:ext cx="19612422" cy="69292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7. </a:t>
            </a:r>
            <a:r>
              <a:rPr lang="zh-CN" altLang="en-US" sz="4000" dirty="0">
                <a:solidFill>
                  <a:schemeClr val="tx1">
                    <a:lumMod val="50000"/>
                    <a:lumOff val="50000"/>
                  </a:schemeClr>
                </a:solidFill>
                <a:latin typeface="微软雅黑" pitchFamily="34" charset="-122"/>
                <a:ea typeface="微软雅黑" pitchFamily="34" charset="-122"/>
              </a:rPr>
              <a:t>作者善于运用细节描写来写活人物。请说说文中画波浪线部分</a:t>
            </a:r>
            <a:r>
              <a:rPr lang="en-US" altLang="zh-CN" sz="4000" dirty="0">
                <a:solidFill>
                  <a:schemeClr val="tx1">
                    <a:lumMod val="50000"/>
                    <a:lumOff val="50000"/>
                  </a:schemeClr>
                </a:solidFill>
                <a:latin typeface="微软雅黑" pitchFamily="34" charset="-122"/>
                <a:ea typeface="微软雅黑" pitchFamily="34" charset="-122"/>
              </a:rPr>
              <a:t>(②</a:t>
            </a:r>
            <a:r>
              <a:rPr lang="zh-CN" altLang="en-US" sz="4000" dirty="0">
                <a:solidFill>
                  <a:schemeClr val="tx1">
                    <a:lumMod val="50000"/>
                    <a:lumOff val="50000"/>
                  </a:schemeClr>
                </a:solidFill>
                <a:latin typeface="微软雅黑" pitchFamily="34" charset="-122"/>
                <a:ea typeface="微软雅黑" pitchFamily="34" charset="-122"/>
              </a:rPr>
              <a:t>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的细节描写有什么效果。</a:t>
            </a:r>
          </a:p>
        </p:txBody>
      </p:sp>
      <p:sp>
        <p:nvSpPr>
          <p:cNvPr id="8" name="矩形 7"/>
          <p:cNvSpPr/>
          <p:nvPr/>
        </p:nvSpPr>
        <p:spPr>
          <a:xfrm>
            <a:off x="2130232" y="4633465"/>
            <a:ext cx="19698922"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段细节描写，深刻地揭示了小孟坦然地面对蛋糕问题，只一心想回到母亲身边的着急心理。②突出了主要人物小孟孝顺母亲的性格特征。③赞扬了青年一代在遇到重大困惑时，能恰当地处理，把回到母亲身边看作高于一切的品质。④侧重通过对人物的叙述来塑造人物形象，能达到很好地刻画人物的效果。</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可以从由细节看心理、由细节看人物性格、由细节看精神品质、由细节看写法等方面来分析人物细节描写的作用。</a:t>
            </a:r>
          </a:p>
        </p:txBody>
      </p:sp>
    </p:spTree>
    <p:extLst>
      <p:ext uri="{BB962C8B-B14F-4D97-AF65-F5344CB8AC3E}">
        <p14:creationId xmlns:p14="http://schemas.microsoft.com/office/powerpoint/2010/main" xmlns="" val="15073673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572918"/>
            <a:ext cx="19612422" cy="69898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169277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8. </a:t>
            </a:r>
            <a:r>
              <a:rPr lang="zh-CN" altLang="en-US" sz="4000" dirty="0">
                <a:solidFill>
                  <a:schemeClr val="tx1">
                    <a:lumMod val="50000"/>
                    <a:lumOff val="50000"/>
                  </a:schemeClr>
                </a:solidFill>
                <a:latin typeface="微软雅黑" pitchFamily="34" charset="-122"/>
                <a:ea typeface="微软雅黑" pitchFamily="34" charset="-122"/>
              </a:rPr>
              <a:t>文中画横线的一段</a:t>
            </a: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，有人说应该删除，也有人说应该保留。请结合材料，谈谈你的看法。</a:t>
            </a:r>
          </a:p>
        </p:txBody>
      </p:sp>
      <p:sp>
        <p:nvSpPr>
          <p:cNvPr id="8" name="矩形 7"/>
          <p:cNvSpPr/>
          <p:nvPr/>
        </p:nvSpPr>
        <p:spPr>
          <a:xfrm>
            <a:off x="2067902" y="4572918"/>
            <a:ext cx="1969892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一：应该保留。理由是：①情节结构上，是高潮部分，这段是矛盾形成波澜的最高点，“文似看山不喜平”，有波澜小说才曲折有致。②人物形象塑造上，将小孟的形象特点揭示得更充分，特别是气极后暴躁的一面，呈现的是人物个性的复杂性。③内容上，丰富了小说的内容，因为小孟与朋友相处能真诚相待，特别是前面一段对待大个子吃掉蛋糕的态度，大家在一起应该是以不损害对方为前提，所以知道结果后，他才有“笑”“拍”等动作。④主题上，能点明主题，揭示青年一代在朋友交往过程中遇到矛盾时应持有正确的处理方式。</a:t>
            </a:r>
          </a:p>
        </p:txBody>
      </p:sp>
    </p:spTree>
    <p:extLst>
      <p:ext uri="{BB962C8B-B14F-4D97-AF65-F5344CB8AC3E}">
        <p14:creationId xmlns:p14="http://schemas.microsoft.com/office/powerpoint/2010/main" xmlns="" val="38342317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572918"/>
            <a:ext cx="19612422" cy="69898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169277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8. </a:t>
            </a:r>
            <a:r>
              <a:rPr lang="zh-CN" altLang="en-US" sz="4000" dirty="0">
                <a:solidFill>
                  <a:schemeClr val="tx1">
                    <a:lumMod val="50000"/>
                    <a:lumOff val="50000"/>
                  </a:schemeClr>
                </a:solidFill>
                <a:latin typeface="微软雅黑" pitchFamily="34" charset="-122"/>
                <a:ea typeface="微软雅黑" pitchFamily="34" charset="-122"/>
              </a:rPr>
              <a:t>文中画横线的一段</a:t>
            </a: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，有人说应该删除，也有人说应该保留。请结合材料，谈谈你的看法。</a:t>
            </a:r>
          </a:p>
        </p:txBody>
      </p:sp>
      <p:sp>
        <p:nvSpPr>
          <p:cNvPr id="8" name="矩形 7"/>
          <p:cNvSpPr/>
          <p:nvPr/>
        </p:nvSpPr>
        <p:spPr>
          <a:xfrm>
            <a:off x="2067902" y="4572918"/>
            <a:ext cx="1969892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一：应该保留。理由是：①情节结构上，是高潮部分，这段是矛盾形成波澜的最高点，“文似看山不喜平”，有波澜小说才曲折有致。②人物形象塑造上，将小孟的形象特点揭示得更充分，特别是气极后暴躁的一面，呈现的是人物个性的复杂性。③内容上，丰富了小说的内容，因为小孟与朋友相处能真诚相待，特别是前面一段对待大个子吃掉蛋糕的态度，大家在一起应该是以不损害对方为前提，所以知道结果后，他才有“笑”“拍”等动作。④主题上，能点明主题，揭示青年一代在朋友交往过程中遇到矛盾时应持有正确的处理方式。</a:t>
            </a:r>
          </a:p>
        </p:txBody>
      </p:sp>
    </p:spTree>
    <p:extLst>
      <p:ext uri="{BB962C8B-B14F-4D97-AF65-F5344CB8AC3E}">
        <p14:creationId xmlns:p14="http://schemas.microsoft.com/office/powerpoint/2010/main" xmlns="" val="20215145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3204766"/>
            <a:ext cx="19612422" cy="83579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67902" y="3173927"/>
            <a:ext cx="19698922" cy="5133713"/>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二：应该删除。理由是：①结构上，没有这段不影响后面情节的自然发展。②人物形象塑造上，小孟的形象塑造出来完全是负面的，火暴的性格似乎与前面不太统一。③内容上，这段写了小孟发无名火，不仅弄坏了剩余的蛋糕，也做出了让现场其他人感觉不好的举动。④主题上，青年一代的弱点显现得更充分，处理矛盾的简单化不值得宣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如有其他言之有理的答案，可酌情判断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本题考查探究。要求对段落的保留或删除发表见解，探究时，论述的理由要充分，要有说服力。可从情节、人物形象、内容、主题等方面思考。</a:t>
            </a:r>
          </a:p>
        </p:txBody>
      </p:sp>
    </p:spTree>
    <p:extLst>
      <p:ext uri="{BB962C8B-B14F-4D97-AF65-F5344CB8AC3E}">
        <p14:creationId xmlns:p14="http://schemas.microsoft.com/office/powerpoint/2010/main" xmlns="" val="15183797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1919" y="0"/>
            <a:ext cx="23679449" cy="13322300"/>
          </a:xfrm>
          <a:prstGeom prst="rect">
            <a:avLst/>
          </a:prstGeom>
        </p:spPr>
      </p:pic>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a:solidFill>
                  <a:srgbClr val="EF8340"/>
                </a:solidFill>
                <a:latin typeface="微软雅黑" pitchFamily="34" charset="-122"/>
                <a:ea typeface="微软雅黑" pitchFamily="34" charset="-122"/>
              </a:rPr>
              <a:t>第</a:t>
            </a:r>
            <a:r>
              <a:rPr lang="en-US" altLang="zh-CN" sz="6000" b="1" dirty="0">
                <a:solidFill>
                  <a:srgbClr val="EF8340"/>
                </a:solidFill>
                <a:latin typeface="微软雅黑" pitchFamily="34" charset="-122"/>
                <a:ea typeface="微软雅黑" pitchFamily="34" charset="-122"/>
              </a:rPr>
              <a:t>4</a:t>
            </a:r>
            <a:r>
              <a:rPr lang="zh-CN" altLang="en-US" sz="6000" b="1" dirty="0">
                <a:solidFill>
                  <a:srgbClr val="EF8340"/>
                </a:solidFill>
                <a:latin typeface="微软雅黑" pitchFamily="34" charset="-122"/>
                <a:ea typeface="微软雅黑" pitchFamily="34" charset="-122"/>
              </a:rPr>
              <a:t>讲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子母题型变式</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284534"/>
            <a:ext cx="14369680" cy="1631216"/>
          </a:xfrm>
          <a:prstGeom prst="rect">
            <a:avLst/>
          </a:prstGeom>
          <a:noFill/>
        </p:spPr>
        <p:txBody>
          <a:bodyPr wrap="square" rtlCol="0">
            <a:spAutoFit/>
          </a:bodyPr>
          <a:lstStyle/>
          <a:p>
            <a:r>
              <a:rPr lang="zh-CN" altLang="en-US" sz="10000" b="1" dirty="0">
                <a:solidFill>
                  <a:srgbClr val="404040"/>
                </a:solidFill>
                <a:latin typeface="微软雅黑" pitchFamily="34" charset="-122"/>
                <a:ea typeface="微软雅黑" pitchFamily="34" charset="-122"/>
              </a:rPr>
              <a:t>鉴赏小说环境</a:t>
            </a:r>
          </a:p>
        </p:txBody>
      </p:sp>
    </p:spTree>
    <p:extLst>
      <p:ext uri="{BB962C8B-B14F-4D97-AF65-F5344CB8AC3E}">
        <p14:creationId xmlns:p14="http://schemas.microsoft.com/office/powerpoint/2010/main" xmlns="" val="33667627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5783699"/>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zh-CN" altLang="en-US" sz="3600" dirty="0">
                <a:solidFill>
                  <a:schemeClr val="tx1">
                    <a:lumMod val="50000"/>
                    <a:lumOff val="50000"/>
                  </a:schemeClr>
                </a:solidFill>
                <a:latin typeface="微软雅黑" pitchFamily="34" charset="-122"/>
                <a:ea typeface="微软雅黑" pitchFamily="34" charset="-122"/>
              </a:rPr>
              <a:t>本考点对应的</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中的要求是：①分析作品体裁的基本特征</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考查分析综合能力，能力层级为</a:t>
            </a:r>
            <a:r>
              <a:rPr lang="en-US" altLang="zh-CN" sz="3600" dirty="0">
                <a:solidFill>
                  <a:schemeClr val="tx1">
                    <a:lumMod val="50000"/>
                    <a:lumOff val="50000"/>
                  </a:schemeClr>
                </a:solidFill>
                <a:latin typeface="微软雅黑" pitchFamily="34" charset="-122"/>
                <a:ea typeface="微软雅黑" pitchFamily="34" charset="-122"/>
              </a:rPr>
              <a:t>C)</a:t>
            </a:r>
            <a:r>
              <a:rPr lang="zh-CN" altLang="en-US" sz="3600" dirty="0">
                <a:solidFill>
                  <a:schemeClr val="tx1">
                    <a:lumMod val="50000"/>
                    <a:lumOff val="50000"/>
                  </a:schemeClr>
                </a:solidFill>
                <a:latin typeface="微软雅黑" pitchFamily="34" charset="-122"/>
                <a:ea typeface="微软雅黑" pitchFamily="34" charset="-122"/>
              </a:rPr>
              <a:t>；②欣赏作品的形象</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考查鉴赏评价能力，能力层级为</a:t>
            </a:r>
            <a:r>
              <a:rPr lang="en-US" altLang="zh-CN" sz="3600" dirty="0">
                <a:solidFill>
                  <a:schemeClr val="tx1">
                    <a:lumMod val="50000"/>
                    <a:lumOff val="50000"/>
                  </a:schemeClr>
                </a:solidFill>
                <a:latin typeface="微软雅黑" pitchFamily="34" charset="-122"/>
                <a:ea typeface="微软雅黑" pitchFamily="34" charset="-122"/>
              </a:rPr>
              <a:t>D)</a:t>
            </a:r>
            <a:r>
              <a:rPr lang="zh-CN" altLang="en-US" sz="3600" dirty="0">
                <a:solidFill>
                  <a:schemeClr val="tx1">
                    <a:lumMod val="50000"/>
                    <a:lumOff val="50000"/>
                  </a:schemeClr>
                </a:solidFill>
                <a:latin typeface="微软雅黑" pitchFamily="34" charset="-122"/>
                <a:ea typeface="微软雅黑" pitchFamily="34" charset="-122"/>
              </a:rPr>
              <a:t>。小说环境包括自然环境和社会环境两大类，它提供了人物活动和情节展开的空间，服务于小说的形象、情节和主题，这是不同于散文的地方，故能体现小说的体裁特征。小说中的自然环境多为景物、景象，故也在作品形象之列。</a:t>
            </a:r>
            <a:endParaRPr lang="en-US" altLang="zh-CN" sz="36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3600" b="1" dirty="0">
                <a:solidFill>
                  <a:srgbClr val="EF8340"/>
                </a:solidFill>
                <a:latin typeface="微软雅黑" pitchFamily="34" charset="-122"/>
                <a:ea typeface="微软雅黑" pitchFamily="34" charset="-122"/>
              </a:rPr>
              <a:t>考情透析   </a:t>
            </a:r>
            <a:r>
              <a:rPr lang="zh-CN" altLang="en-US" sz="3600" dirty="0">
                <a:solidFill>
                  <a:schemeClr val="tx1">
                    <a:lumMod val="50000"/>
                    <a:lumOff val="50000"/>
                  </a:schemeClr>
                </a:solidFill>
                <a:latin typeface="微软雅黑" pitchFamily="34" charset="-122"/>
                <a:ea typeface="微软雅黑" pitchFamily="34" charset="-122"/>
              </a:rPr>
              <a:t> 环境作为小说三要素之一，是小说阅读经常考查的知识点。考查时，又往往以自然环境为重点，命题多采用考查环境描写的特点和考查环境描写的作用两种方式。近年来，命题者多把环境描写的特点、作用、表现手法、艺术魅力等两两结合进行考查。</a:t>
            </a:r>
          </a:p>
        </p:txBody>
      </p:sp>
    </p:spTree>
    <p:extLst>
      <p:ext uri="{BB962C8B-B14F-4D97-AF65-F5344CB8AC3E}">
        <p14:creationId xmlns:p14="http://schemas.microsoft.com/office/powerpoint/2010/main" xmlns="" val="1650673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2023200" y="2916734"/>
            <a:ext cx="19788326" cy="9694962"/>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标“*”的为本考点题</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Ⅱ]</a:t>
            </a:r>
            <a:r>
              <a:rPr lang="zh-CN" altLang="en-US" sz="4000" dirty="0">
                <a:solidFill>
                  <a:schemeClr val="tx1">
                    <a:lumMod val="50000"/>
                    <a:lumOff val="50000"/>
                  </a:schemeClr>
                </a:solidFill>
                <a:latin typeface="微软雅黑" pitchFamily="34" charset="-122"/>
                <a:ea typeface="微软雅黑" pitchFamily="34" charset="-122"/>
              </a:rPr>
              <a:t>阅读下面的文字，完成题目。 </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 峡　谷</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阿　城</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山被直着劈开，于是当中有七八里谷地。大约是那刀有些弯，结果谷地中央高出如许，愈近峡口，便愈低。</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森森冷气漫出峡口，收掉一身黏汗。峡口处，倒一棵大树，连根拔起，似谷里出了什么不测之事，把大树唬得跑，一跤仰翻在那里。峡顶一线蓝天，深得令人不敢久看。一只鹰在空中移来移去。</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峭壁上草木不甚生长，石头生铁般锈着。一块巨石和百十块斗大石头，昏死在峡壁根，一动不动。巨石上伏着两只四脚蛇，眼睛眨也不眨，只偶尔吐一下舌芯子，与石头们赛呆。</a:t>
            </a:r>
          </a:p>
        </p:txBody>
      </p:sp>
    </p:spTree>
    <p:extLst>
      <p:ext uri="{BB962C8B-B14F-4D97-AF65-F5344CB8AC3E}">
        <p14:creationId xmlns:p14="http://schemas.microsoft.com/office/powerpoint/2010/main" xmlns="" val="14022166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因有人在峡中走，壁上时时落下些许小石，声音左右荡着升上去。那鹰却忽地不见去向。</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顺路上去，有三五人家在高处。临路立一幢石屋，门开着，却像睡觉的人。门口一幅布旗静静垂着。靠近人家，便有稀松的石板垫路。</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中午的阳光慢慢挤进峡谷，阴气浮开，地气熏上来，石板有些颤。似乎有了噪音，细听却什么也不响。忍不住干咳一两声，总是自讨没趣。一世界都静着，不要谁来多舌。</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走近了，方才辨出布旗上有个藏文字，布色已经晒退，字色也相去不远，随旗沉甸甸地垂着。</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忽然峡谷中有一点儿异响，却不辨来源。往身后寻去，只见来路的峡口有一匹马负一条汉，直腿走来。那马腿移得极密，蹄子踏在土路上，闷闷响成一团，骑手侧着身，并不上下颠。</a:t>
            </a:r>
          </a:p>
        </p:txBody>
      </p:sp>
    </p:spTree>
    <p:extLst>
      <p:ext uri="{BB962C8B-B14F-4D97-AF65-F5344CB8AC3E}">
        <p14:creationId xmlns:p14="http://schemas.microsoft.com/office/powerpoint/2010/main" xmlns="" val="9214531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988742"/>
            <a:ext cx="20002640" cy="814582"/>
          </a:xfrm>
          <a:prstGeom prst="rect">
            <a:avLst/>
          </a:prstGeom>
          <a:noFill/>
        </p:spPr>
        <p:txBody>
          <a:bodyPr wrap="square" rtlCol="0">
            <a:spAutoFit/>
          </a:bodyPr>
          <a:lstStyle/>
          <a:p>
            <a:pPr algn="ctr">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三步骤，解答综合性选择题</a:t>
            </a:r>
            <a:endParaRPr lang="zh-CN" altLang="en-US" sz="4000" b="1" dirty="0">
              <a:solidFill>
                <a:schemeClr val="tx1">
                  <a:lumMod val="50000"/>
                  <a:lumOff val="50000"/>
                </a:schemeClr>
              </a:solidFill>
              <a:latin typeface="微软雅黑" pitchFamily="34" charset="-122"/>
              <a:ea typeface="微软雅黑"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xmlns="" val="4120351446"/>
              </p:ext>
            </p:extLst>
          </p:nvPr>
        </p:nvGraphicFramePr>
        <p:xfrm>
          <a:off x="2023200" y="3996854"/>
          <a:ext cx="19800000" cy="5688632"/>
        </p:xfrm>
        <a:graphic>
          <a:graphicData uri="http://schemas.openxmlformats.org/drawingml/2006/table">
            <a:tbl>
              <a:tblPr>
                <a:tableStyleId>{5C22544A-7EE6-4342-B048-85BDC9FD1C3A}</a:tableStyleId>
              </a:tblPr>
              <a:tblGrid>
                <a:gridCol w="1505516">
                  <a:extLst>
                    <a:ext uri="{9D8B030D-6E8A-4147-A177-3AD203B41FA5}">
                      <a16:colId xmlns:a16="http://schemas.microsoft.com/office/drawing/2014/main" xmlns="" val="20000"/>
                    </a:ext>
                  </a:extLst>
                </a:gridCol>
                <a:gridCol w="18294484">
                  <a:extLst>
                    <a:ext uri="{9D8B030D-6E8A-4147-A177-3AD203B41FA5}">
                      <a16:colId xmlns:a16="http://schemas.microsoft.com/office/drawing/2014/main" xmlns="" val="20001"/>
                    </a:ext>
                  </a:extLst>
                </a:gridCol>
              </a:tblGrid>
              <a:tr h="2057272">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步骤</a:t>
                      </a:r>
                      <a:r>
                        <a:rPr lang="en-US" sz="3600" kern="100" dirty="0">
                          <a:solidFill>
                            <a:schemeClr val="tx1">
                              <a:lumMod val="50000"/>
                              <a:lumOff val="50000"/>
                            </a:schemeClr>
                          </a:solidFill>
                          <a:latin typeface="微软雅黑" pitchFamily="34" charset="-122"/>
                          <a:ea typeface="微软雅黑" pitchFamily="34" charset="-122"/>
                          <a:cs typeface="Times New Roman"/>
                        </a:rPr>
                        <a:t>1</a:t>
                      </a:r>
                      <a:endParaRPr lang="zh-CN"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　浏览选项标敏感点。题干中已经明确的各个选项的敏感点</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考查点</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，就是题干要求的</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内容</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艺术特色</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。快速浏览各选项，把与它们相关的核心词语标注出来</a:t>
                      </a:r>
                    </a:p>
                  </a:txBody>
                  <a:tcPr marL="68580" marR="68580" marT="0" marB="0" anchor="ctr"/>
                </a:tc>
                <a:extLst>
                  <a:ext uri="{0D108BD9-81ED-4DB2-BD59-A6C34878D82A}">
                    <a16:rowId xmlns:a16="http://schemas.microsoft.com/office/drawing/2014/main" xmlns="" val="10000"/>
                  </a:ext>
                </a:extLst>
              </a:tr>
              <a:tr h="1815680">
                <a:tc>
                  <a:txBody>
                    <a:bodyPr/>
                    <a:lstStyle/>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步骤</a:t>
                      </a:r>
                      <a:r>
                        <a:rPr lang="en-US" sz="3600" kern="100">
                          <a:solidFill>
                            <a:schemeClr val="tx1">
                              <a:lumMod val="50000"/>
                              <a:lumOff val="50000"/>
                            </a:schemeClr>
                          </a:solidFill>
                          <a:latin typeface="微软雅黑" pitchFamily="34" charset="-122"/>
                          <a:ea typeface="微软雅黑" pitchFamily="34" charset="-122"/>
                          <a:cs typeface="Times New Roman"/>
                        </a:rPr>
                        <a:t>2</a:t>
                      </a:r>
                      <a:endParaRPr lang="zh-CN"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　回归原文找对应句。根据选项内容回归原文寻找对应句，筛选信息类要注意是否改变了原文判断，评价赏析类的选项要特别关注标注的敏感点是否有原文依据</a:t>
                      </a:r>
                    </a:p>
                  </a:txBody>
                  <a:tcPr marL="68580" marR="68580" marT="0" marB="0" anchor="ctr"/>
                </a:tc>
                <a:extLst>
                  <a:ext uri="{0D108BD9-81ED-4DB2-BD59-A6C34878D82A}">
                    <a16:rowId xmlns:a16="http://schemas.microsoft.com/office/drawing/2014/main" xmlns="" val="10001"/>
                  </a:ext>
                </a:extLst>
              </a:tr>
              <a:tr h="1815680">
                <a:tc>
                  <a:txBody>
                    <a:bodyPr/>
                    <a:lstStyle/>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步骤</a:t>
                      </a:r>
                      <a:r>
                        <a:rPr lang="en-US" sz="3600" kern="100">
                          <a:solidFill>
                            <a:schemeClr val="tx1">
                              <a:lumMod val="50000"/>
                              <a:lumOff val="50000"/>
                            </a:schemeClr>
                          </a:solidFill>
                          <a:latin typeface="微软雅黑" pitchFamily="34" charset="-122"/>
                          <a:ea typeface="微软雅黑" pitchFamily="34" charset="-122"/>
                          <a:cs typeface="Times New Roman"/>
                        </a:rPr>
                        <a:t>3</a:t>
                      </a:r>
                      <a:endParaRPr lang="zh-CN"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　逐步排除定答案。根据</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知识性错误</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优先的原则，先将有</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知识性错误</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的选项挑选出来，然后再考虑赏析不当的选项，最后确定答案</a:t>
                      </a:r>
                    </a:p>
                  </a:txBody>
                  <a:tcPr marL="68580" marR="68580" marT="0" marB="0" anchor="ct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xmlns="" val="12560807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0" end="0"/>
                                            </p:txEl>
                                          </p:spTgt>
                                        </p:tgtEl>
                                        <p:attrNameLst>
                                          <p:attrName>style.visibility</p:attrName>
                                        </p:attrNameLst>
                                      </p:cBhvr>
                                      <p:to>
                                        <p:strVal val="visible"/>
                                      </p:to>
                                    </p:set>
                                    <p:animEffect transition="in" filter="fade">
                                      <p:cBhvr>
                                        <p:cTn id="10" dur="2000"/>
                                        <p:tgtEl>
                                          <p:spTgt spid="6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愈来愈近，一到上坡，马慢下来。骑手轻轻一夹，马上了石板，蹄铁连珠般脆响。马一耸一耸向上走，骑手就一坐一坐随它。蹄声在峡谷中回转，又响又高。那只鹰又出现了，慢慢移来移去。</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骑手走过眼前，结结实实一脸黑肉，直鼻紧嘴，细眼高颧，眉睫似漆。皮袍裹在身上，胸微敞，露出油灰布衣。手隐在袖中，并不拽缰。藏靴上一层细土，脚尖直翘着。眼睛遇着了，脸一短，肉横着默默一笑，随即复原，似乎咔嚓一响。马直走上去，屁股锦缎一样闪着。</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到了布旗下，骑手俯身移下马，将缰绳缚在门前木桩上。马平了脖子立着，甩一甩尾巴，曲一曲前蹄，倒换一下后腿。骑手望望门，那门不算大，骑手似乎比门宽着许多，可拐着腿，左右一晃，竟进去了。</a:t>
            </a:r>
          </a:p>
        </p:txBody>
      </p:sp>
    </p:spTree>
    <p:extLst>
      <p:ext uri="{BB962C8B-B14F-4D97-AF65-F5344CB8AC3E}">
        <p14:creationId xmlns:p14="http://schemas.microsoft.com/office/powerpoint/2010/main" xmlns="" val="17148584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屋里极暗，不辨大小。慢慢就看出两张粗木桌子，三四把长凳，墙里一条木柜。木柜后面一个肥脸汉子，两眼陷进肉里，渗不出光，双肘支在柜上，似在瞌睡。骑手走近柜台，捉出几张纸币，撒在柜上。肥汉也不瞧那钱，转身进了里屋，少顷拿出一大木碗干肉，一副筷，放在骑手面前的木桌上，又回去舀来一碗酒，顺手把钱划在柜里。</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骑手喝一口酒，用袖擦一下嘴。又摸出刀割肉，将肉丢进嘴里，脸上凸起，腮紧紧一缩，又紧紧一缩，就咽了。把帽摘了，放在桌上，一头鬈发沉甸甸慢慢松开。手掌在桌上划一划，就有嚓嚓的声音。手指扇一样地散着，一般长短，并不拢。肥汉又端出一碗汤来，放在桌上冒气。</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一刻工夫，一碗肉已不见。骑手将嘴啃进酒碗里，一仰头，喉结猛一缩，又缓缓移下来，并不出长气，就喝汤。一时满屋都是喉咙响。</a:t>
            </a:r>
          </a:p>
        </p:txBody>
      </p:sp>
    </p:spTree>
    <p:extLst>
      <p:ext uri="{BB962C8B-B14F-4D97-AF65-F5344CB8AC3E}">
        <p14:creationId xmlns:p14="http://schemas.microsoft.com/office/powerpoint/2010/main" xmlns="" val="9717352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4815677"/>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不多时，骑手立起身，把帽捏在手里，脸上蒸出一团热气，向肥汉微微一咧嘴，晃出门外，肥汉梦一样呆着。</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阳光又移出峡谷，风又窜来窜去。布旗上下扭着动。马鬃飘起来，马打了一串响鼻。</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骑手戴上帽子，正一正，解下缰绳，马就踏起四蹄。骑手翻上去，紧一紧皮袍，用腿一夹，峡谷里响起一片脆响，不多时又闷闷响成一团，越来越小，越来越小。</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耳朵一直支着，不信蹄声竟没有了，许久才辨出风声和布旗的响动。</a:t>
            </a:r>
          </a:p>
        </p:txBody>
      </p:sp>
    </p:spTree>
    <p:extLst>
      <p:ext uri="{BB962C8B-B14F-4D97-AF65-F5344CB8AC3E}">
        <p14:creationId xmlns:p14="http://schemas.microsoft.com/office/powerpoint/2010/main" xmlns="" val="158653543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6754" y="3778993"/>
            <a:ext cx="19788326" cy="8894743"/>
          </a:xfrm>
          <a:prstGeom prst="rect">
            <a:avLst/>
          </a:prstGeom>
          <a:noFill/>
        </p:spPr>
        <p:txBody>
          <a:bodyPr wrap="square" rtlCol="0">
            <a:spAutoFit/>
          </a:bodyPr>
          <a:lstStyle/>
          <a:p>
            <a:pPr>
              <a:lnSpc>
                <a:spcPct val="130000"/>
              </a:lnSpc>
            </a:pPr>
            <a:r>
              <a:rPr lang="zh-CN" altLang="en-US" sz="4000" dirty="0">
                <a:solidFill>
                  <a:srgbClr val="EF8340"/>
                </a:solidFill>
                <a:latin typeface="微软雅黑" pitchFamily="34" charset="-122"/>
                <a:ea typeface="微软雅黑" pitchFamily="34" charset="-122"/>
              </a:rPr>
              <a:t>*</a:t>
            </a:r>
            <a:r>
              <a:rPr lang="en-US" altLang="zh-CN" sz="4000" dirty="0">
                <a:solidFill>
                  <a:srgbClr val="EF8340"/>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下列对这篇小说有关内容的分析和概括，最恰当的两项是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．小说开篇描写峡谷，着力突出了它的“险”“奇”“静”；对四脚蛇的描写，更是以动衬静，十分生动地表现了这些特点。</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．肥汉“梦一样呆着”，是被骑手喝酒吃肉时的气概，以及酒后不同寻常的动作和表情所震撼，“呆”突出了肥汉的性格特征。</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．小说文字简洁，注重细节描写。“布旗上有个藏文字”“藏靴上一层细土”，看似简单的两句话，却巧妙地暗示出人物的身份。</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．小说擅长人物性格描写，尤其重视人物心理的细腻刻画，经常在人与人、人与景的对比与衬托中，凸显人物丰富复杂的内心世界。</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a:t>
            </a:r>
            <a:r>
              <a:rPr lang="zh-CN" altLang="en-US" sz="4000" dirty="0">
                <a:solidFill>
                  <a:schemeClr val="tx1">
                    <a:lumMod val="50000"/>
                    <a:lumOff val="50000"/>
                  </a:schemeClr>
                </a:solidFill>
                <a:latin typeface="微软雅黑" pitchFamily="34" charset="-122"/>
                <a:ea typeface="微软雅黑" pitchFamily="34" charset="-122"/>
              </a:rPr>
              <a:t>．小说以“我”的耳闻目睹为线索，描写神奇的峡谷与质朴的边民，观察细致，笔法老练，用语奇崛，具有独特的艺术风格。</a:t>
            </a: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原味母题</a:t>
            </a:r>
          </a:p>
        </p:txBody>
      </p:sp>
    </p:spTree>
    <p:extLst>
      <p:ext uri="{BB962C8B-B14F-4D97-AF65-F5344CB8AC3E}">
        <p14:creationId xmlns:p14="http://schemas.microsoft.com/office/powerpoint/2010/main" xmlns="" val="38787321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16338"/>
            <a:ext cx="19800000" cy="79390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88742"/>
            <a:ext cx="19800000" cy="5133713"/>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回答三项或三项以上，本题不给分。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本题考查内容涉及分析综合、鉴赏评价两大方面。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对艺术手法的分析基本正确，只是个别地方不够准确，如“对四脚蛇的描写，更是以动衬静”不恰当。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对人物的分析不准确。说肥汉被骑手的气概、动作和表情所震撼，在原文中无根据。肥汉的呆也是一种粗犷，是对骑手的陪衬。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对小说的艺术手法分析错误。说“小说擅长人物性格描写，尤其重视人物心理的细腻刻画”，这是不对的。通读全文可知，本文重在人物的动作描写，而非心理描写。</a:t>
            </a:r>
          </a:p>
        </p:txBody>
      </p:sp>
    </p:spTree>
    <p:extLst>
      <p:ext uri="{BB962C8B-B14F-4D97-AF65-F5344CB8AC3E}">
        <p14:creationId xmlns:p14="http://schemas.microsoft.com/office/powerpoint/2010/main" xmlns="" val="41670221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14582"/>
          </a:xfrm>
          <a:prstGeom prst="rect">
            <a:avLst/>
          </a:prstGeom>
          <a:noFill/>
        </p:spPr>
        <p:txBody>
          <a:bodyPr wrap="square" rtlCol="0">
            <a:spAutoFit/>
          </a:bodyPr>
          <a:lstStyle/>
          <a:p>
            <a:pPr>
              <a:lnSpc>
                <a:spcPct val="130000"/>
              </a:lnSpc>
            </a:pPr>
            <a:r>
              <a:rPr lang="zh-CN" altLang="en-US" sz="4000" dirty="0">
                <a:solidFill>
                  <a:srgbClr val="EF8340"/>
                </a:solidFill>
                <a:latin typeface="微软雅黑" pitchFamily="34" charset="-122"/>
                <a:ea typeface="微软雅黑" pitchFamily="34" charset="-122"/>
              </a:rPr>
              <a:t>*</a:t>
            </a:r>
            <a:r>
              <a:rPr lang="en-US" altLang="zh-CN" sz="4000" dirty="0">
                <a:solidFill>
                  <a:srgbClr val="EF8340"/>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 小说中三次写到鹰，分别表现了什么意图？请简要分析。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023200" y="4208744"/>
            <a:ext cx="19800000" cy="67466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19976" y="4186792"/>
            <a:ext cx="19800000"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只鹰在空中移来移去”，强化了峡谷的荒凉僻静，为骑手的出现提供了独特的背景；②“那鹰却忽地不见去向”，暗示骑手来了；③“那只鹰又出现了”，空中自由飞翔的鹰与独来独往的骑手相互比照，丰富了骑手的形象内涵。</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每答出一点给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小说中的“鹰”，并非闲笔，对小说中插入描写“鹰”的文字“意图”的分析，需要联系上下文，可以从“环境”“情节”“人物”三要素以及对主题的表达等方面思考，总之，要在“整体”的观照下解决“局部”的问题。解答此题首先要回到文本，从小说第二段、第四段、第九段中找到“三次写到鹰”的文字，然后再分别分析这三处描写各有什么意图。</a:t>
            </a:r>
          </a:p>
        </p:txBody>
      </p:sp>
    </p:spTree>
    <p:extLst>
      <p:ext uri="{BB962C8B-B14F-4D97-AF65-F5344CB8AC3E}">
        <p14:creationId xmlns:p14="http://schemas.microsoft.com/office/powerpoint/2010/main" xmlns="" val="35796319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208744"/>
            <a:ext cx="19800000" cy="67466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小说中的“骑手”有哪些特点？请简要说明。</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053082" y="4185651"/>
            <a:ext cx="19800000"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外形：相貌不凡，身体强壮，肌肉结实，有着质朴自然的力与美；②举止：一人一骑，独行于峡谷中，虽山路崎岖，但因骑术高超而从容沉稳；③性情：大口吃肉，大碗喝酒，不拘生活小节，粗犷而有野性。</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每答出一点给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主要考查欣赏作品的形象的能力。文中第十段对骑手进行了细致的外貌刻画，之后又对骑手骑马上坡的行为举止和在酒馆吃饭喝酒的情景进行了详细的描写，突出了骑手从容沉稳、不拘小节的性格特征。因而我们可以从骑手的外貌、举止、性情这三个方面来进行概括总结，得出答案。</a:t>
            </a:r>
          </a:p>
        </p:txBody>
      </p:sp>
    </p:spTree>
    <p:extLst>
      <p:ext uri="{BB962C8B-B14F-4D97-AF65-F5344CB8AC3E}">
        <p14:creationId xmlns:p14="http://schemas.microsoft.com/office/powerpoint/2010/main" xmlns="" val="4830775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776341"/>
            <a:ext cx="19800000" cy="6179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92771"/>
          </a:xfrm>
          <a:prstGeom prst="rect">
            <a:avLst/>
          </a:prstGeom>
          <a:noFill/>
        </p:spPr>
        <p:txBody>
          <a:bodyPr wrap="square" rtlCol="0">
            <a:spAutoFit/>
          </a:bodyPr>
          <a:lstStyle/>
          <a:p>
            <a:pPr>
              <a:lnSpc>
                <a:spcPct val="130000"/>
              </a:lnSpc>
            </a:pPr>
            <a:r>
              <a:rPr lang="zh-CN" altLang="en-US" sz="4000" dirty="0">
                <a:solidFill>
                  <a:srgbClr val="EF8340"/>
                </a:solidFill>
                <a:latin typeface="微软雅黑" pitchFamily="34" charset="-122"/>
                <a:ea typeface="微软雅黑" pitchFamily="34" charset="-122"/>
              </a:rPr>
              <a:t>*</a:t>
            </a:r>
            <a:r>
              <a:rPr lang="en-US" altLang="zh-CN" sz="4000" dirty="0">
                <a:solidFill>
                  <a:srgbClr val="EF8340"/>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小说中的主要人物是骑手，但几乎一半篇幅是在写峡谷。作者为什么这样处理？请结合全文，谈谈你的看法。</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053082" y="4769247"/>
            <a:ext cx="19800000"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在小说中的地位来看，峡谷是作者有意塑造的一个自然形象，与骑手一样有着重要的审美意义，所以峡谷的描写是小说不可缺少的内容；②从形象塑造上看，峡谷是骑手的主要活动空间，所以峡谷的描写对塑造骑手形象、表现骑手性格起着关键作用；③从艺术表现上看，峡谷的描写使人与物有机融合，峡谷的原始沉静与骑手的孤独沉默相辅相成，互为比照映衬，产生更好的艺术效果；④从思想内涵上看，峡谷的描写蕴含着作者对大自然原始美与生命力的赞叹之情，这不仅丰富了小说的内涵，也使小说的主题更为鲜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答出一点给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分，答出两点给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分，答出三点给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8</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分；给满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8</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分为止。意思答对即可。如有其他答案，可根据观点明确、理由充分、论述合理的程度，酌情给分。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7495381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3060750"/>
            <a:ext cx="19800000" cy="7894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057568"/>
            <a:ext cx="19800000"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答此题，首先对题型定位，通过题干中“峡谷”可以看出是“赏析环境描写作用”的题。要对骑手与峡谷的关系进行分析，这就需要考生找到这两者之间的相似之处，并分析描写峡谷对塑造骑手这一人物形象、对表达文章主旨、对情节的发展变化等的作用。要分条并结合小说的内容具体作答。</a:t>
            </a:r>
          </a:p>
        </p:txBody>
      </p:sp>
    </p:spTree>
    <p:extLst>
      <p:ext uri="{BB962C8B-B14F-4D97-AF65-F5344CB8AC3E}">
        <p14:creationId xmlns:p14="http://schemas.microsoft.com/office/powerpoint/2010/main" xmlns="" val="24422743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6754" y="3778993"/>
            <a:ext cx="19788326"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环境的特点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小说善于利用环境来塑造人物，突出主题。请结合全文，简要分析小酒店的特点。</a:t>
            </a: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对点子题</a:t>
            </a:r>
          </a:p>
        </p:txBody>
      </p:sp>
      <p:sp>
        <p:nvSpPr>
          <p:cNvPr id="10" name="矩形 9"/>
          <p:cNvSpPr/>
          <p:nvPr/>
        </p:nvSpPr>
        <p:spPr>
          <a:xfrm>
            <a:off x="2056754" y="6036200"/>
            <a:ext cx="19766446" cy="491920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56754" y="6036200"/>
            <a:ext cx="19800000"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狭小。骑手似乎比门宽着许多，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骑手喝汤时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满屋都是喉咙响。②阴暗。屋里极暗，不辨大小，慢慢才看清物件。③简陋。两张粗木桌子，三四把长凳，墙里一条木柜。④简单。一大木碗干肉，一副筷，一碗酒。⑤年久。门口一幅布旗静静垂着，布旗上有个藏文字，布色已经晒退，字色也相去不远。</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本题考查文中所写环境的特点，应该找出相关描写进行分析。可以从酒店规模、酒店陈设、食品种类、顾客多少、年代久远等情况进行分析。</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9989521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3072944"/>
            <a:ext cx="19781868" cy="707886"/>
          </a:xfrm>
          <a:prstGeom prst="rect">
            <a:avLst/>
          </a:prstGeom>
          <a:noFill/>
        </p:spPr>
        <p:txBody>
          <a:bodyPr wrap="square" rtlCol="0">
            <a:spAutoFit/>
          </a:bodyPr>
          <a:lstStyle/>
          <a:p>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答题演示</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Ⅱ](</a:t>
            </a:r>
            <a:r>
              <a:rPr lang="zh-CN" altLang="en-US" sz="4000" dirty="0">
                <a:solidFill>
                  <a:schemeClr val="tx1">
                    <a:lumMod val="50000"/>
                    <a:lumOff val="50000"/>
                  </a:schemeClr>
                </a:solidFill>
                <a:latin typeface="微软雅黑" pitchFamily="34" charset="-122"/>
                <a:ea typeface="微软雅黑" pitchFamily="34" charset="-122"/>
              </a:rPr>
              <a:t>原题见本讲“原味母题”第</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题</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xmlns="" val="853090341"/>
              </p:ext>
            </p:extLst>
          </p:nvPr>
        </p:nvGraphicFramePr>
        <p:xfrm>
          <a:off x="2021455" y="3921318"/>
          <a:ext cx="19730192" cy="7132320"/>
        </p:xfrm>
        <a:graphic>
          <a:graphicData uri="http://schemas.openxmlformats.org/drawingml/2006/table">
            <a:tbl>
              <a:tblPr>
                <a:tableStyleId>{5C22544A-7EE6-4342-B048-85BDC9FD1C3A}</a:tableStyleId>
              </a:tblPr>
              <a:tblGrid>
                <a:gridCol w="4104456">
                  <a:extLst>
                    <a:ext uri="{9D8B030D-6E8A-4147-A177-3AD203B41FA5}">
                      <a16:colId xmlns:a16="http://schemas.microsoft.com/office/drawing/2014/main" xmlns="" val="20000"/>
                    </a:ext>
                  </a:extLst>
                </a:gridCol>
                <a:gridCol w="9217024">
                  <a:extLst>
                    <a:ext uri="{9D8B030D-6E8A-4147-A177-3AD203B41FA5}">
                      <a16:colId xmlns:a16="http://schemas.microsoft.com/office/drawing/2014/main" xmlns="" val="20001"/>
                    </a:ext>
                  </a:extLst>
                </a:gridCol>
                <a:gridCol w="6408712">
                  <a:extLst>
                    <a:ext uri="{9D8B030D-6E8A-4147-A177-3AD203B41FA5}">
                      <a16:colId xmlns:a16="http://schemas.microsoft.com/office/drawing/2014/main" xmlns="" val="20002"/>
                    </a:ext>
                  </a:extLst>
                </a:gridCol>
              </a:tblGrid>
              <a:tr h="143279">
                <a:tc>
                  <a:txBody>
                    <a:bodyPr/>
                    <a:lstStyle/>
                    <a:p>
                      <a:pPr marL="0" algn="ctr"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标注敏感点</a:t>
                      </a:r>
                    </a:p>
                  </a:txBody>
                  <a:tcPr marL="61405" marR="61405" marT="0" marB="0" anchor="ctr"/>
                </a:tc>
                <a:tc>
                  <a:txBody>
                    <a:bodyPr/>
                    <a:lstStyle/>
                    <a:p>
                      <a:pPr marL="0" algn="ctr"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回原文找依据</a:t>
                      </a:r>
                    </a:p>
                  </a:txBody>
                  <a:tcPr marL="61405" marR="61405" marT="0" marB="0" anchor="ctr"/>
                </a:tc>
                <a:tc>
                  <a:txBody>
                    <a:bodyPr/>
                    <a:lstStyle/>
                    <a:p>
                      <a:pPr marL="0" algn="ctr"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比对结果</a:t>
                      </a:r>
                    </a:p>
                  </a:txBody>
                  <a:tcPr marL="61405" marR="61405" marT="0" marB="0" anchor="ctr"/>
                </a:tc>
                <a:extLst>
                  <a:ext uri="{0D108BD9-81ED-4DB2-BD59-A6C34878D82A}">
                    <a16:rowId xmlns:a16="http://schemas.microsoft.com/office/drawing/2014/main" xmlns="" val="10000"/>
                  </a:ext>
                </a:extLst>
              </a:tr>
              <a:tr h="2005900">
                <a:tc>
                  <a:txBody>
                    <a:bodyPr/>
                    <a:lstStyle/>
                    <a:p>
                      <a:pPr marL="742950" indent="-742950" algn="l" defTabSz="2119122" rtl="0" eaLnBrk="1" latinLnBrk="0" hangingPunct="1">
                        <a:lnSpc>
                          <a:spcPct val="130000"/>
                        </a:lnSpc>
                        <a:spcAft>
                          <a:spcPts val="0"/>
                        </a:spcAft>
                        <a:buAutoNum type="alphaUcPeriod"/>
                      </a:pPr>
                      <a:r>
                        <a:rPr lang="zh-CN" sz="3600" kern="100" dirty="0">
                          <a:solidFill>
                            <a:schemeClr val="tx1">
                              <a:lumMod val="50000"/>
                              <a:lumOff val="50000"/>
                            </a:schemeClr>
                          </a:solidFill>
                          <a:latin typeface="微软雅黑" pitchFamily="34" charset="-122"/>
                          <a:ea typeface="微软雅黑" pitchFamily="34" charset="-122"/>
                          <a:cs typeface="Times New Roman"/>
                        </a:rPr>
                        <a:t>本文擅长以</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       </a:t>
                      </a:r>
                    </a:p>
                    <a:p>
                      <a:pPr marL="0" indent="0" algn="l" defTabSz="2119122" rtl="0" eaLnBrk="1" latinLnBrk="0" hangingPunct="1">
                        <a:lnSpc>
                          <a:spcPct val="130000"/>
                        </a:lnSpc>
                        <a:spcAft>
                          <a:spcPts val="0"/>
                        </a:spcAft>
                        <a:buNone/>
                      </a:pPr>
                      <a:r>
                        <a:rPr lang="en-US" altLang="zh-CN" sz="3600" kern="100" dirty="0">
                          <a:solidFill>
                            <a:schemeClr val="tx1">
                              <a:lumMod val="50000"/>
                              <a:lumOff val="50000"/>
                            </a:schemeClr>
                          </a:solidFill>
                          <a:latin typeface="微软雅黑" pitchFamily="34" charset="-122"/>
                          <a:ea typeface="微软雅黑" pitchFamily="34" charset="-122"/>
                          <a:cs typeface="Times New Roman"/>
                        </a:rPr>
                        <a:t>               </a:t>
                      </a:r>
                      <a:r>
                        <a:rPr lang="zh-CN" sz="3600" kern="100" dirty="0">
                          <a:solidFill>
                            <a:schemeClr val="tx1">
                              <a:lumMod val="50000"/>
                              <a:lumOff val="50000"/>
                            </a:schemeClr>
                          </a:solidFill>
                          <a:latin typeface="微软雅黑" pitchFamily="34" charset="-122"/>
                          <a:ea typeface="微软雅黑" pitchFamily="34" charset="-122"/>
                          <a:cs typeface="Times New Roman"/>
                        </a:rPr>
                        <a:t>的使用来表现人物性格，如老汪翻来覆去讲不清楚</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四海困穷，天禄永终</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，就说明了作为乡村塾师的他</a:t>
                      </a:r>
                    </a:p>
                  </a:txBody>
                  <a:tcPr marL="61405" marR="61405" marT="0" marB="0" anchor="ctr"/>
                </a:tc>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　</a:t>
                      </a:r>
                      <a:r>
                        <a:rPr lang="en-US" sz="3600" kern="100" dirty="0">
                          <a:solidFill>
                            <a:schemeClr val="tx1">
                              <a:lumMod val="50000"/>
                              <a:lumOff val="50000"/>
                            </a:schemeClr>
                          </a:solidFill>
                          <a:latin typeface="微软雅黑" pitchFamily="34" charset="-122"/>
                          <a:ea typeface="微软雅黑" pitchFamily="34" charset="-122"/>
                          <a:cs typeface="Times New Roman"/>
                        </a:rPr>
                        <a:t>①</a:t>
                      </a:r>
                      <a:r>
                        <a:rPr lang="zh-CN" sz="3600" kern="100" dirty="0">
                          <a:solidFill>
                            <a:schemeClr val="tx1">
                              <a:lumMod val="50000"/>
                              <a:lumOff val="50000"/>
                            </a:schemeClr>
                          </a:solidFill>
                          <a:latin typeface="微软雅黑" pitchFamily="34" charset="-122"/>
                          <a:ea typeface="微软雅黑" pitchFamily="34" charset="-122"/>
                          <a:cs typeface="Times New Roman"/>
                        </a:rPr>
                        <a:t>人问：</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老汪，你有学问吗？</a:t>
                      </a:r>
                      <a:r>
                        <a:rPr lang="en-US" sz="3600" kern="100" dirty="0">
                          <a:solidFill>
                            <a:schemeClr val="tx1">
                              <a:lumMod val="50000"/>
                              <a:lumOff val="50000"/>
                            </a:schemeClr>
                          </a:solidFill>
                          <a:latin typeface="微软雅黑" pitchFamily="34" charset="-122"/>
                          <a:ea typeface="微软雅黑" pitchFamily="34" charset="-122"/>
                          <a:cs typeface="Times New Roman"/>
                        </a:rPr>
                        <a:t>”</a:t>
                      </a:r>
                      <a:endParaRPr lang="zh-CN" sz="3600" kern="100" dirty="0">
                        <a:solidFill>
                          <a:schemeClr val="tx1">
                            <a:lumMod val="50000"/>
                            <a:lumOff val="50000"/>
                          </a:schemeClr>
                        </a:solidFill>
                        <a:latin typeface="微软雅黑" pitchFamily="34" charset="-122"/>
                        <a:ea typeface="微软雅黑" pitchFamily="34" charset="-122"/>
                        <a:cs typeface="Times New Roman"/>
                      </a:endParaRPr>
                    </a:p>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　老汪红着脸：</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拿纸笔来，我给你做一篇述论。</a:t>
                      </a:r>
                      <a:r>
                        <a:rPr lang="en-US" sz="3600" kern="100" dirty="0">
                          <a:solidFill>
                            <a:schemeClr val="tx1">
                              <a:lumMod val="50000"/>
                              <a:lumOff val="50000"/>
                            </a:schemeClr>
                          </a:solidFill>
                          <a:latin typeface="微软雅黑" pitchFamily="34" charset="-122"/>
                          <a:ea typeface="微软雅黑" pitchFamily="34" charset="-122"/>
                          <a:cs typeface="Times New Roman"/>
                        </a:rPr>
                        <a:t>”</a:t>
                      </a:r>
                      <a:endParaRPr lang="zh-CN" sz="3600" kern="100" dirty="0">
                        <a:solidFill>
                          <a:schemeClr val="tx1">
                            <a:lumMod val="50000"/>
                            <a:lumOff val="50000"/>
                          </a:schemeClr>
                        </a:solidFill>
                        <a:latin typeface="微软雅黑" pitchFamily="34" charset="-122"/>
                        <a:ea typeface="微软雅黑" pitchFamily="34" charset="-122"/>
                        <a:cs typeface="Times New Roman"/>
                      </a:endParaRPr>
                    </a:p>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　人：</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有，咋说不出来呢？</a:t>
                      </a:r>
                      <a:r>
                        <a:rPr lang="en-US" sz="3600" kern="100" dirty="0">
                          <a:solidFill>
                            <a:schemeClr val="tx1">
                              <a:lumMod val="50000"/>
                              <a:lumOff val="50000"/>
                            </a:schemeClr>
                          </a:solidFill>
                          <a:latin typeface="微软雅黑" pitchFamily="34" charset="-122"/>
                          <a:ea typeface="微软雅黑" pitchFamily="34" charset="-122"/>
                          <a:cs typeface="Times New Roman"/>
                        </a:rPr>
                        <a:t>”</a:t>
                      </a:r>
                      <a:endParaRPr lang="zh-CN" sz="3600" kern="100" dirty="0">
                        <a:solidFill>
                          <a:schemeClr val="tx1">
                            <a:lumMod val="50000"/>
                            <a:lumOff val="50000"/>
                          </a:schemeClr>
                        </a:solidFill>
                        <a:latin typeface="微软雅黑" pitchFamily="34" charset="-122"/>
                        <a:ea typeface="微软雅黑" pitchFamily="34" charset="-122"/>
                        <a:cs typeface="Times New Roman"/>
                      </a:endParaRPr>
                    </a:p>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　老汪叹息：</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我跟你说不清楚，躁人之辞多，吉人之辞寡。</a:t>
                      </a:r>
                      <a:r>
                        <a:rPr lang="en-US" sz="3600" kern="100" dirty="0">
                          <a:solidFill>
                            <a:schemeClr val="tx1">
                              <a:lumMod val="50000"/>
                              <a:lumOff val="50000"/>
                            </a:schemeClr>
                          </a:solidFill>
                          <a:latin typeface="微软雅黑" pitchFamily="34" charset="-122"/>
                          <a:ea typeface="微软雅黑" pitchFamily="34" charset="-122"/>
                          <a:cs typeface="Times New Roman"/>
                        </a:rPr>
                        <a:t>”</a:t>
                      </a:r>
                      <a:endParaRPr lang="zh-CN" sz="3600" kern="100" dirty="0">
                        <a:solidFill>
                          <a:schemeClr val="tx1">
                            <a:lumMod val="50000"/>
                            <a:lumOff val="50000"/>
                          </a:schemeClr>
                        </a:solidFill>
                        <a:latin typeface="微软雅黑" pitchFamily="34" charset="-122"/>
                        <a:ea typeface="微软雅黑" pitchFamily="34" charset="-122"/>
                        <a:cs typeface="Times New Roman"/>
                      </a:endParaRPr>
                    </a:p>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　</a:t>
                      </a:r>
                      <a:r>
                        <a:rPr lang="en-US" sz="3600" kern="100" dirty="0">
                          <a:solidFill>
                            <a:schemeClr val="tx1">
                              <a:lumMod val="50000"/>
                              <a:lumOff val="50000"/>
                            </a:schemeClr>
                          </a:solidFill>
                          <a:latin typeface="微软雅黑" pitchFamily="34" charset="-122"/>
                          <a:ea typeface="微软雅黑" pitchFamily="34" charset="-122"/>
                          <a:cs typeface="Times New Roman"/>
                        </a:rPr>
                        <a:t>②</a:t>
                      </a:r>
                      <a:r>
                        <a:rPr lang="zh-CN" sz="3600" kern="100" dirty="0">
                          <a:solidFill>
                            <a:schemeClr val="tx1">
                              <a:lumMod val="50000"/>
                              <a:lumOff val="50000"/>
                            </a:schemeClr>
                          </a:solidFill>
                          <a:latin typeface="微软雅黑" pitchFamily="34" charset="-122"/>
                          <a:ea typeface="微软雅黑" pitchFamily="34" charset="-122"/>
                          <a:cs typeface="Times New Roman"/>
                        </a:rPr>
                        <a:t>老汪在开封上过七年学，也算有学问了。老汪瘦，留个分头，穿上长衫，像个读书人；但老汪嘴笨，又有些结巴，并不适合教书</a:t>
                      </a:r>
                    </a:p>
                  </a:txBody>
                  <a:tcPr marL="61405" marR="61405" marT="0" marB="0" anchor="ctr"/>
                </a:tc>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　原文信息</a:t>
                      </a:r>
                      <a:r>
                        <a:rPr lang="en-US" sz="3600" kern="100" dirty="0">
                          <a:solidFill>
                            <a:schemeClr val="tx1">
                              <a:lumMod val="50000"/>
                              <a:lumOff val="50000"/>
                            </a:schemeClr>
                          </a:solidFill>
                          <a:latin typeface="微软雅黑" pitchFamily="34" charset="-122"/>
                          <a:ea typeface="微软雅黑" pitchFamily="34" charset="-122"/>
                          <a:cs typeface="Times New Roman"/>
                        </a:rPr>
                        <a:t>①</a:t>
                      </a:r>
                      <a:r>
                        <a:rPr lang="zh-CN" sz="3600" kern="100" dirty="0">
                          <a:solidFill>
                            <a:schemeClr val="tx1">
                              <a:lumMod val="50000"/>
                              <a:lumOff val="50000"/>
                            </a:schemeClr>
                          </a:solidFill>
                          <a:latin typeface="微软雅黑" pitchFamily="34" charset="-122"/>
                          <a:ea typeface="微软雅黑" pitchFamily="34" charset="-122"/>
                          <a:cs typeface="Times New Roman"/>
                        </a:rPr>
                        <a:t>中的</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躁人之辞多，吉人之辞寡</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便是以</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经典文句</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表现人物性格，所以这一有关技巧的结论正确；但所举例子说明老汪</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迂腐无能</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错误，原文信息</a:t>
                      </a:r>
                      <a:r>
                        <a:rPr lang="en-US" sz="3600" kern="100" dirty="0">
                          <a:solidFill>
                            <a:schemeClr val="tx1">
                              <a:lumMod val="50000"/>
                              <a:lumOff val="50000"/>
                            </a:schemeClr>
                          </a:solidFill>
                          <a:latin typeface="微软雅黑" pitchFamily="34" charset="-122"/>
                          <a:ea typeface="微软雅黑" pitchFamily="34" charset="-122"/>
                          <a:cs typeface="Times New Roman"/>
                        </a:rPr>
                        <a:t>②</a:t>
                      </a:r>
                      <a:r>
                        <a:rPr lang="zh-CN" sz="3600" kern="100" dirty="0">
                          <a:solidFill>
                            <a:schemeClr val="tx1">
                              <a:lumMod val="50000"/>
                              <a:lumOff val="50000"/>
                            </a:schemeClr>
                          </a:solidFill>
                          <a:latin typeface="微软雅黑" pitchFamily="34" charset="-122"/>
                          <a:ea typeface="微软雅黑" pitchFamily="34" charset="-122"/>
                          <a:cs typeface="Times New Roman"/>
                        </a:rPr>
                        <a:t>说他</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有学问</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，所以老汪并非</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无能</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迂腐</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在文中找不到依据</a:t>
                      </a:r>
                    </a:p>
                  </a:txBody>
                  <a:tcPr marL="61405" marR="61405" marT="0" marB="0" anchor="ctr"/>
                </a:tc>
                <a:extLst>
                  <a:ext uri="{0D108BD9-81ED-4DB2-BD59-A6C34878D82A}">
                    <a16:rowId xmlns:a16="http://schemas.microsoft.com/office/drawing/2014/main" xmlns="" val="10001"/>
                  </a:ext>
                </a:extLst>
              </a:tr>
            </a:tbl>
          </a:graphicData>
        </a:graphic>
      </p:graphicFrame>
      <p:pic>
        <p:nvPicPr>
          <p:cNvPr id="6" name="图片 5"/>
          <p:cNvPicPr>
            <a:picLocks noChangeAspect="1"/>
          </p:cNvPicPr>
          <p:nvPr/>
        </p:nvPicPr>
        <p:blipFill>
          <a:blip r:embed="rId2" cstate="print"/>
          <a:stretch>
            <a:fillRect/>
          </a:stretch>
        </p:blipFill>
        <p:spPr>
          <a:xfrm>
            <a:off x="2021455" y="5653038"/>
            <a:ext cx="1920406" cy="662997"/>
          </a:xfrm>
          <a:prstGeom prst="rect">
            <a:avLst/>
          </a:prstGeom>
        </p:spPr>
      </p:pic>
      <p:pic>
        <p:nvPicPr>
          <p:cNvPr id="7" name="图片 6"/>
          <p:cNvPicPr>
            <a:picLocks noChangeAspect="1"/>
          </p:cNvPicPr>
          <p:nvPr/>
        </p:nvPicPr>
        <p:blipFill>
          <a:blip r:embed="rId3" cstate="print"/>
          <a:stretch>
            <a:fillRect/>
          </a:stretch>
        </p:blipFill>
        <p:spPr>
          <a:xfrm>
            <a:off x="3312692" y="9973518"/>
            <a:ext cx="1912786" cy="701101"/>
          </a:xfrm>
          <a:prstGeom prst="rect">
            <a:avLst/>
          </a:prstGeom>
        </p:spPr>
      </p:pic>
    </p:spTree>
    <p:extLst>
      <p:ext uri="{BB962C8B-B14F-4D97-AF65-F5344CB8AC3E}">
        <p14:creationId xmlns:p14="http://schemas.microsoft.com/office/powerpoint/2010/main" xmlns="" val="12948520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6.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环境描写的作用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小说中多次写到布旗，分别有什么意图？请简要分析。</a:t>
            </a:r>
          </a:p>
        </p:txBody>
      </p:sp>
      <p:sp>
        <p:nvSpPr>
          <p:cNvPr id="8" name="矩形 7"/>
          <p:cNvSpPr/>
          <p:nvPr/>
        </p:nvSpPr>
        <p:spPr>
          <a:xfrm>
            <a:off x="2023200" y="4212878"/>
            <a:ext cx="19800000" cy="67425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06284" y="4216078"/>
            <a:ext cx="19800000"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门口一幅布旗静静垂着”，交代骑手出现的背景，突出峡谷的静。②“布旗上有个藏文字，布色已经晒退，字色也相去不远，随旗沉甸甸地垂着”，突出酒店年代久远。③“到了布旗下，骑手俯身移下马”，用“布旗”代指酒店，推动情节发展，引出后文对骑手饮酒的描写。④“布旗上下扭着动”，富有象征意味，暗示骑手漂泊不定、惊险的未来生活，动人心魄。</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本题考查环境描写的作用，切入点是布旗，应该先找出文中对布旗的具体描写，再从人物塑造、情节发展、主题表达等方面进行分析。</a:t>
            </a:r>
          </a:p>
        </p:txBody>
      </p:sp>
    </p:spTree>
    <p:extLst>
      <p:ext uri="{BB962C8B-B14F-4D97-AF65-F5344CB8AC3E}">
        <p14:creationId xmlns:p14="http://schemas.microsoft.com/office/powerpoint/2010/main" xmlns="" val="16955751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253828"/>
            <a:ext cx="19800000" cy="67015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7.</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环境描写的手法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小说开头的八段文字，作者是如何突出峡谷的“静”的？</a:t>
            </a:r>
          </a:p>
        </p:txBody>
      </p:sp>
      <p:sp>
        <p:nvSpPr>
          <p:cNvPr id="8" name="矩形 7"/>
          <p:cNvSpPr/>
          <p:nvPr/>
        </p:nvSpPr>
        <p:spPr>
          <a:xfrm>
            <a:off x="2053082" y="4253828"/>
            <a:ext cx="19800000"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直接突出特征，“布旗静静垂着”“一世界都静着”。②运用比拟手法，四脚蛇与石头们赛呆，石屋像睡觉的人。③以动衬静，人走动、 落小石的声音惊走鹰。④虚实结合，“似乎有了噪音，细听却什么也不响”。⑤运用多种感官，如，“峡谷中有一点儿异响，却不辨来源”“一匹马负一条汉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闷闷响成一团”将视觉、听觉等结合在一起。</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题干限定了范围“开头的八段文字”，结合具体语句分析即可。可从修辞手法、表现手法、感官等角度进行具体分析。</a:t>
            </a:r>
          </a:p>
        </p:txBody>
      </p:sp>
    </p:spTree>
    <p:extLst>
      <p:ext uri="{BB962C8B-B14F-4D97-AF65-F5344CB8AC3E}">
        <p14:creationId xmlns:p14="http://schemas.microsoft.com/office/powerpoint/2010/main" xmlns="" val="42109195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132758"/>
            <a:ext cx="19800000" cy="5693866"/>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类型一　概括环境特点</a:t>
            </a: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环境是指人物生存的外部世界，分为自然环境和社会环境。</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自然环境是指人物活动的时间地点、季节气候、山川河流、花草树木、鸟兽虫鱼及城市村落等自然景观。</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社会环境描写是对人物所处的时代、社会和生活环境等的描写，包括对城镇、农村、工厂、军营、机关、学校、商店等人物活动场所和地域风情、风俗习惯等社会风情的描写。</a:t>
            </a:r>
          </a:p>
        </p:txBody>
      </p:sp>
    </p:spTree>
    <p:extLst>
      <p:ext uri="{BB962C8B-B14F-4D97-AF65-F5344CB8AC3E}">
        <p14:creationId xmlns:p14="http://schemas.microsoft.com/office/powerpoint/2010/main" xmlns="" val="4844062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0" end="0"/>
                                            </p:txEl>
                                          </p:spTgt>
                                        </p:tgtEl>
                                        <p:attrNameLst>
                                          <p:attrName>style.visibility</p:attrName>
                                        </p:attrNameLst>
                                      </p:cBhvr>
                                      <p:to>
                                        <p:strVal val="visible"/>
                                      </p:to>
                                    </p:set>
                                    <p:animEffect transition="in" filter="fade">
                                      <p:cBhvr>
                                        <p:cTn id="10" dur="2000"/>
                                        <p:tgtEl>
                                          <p:spTgt spid="69">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9">
                                            <p:txEl>
                                              <p:pRg st="1" end="1"/>
                                            </p:txEl>
                                          </p:spTgt>
                                        </p:tgtEl>
                                        <p:attrNameLst>
                                          <p:attrName>style.visibility</p:attrName>
                                        </p:attrNameLst>
                                      </p:cBhvr>
                                      <p:to>
                                        <p:strVal val="visible"/>
                                      </p:to>
                                    </p:set>
                                    <p:animEffect transition="in" filter="fade">
                                      <p:cBhvr>
                                        <p:cTn id="13" dur="2000"/>
                                        <p:tgtEl>
                                          <p:spTgt spid="6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815677"/>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段的环境描写突出了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的怎样的特点？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概括第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段景物的特点，并简要分析。</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社会环境具有怎样的特点？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赏析画线部分的景物描写。</a:t>
            </a:r>
          </a:p>
        </p:txBody>
      </p:sp>
    </p:spTree>
    <p:extLst>
      <p:ext uri="{BB962C8B-B14F-4D97-AF65-F5344CB8AC3E}">
        <p14:creationId xmlns:p14="http://schemas.microsoft.com/office/powerpoint/2010/main" xmlns="" val="14961003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9408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三抓法”准确概括环境特点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抓题干要求，分清环境描写是自然环境还是社会环境。</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抓景物类别，依类概括特点。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社会环境的，注意：①人物活动的场所，如家庭、街道及工作地点等，分析它们呈现出怎样的特点；②弄清楚在此场所中的人际关系是友善，还是紧张、冷漠；③要注意人物的生活、工作状态和心境特点，是否压抑或者愉悦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自然环境的，要注意写了什么景物，这些景物有什么共同特征。</a:t>
            </a:r>
          </a:p>
        </p:txBody>
      </p:sp>
    </p:spTree>
    <p:extLst>
      <p:ext uri="{BB962C8B-B14F-4D97-AF65-F5344CB8AC3E}">
        <p14:creationId xmlns:p14="http://schemas.microsoft.com/office/powerpoint/2010/main" xmlns="" val="25403395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93866"/>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抓景物修饰词，提炼景物特点。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小说描写环境，往往要对景物进行修饰性的描述，抓住这些修饰性的词语，即可提炼出景物特点。如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林黛玉进贾府</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中对荣禧堂的描写：大院落、大正房、轩昂壮丽、大匾、大字、大画等，据这些词，即可提炼出荣禧堂的特点：高大华美，壮丽轩昂。又如鲁迅小说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祝福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开头的环境描写，灰白色晚云的“沉重”、爆竹的“钝响”、火药香气的“幽微”，这些词语写出了环境“沉重压抑”的特点。</a:t>
            </a:r>
          </a:p>
          <a:p>
            <a:pPr indent="1071563" algn="just">
              <a:lnSpc>
                <a:spcPct val="130000"/>
              </a:lnSpc>
              <a:spcAft>
                <a:spcPts val="0"/>
              </a:spcAft>
            </a:pPr>
            <a:endParaRPr lang="zh-CN" altLang="en-US" sz="40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1905532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邮差先生</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师　陀</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邮差先生走到街上来，手里拿着一大把信。在这小城里，他兼任邮务员、售票员，仍有许多剩余时间，就戴上老花眼镜，埋头在公案上剪裁花样。当邮件来到的时候，他站起来，念着将它们拣好，小心地扎成一束。</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“这一封真远！”碰巧瞥见从云南或甘肃寄来的信，他便忍不住在心里叹息。他从来没有想到过比这更远的地方。其实他自己也弄不清云南和甘肃的方位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谁教它们处在那么远，远到使人一生也不想去吃它们的小米饭或大头菜呢？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现在，邮差先生手里拿着各种各样的信，从甘肃和云南来的邮件毕竟很少，最多的还是学生写给家长们的。</a:t>
            </a:r>
          </a:p>
        </p:txBody>
      </p:sp>
    </p:spTree>
    <p:extLst>
      <p:ext uri="{BB962C8B-B14F-4D97-AF65-F5344CB8AC3E}">
        <p14:creationId xmlns:p14="http://schemas.microsoft.com/office/powerpoint/2010/main" xmlns="" val="41950471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“又来催饷了，”他心里说，“足够老头子忙三四天！”</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在空旷少人的街上走着，如果碰见母猪带领着小猪，便从旁边绕过去。小城的阳光晒着他花白了的头，晒着他穿皂布马褂的背，尘土从脚下飞起，落到他的白布袜子上、他的扎腿带上。在小城里，他用不着穿号衣。一个学生的家长又将向他诉苦：“毕业，毕我的业！”他将听到他听过无数次的，一个老人对于他的爱子所发的充满善意的怨言，他于是笑了。这些写信的人自然并不全认识他，甚至没有一个会想起他，但这没有关系，他知道他们，他们每换一回地址他都知道。</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邮差先生敲门。门要是虚掩着，他走进去。</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“家里有人吗？”他在过道里大声喊。</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他有时候要等好久。最后从里头走出一位老太太，她的女婿在外地做生意，再不然，她的儿子在外边当兵。她出来得很仓促，两只手湿淋淋的，分明刚才还在做事。</a:t>
            </a:r>
          </a:p>
        </p:txBody>
      </p:sp>
    </p:spTree>
    <p:extLst>
      <p:ext uri="{BB962C8B-B14F-4D97-AF65-F5344CB8AC3E}">
        <p14:creationId xmlns:p14="http://schemas.microsoft.com/office/powerpoint/2010/main" xmlns="" val="7273232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16992"/>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“干什么的？”老太太问。</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邮差先生告诉她：“有一封信，挂号信，得盖图章。”</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老太太没有图章。</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“那你打个铺保，晚半天到局子里来领。这里头也许有钱。”</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“有多少？”</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“我说也许有，不一定有。”</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你能怎么办呢？ 对于这个好老太太。邮差先生费了半天唇舌，终于又走到街上来了。小城的阳光照在他的花白头顶上，他的模样既尊贵又从容，并有一种特别风韵，看见他你会当他是趁便出来散步的。说实话，他又何必紧张，手里的信反正总有时间送到，又没有另外的什么事等候着他。虽然有时候他是这样抱歉，因他为小城送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不，这种事是很少有的，但愿它不常有。</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9523363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93866"/>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“送信的，有我的信吗？”正走间，一个爱开玩笑的小子忽然拦住他的去路。</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“你的信吗？”邮差先生笑了，“你的信还没有来，这会儿正在路上睡觉呢。”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邮差先生拿着信，顺着街道走下去，没有一辆车子阻碍他，没有一种声音教他分心。阳光充足地照到街道上、屋脊上和墙壁上，整个小城都在寂静的光耀中。他身上要出汗，他心里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假使不为尊重自己的一把年纪跟好胡子，他真想大声哼唱小曲。</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为此，他深深赞叹：这个小城的天气多好！</a:t>
            </a:r>
          </a:p>
          <a:p>
            <a:pPr algn="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一九四二年二月</a:t>
            </a:r>
          </a:p>
        </p:txBody>
      </p:sp>
    </p:spTree>
    <p:extLst>
      <p:ext uri="{BB962C8B-B14F-4D97-AF65-F5344CB8AC3E}">
        <p14:creationId xmlns:p14="http://schemas.microsoft.com/office/powerpoint/2010/main" xmlns="" val="41775374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4" name="表格 13"/>
          <p:cNvGraphicFramePr>
            <a:graphicFrameLocks noGrp="1"/>
          </p:cNvGraphicFramePr>
          <p:nvPr>
            <p:extLst>
              <p:ext uri="{D42A27DB-BD31-4B8C-83A1-F6EECF244321}">
                <p14:modId xmlns:p14="http://schemas.microsoft.com/office/powerpoint/2010/main" xmlns="" val="3053826363"/>
              </p:ext>
            </p:extLst>
          </p:nvPr>
        </p:nvGraphicFramePr>
        <p:xfrm>
          <a:off x="2088556" y="2967782"/>
          <a:ext cx="19730192" cy="7845552"/>
        </p:xfrm>
        <a:graphic>
          <a:graphicData uri="http://schemas.openxmlformats.org/drawingml/2006/table">
            <a:tbl>
              <a:tblPr>
                <a:tableStyleId>{5C22544A-7EE6-4342-B048-85BDC9FD1C3A}</a:tableStyleId>
              </a:tblPr>
              <a:tblGrid>
                <a:gridCol w="3600400">
                  <a:extLst>
                    <a:ext uri="{9D8B030D-6E8A-4147-A177-3AD203B41FA5}">
                      <a16:colId xmlns:a16="http://schemas.microsoft.com/office/drawing/2014/main" xmlns="" val="20000"/>
                    </a:ext>
                  </a:extLst>
                </a:gridCol>
                <a:gridCol w="10585176">
                  <a:extLst>
                    <a:ext uri="{9D8B030D-6E8A-4147-A177-3AD203B41FA5}">
                      <a16:colId xmlns:a16="http://schemas.microsoft.com/office/drawing/2014/main" xmlns="" val="20001"/>
                    </a:ext>
                  </a:extLst>
                </a:gridCol>
                <a:gridCol w="5544616">
                  <a:extLst>
                    <a:ext uri="{9D8B030D-6E8A-4147-A177-3AD203B41FA5}">
                      <a16:colId xmlns:a16="http://schemas.microsoft.com/office/drawing/2014/main" xmlns="" val="20002"/>
                    </a:ext>
                  </a:extLst>
                </a:gridCol>
              </a:tblGrid>
              <a:tr h="143279">
                <a:tc>
                  <a:txBody>
                    <a:bodyPr/>
                    <a:lstStyle/>
                    <a:p>
                      <a:pPr marL="0" algn="ctr"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标注敏感点</a:t>
                      </a:r>
                    </a:p>
                  </a:txBody>
                  <a:tcPr marL="61405" marR="61405" marT="0" marB="0" anchor="ctr"/>
                </a:tc>
                <a:tc>
                  <a:txBody>
                    <a:bodyPr/>
                    <a:lstStyle/>
                    <a:p>
                      <a:pPr marL="0" algn="ctr"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回原文找依据</a:t>
                      </a:r>
                    </a:p>
                  </a:txBody>
                  <a:tcPr marL="61405" marR="61405" marT="0" marB="0" anchor="ctr"/>
                </a:tc>
                <a:tc>
                  <a:txBody>
                    <a:bodyPr/>
                    <a:lstStyle/>
                    <a:p>
                      <a:pPr marL="0" algn="ctr"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比对结果</a:t>
                      </a:r>
                    </a:p>
                  </a:txBody>
                  <a:tcPr marL="61405" marR="61405" marT="0" marB="0" anchor="ctr"/>
                </a:tc>
                <a:extLst>
                  <a:ext uri="{0D108BD9-81ED-4DB2-BD59-A6C34878D82A}">
                    <a16:rowId xmlns:a16="http://schemas.microsoft.com/office/drawing/2014/main" xmlns="" val="10000"/>
                  </a:ext>
                </a:extLst>
              </a:tr>
              <a:tr h="2292458">
                <a:tc>
                  <a:txBody>
                    <a:bodyPr/>
                    <a:lstStyle/>
                    <a:p>
                      <a:pPr marL="0" algn="l" defTabSz="2119122" rtl="0" eaLnBrk="1" latinLnBrk="0" hangingPunct="1">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
                      </a:r>
                      <a:br>
                        <a:rPr lang="en-US" sz="3600" kern="100" dirty="0">
                          <a:solidFill>
                            <a:schemeClr val="tx1">
                              <a:lumMod val="50000"/>
                              <a:lumOff val="50000"/>
                            </a:schemeClr>
                          </a:solidFill>
                          <a:latin typeface="微软雅黑" pitchFamily="34" charset="-122"/>
                          <a:ea typeface="微软雅黑" pitchFamily="34" charset="-122"/>
                          <a:cs typeface="Times New Roman"/>
                        </a:rPr>
                      </a:br>
                      <a:r>
                        <a:rPr lang="en-US" sz="3600" kern="100" dirty="0">
                          <a:solidFill>
                            <a:schemeClr val="tx1">
                              <a:lumMod val="50000"/>
                              <a:lumOff val="50000"/>
                            </a:schemeClr>
                          </a:solidFill>
                          <a:latin typeface="微软雅黑" pitchFamily="34" charset="-122"/>
                          <a:ea typeface="微软雅黑" pitchFamily="34" charset="-122"/>
                          <a:cs typeface="Times New Roman"/>
                        </a:rPr>
                        <a:t>B. </a:t>
                      </a:r>
                      <a:r>
                        <a:rPr lang="zh-CN" sz="3600" kern="100" dirty="0">
                          <a:solidFill>
                            <a:schemeClr val="tx1">
                              <a:lumMod val="50000"/>
                              <a:lumOff val="50000"/>
                            </a:schemeClr>
                          </a:solidFill>
                          <a:latin typeface="微软雅黑" pitchFamily="34" charset="-122"/>
                          <a:ea typeface="微软雅黑" pitchFamily="34" charset="-122"/>
                          <a:cs typeface="Times New Roman"/>
                        </a:rPr>
                        <a:t>文中老汪每月两次的</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乱走”令人</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              </a:t>
                      </a:r>
                      <a:r>
                        <a:rPr lang="zh-CN" sz="3600" kern="100" dirty="0">
                          <a:solidFill>
                            <a:schemeClr val="tx1">
                              <a:lumMod val="50000"/>
                              <a:lumOff val="50000"/>
                            </a:schemeClr>
                          </a:solidFill>
                          <a:latin typeface="微软雅黑" pitchFamily="34" charset="-122"/>
                          <a:ea typeface="微软雅黑" pitchFamily="34" charset="-122"/>
                          <a:cs typeface="Times New Roman"/>
                        </a:rPr>
                        <a:t>，直到端午节老汪，</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         </a:t>
                      </a:r>
                    </a:p>
                    <a:p>
                      <a:pPr marL="0" algn="l" defTabSz="2119122" rtl="0" eaLnBrk="1" latinLnBrk="0" hangingPunct="1">
                        <a:lnSpc>
                          <a:spcPct val="130000"/>
                        </a:lnSpc>
                        <a:spcAft>
                          <a:spcPts val="0"/>
                        </a:spcAft>
                      </a:pPr>
                      <a:r>
                        <a:rPr lang="en-US" altLang="zh-CN" sz="3600" kern="100" dirty="0">
                          <a:solidFill>
                            <a:schemeClr val="tx1">
                              <a:lumMod val="50000"/>
                              <a:lumOff val="50000"/>
                            </a:schemeClr>
                          </a:solidFill>
                          <a:latin typeface="微软雅黑" pitchFamily="34" charset="-122"/>
                          <a:ea typeface="微软雅黑" pitchFamily="34" charset="-122"/>
                          <a:cs typeface="Times New Roman"/>
                        </a:rPr>
                        <a:t>                  </a:t>
                      </a:r>
                      <a:r>
                        <a:rPr lang="zh-CN" sz="3600" kern="100" dirty="0">
                          <a:solidFill>
                            <a:schemeClr val="tx1">
                              <a:lumMod val="50000"/>
                              <a:lumOff val="50000"/>
                            </a:schemeClr>
                          </a:solidFill>
                          <a:latin typeface="微软雅黑" pitchFamily="34" charset="-122"/>
                          <a:ea typeface="微软雅黑" pitchFamily="34" charset="-122"/>
                          <a:cs typeface="Times New Roman"/>
                        </a:rPr>
                        <a:t>暴露内心秘密，说出</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总想一个人</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时，才</a:t>
                      </a:r>
                    </a:p>
                  </a:txBody>
                  <a:tcPr marL="61405" marR="61405" marT="0" marB="0" anchor="ctr"/>
                </a:tc>
                <a:tc>
                  <a:txBody>
                    <a:bodyPr/>
                    <a:lstStyle/>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　老汪教学之余，有个癖好，每月两次，</a:t>
                      </a:r>
                      <a:r>
                        <a:rPr lang="en-US" sz="3600" kern="100">
                          <a:solidFill>
                            <a:schemeClr val="tx1">
                              <a:lumMod val="50000"/>
                              <a:lumOff val="50000"/>
                            </a:schemeClr>
                          </a:solidFill>
                          <a:latin typeface="微软雅黑" pitchFamily="34" charset="-122"/>
                          <a:ea typeface="微软雅黑" pitchFamily="34" charset="-122"/>
                          <a:cs typeface="Times New Roman"/>
                        </a:rPr>
                        <a:t>……</a:t>
                      </a:r>
                      <a:r>
                        <a:rPr lang="zh-CN" sz="3600" kern="100">
                          <a:solidFill>
                            <a:schemeClr val="tx1">
                              <a:lumMod val="50000"/>
                              <a:lumOff val="50000"/>
                            </a:schemeClr>
                          </a:solidFill>
                          <a:latin typeface="微软雅黑" pitchFamily="34" charset="-122"/>
                          <a:ea typeface="微软雅黑" pitchFamily="34" charset="-122"/>
                          <a:cs typeface="Times New Roman"/>
                        </a:rPr>
                        <a:t>爱一个人四处乱走</a:t>
                      </a:r>
                      <a:r>
                        <a:rPr lang="en-US" sz="3600" kern="100">
                          <a:solidFill>
                            <a:schemeClr val="tx1">
                              <a:lumMod val="50000"/>
                              <a:lumOff val="50000"/>
                            </a:schemeClr>
                          </a:solidFill>
                          <a:latin typeface="微软雅黑" pitchFamily="34" charset="-122"/>
                          <a:ea typeface="微软雅黑" pitchFamily="34" charset="-122"/>
                          <a:cs typeface="Times New Roman"/>
                        </a:rPr>
                        <a:t>……</a:t>
                      </a:r>
                      <a:r>
                        <a:rPr lang="zh-CN" sz="3600" kern="100">
                          <a:solidFill>
                            <a:schemeClr val="tx1">
                              <a:lumMod val="50000"/>
                              <a:lumOff val="50000"/>
                            </a:schemeClr>
                          </a:solidFill>
                          <a:latin typeface="微软雅黑" pitchFamily="34" charset="-122"/>
                          <a:ea typeface="微软雅黑" pitchFamily="34" charset="-122"/>
                          <a:cs typeface="Times New Roman"/>
                        </a:rPr>
                        <a:t>老范想起今天是阴历十五，便拦住老汪问：</a:t>
                      </a:r>
                      <a:r>
                        <a:rPr lang="en-US" sz="3600" kern="100">
                          <a:solidFill>
                            <a:schemeClr val="tx1">
                              <a:lumMod val="50000"/>
                              <a:lumOff val="50000"/>
                            </a:schemeClr>
                          </a:solidFill>
                          <a:latin typeface="微软雅黑" pitchFamily="34" charset="-122"/>
                          <a:ea typeface="微软雅黑" pitchFamily="34" charset="-122"/>
                          <a:cs typeface="Times New Roman"/>
                        </a:rPr>
                        <a:t>“</a:t>
                      </a:r>
                      <a:r>
                        <a:rPr lang="zh-CN" sz="3600" kern="100">
                          <a:solidFill>
                            <a:schemeClr val="tx1">
                              <a:lumMod val="50000"/>
                              <a:lumOff val="50000"/>
                            </a:schemeClr>
                          </a:solidFill>
                          <a:latin typeface="微软雅黑" pitchFamily="34" charset="-122"/>
                          <a:ea typeface="微软雅黑" pitchFamily="34" charset="-122"/>
                          <a:cs typeface="Times New Roman"/>
                        </a:rPr>
                        <a:t>老汪，这一年一年的，到底走个啥呢？</a:t>
                      </a:r>
                      <a:r>
                        <a:rPr lang="en-US" sz="3600" kern="100">
                          <a:solidFill>
                            <a:schemeClr val="tx1">
                              <a:lumMod val="50000"/>
                              <a:lumOff val="50000"/>
                            </a:schemeClr>
                          </a:solidFill>
                          <a:latin typeface="微软雅黑" pitchFamily="34" charset="-122"/>
                          <a:ea typeface="微软雅黑" pitchFamily="34" charset="-122"/>
                          <a:cs typeface="Times New Roman"/>
                        </a:rPr>
                        <a:t>”</a:t>
                      </a:r>
                      <a:endParaRPr lang="zh-CN" sz="3600" kern="100">
                        <a:solidFill>
                          <a:schemeClr val="tx1">
                            <a:lumMod val="50000"/>
                            <a:lumOff val="50000"/>
                          </a:schemeClr>
                        </a:solidFill>
                        <a:latin typeface="微软雅黑" pitchFamily="34" charset="-122"/>
                        <a:ea typeface="微软雅黑" pitchFamily="34" charset="-122"/>
                        <a:cs typeface="Times New Roman"/>
                      </a:endParaRPr>
                    </a:p>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　</a:t>
                      </a:r>
                      <a:r>
                        <a:rPr lang="en-US" sz="3600" kern="100">
                          <a:solidFill>
                            <a:schemeClr val="tx1">
                              <a:lumMod val="50000"/>
                              <a:lumOff val="50000"/>
                            </a:schemeClr>
                          </a:solidFill>
                          <a:latin typeface="微软雅黑" pitchFamily="34" charset="-122"/>
                          <a:ea typeface="微软雅黑" pitchFamily="34" charset="-122"/>
                          <a:cs typeface="Times New Roman"/>
                        </a:rPr>
                        <a:t>…………</a:t>
                      </a:r>
                      <a:endParaRPr lang="zh-CN" sz="3600" kern="100">
                        <a:solidFill>
                          <a:schemeClr val="tx1">
                            <a:lumMod val="50000"/>
                            <a:lumOff val="50000"/>
                          </a:schemeClr>
                        </a:solidFill>
                        <a:latin typeface="微软雅黑" pitchFamily="34" charset="-122"/>
                        <a:ea typeface="微软雅黑" pitchFamily="34" charset="-122"/>
                        <a:cs typeface="Times New Roman"/>
                      </a:endParaRPr>
                    </a:p>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　</a:t>
                      </a:r>
                      <a:r>
                        <a:rPr lang="en-US" sz="3600" kern="100">
                          <a:solidFill>
                            <a:schemeClr val="tx1">
                              <a:lumMod val="50000"/>
                              <a:lumOff val="50000"/>
                            </a:schemeClr>
                          </a:solidFill>
                          <a:latin typeface="微软雅黑" pitchFamily="34" charset="-122"/>
                          <a:ea typeface="微软雅黑" pitchFamily="34" charset="-122"/>
                          <a:cs typeface="Times New Roman"/>
                        </a:rPr>
                        <a:t>……</a:t>
                      </a:r>
                      <a:r>
                        <a:rPr lang="zh-CN" sz="3600" kern="100">
                          <a:solidFill>
                            <a:schemeClr val="tx1">
                              <a:lumMod val="50000"/>
                              <a:lumOff val="50000"/>
                            </a:schemeClr>
                          </a:solidFill>
                          <a:latin typeface="微软雅黑" pitchFamily="34" charset="-122"/>
                          <a:ea typeface="微软雅黑" pitchFamily="34" charset="-122"/>
                          <a:cs typeface="Times New Roman"/>
                        </a:rPr>
                        <a:t>老汪喝多了</a:t>
                      </a:r>
                      <a:r>
                        <a:rPr lang="en-US" sz="3600" kern="100">
                          <a:solidFill>
                            <a:schemeClr val="tx1">
                              <a:lumMod val="50000"/>
                              <a:lumOff val="50000"/>
                            </a:schemeClr>
                          </a:solidFill>
                          <a:latin typeface="微软雅黑" pitchFamily="34" charset="-122"/>
                          <a:ea typeface="微软雅黑" pitchFamily="34" charset="-122"/>
                          <a:cs typeface="Times New Roman"/>
                        </a:rPr>
                        <a:t>……</a:t>
                      </a:r>
                      <a:endParaRPr lang="zh-CN" sz="3600" kern="100">
                        <a:solidFill>
                          <a:schemeClr val="tx1">
                            <a:lumMod val="50000"/>
                            <a:lumOff val="50000"/>
                          </a:schemeClr>
                        </a:solidFill>
                        <a:latin typeface="微软雅黑" pitchFamily="34" charset="-122"/>
                        <a:ea typeface="微软雅黑" pitchFamily="34" charset="-122"/>
                        <a:cs typeface="Times New Roman"/>
                      </a:endParaRPr>
                    </a:p>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　这下老范明白了：</a:t>
                      </a:r>
                      <a:r>
                        <a:rPr lang="en-US" sz="3600" kern="100">
                          <a:solidFill>
                            <a:schemeClr val="tx1">
                              <a:lumMod val="50000"/>
                              <a:lumOff val="50000"/>
                            </a:schemeClr>
                          </a:solidFill>
                          <a:latin typeface="微软雅黑" pitchFamily="34" charset="-122"/>
                          <a:ea typeface="微软雅黑" pitchFamily="34" charset="-122"/>
                          <a:cs typeface="Times New Roman"/>
                        </a:rPr>
                        <a:t>“</a:t>
                      </a:r>
                      <a:r>
                        <a:rPr lang="zh-CN" sz="3600" kern="100">
                          <a:solidFill>
                            <a:schemeClr val="tx1">
                              <a:lumMod val="50000"/>
                              <a:lumOff val="50000"/>
                            </a:schemeClr>
                          </a:solidFill>
                          <a:latin typeface="微软雅黑" pitchFamily="34" charset="-122"/>
                          <a:ea typeface="微软雅黑" pitchFamily="34" charset="-122"/>
                          <a:cs typeface="Times New Roman"/>
                        </a:rPr>
                        <a:t>怕不是你爹吧，当年供你上学不容易。</a:t>
                      </a:r>
                      <a:r>
                        <a:rPr lang="en-US" sz="3600" kern="100">
                          <a:solidFill>
                            <a:schemeClr val="tx1">
                              <a:lumMod val="50000"/>
                              <a:lumOff val="50000"/>
                            </a:schemeClr>
                          </a:solidFill>
                          <a:latin typeface="微软雅黑" pitchFamily="34" charset="-122"/>
                          <a:ea typeface="微软雅黑" pitchFamily="34" charset="-122"/>
                          <a:cs typeface="Times New Roman"/>
                        </a:rPr>
                        <a:t>”</a:t>
                      </a:r>
                      <a:endParaRPr lang="zh-CN" sz="3600" kern="100">
                        <a:solidFill>
                          <a:schemeClr val="tx1">
                            <a:lumMod val="50000"/>
                            <a:lumOff val="50000"/>
                          </a:schemeClr>
                        </a:solidFill>
                        <a:latin typeface="微软雅黑" pitchFamily="34" charset="-122"/>
                        <a:ea typeface="微软雅黑" pitchFamily="34" charset="-122"/>
                        <a:cs typeface="Times New Roman"/>
                      </a:endParaRPr>
                    </a:p>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　老汪哭着摇头：</a:t>
                      </a:r>
                      <a:r>
                        <a:rPr lang="en-US" sz="3600" kern="100">
                          <a:solidFill>
                            <a:schemeClr val="tx1">
                              <a:lumMod val="50000"/>
                              <a:lumOff val="50000"/>
                            </a:schemeClr>
                          </a:solidFill>
                          <a:latin typeface="微软雅黑" pitchFamily="34" charset="-122"/>
                          <a:ea typeface="微软雅黑" pitchFamily="34" charset="-122"/>
                          <a:cs typeface="Times New Roman"/>
                        </a:rPr>
                        <a:t>“</a:t>
                      </a:r>
                      <a:r>
                        <a:rPr lang="zh-CN" sz="3600" kern="100">
                          <a:solidFill>
                            <a:schemeClr val="tx1">
                              <a:lumMod val="50000"/>
                              <a:lumOff val="50000"/>
                            </a:schemeClr>
                          </a:solidFill>
                          <a:latin typeface="微软雅黑" pitchFamily="34" charset="-122"/>
                          <a:ea typeface="微软雅黑" pitchFamily="34" charset="-122"/>
                          <a:cs typeface="Times New Roman"/>
                        </a:rPr>
                        <a:t>不会是他。</a:t>
                      </a:r>
                      <a:r>
                        <a:rPr lang="en-US" sz="3600" kern="100">
                          <a:solidFill>
                            <a:schemeClr val="tx1">
                              <a:lumMod val="50000"/>
                              <a:lumOff val="50000"/>
                            </a:schemeClr>
                          </a:solidFill>
                          <a:latin typeface="微软雅黑" pitchFamily="34" charset="-122"/>
                          <a:ea typeface="微软雅黑" pitchFamily="34" charset="-122"/>
                          <a:cs typeface="Times New Roman"/>
                        </a:rPr>
                        <a:t>”</a:t>
                      </a:r>
                      <a:endParaRPr lang="zh-CN" sz="3600" kern="100">
                        <a:solidFill>
                          <a:schemeClr val="tx1">
                            <a:lumMod val="50000"/>
                            <a:lumOff val="50000"/>
                          </a:schemeClr>
                        </a:solidFill>
                        <a:latin typeface="微软雅黑" pitchFamily="34" charset="-122"/>
                        <a:ea typeface="微软雅黑" pitchFamily="34" charset="-122"/>
                        <a:cs typeface="Times New Roman"/>
                      </a:endParaRPr>
                    </a:p>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　</a:t>
                      </a:r>
                      <a:r>
                        <a:rPr lang="en-US" sz="3600" kern="100">
                          <a:solidFill>
                            <a:schemeClr val="tx1">
                              <a:lumMod val="50000"/>
                              <a:lumOff val="50000"/>
                            </a:schemeClr>
                          </a:solidFill>
                          <a:latin typeface="微软雅黑" pitchFamily="34" charset="-122"/>
                          <a:ea typeface="微软雅黑" pitchFamily="34" charset="-122"/>
                          <a:cs typeface="Times New Roman"/>
                        </a:rPr>
                        <a:t>…………</a:t>
                      </a:r>
                      <a:endParaRPr lang="zh-CN" sz="3600" kern="100">
                        <a:solidFill>
                          <a:schemeClr val="tx1">
                            <a:lumMod val="50000"/>
                            <a:lumOff val="50000"/>
                          </a:schemeClr>
                        </a:solidFill>
                        <a:latin typeface="微软雅黑" pitchFamily="34" charset="-122"/>
                        <a:ea typeface="微软雅黑" pitchFamily="34" charset="-122"/>
                        <a:cs typeface="Times New Roman"/>
                      </a:endParaRPr>
                    </a:p>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　老范心里一惊，不再问了</a:t>
                      </a:r>
                      <a:r>
                        <a:rPr lang="en-US" sz="3600" kern="100">
                          <a:solidFill>
                            <a:schemeClr val="tx1">
                              <a:lumMod val="50000"/>
                              <a:lumOff val="50000"/>
                            </a:schemeClr>
                          </a:solidFill>
                          <a:latin typeface="微软雅黑" pitchFamily="34" charset="-122"/>
                          <a:ea typeface="微软雅黑" pitchFamily="34" charset="-122"/>
                          <a:cs typeface="Times New Roman"/>
                        </a:rPr>
                        <a:t>……</a:t>
                      </a:r>
                      <a:endParaRPr lang="zh-CN" sz="3600" kern="100">
                        <a:solidFill>
                          <a:schemeClr val="tx1">
                            <a:lumMod val="50000"/>
                            <a:lumOff val="50000"/>
                          </a:schemeClr>
                        </a:solidFill>
                        <a:latin typeface="微软雅黑" pitchFamily="34" charset="-122"/>
                        <a:ea typeface="微软雅黑" pitchFamily="34" charset="-122"/>
                        <a:cs typeface="Times New Roman"/>
                      </a:endParaRPr>
                    </a:p>
                  </a:txBody>
                  <a:tcPr marL="61405" marR="61405" marT="0" marB="0" anchor="ctr"/>
                </a:tc>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　老汪每月两次</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四处乱走</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以及老范问</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到底走个啥呢</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等是令人困惑的依据；老汪酒后说“总想一个人……也就好了”是选项中“老汪酒后吐真言”的依据；选项中的“真相大白”不准确，原文中，老范并没有明白全部真相</a:t>
                      </a:r>
                    </a:p>
                  </a:txBody>
                  <a:tcPr marL="61405" marR="61405" marT="0" marB="0" anchor="ctr"/>
                </a:tc>
                <a:extLst>
                  <a:ext uri="{0D108BD9-81ED-4DB2-BD59-A6C34878D82A}">
                    <a16:rowId xmlns:a16="http://schemas.microsoft.com/office/drawing/2014/main" xmlns="" val="10001"/>
                  </a:ext>
                </a:extLst>
              </a:tr>
            </a:tbl>
          </a:graphicData>
        </a:graphic>
      </p:graphicFrame>
      <p:pic>
        <p:nvPicPr>
          <p:cNvPr id="4" name="图片 3"/>
          <p:cNvPicPr>
            <a:picLocks noChangeAspect="1"/>
          </p:cNvPicPr>
          <p:nvPr/>
        </p:nvPicPr>
        <p:blipFill>
          <a:blip r:embed="rId2" cstate="print"/>
          <a:stretch>
            <a:fillRect/>
          </a:stretch>
        </p:blipFill>
        <p:spPr>
          <a:xfrm>
            <a:off x="3096668" y="6517145"/>
            <a:ext cx="1935648" cy="746825"/>
          </a:xfrm>
          <a:prstGeom prst="rect">
            <a:avLst/>
          </a:prstGeom>
        </p:spPr>
      </p:pic>
      <p:pic>
        <p:nvPicPr>
          <p:cNvPr id="5" name="图片 4"/>
          <p:cNvPicPr>
            <a:picLocks noChangeAspect="1"/>
          </p:cNvPicPr>
          <p:nvPr/>
        </p:nvPicPr>
        <p:blipFill>
          <a:blip r:embed="rId3" cstate="print"/>
          <a:stretch>
            <a:fillRect/>
          </a:stretch>
        </p:blipFill>
        <p:spPr>
          <a:xfrm>
            <a:off x="2125406" y="7643420"/>
            <a:ext cx="2362405" cy="685859"/>
          </a:xfrm>
          <a:prstGeom prst="rect">
            <a:avLst/>
          </a:prstGeom>
        </p:spPr>
      </p:pic>
      <p:pic>
        <p:nvPicPr>
          <p:cNvPr id="6" name="图片 5"/>
          <p:cNvPicPr>
            <a:picLocks noChangeAspect="1"/>
          </p:cNvPicPr>
          <p:nvPr/>
        </p:nvPicPr>
        <p:blipFill>
          <a:blip r:embed="rId4" cstate="print"/>
          <a:stretch>
            <a:fillRect/>
          </a:stretch>
        </p:blipFill>
        <p:spPr>
          <a:xfrm>
            <a:off x="3527608" y="9757494"/>
            <a:ext cx="1920406" cy="678239"/>
          </a:xfrm>
          <a:prstGeom prst="rect">
            <a:avLst/>
          </a:prstGeom>
        </p:spPr>
      </p:pic>
    </p:spTree>
    <p:extLst>
      <p:ext uri="{BB962C8B-B14F-4D97-AF65-F5344CB8AC3E}">
        <p14:creationId xmlns:p14="http://schemas.microsoft.com/office/powerpoint/2010/main" xmlns="" val="483167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par>
                                <p:cTn id="14" presetID="16" presetClass="entr" presetSubtype="21"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14582"/>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 </a:t>
            </a:r>
            <a:r>
              <a:rPr lang="zh-CN" altLang="en-US"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请简要概括这篇小说中小城生活的特点。</a:t>
            </a:r>
          </a:p>
        </p:txBody>
      </p:sp>
      <p:sp>
        <p:nvSpPr>
          <p:cNvPr id="12" name="矩形 11"/>
          <p:cNvSpPr/>
          <p:nvPr/>
        </p:nvSpPr>
        <p:spPr>
          <a:xfrm>
            <a:off x="2023200" y="3852839"/>
            <a:ext cx="19800000" cy="75323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23200" y="3857155"/>
            <a:ext cx="19800000" cy="7224094"/>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平静、恬淡、人际关系友善、生活节奏舒缓。</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根据题干要求，可知本题实际是考查概括社会环境的特点。可以按以下三步来解答：第一步，阅读全文，找寻人物活动的所有场所。如“在空旷少人的街上”“小城的阳光晒着他花白了的头”“阳光充足地照到街道上、屋脊上和墙壁上，整个小城都在寂静的光耀中”等语句，都涵盖了小城生活的特点。第二步，通过人物活动的场所，理清人物之间的关系。如：邮差先生与学生家长的友好关系、邮差先生给一位老太太送信时费劲而亲切的对话、邮差先生对递送坏消息的歉意及忌讳、邮差先生跟一个小子的友好玩笑等，从这些地方可以看出人物之间的社会关系，进而概括出小城生活的特点。第三步，从事件发生、情节展开等方面概括小城生活的特点。如：从邮差先生平静的工作状态、邮差先生对远方来信的感叹、邮差先生对小城生活的满意及其恬淡的心境等，可以感知小城生活的特点。综合以上方面，总结概括即可。</a:t>
            </a:r>
          </a:p>
        </p:txBody>
      </p:sp>
    </p:spTree>
    <p:extLst>
      <p:ext uri="{BB962C8B-B14F-4D97-AF65-F5344CB8AC3E}">
        <p14:creationId xmlns:p14="http://schemas.microsoft.com/office/powerpoint/2010/main" xmlns="" val="10527916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2415020"/>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类型二　分析环境作用类</a:t>
            </a: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自然环境描写的作用表现在以下几个方面</a:t>
            </a:r>
          </a:p>
        </p:txBody>
      </p:sp>
      <p:graphicFrame>
        <p:nvGraphicFramePr>
          <p:cNvPr id="4" name="表格 3"/>
          <p:cNvGraphicFramePr>
            <a:graphicFrameLocks noGrp="1"/>
          </p:cNvGraphicFramePr>
          <p:nvPr>
            <p:extLst>
              <p:ext uri="{D42A27DB-BD31-4B8C-83A1-F6EECF244321}">
                <p14:modId xmlns:p14="http://schemas.microsoft.com/office/powerpoint/2010/main" xmlns="" val="3388754033"/>
              </p:ext>
            </p:extLst>
          </p:nvPr>
        </p:nvGraphicFramePr>
        <p:xfrm>
          <a:off x="2232572" y="5568300"/>
          <a:ext cx="19370152" cy="6209955"/>
        </p:xfrm>
        <a:graphic>
          <a:graphicData uri="http://schemas.openxmlformats.org/drawingml/2006/table">
            <a:tbl>
              <a:tblPr>
                <a:tableStyleId>{5C22544A-7EE6-4342-B048-85BDC9FD1C3A}</a:tableStyleId>
              </a:tblPr>
              <a:tblGrid>
                <a:gridCol w="2815657">
                  <a:extLst>
                    <a:ext uri="{9D8B030D-6E8A-4147-A177-3AD203B41FA5}">
                      <a16:colId xmlns:a16="http://schemas.microsoft.com/office/drawing/2014/main" xmlns="" val="20000"/>
                    </a:ext>
                  </a:extLst>
                </a:gridCol>
                <a:gridCol w="16554495">
                  <a:extLst>
                    <a:ext uri="{9D8B030D-6E8A-4147-A177-3AD203B41FA5}">
                      <a16:colId xmlns:a16="http://schemas.microsoft.com/office/drawing/2014/main" xmlns="" val="20001"/>
                    </a:ext>
                  </a:extLst>
                </a:gridCol>
              </a:tblGrid>
              <a:tr h="708694">
                <a:tc>
                  <a:txBody>
                    <a:bodyPr/>
                    <a:lstStyle/>
                    <a:p>
                      <a:pPr algn="ctr"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　别</a:t>
                      </a:r>
                    </a:p>
                  </a:txBody>
                  <a:tcPr marL="68580" marR="68580" marT="0" marB="0" anchor="ctr"/>
                </a:tc>
                <a:tc>
                  <a:txBody>
                    <a:bodyPr/>
                    <a:lstStyle/>
                    <a:p>
                      <a:pPr algn="ctr"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　用</a:t>
                      </a:r>
                    </a:p>
                  </a:txBody>
                  <a:tcPr marL="68580" marR="68580" marT="0" marB="0" anchor="ctr"/>
                </a:tc>
                <a:extLst>
                  <a:ext uri="{0D108BD9-81ED-4DB2-BD59-A6C34878D82A}">
                    <a16:rowId xmlns:a16="http://schemas.microsoft.com/office/drawing/2014/main" xmlns="" val="10000"/>
                  </a:ext>
                </a:extLst>
              </a:tr>
              <a:tr h="785246">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环境方面</a:t>
                      </a:r>
                    </a:p>
                  </a:txBody>
                  <a:tcPr marL="68580" marR="68580" marT="0" marB="0" anchor="ctr"/>
                </a:tc>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交代故事发生的时间、地点；</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暗示社会环境；</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渲染气氛，奠定基调</a:t>
                      </a:r>
                    </a:p>
                  </a:txBody>
                  <a:tcPr marL="68580" marR="68580" marT="0" marB="0" anchor="ctr"/>
                </a:tc>
                <a:extLst>
                  <a:ext uri="{0D108BD9-81ED-4DB2-BD59-A6C34878D82A}">
                    <a16:rowId xmlns:a16="http://schemas.microsoft.com/office/drawing/2014/main" xmlns="" val="10001"/>
                  </a:ext>
                </a:extLst>
              </a:tr>
              <a:tr h="785246">
                <a:tc>
                  <a:txBody>
                    <a:bodyPr/>
                    <a:lstStyle/>
                    <a:p>
                      <a:pPr algn="just" defTabSz="2117725" rtl="0" fontAlgn="base">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人物方面</a:t>
                      </a:r>
                    </a:p>
                  </a:txBody>
                  <a:tcPr marL="68580" marR="68580" marT="0" marB="0" anchor="ctr"/>
                </a:tc>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烘托人物心情；</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表现人物身份、地位、性格等；</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暗示人物命运</a:t>
                      </a:r>
                    </a:p>
                  </a:txBody>
                  <a:tcPr marL="68580" marR="68580" marT="0" marB="0" anchor="ctr"/>
                </a:tc>
                <a:extLst>
                  <a:ext uri="{0D108BD9-81ED-4DB2-BD59-A6C34878D82A}">
                    <a16:rowId xmlns:a16="http://schemas.microsoft.com/office/drawing/2014/main" xmlns="" val="10002"/>
                  </a:ext>
                </a:extLst>
              </a:tr>
              <a:tr h="3140985">
                <a:tc>
                  <a:txBody>
                    <a:bodyPr/>
                    <a:lstStyle/>
                    <a:p>
                      <a:pPr algn="just" defTabSz="2117725" rtl="0" fontAlgn="base">
                        <a:lnSpc>
                          <a:spcPct val="130000"/>
                        </a:lnSpc>
                        <a:spcBef>
                          <a:spcPct val="0"/>
                        </a:spcBef>
                        <a:spcAft>
                          <a:spcPts val="0"/>
                        </a:spcAft>
                      </a:pP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情节方面</a:t>
                      </a:r>
                    </a:p>
                  </a:txBody>
                  <a:tcPr marL="68580" marR="68580" marT="0" marB="0" anchor="ctr"/>
                </a:tc>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暗示或推动情节的发展；</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为后面情节的发展做铺垫或制造悬念；</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作为情节发展的线索；</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与标题相呼应，诠释了标题的内涵；</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⑤</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开头的环境描写，引出下文</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的内容</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为下文</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做铺垫</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，与结尾相呼应；结尾的环境描写，与上文</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内容相呼应，结构完整</a:t>
                      </a:r>
                    </a:p>
                  </a:txBody>
                  <a:tcPr marL="68580" marR="68580" marT="0" marB="0" anchor="ctr"/>
                </a:tc>
                <a:extLst>
                  <a:ext uri="{0D108BD9-81ED-4DB2-BD59-A6C34878D82A}">
                    <a16:rowId xmlns:a16="http://schemas.microsoft.com/office/drawing/2014/main" xmlns="" val="10003"/>
                  </a:ext>
                </a:extLst>
              </a:tr>
              <a:tr h="785246">
                <a:tc>
                  <a:txBody>
                    <a:bodyPr/>
                    <a:lstStyle/>
                    <a:p>
                      <a:pPr algn="just" defTabSz="2117725" rtl="0" fontAlgn="base">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主题方面</a:t>
                      </a:r>
                    </a:p>
                  </a:txBody>
                  <a:tcPr marL="68580" marR="68580" marT="0" marB="0" anchor="ctr"/>
                </a:tc>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揭示主题；</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深化主旨</a:t>
                      </a:r>
                    </a:p>
                  </a:txBody>
                  <a:tcPr marL="68580" marR="68580" marT="0" marB="0" anchor="ct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xmlns="" val="12868044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1458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社会环境描写所处的位置不同，其作用也不同，具体如下：</a:t>
            </a:r>
          </a:p>
        </p:txBody>
      </p:sp>
      <p:graphicFrame>
        <p:nvGraphicFramePr>
          <p:cNvPr id="4" name="表格 3"/>
          <p:cNvGraphicFramePr>
            <a:graphicFrameLocks noGrp="1"/>
          </p:cNvGraphicFramePr>
          <p:nvPr>
            <p:extLst>
              <p:ext uri="{D42A27DB-BD31-4B8C-83A1-F6EECF244321}">
                <p14:modId xmlns:p14="http://schemas.microsoft.com/office/powerpoint/2010/main" xmlns="" val="1410122014"/>
              </p:ext>
            </p:extLst>
          </p:nvPr>
        </p:nvGraphicFramePr>
        <p:xfrm>
          <a:off x="2023200" y="3984977"/>
          <a:ext cx="19800000" cy="4298117"/>
        </p:xfrm>
        <a:graphic>
          <a:graphicData uri="http://schemas.openxmlformats.org/drawingml/2006/table">
            <a:tbl>
              <a:tblPr>
                <a:tableStyleId>{5C22544A-7EE6-4342-B048-85BDC9FD1C3A}</a:tableStyleId>
              </a:tblPr>
              <a:tblGrid>
                <a:gridCol w="3367141">
                  <a:extLst>
                    <a:ext uri="{9D8B030D-6E8A-4147-A177-3AD203B41FA5}">
                      <a16:colId xmlns:a16="http://schemas.microsoft.com/office/drawing/2014/main" xmlns="" val="20000"/>
                    </a:ext>
                  </a:extLst>
                </a:gridCol>
                <a:gridCol w="16432859">
                  <a:extLst>
                    <a:ext uri="{9D8B030D-6E8A-4147-A177-3AD203B41FA5}">
                      <a16:colId xmlns:a16="http://schemas.microsoft.com/office/drawing/2014/main" xmlns="" val="20001"/>
                    </a:ext>
                  </a:extLst>
                </a:gridCol>
              </a:tblGrid>
              <a:tr h="731957">
                <a:tc>
                  <a:txBody>
                    <a:bodyPr/>
                    <a:lstStyle/>
                    <a:p>
                      <a:pPr marL="0" algn="ctr"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位　置</a:t>
                      </a:r>
                    </a:p>
                  </a:txBody>
                  <a:tcPr marL="68580" marR="68580" marT="0" marB="0" anchor="ctr"/>
                </a:tc>
                <a:tc>
                  <a:txBody>
                    <a:bodyPr/>
                    <a:lstStyle/>
                    <a:p>
                      <a:pPr marL="0" algn="ctr"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　用</a:t>
                      </a:r>
                    </a:p>
                  </a:txBody>
                  <a:tcPr marL="68580" marR="68580" marT="0" marB="0" anchor="ctr"/>
                </a:tc>
                <a:extLst>
                  <a:ext uri="{0D108BD9-81ED-4DB2-BD59-A6C34878D82A}">
                    <a16:rowId xmlns:a16="http://schemas.microsoft.com/office/drawing/2014/main" xmlns="" val="10000"/>
                  </a:ext>
                </a:extLst>
              </a:tr>
              <a:tr h="706389">
                <a:tc>
                  <a:txBody>
                    <a:bodyPr/>
                    <a:lstStyle/>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在开头</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交代故事发生的时间、地点；</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奠定全篇的感情基调，或渲染特定氛围</a:t>
                      </a:r>
                    </a:p>
                  </a:txBody>
                  <a:tcPr marL="68580" marR="68580" marT="0" marB="0" anchor="ctr"/>
                </a:tc>
                <a:extLst>
                  <a:ext uri="{0D108BD9-81ED-4DB2-BD59-A6C34878D82A}">
                    <a16:rowId xmlns:a16="http://schemas.microsoft.com/office/drawing/2014/main" xmlns="" val="10001"/>
                  </a:ext>
                </a:extLst>
              </a:tr>
              <a:tr h="353195">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人物出场前</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引导人物出场，暗示人物身份</a:t>
                      </a:r>
                    </a:p>
                  </a:txBody>
                  <a:tcPr marL="68580" marR="68580" marT="0" marB="0" anchor="ctr"/>
                </a:tc>
                <a:extLst>
                  <a:ext uri="{0D108BD9-81ED-4DB2-BD59-A6C34878D82A}">
                    <a16:rowId xmlns:a16="http://schemas.microsoft.com/office/drawing/2014/main" xmlns="" val="10002"/>
                  </a:ext>
                </a:extLst>
              </a:tr>
              <a:tr h="353195">
                <a:tc>
                  <a:txBody>
                    <a:bodyPr/>
                    <a:lstStyle/>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人物描写中</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揭示人物心境，表现人物性格</a:t>
                      </a:r>
                    </a:p>
                  </a:txBody>
                  <a:tcPr marL="68580" marR="68580" marT="0" marB="0" anchor="ctr"/>
                </a:tc>
                <a:extLst>
                  <a:ext uri="{0D108BD9-81ED-4DB2-BD59-A6C34878D82A}">
                    <a16:rowId xmlns:a16="http://schemas.microsoft.com/office/drawing/2014/main" xmlns="" val="10003"/>
                  </a:ext>
                </a:extLst>
              </a:tr>
              <a:tr h="353195">
                <a:tc>
                  <a:txBody>
                    <a:bodyPr/>
                    <a:lstStyle/>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情节中</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渲染氛围，推动故事情节的发展</a:t>
                      </a:r>
                    </a:p>
                  </a:txBody>
                  <a:tcPr marL="68580" marR="68580" marT="0" marB="0" anchor="ctr"/>
                </a:tc>
                <a:extLst>
                  <a:ext uri="{0D108BD9-81ED-4DB2-BD59-A6C34878D82A}">
                    <a16:rowId xmlns:a16="http://schemas.microsoft.com/office/drawing/2014/main" xmlns="" val="10004"/>
                  </a:ext>
                </a:extLst>
              </a:tr>
              <a:tr h="353195">
                <a:tc>
                  <a:txBody>
                    <a:bodyPr/>
                    <a:lstStyle/>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作为背景</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暗示社会背景，揭示社会本质特征</a:t>
                      </a:r>
                    </a:p>
                  </a:txBody>
                  <a:tcPr marL="68580" marR="68580" marT="0" marB="0" anchor="ct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xmlns="" val="17973262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自然环境描写作用题</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请简要分析小说最后一段</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开头、中间、结尾</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景物描写的作用。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景物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多次出现，这有什么作用？请简要分析。</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请就本文第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段中的环境描写的作用做简要分析。</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请赏析画线部分的景物描写。</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社会环境描写作用题</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段描写有什么作用？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段描写，对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的形象描写有何作用？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小说中画线句子的描写有什么作用？请简要分析。</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小说多次写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场景，结合原文说说这样写的作用。</a:t>
            </a:r>
          </a:p>
        </p:txBody>
      </p:sp>
    </p:spTree>
    <p:extLst>
      <p:ext uri="{BB962C8B-B14F-4D97-AF65-F5344CB8AC3E}">
        <p14:creationId xmlns:p14="http://schemas.microsoft.com/office/powerpoint/2010/main" xmlns="" val="11355047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环境描写作用题答题两步走 </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自然环境作用</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第一步：找出描写自然环境的具体语句，分析环境的特点。因为环境的特点与作者写此环境的作用是一致的。</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第二步：明确分析自然环境描写作用的思维角度。分析自然环境描写的作用，可以从人物、情节、主题以及环境本身等多个角度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去考虑。</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社会环境作用</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第一步：找出具体体现社会环境的语句，分析环境的特点。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第二步：明确分析社会环境作用的思维角度：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交代人物活动及其成长的时代背景，揭示各种复杂的社会关系。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交代人物身份，表现人物性格；或影响或决定人物性格。</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揭示社会本质特征、揭示主题等。</a:t>
            </a:r>
          </a:p>
        </p:txBody>
      </p:sp>
    </p:spTree>
    <p:extLst>
      <p:ext uri="{BB962C8B-B14F-4D97-AF65-F5344CB8AC3E}">
        <p14:creationId xmlns:p14="http://schemas.microsoft.com/office/powerpoint/2010/main" xmlns="" val="32104553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答题模板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自然环境作用：</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模板一：①环境本身</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交代</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时间，交代</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背景，营造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氛围，渲染</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气氛</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；②情节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推动、暗示、铺垫</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；③人物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烘托、映衬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；④主题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表达、寄托、暗示、揭示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模板二：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具体描写了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景色，营造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创设</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了一种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气氛；定下了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的抒情基调；烘托了人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的思想感情；为下文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的情节展开做了铺垫，推动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的情节发展。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社会环境作用：</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模板：①突出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烘托、描写、交代</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活动提供了背景，与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情节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形成对比；②烘托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衬托、映衬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思想品质、精神世界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，有助于塑造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的形象；③触发</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思想</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情感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转变，推动了情节的发展；④揭示了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主题。</a:t>
            </a:r>
          </a:p>
        </p:txBody>
      </p:sp>
    </p:spTree>
    <p:extLst>
      <p:ext uri="{BB962C8B-B14F-4D97-AF65-F5344CB8AC3E}">
        <p14:creationId xmlns:p14="http://schemas.microsoft.com/office/powerpoint/2010/main" xmlns="" val="33394695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93866"/>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晚　秋</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亚美尼亚</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格林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瓦萨卡在一所大学对面的网球场旁停下了脚步。</a:t>
            </a:r>
          </a:p>
          <a:p>
            <a:pPr algn="just">
              <a:lnSpc>
                <a:spcPct val="130000"/>
              </a:lnSpc>
              <a:spcAft>
                <a:spcPts val="0"/>
              </a:spcAft>
            </a:pPr>
            <a:r>
              <a:rPr lang="zh-CN" altLang="en-US" sz="4000" u="sng"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秋季里的这一天阳光明媚，风和日丽，但这却让他的心情更加烦闷。温暖晴和的晚秋好像在故意戏弄他，嘲笑他，鄙视他</a:t>
            </a:r>
            <a:r>
              <a:rPr lang="en-US" altLang="zh-CN" sz="4000" u="sng"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37843985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16554"/>
          </a:xfrm>
          <a:prstGeom prst="rect">
            <a:avLst/>
          </a:prstGeom>
          <a:noFill/>
        </p:spPr>
        <p:txBody>
          <a:bodyPr wrap="square" rtlCol="0">
            <a:spAutoFit/>
          </a:bodyPr>
          <a:lstStyle/>
          <a:p>
            <a:pPr algn="just">
              <a:lnSpc>
                <a:spcPct val="130000"/>
              </a:lnSpc>
              <a:spcAft>
                <a:spcPts val="0"/>
              </a:spcAft>
            </a:pPr>
            <a:r>
              <a:rPr lang="zh-CN" altLang="en-US" sz="4000" u="sng"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一阵已有几分凉意的秋风吹了过来，几片金黄的叶子在空中划着美丽的弧线轻盈地飘落到了地上。</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两个身材姣好的姑娘从瓦萨卡的身边走了过去，飘过一阵沁人的香水的芳香。这样的姑娘瓦萨卡连想都不敢想，即使在年轻的时候，他也没敢奢望过，她们对他来说来自另一个世界。他和在孤儿院长大的玛妮克结了婚。但那个曾经安安静静、勤快能干的玛妮克现在却好像换了个人，每天唠唠叨叨，不停地数落他，甚至连在床上也是一肚子怨气，所以他越来越不愿碰她的身体了。想到这儿，瓦萨卡感到了一阵良心的责备，仿佛侮辱了自己的妻子。毕竟他们一起忍受了失去第一个孩子的伤痛，后来又生育了一个女儿。最近玛妮克不幸伤了胳膊，肿得很厉害，大概是骨折了，他需要尽快筹到钱给玛妮克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X</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光片和治疗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瓦萨卡的心底一阵绝望。现在他就是在到处找工作，对他来说，时间非常紧迫，每一分钟都很重要！</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4109367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3293209"/>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以前不管怎么说他还能干粗活，当搬运工，可现在却得了疝气，粗活干不了了，可要治好疝气也得一大笔钱哪！</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请指出小说开头画线部分景物描写的主要作用。</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23200" y="6454749"/>
            <a:ext cx="19800000" cy="49304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2964" y="6464770"/>
            <a:ext cx="19800000"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反衬瓦萨卡心情烦闷，处境凄凉；②照应标题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或渲染氛围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一般来说，小说中的景物描写有以下几种作用：①交代背景；②渲染气氛；③推动情节发展；④反衬人物</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心理、形象等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；⑤烘托主题。景物描写位于文章开头时，就要考虑它是否有照应标题、与结尾呼应、引出下文、为下文做铺垫等作用。考生结合上下文，综合考虑文章开头的作用和景物描写的作用，即可得出完整的答案。</a:t>
            </a:r>
          </a:p>
        </p:txBody>
      </p:sp>
    </p:spTree>
    <p:extLst>
      <p:ext uri="{BB962C8B-B14F-4D97-AF65-F5344CB8AC3E}">
        <p14:creationId xmlns:p14="http://schemas.microsoft.com/office/powerpoint/2010/main" xmlns="" val="21763144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9408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林冲见差拨</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只说公人将林冲送到沧州牢城营内来，营内收管林冲，发在单身房里，听候点视。却有那一般的罪人，都来看觑他，对林冲说道：“此间管营、差拨十分害人，只是要诈人钱物。若有人情钱物送与他时，便觑的你好；若是无钱，将你撇在土牢里，求生不生，求死不死。若得了人情，入门便不打你一百杀威棒，只说有病把来寄下；若不得人情时，这一百棒打得七死八活。”林冲道：“众兄长如此指教，且如要使钱，把多少与他？”众人道：“若要使得好时，管营把五两银子与他，差拨也得五两银子送他，十分好了。”</a:t>
            </a:r>
          </a:p>
        </p:txBody>
      </p:sp>
    </p:spTree>
    <p:extLst>
      <p:ext uri="{BB962C8B-B14F-4D97-AF65-F5344CB8AC3E}">
        <p14:creationId xmlns:p14="http://schemas.microsoft.com/office/powerpoint/2010/main" xmlns="" val="41615965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4" name="表格 13"/>
          <p:cNvGraphicFramePr>
            <a:graphicFrameLocks noGrp="1"/>
          </p:cNvGraphicFramePr>
          <p:nvPr>
            <p:extLst>
              <p:ext uri="{D42A27DB-BD31-4B8C-83A1-F6EECF244321}">
                <p14:modId xmlns:p14="http://schemas.microsoft.com/office/powerpoint/2010/main" xmlns="" val="3157947465"/>
              </p:ext>
            </p:extLst>
          </p:nvPr>
        </p:nvGraphicFramePr>
        <p:xfrm>
          <a:off x="2088556" y="2967782"/>
          <a:ext cx="19730192" cy="8558784"/>
        </p:xfrm>
        <a:graphic>
          <a:graphicData uri="http://schemas.openxmlformats.org/drawingml/2006/table">
            <a:tbl>
              <a:tblPr>
                <a:tableStyleId>{5C22544A-7EE6-4342-B048-85BDC9FD1C3A}</a:tableStyleId>
              </a:tblPr>
              <a:tblGrid>
                <a:gridCol w="6624736">
                  <a:extLst>
                    <a:ext uri="{9D8B030D-6E8A-4147-A177-3AD203B41FA5}">
                      <a16:colId xmlns:a16="http://schemas.microsoft.com/office/drawing/2014/main" xmlns="" val="20000"/>
                    </a:ext>
                  </a:extLst>
                </a:gridCol>
                <a:gridCol w="10945216">
                  <a:extLst>
                    <a:ext uri="{9D8B030D-6E8A-4147-A177-3AD203B41FA5}">
                      <a16:colId xmlns:a16="http://schemas.microsoft.com/office/drawing/2014/main" xmlns="" val="20001"/>
                    </a:ext>
                  </a:extLst>
                </a:gridCol>
                <a:gridCol w="2160240">
                  <a:extLst>
                    <a:ext uri="{9D8B030D-6E8A-4147-A177-3AD203B41FA5}">
                      <a16:colId xmlns:a16="http://schemas.microsoft.com/office/drawing/2014/main" xmlns="" val="20002"/>
                    </a:ext>
                  </a:extLst>
                </a:gridCol>
              </a:tblGrid>
              <a:tr h="143279">
                <a:tc>
                  <a:txBody>
                    <a:bodyPr/>
                    <a:lstStyle/>
                    <a:p>
                      <a:pPr marL="0" algn="ctr"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标注敏感点</a:t>
                      </a:r>
                    </a:p>
                  </a:txBody>
                  <a:tcPr marL="61405" marR="61405" marT="0" marB="0" anchor="ctr"/>
                </a:tc>
                <a:tc>
                  <a:txBody>
                    <a:bodyPr/>
                    <a:lstStyle/>
                    <a:p>
                      <a:pPr marL="0" algn="ctr"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回原文找依据</a:t>
                      </a:r>
                    </a:p>
                  </a:txBody>
                  <a:tcPr marL="61405" marR="61405" marT="0" marB="0" anchor="ctr"/>
                </a:tc>
                <a:tc>
                  <a:txBody>
                    <a:bodyPr/>
                    <a:lstStyle/>
                    <a:p>
                      <a:pPr marL="0" algn="ctr"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比对结果</a:t>
                      </a:r>
                    </a:p>
                  </a:txBody>
                  <a:tcPr marL="61405" marR="61405" marT="0" marB="0" anchor="ctr"/>
                </a:tc>
                <a:extLst>
                  <a:ext uri="{0D108BD9-81ED-4DB2-BD59-A6C34878D82A}">
                    <a16:rowId xmlns:a16="http://schemas.microsoft.com/office/drawing/2014/main" xmlns="" val="10000"/>
                  </a:ext>
                </a:extLst>
              </a:tr>
              <a:tr h="1576065">
                <a:tc>
                  <a:txBody>
                    <a:bodyPr/>
                    <a:lstStyle/>
                    <a:p>
                      <a:pPr marL="0" algn="l" defTabSz="2119122" rtl="0" eaLnBrk="1" latinLnBrk="0" hangingPunct="1">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C. </a:t>
                      </a:r>
                      <a:r>
                        <a:rPr lang="zh-CN" sz="3600" kern="100" dirty="0">
                          <a:solidFill>
                            <a:schemeClr val="tx1">
                              <a:lumMod val="50000"/>
                              <a:lumOff val="50000"/>
                            </a:schemeClr>
                          </a:solidFill>
                          <a:latin typeface="微软雅黑" pitchFamily="34" charset="-122"/>
                          <a:ea typeface="微软雅黑" pitchFamily="34" charset="-122"/>
                          <a:cs typeface="Times New Roman"/>
                        </a:rPr>
                        <a:t>本文在</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                   </a:t>
                      </a:r>
                    </a:p>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塑造老汪的形象，如他对学生、银瓶及老范等不同的人就有</a:t>
                      </a:r>
                      <a:endParaRPr lang="en-US" altLang="zh-CN" sz="3600" kern="100" dirty="0">
                        <a:solidFill>
                          <a:schemeClr val="tx1">
                            <a:lumMod val="50000"/>
                            <a:lumOff val="50000"/>
                          </a:schemeClr>
                        </a:solidFill>
                        <a:latin typeface="微软雅黑" pitchFamily="34" charset="-122"/>
                        <a:ea typeface="微软雅黑" pitchFamily="34" charset="-122"/>
                        <a:cs typeface="Times New Roman"/>
                      </a:endParaRPr>
                    </a:p>
                    <a:p>
                      <a:pPr marL="0" algn="l" defTabSz="2119122" rtl="0" eaLnBrk="1" latinLnBrk="0" hangingPunct="1">
                        <a:lnSpc>
                          <a:spcPct val="130000"/>
                        </a:lnSpc>
                        <a:spcAft>
                          <a:spcPts val="0"/>
                        </a:spcAft>
                      </a:pPr>
                      <a:r>
                        <a:rPr lang="en-US" altLang="zh-CN" sz="3600" kern="100" dirty="0">
                          <a:solidFill>
                            <a:schemeClr val="tx1">
                              <a:lumMod val="50000"/>
                              <a:lumOff val="50000"/>
                            </a:schemeClr>
                          </a:solidFill>
                          <a:latin typeface="微软雅黑" pitchFamily="34" charset="-122"/>
                          <a:ea typeface="微软雅黑" pitchFamily="34" charset="-122"/>
                          <a:cs typeface="Times New Roman"/>
                        </a:rPr>
                        <a:t>                           </a:t>
                      </a:r>
                      <a:r>
                        <a:rPr lang="zh-CN" sz="3600" kern="100" dirty="0">
                          <a:solidFill>
                            <a:schemeClr val="tx1">
                              <a:lumMod val="50000"/>
                              <a:lumOff val="50000"/>
                            </a:schemeClr>
                          </a:solidFill>
                          <a:latin typeface="微软雅黑" pitchFamily="34" charset="-122"/>
                          <a:ea typeface="微软雅黑" pitchFamily="34" charset="-122"/>
                          <a:cs typeface="Times New Roman"/>
                        </a:rPr>
                        <a:t>，很好地表现了他的个性</a:t>
                      </a:r>
                    </a:p>
                  </a:txBody>
                  <a:tcPr marL="61405" marR="61405" marT="0" marB="0" anchor="ctr"/>
                </a:tc>
                <a:tc>
                  <a:txBody>
                    <a:bodyPr/>
                    <a:lstStyle/>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　</a:t>
                      </a:r>
                      <a:r>
                        <a:rPr lang="en-US" sz="3600" kern="100">
                          <a:solidFill>
                            <a:schemeClr val="tx1">
                              <a:lumMod val="50000"/>
                              <a:lumOff val="50000"/>
                            </a:schemeClr>
                          </a:solidFill>
                          <a:latin typeface="微软雅黑" pitchFamily="34" charset="-122"/>
                          <a:ea typeface="微软雅黑" pitchFamily="34" charset="-122"/>
                          <a:cs typeface="Times New Roman"/>
                        </a:rPr>
                        <a:t>①</a:t>
                      </a:r>
                      <a:r>
                        <a:rPr lang="zh-CN" sz="3600" kern="100">
                          <a:solidFill>
                            <a:schemeClr val="tx1">
                              <a:lumMod val="50000"/>
                              <a:lumOff val="50000"/>
                            </a:schemeClr>
                          </a:solidFill>
                          <a:latin typeface="微软雅黑" pitchFamily="34" charset="-122"/>
                          <a:ea typeface="微软雅黑" pitchFamily="34" charset="-122"/>
                          <a:cs typeface="Times New Roman"/>
                        </a:rPr>
                        <a:t>自己讲不清楚，动不动还跟学生急：</a:t>
                      </a:r>
                      <a:r>
                        <a:rPr lang="en-US" sz="3600" kern="100">
                          <a:solidFill>
                            <a:schemeClr val="tx1">
                              <a:lumMod val="50000"/>
                              <a:lumOff val="50000"/>
                            </a:schemeClr>
                          </a:solidFill>
                          <a:latin typeface="微软雅黑" pitchFamily="34" charset="-122"/>
                          <a:ea typeface="微软雅黑" pitchFamily="34" charset="-122"/>
                          <a:cs typeface="Times New Roman"/>
                        </a:rPr>
                        <a:t>“</a:t>
                      </a:r>
                      <a:r>
                        <a:rPr lang="zh-CN" sz="3600" kern="100">
                          <a:solidFill>
                            <a:schemeClr val="tx1">
                              <a:lumMod val="50000"/>
                              <a:lumOff val="50000"/>
                            </a:schemeClr>
                          </a:solidFill>
                          <a:latin typeface="微软雅黑" pitchFamily="34" charset="-122"/>
                          <a:ea typeface="微软雅黑" pitchFamily="34" charset="-122"/>
                          <a:cs typeface="Times New Roman"/>
                        </a:rPr>
                        <a:t>啥叫朽木不可雕呢？圣人指的就是你们。</a:t>
                      </a:r>
                      <a:r>
                        <a:rPr lang="en-US" sz="3600" kern="100">
                          <a:solidFill>
                            <a:schemeClr val="tx1">
                              <a:lumMod val="50000"/>
                              <a:lumOff val="50000"/>
                            </a:schemeClr>
                          </a:solidFill>
                          <a:latin typeface="微软雅黑" pitchFamily="34" charset="-122"/>
                          <a:ea typeface="微软雅黑" pitchFamily="34" charset="-122"/>
                          <a:cs typeface="Times New Roman"/>
                        </a:rPr>
                        <a:t>”</a:t>
                      </a:r>
                      <a:endParaRPr lang="zh-CN" sz="3600" kern="100">
                        <a:solidFill>
                          <a:schemeClr val="tx1">
                            <a:lumMod val="50000"/>
                            <a:lumOff val="50000"/>
                          </a:schemeClr>
                        </a:solidFill>
                        <a:latin typeface="微软雅黑" pitchFamily="34" charset="-122"/>
                        <a:ea typeface="微软雅黑" pitchFamily="34" charset="-122"/>
                        <a:cs typeface="Times New Roman"/>
                      </a:endParaRPr>
                    </a:p>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　</a:t>
                      </a:r>
                      <a:r>
                        <a:rPr lang="en-US" sz="3600" kern="100">
                          <a:solidFill>
                            <a:schemeClr val="tx1">
                              <a:lumMod val="50000"/>
                              <a:lumOff val="50000"/>
                            </a:schemeClr>
                          </a:solidFill>
                          <a:latin typeface="微软雅黑" pitchFamily="34" charset="-122"/>
                          <a:ea typeface="微软雅黑" pitchFamily="34" charset="-122"/>
                          <a:cs typeface="Times New Roman"/>
                        </a:rPr>
                        <a:t>②</a:t>
                      </a:r>
                      <a:r>
                        <a:rPr lang="zh-CN" sz="3600" kern="100">
                          <a:solidFill>
                            <a:schemeClr val="tx1">
                              <a:lumMod val="50000"/>
                              <a:lumOff val="50000"/>
                            </a:schemeClr>
                          </a:solidFill>
                          <a:latin typeface="微软雅黑" pitchFamily="34" charset="-122"/>
                          <a:ea typeface="微软雅黑" pitchFamily="34" charset="-122"/>
                          <a:cs typeface="Times New Roman"/>
                        </a:rPr>
                        <a:t>人劝老汪：</a:t>
                      </a:r>
                      <a:r>
                        <a:rPr lang="en-US" sz="3600" kern="100">
                          <a:solidFill>
                            <a:schemeClr val="tx1">
                              <a:lumMod val="50000"/>
                              <a:lumOff val="50000"/>
                            </a:schemeClr>
                          </a:solidFill>
                          <a:latin typeface="微软雅黑" pitchFamily="34" charset="-122"/>
                          <a:ea typeface="微软雅黑" pitchFamily="34" charset="-122"/>
                          <a:cs typeface="Times New Roman"/>
                        </a:rPr>
                        <a:t>“</a:t>
                      </a:r>
                      <a:r>
                        <a:rPr lang="zh-CN" sz="3600" kern="100">
                          <a:solidFill>
                            <a:schemeClr val="tx1">
                              <a:lumMod val="50000"/>
                              <a:lumOff val="50000"/>
                            </a:schemeClr>
                          </a:solidFill>
                          <a:latin typeface="微软雅黑" pitchFamily="34" charset="-122"/>
                          <a:ea typeface="微软雅黑" pitchFamily="34" charset="-122"/>
                          <a:cs typeface="Times New Roman"/>
                        </a:rPr>
                        <a:t>老汪，你是有学问的人，你老婆那个嘴，你也劝劝。</a:t>
                      </a:r>
                      <a:r>
                        <a:rPr lang="en-US" sz="3600" kern="100">
                          <a:solidFill>
                            <a:schemeClr val="tx1">
                              <a:lumMod val="50000"/>
                              <a:lumOff val="50000"/>
                            </a:schemeClr>
                          </a:solidFill>
                          <a:latin typeface="微软雅黑" pitchFamily="34" charset="-122"/>
                          <a:ea typeface="微软雅黑" pitchFamily="34" charset="-122"/>
                          <a:cs typeface="Times New Roman"/>
                        </a:rPr>
                        <a:t>”</a:t>
                      </a:r>
                      <a:endParaRPr lang="zh-CN" sz="3600" kern="100">
                        <a:solidFill>
                          <a:schemeClr val="tx1">
                            <a:lumMod val="50000"/>
                            <a:lumOff val="50000"/>
                          </a:schemeClr>
                        </a:solidFill>
                        <a:latin typeface="微软雅黑" pitchFamily="34" charset="-122"/>
                        <a:ea typeface="微软雅黑" pitchFamily="34" charset="-122"/>
                        <a:cs typeface="Times New Roman"/>
                      </a:endParaRPr>
                    </a:p>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　老汪一声叹息：</a:t>
                      </a:r>
                      <a:r>
                        <a:rPr lang="en-US" sz="3600" kern="100">
                          <a:solidFill>
                            <a:schemeClr val="tx1">
                              <a:lumMod val="50000"/>
                              <a:lumOff val="50000"/>
                            </a:schemeClr>
                          </a:solidFill>
                          <a:latin typeface="微软雅黑" pitchFamily="34" charset="-122"/>
                          <a:ea typeface="微软雅黑" pitchFamily="34" charset="-122"/>
                          <a:cs typeface="Times New Roman"/>
                        </a:rPr>
                        <a:t>“</a:t>
                      </a:r>
                      <a:r>
                        <a:rPr lang="zh-CN" sz="3600" kern="100">
                          <a:solidFill>
                            <a:schemeClr val="tx1">
                              <a:lumMod val="50000"/>
                              <a:lumOff val="50000"/>
                            </a:schemeClr>
                          </a:solidFill>
                          <a:latin typeface="微软雅黑" pitchFamily="34" charset="-122"/>
                          <a:ea typeface="微软雅黑" pitchFamily="34" charset="-122"/>
                          <a:cs typeface="Times New Roman"/>
                        </a:rPr>
                        <a:t>一个人说正经话，说得不对可以劝他；一个人胡言乱语，何劝之有？”</a:t>
                      </a:r>
                    </a:p>
                  </a:txBody>
                  <a:tcPr marL="61405" marR="61405" marT="0" marB="0" anchor="ctr"/>
                </a:tc>
                <a:tc>
                  <a:txBody>
                    <a:bodyPr/>
                    <a:lstStyle/>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符合原文</a:t>
                      </a:r>
                    </a:p>
                  </a:txBody>
                  <a:tcPr marL="61405" marR="61405" marT="0" marB="0" anchor="ctr"/>
                </a:tc>
                <a:extLst>
                  <a:ext uri="{0D108BD9-81ED-4DB2-BD59-A6C34878D82A}">
                    <a16:rowId xmlns:a16="http://schemas.microsoft.com/office/drawing/2014/main" xmlns="" val="10001"/>
                  </a:ext>
                </a:extLst>
              </a:tr>
              <a:tr h="1146229">
                <a:tc>
                  <a:txBody>
                    <a:bodyPr/>
                    <a:lstStyle/>
                    <a:p>
                      <a:pPr marL="0" algn="l" defTabSz="2119122" rtl="0" eaLnBrk="1" latinLnBrk="0" hangingPunct="1">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D. </a:t>
                      </a:r>
                      <a:r>
                        <a:rPr lang="zh-CN" sz="3600" kern="100" dirty="0">
                          <a:solidFill>
                            <a:schemeClr val="tx1">
                              <a:lumMod val="50000"/>
                              <a:lumOff val="50000"/>
                            </a:schemeClr>
                          </a:solidFill>
                          <a:latin typeface="微软雅黑" pitchFamily="34" charset="-122"/>
                          <a:ea typeface="微软雅黑" pitchFamily="34" charset="-122"/>
                          <a:cs typeface="Times New Roman"/>
                        </a:rPr>
                        <a:t>本文，</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    </a:t>
                      </a:r>
                    </a:p>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又掺入了</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                  </a:t>
                      </a:r>
                      <a:r>
                        <a:rPr lang="zh-CN" sz="3600" kern="100" dirty="0">
                          <a:solidFill>
                            <a:schemeClr val="tx1">
                              <a:lumMod val="50000"/>
                              <a:lumOff val="50000"/>
                            </a:schemeClr>
                          </a:solidFill>
                          <a:latin typeface="微软雅黑" pitchFamily="34" charset="-122"/>
                          <a:ea typeface="微软雅黑" pitchFamily="34" charset="-122"/>
                          <a:cs typeface="Times New Roman"/>
                        </a:rPr>
                        <a:t>，读来别有风味，同时，这样的语言既契合老汪的</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                               </a:t>
                      </a:r>
                      <a:r>
                        <a:rPr lang="zh-CN" sz="3600" kern="100" dirty="0">
                          <a:solidFill>
                            <a:schemeClr val="tx1">
                              <a:lumMod val="50000"/>
                              <a:lumOff val="50000"/>
                            </a:schemeClr>
                          </a:solidFill>
                          <a:latin typeface="微软雅黑" pitchFamily="34" charset="-122"/>
                          <a:ea typeface="微软雅黑" pitchFamily="34" charset="-122"/>
                          <a:cs typeface="Times New Roman"/>
                        </a:rPr>
                        <a:t>，也暗合他的尴尬处境</a:t>
                      </a:r>
                    </a:p>
                  </a:txBody>
                  <a:tcPr marL="61405" marR="61405" marT="0" marB="0" anchor="ctr"/>
                </a:tc>
                <a:tc>
                  <a:txBody>
                    <a:bodyPr/>
                    <a:lstStyle/>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　老范心里一惊，不再问了，只是说：</a:t>
                      </a:r>
                      <a:r>
                        <a:rPr lang="en-US" sz="3600" kern="100">
                          <a:solidFill>
                            <a:schemeClr val="tx1">
                              <a:lumMod val="50000"/>
                              <a:lumOff val="50000"/>
                            </a:schemeClr>
                          </a:solidFill>
                          <a:latin typeface="微软雅黑" pitchFamily="34" charset="-122"/>
                          <a:ea typeface="微软雅黑" pitchFamily="34" charset="-122"/>
                          <a:cs typeface="Times New Roman"/>
                        </a:rPr>
                        <a:t>“</a:t>
                      </a:r>
                      <a:r>
                        <a:rPr lang="zh-CN" sz="3600" kern="100">
                          <a:solidFill>
                            <a:schemeClr val="tx1">
                              <a:lumMod val="50000"/>
                              <a:lumOff val="50000"/>
                            </a:schemeClr>
                          </a:solidFill>
                          <a:latin typeface="微软雅黑" pitchFamily="34" charset="-122"/>
                          <a:ea typeface="微软雅黑" pitchFamily="34" charset="-122"/>
                          <a:cs typeface="Times New Roman"/>
                        </a:rPr>
                        <a:t>大中午的，野地里不干净，别碰着无常。</a:t>
                      </a:r>
                      <a:r>
                        <a:rPr lang="en-US" sz="3600" kern="100">
                          <a:solidFill>
                            <a:schemeClr val="tx1">
                              <a:lumMod val="50000"/>
                              <a:lumOff val="50000"/>
                            </a:schemeClr>
                          </a:solidFill>
                          <a:latin typeface="微软雅黑" pitchFamily="34" charset="-122"/>
                          <a:ea typeface="微软雅黑" pitchFamily="34" charset="-122"/>
                          <a:cs typeface="Times New Roman"/>
                        </a:rPr>
                        <a:t>”</a:t>
                      </a:r>
                      <a:endParaRPr lang="zh-CN" sz="3600" kern="100">
                        <a:solidFill>
                          <a:schemeClr val="tx1">
                            <a:lumMod val="50000"/>
                            <a:lumOff val="50000"/>
                          </a:schemeClr>
                        </a:solidFill>
                        <a:latin typeface="微软雅黑" pitchFamily="34" charset="-122"/>
                        <a:ea typeface="微软雅黑" pitchFamily="34" charset="-122"/>
                        <a:cs typeface="Times New Roman"/>
                      </a:endParaRPr>
                    </a:p>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　老汪摇头：</a:t>
                      </a:r>
                      <a:r>
                        <a:rPr lang="en-US" sz="3600" kern="100">
                          <a:solidFill>
                            <a:schemeClr val="tx1">
                              <a:lumMod val="50000"/>
                              <a:lumOff val="50000"/>
                            </a:schemeClr>
                          </a:solidFill>
                          <a:latin typeface="微软雅黑" pitchFamily="34" charset="-122"/>
                          <a:ea typeface="微软雅黑" pitchFamily="34" charset="-122"/>
                          <a:cs typeface="Times New Roman"/>
                        </a:rPr>
                        <a:t>“</a:t>
                      </a:r>
                      <a:r>
                        <a:rPr lang="zh-CN" sz="3600" kern="100">
                          <a:solidFill>
                            <a:schemeClr val="tx1">
                              <a:lumMod val="50000"/>
                              <a:lumOff val="50000"/>
                            </a:schemeClr>
                          </a:solidFill>
                          <a:latin typeface="微软雅黑" pitchFamily="34" charset="-122"/>
                          <a:ea typeface="微软雅黑" pitchFamily="34" charset="-122"/>
                          <a:cs typeface="Times New Roman"/>
                        </a:rPr>
                        <a:t>缘溪行，忘路之远近。</a:t>
                      </a:r>
                      <a:r>
                        <a:rPr lang="en-US" sz="3600" kern="100">
                          <a:solidFill>
                            <a:schemeClr val="tx1">
                              <a:lumMod val="50000"/>
                              <a:lumOff val="50000"/>
                            </a:schemeClr>
                          </a:solidFill>
                          <a:latin typeface="微软雅黑" pitchFamily="34" charset="-122"/>
                          <a:ea typeface="微软雅黑" pitchFamily="34" charset="-122"/>
                          <a:cs typeface="Times New Roman"/>
                        </a:rPr>
                        <a:t>”</a:t>
                      </a:r>
                      <a:endParaRPr lang="zh-CN" sz="3600" kern="100">
                        <a:solidFill>
                          <a:schemeClr val="tx1">
                            <a:lumMod val="50000"/>
                            <a:lumOff val="50000"/>
                          </a:schemeClr>
                        </a:solidFill>
                        <a:latin typeface="微软雅黑" pitchFamily="34" charset="-122"/>
                        <a:ea typeface="微软雅黑" pitchFamily="34" charset="-122"/>
                        <a:cs typeface="Times New Roman"/>
                      </a:endParaRPr>
                    </a:p>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　又说：</a:t>
                      </a:r>
                      <a:r>
                        <a:rPr lang="en-US" sz="3600" kern="100">
                          <a:solidFill>
                            <a:schemeClr val="tx1">
                              <a:lumMod val="50000"/>
                              <a:lumOff val="50000"/>
                            </a:schemeClr>
                          </a:solidFill>
                          <a:latin typeface="微软雅黑" pitchFamily="34" charset="-122"/>
                          <a:ea typeface="微软雅黑" pitchFamily="34" charset="-122"/>
                          <a:cs typeface="Times New Roman"/>
                        </a:rPr>
                        <a:t>“</a:t>
                      </a:r>
                      <a:r>
                        <a:rPr lang="zh-CN" sz="3600" kern="100">
                          <a:solidFill>
                            <a:schemeClr val="tx1">
                              <a:lumMod val="50000"/>
                              <a:lumOff val="50000"/>
                            </a:schemeClr>
                          </a:solidFill>
                          <a:latin typeface="微软雅黑" pitchFamily="34" charset="-122"/>
                          <a:ea typeface="微软雅黑" pitchFamily="34" charset="-122"/>
                          <a:cs typeface="Times New Roman"/>
                        </a:rPr>
                        <a:t>碰到无常也不怕，他要让我走，我就跟他走了。</a:t>
                      </a:r>
                      <a:r>
                        <a:rPr lang="en-US" sz="3600" kern="100">
                          <a:solidFill>
                            <a:schemeClr val="tx1">
                              <a:lumMod val="50000"/>
                              <a:lumOff val="50000"/>
                            </a:schemeClr>
                          </a:solidFill>
                          <a:latin typeface="微软雅黑" pitchFamily="34" charset="-122"/>
                          <a:ea typeface="微软雅黑" pitchFamily="34" charset="-122"/>
                          <a:cs typeface="Times New Roman"/>
                        </a:rPr>
                        <a:t>”</a:t>
                      </a:r>
                      <a:endParaRPr lang="zh-CN" sz="3600" kern="100">
                        <a:solidFill>
                          <a:schemeClr val="tx1">
                            <a:lumMod val="50000"/>
                            <a:lumOff val="50000"/>
                          </a:schemeClr>
                        </a:solidFill>
                        <a:latin typeface="微软雅黑" pitchFamily="34" charset="-122"/>
                        <a:ea typeface="微软雅黑" pitchFamily="34" charset="-122"/>
                        <a:cs typeface="Times New Roman"/>
                      </a:endParaRPr>
                    </a:p>
                  </a:txBody>
                  <a:tcPr marL="61405" marR="61405" marT="0" marB="0" anchor="ctr"/>
                </a:tc>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符合原文</a:t>
                      </a:r>
                    </a:p>
                  </a:txBody>
                  <a:tcPr marL="61405" marR="61405" marT="0" marB="0" anchor="ctr"/>
                </a:tc>
                <a:extLst>
                  <a:ext uri="{0D108BD9-81ED-4DB2-BD59-A6C34878D82A}">
                    <a16:rowId xmlns:a16="http://schemas.microsoft.com/office/drawing/2014/main" xmlns="" val="10002"/>
                  </a:ext>
                </a:extLst>
              </a:tr>
            </a:tbl>
          </a:graphicData>
        </a:graphic>
      </p:graphicFrame>
      <p:pic>
        <p:nvPicPr>
          <p:cNvPr id="4" name="图片 3"/>
          <p:cNvPicPr>
            <a:picLocks noChangeAspect="1"/>
          </p:cNvPicPr>
          <p:nvPr/>
        </p:nvPicPr>
        <p:blipFill>
          <a:blip r:embed="rId2" cstate="print"/>
          <a:stretch>
            <a:fillRect/>
          </a:stretch>
        </p:blipFill>
        <p:spPr>
          <a:xfrm>
            <a:off x="4320804" y="4140870"/>
            <a:ext cx="4092295" cy="685859"/>
          </a:xfrm>
          <a:prstGeom prst="rect">
            <a:avLst/>
          </a:prstGeom>
        </p:spPr>
      </p:pic>
      <p:pic>
        <p:nvPicPr>
          <p:cNvPr id="5" name="图片 4"/>
          <p:cNvPicPr>
            <a:picLocks noChangeAspect="1"/>
          </p:cNvPicPr>
          <p:nvPr/>
        </p:nvPicPr>
        <p:blipFill>
          <a:blip r:embed="rId3" cstate="print"/>
          <a:stretch>
            <a:fillRect/>
          </a:stretch>
        </p:blipFill>
        <p:spPr>
          <a:xfrm>
            <a:off x="2304580" y="6301110"/>
            <a:ext cx="3436918" cy="701101"/>
          </a:xfrm>
          <a:prstGeom prst="rect">
            <a:avLst/>
          </a:prstGeom>
        </p:spPr>
      </p:pic>
      <p:pic>
        <p:nvPicPr>
          <p:cNvPr id="6" name="图片 5"/>
          <p:cNvPicPr>
            <a:picLocks noChangeAspect="1"/>
          </p:cNvPicPr>
          <p:nvPr/>
        </p:nvPicPr>
        <p:blipFill>
          <a:blip r:embed="rId4" cstate="print"/>
          <a:stretch>
            <a:fillRect/>
          </a:stretch>
        </p:blipFill>
        <p:spPr>
          <a:xfrm>
            <a:off x="4104780" y="8362637"/>
            <a:ext cx="3678472" cy="750531"/>
          </a:xfrm>
          <a:prstGeom prst="rect">
            <a:avLst/>
          </a:prstGeom>
        </p:spPr>
      </p:pic>
      <p:pic>
        <p:nvPicPr>
          <p:cNvPr id="7" name="图片 6"/>
          <p:cNvPicPr>
            <a:picLocks noChangeAspect="1"/>
          </p:cNvPicPr>
          <p:nvPr/>
        </p:nvPicPr>
        <p:blipFill>
          <a:blip r:embed="rId5" cstate="print"/>
          <a:stretch>
            <a:fillRect/>
          </a:stretch>
        </p:blipFill>
        <p:spPr>
          <a:xfrm>
            <a:off x="4023039" y="9113168"/>
            <a:ext cx="2458005" cy="748088"/>
          </a:xfrm>
          <a:prstGeom prst="rect">
            <a:avLst/>
          </a:prstGeom>
        </p:spPr>
      </p:pic>
      <p:pic>
        <p:nvPicPr>
          <p:cNvPr id="8" name="图片 7"/>
          <p:cNvPicPr>
            <a:picLocks noChangeAspect="1"/>
          </p:cNvPicPr>
          <p:nvPr/>
        </p:nvPicPr>
        <p:blipFill>
          <a:blip r:embed="rId6" cstate="print"/>
          <a:stretch>
            <a:fillRect/>
          </a:stretch>
        </p:blipFill>
        <p:spPr>
          <a:xfrm>
            <a:off x="4209087" y="10129071"/>
            <a:ext cx="3287531" cy="818096"/>
          </a:xfrm>
          <a:prstGeom prst="rect">
            <a:avLst/>
          </a:prstGeom>
        </p:spPr>
      </p:pic>
    </p:spTree>
    <p:extLst>
      <p:ext uri="{BB962C8B-B14F-4D97-AF65-F5344CB8AC3E}">
        <p14:creationId xmlns:p14="http://schemas.microsoft.com/office/powerpoint/2010/main" xmlns="" val="25799217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93866"/>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正说之间，只见差拨过来，问道：“那个是新来配军？”林冲见问，向前答应道：“小人便是。”那差拨不见他把钱出来，变了面皮，指着林冲骂道：“你这个贼配军，见我如何不下拜？却来唱喏！你这厮可知在东京做出事来，见我还是大剌剌的。我看这贼配军满脸都是饿文，一世也不发迹。打不死、拷不杀的顽囚，你这把贼骨头好歹落在我手里，教你粉骨碎身，少间叫你便见功效。”林冲只骂的一佛出世，那里敢抬头应答。众人见骂，各自散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有删改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32130513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614801"/>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小说第一段写林冲刚到牢营，就有犯人介绍牢营的情况，这样写有什么作用？请简要分析。</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2" name="矩形 11"/>
          <p:cNvSpPr/>
          <p:nvPr/>
        </p:nvSpPr>
        <p:spPr>
          <a:xfrm>
            <a:off x="2023200" y="4830987"/>
            <a:ext cx="19800000" cy="65541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82964" y="4830987"/>
            <a:ext cx="19800000"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概括介绍牢营的情况，交代人物活动的环境；②为后面的情节发展做铺垫，制造悬念，使故事产生波澜。</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在林冲初到沧州牢营之际，便有“一般的罪人”介绍了牢营内的各种规矩，不仅为林冲也为读者描绘了一个暗藏刀光剑影的狱中环境，这是社会环境描写，可按照“社会环境作用”进行分析，依文决定取舍。</a:t>
            </a:r>
          </a:p>
        </p:txBody>
      </p:sp>
    </p:spTree>
    <p:extLst>
      <p:ext uri="{BB962C8B-B14F-4D97-AF65-F5344CB8AC3E}">
        <p14:creationId xmlns:p14="http://schemas.microsoft.com/office/powerpoint/2010/main" xmlns="" val="32608797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7294305"/>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类型三　分析环境描写的手法</a:t>
            </a:r>
          </a:p>
          <a:p>
            <a:pPr algn="ct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知识储备</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环境描写常见手法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从描写技巧角度看：①白描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粗笔勾勒，突出特征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与细描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精雕细刻、浓墨重彩</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；②动静结合，虚实结合，正侧结合，点面结合；③色彩的渲染、衬托。</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从修辞角度看：借助比喻、拟人、夸张等修辞手法来描写。</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从写景角度看：①感觉角度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视觉、听觉、味觉、嗅觉等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形、声、色角度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；②观察角度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定点观察、移步换景、俯视仰视等；③写景顺序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由远及近</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或由近及远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、由高到低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或由低到高</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等。</a:t>
            </a:r>
          </a:p>
        </p:txBody>
      </p:sp>
    </p:spTree>
    <p:extLst>
      <p:ext uri="{BB962C8B-B14F-4D97-AF65-F5344CB8AC3E}">
        <p14:creationId xmlns:p14="http://schemas.microsoft.com/office/powerpoint/2010/main" xmlns="" val="11937220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5693866"/>
          </a:xfrm>
          <a:prstGeom prst="rect">
            <a:avLst/>
          </a:prstGeom>
          <a:noFill/>
        </p:spPr>
        <p:txBody>
          <a:bodyPr wrap="square" rtlCol="0">
            <a:spAutoFit/>
          </a:bodyPr>
          <a:lstStyle/>
          <a:p>
            <a:pPr algn="ct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类题指津</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设问方式</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分析文中画波浪线段落景物描写的手法。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从修辞手法的角度，对文中画线句子的景物描写进行赏析。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小说中第</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段景物在描写上有何特点？</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从写景顺序及写景技法角度赏析第</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段。</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句是运用什么修辞手法写景的？</a:t>
            </a:r>
          </a:p>
        </p:txBody>
      </p:sp>
    </p:spTree>
    <p:extLst>
      <p:ext uri="{BB962C8B-B14F-4D97-AF65-F5344CB8AC3E}">
        <p14:creationId xmlns:p14="http://schemas.microsoft.com/office/powerpoint/2010/main" xmlns="" val="10578008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5693866"/>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答题思路</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审读题干，明确考向。通过题干中的关键词，要明确考查的是描写手法，还是写景的修辞手法。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根据考向，思考答题角度。这就需要掌握环境描写常见的手法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知识储备</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根据题干要求，判定方法并结合文本分析。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答题模板</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景物描写的手法＋景物描写的特点＋景物描写的作用。</a:t>
            </a:r>
          </a:p>
        </p:txBody>
      </p:sp>
    </p:spTree>
    <p:extLst>
      <p:ext uri="{BB962C8B-B14F-4D97-AF65-F5344CB8AC3E}">
        <p14:creationId xmlns:p14="http://schemas.microsoft.com/office/powerpoint/2010/main" xmlns="" val="19837942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094524"/>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溜　索</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阿　城</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个钟头之前就听到这隐隐闷雷，初不在意。雷总不停，才渐渐生疑，懒懒问了一句。领队也只懒懒说是怒江，要过溜索了。不由捏紧了心，准备一睹纵贯滇西的怒江，却不料转出山口，依然是闷闷的雷。见前边牛死也不肯再走，心下大惑，就下马向前。行到岸边，抽一口气，腿子抖起来，如牛一般，不敢再往前动半步。</a:t>
            </a:r>
          </a:p>
          <a:p>
            <a:pPr>
              <a:lnSpc>
                <a:spcPct val="130000"/>
              </a:lnSpc>
            </a:pPr>
            <a:r>
              <a:rPr lang="zh-CN" altLang="en-US" sz="4000" u="sng" dirty="0">
                <a:solidFill>
                  <a:schemeClr val="tx1">
                    <a:lumMod val="50000"/>
                    <a:lumOff val="50000"/>
                  </a:schemeClr>
                </a:solidFill>
                <a:latin typeface="微软雅黑" pitchFamily="34" charset="-122"/>
                <a:ea typeface="微软雅黑" pitchFamily="34" charset="-122"/>
              </a:rPr>
              <a:t>万丈绝壁垂直而下，驮队原来就在这壁顶上。怒江自西北天际亮亮而来，深远似涓涓细流，隐隐喧声腾上来，一派森气。俯望那江，蓦地心中一颤，再不敢向下看。</a:t>
            </a:r>
          </a:p>
        </p:txBody>
      </p:sp>
    </p:spTree>
    <p:extLst>
      <p:ext uri="{BB962C8B-B14F-4D97-AF65-F5344CB8AC3E}">
        <p14:creationId xmlns:p14="http://schemas.microsoft.com/office/powerpoint/2010/main" xmlns="" val="14483909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721633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领队稳稳坐在马上，笑一笑。那马平时并不觉得雄壮，此时却静立如伟人，晃一晃头，鬃飘起来。牛铃如击在心上，一步一响，驮队向横在峡上的一根索子颤颤移去。那索似有千钧之力，扯住两岸石壁，谁也动弹不得。</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领队下马，走到索前，举手敲一敲那索，索一动不动。领队瞟一眼汉子们，一个精瘦短小的汉子站起来，走到索前，从索头扯出一个竹子折的角框，只一跃，腿已入套。脚一用力，飞身离岸，嗖地一下小过去，却发现他腰上还牵一根绳，一端在索头，另一端如带一缕黑烟，弯弯划过峡谷。一只大鹰在瘦小汉子身下十余丈处移来移去，翅膀尖上几根羽毛在风中抖。再看时，瘦小汉子已到索子向上弯的地方，悄没声地反着倒手拔索，横在索下的绳也一抖一抖地长出去。</a:t>
            </a:r>
          </a:p>
        </p:txBody>
      </p:sp>
    </p:spTree>
    <p:extLst>
      <p:ext uri="{BB962C8B-B14F-4D97-AF65-F5344CB8AC3E}">
        <p14:creationId xmlns:p14="http://schemas.microsoft.com/office/powerpoint/2010/main" xmlns="" val="1455187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大家正睁眼望，对岸一个黑点早停在壁上。不一刻，一个长音飘过来，绳子抖了几抖。三条汉子站起来，拍拍屁股，一个一个小过去。领队哑声问道：“可还歇？”余下的汉子漫声应道：“不消。”纷纷走到牛队里卸驮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战战兢兢跨上角框，领队吼一声：“往下看不得，命在天上！”猛一送，只觉耳边生风，僵着脖颈盯住天，倒像俯身看海。自觉慢了一下，急忙伸手在索上向身后拔去。这索由十几股竹皮扭绞而成，磨得赛刀。手划出血来，黏黏的反倒抓得紧。手一松开，撕得钻心一疼，不及多想，赶紧倒上去抓住。猛然耳边有人笑：“莫抓住不撒手，看脚底板！”方才觉出已到索头。慎慎地下来，腿子抖得站不住，脚倒像生下来第一遭知道世界上还有土地，亲亲热热跺几下。</a:t>
            </a:r>
          </a:p>
        </p:txBody>
      </p:sp>
    </p:spTree>
    <p:extLst>
      <p:ext uri="{BB962C8B-B14F-4D97-AF65-F5344CB8AC3E}">
        <p14:creationId xmlns:p14="http://schemas.microsoft.com/office/powerpoint/2010/main" xmlns="" val="2302468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093428"/>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猛听得空中一声呼哨，尖得直入脑髓。回身却见领队早已飞到索头，抽身跃下，走到汉子们跟前。</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牛终于又上了驮，铃铛朗朗响着，似是急急地要离开这里。上得马上，才觉出一身黏汗，风吹得身子抖起来。顺风出一口长气，又觉出闷雷原来一直响着。</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选自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阿城精选集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，有删改</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21352937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文中画线部分描写了峡谷险峻气势，请分析其表现特色。</a:t>
            </a:r>
          </a:p>
        </p:txBody>
      </p:sp>
      <p:sp>
        <p:nvSpPr>
          <p:cNvPr id="9" name="矩形 8"/>
          <p:cNvSpPr/>
          <p:nvPr/>
        </p:nvSpPr>
        <p:spPr>
          <a:xfrm>
            <a:off x="1996474" y="3976123"/>
            <a:ext cx="20029365" cy="74090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3200" y="4003719"/>
            <a:ext cx="19931202"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以壁顶为观察点，运用白描和细节描写相结合的手法变换视角，从视觉、听觉、内心感受等多方面描写，使人如临其境。</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怒江自西北天际亮亮而来，深远似涓涓细流，隐隐喧声腾上来，一派森气”既有粗笔勾勒整体气势，又有“亮亮”“隐隐”等细处着墨，突出峡谷险峻气势，这是白描与细描相结合的手法。 “万丈绝壁垂直而下，驮队原来就在这壁顶上”可见是以壁顶为观察点的定点观察。 “怒江自西北天际亮亮而来”是视觉；“深远似涓涓细流，隐隐喧声腾上来”是听觉；“俯望那江，蓦地心中一颤，再不敢向下看”是感觉，为内心感受。 从“怒江自西北天际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一派森气”可以看出写景顺序是由远及近。</a:t>
            </a:r>
          </a:p>
        </p:txBody>
      </p:sp>
    </p:spTree>
    <p:extLst>
      <p:ext uri="{BB962C8B-B14F-4D97-AF65-F5344CB8AC3E}">
        <p14:creationId xmlns:p14="http://schemas.microsoft.com/office/powerpoint/2010/main" xmlns="" val="30080231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4" name="表格 13"/>
          <p:cNvGraphicFramePr>
            <a:graphicFrameLocks noGrp="1"/>
          </p:cNvGraphicFramePr>
          <p:nvPr>
            <p:extLst>
              <p:ext uri="{D42A27DB-BD31-4B8C-83A1-F6EECF244321}">
                <p14:modId xmlns:p14="http://schemas.microsoft.com/office/powerpoint/2010/main" xmlns="" val="220288062"/>
              </p:ext>
            </p:extLst>
          </p:nvPr>
        </p:nvGraphicFramePr>
        <p:xfrm>
          <a:off x="2088556" y="2967782"/>
          <a:ext cx="19730192" cy="6213648"/>
        </p:xfrm>
        <a:graphic>
          <a:graphicData uri="http://schemas.openxmlformats.org/drawingml/2006/table">
            <a:tbl>
              <a:tblPr>
                <a:tableStyleId>{5C22544A-7EE6-4342-B048-85BDC9FD1C3A}</a:tableStyleId>
              </a:tblPr>
              <a:tblGrid>
                <a:gridCol w="5040560">
                  <a:extLst>
                    <a:ext uri="{9D8B030D-6E8A-4147-A177-3AD203B41FA5}">
                      <a16:colId xmlns:a16="http://schemas.microsoft.com/office/drawing/2014/main" xmlns="" val="20000"/>
                    </a:ext>
                  </a:extLst>
                </a:gridCol>
                <a:gridCol w="8928992">
                  <a:extLst>
                    <a:ext uri="{9D8B030D-6E8A-4147-A177-3AD203B41FA5}">
                      <a16:colId xmlns:a16="http://schemas.microsoft.com/office/drawing/2014/main" xmlns="" val="20001"/>
                    </a:ext>
                  </a:extLst>
                </a:gridCol>
                <a:gridCol w="5760640">
                  <a:extLst>
                    <a:ext uri="{9D8B030D-6E8A-4147-A177-3AD203B41FA5}">
                      <a16:colId xmlns:a16="http://schemas.microsoft.com/office/drawing/2014/main" xmlns="" val="20002"/>
                    </a:ext>
                  </a:extLst>
                </a:gridCol>
              </a:tblGrid>
              <a:tr h="796283">
                <a:tc>
                  <a:txBody>
                    <a:bodyPr/>
                    <a:lstStyle/>
                    <a:p>
                      <a:pPr marL="0" algn="ctr"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标注敏感点</a:t>
                      </a:r>
                    </a:p>
                  </a:txBody>
                  <a:tcPr marL="61405" marR="61405" marT="0" marB="0" anchor="ctr"/>
                </a:tc>
                <a:tc>
                  <a:txBody>
                    <a:bodyPr/>
                    <a:lstStyle/>
                    <a:p>
                      <a:pPr marL="0" algn="ctr"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回原文找依据</a:t>
                      </a:r>
                    </a:p>
                  </a:txBody>
                  <a:tcPr marL="61405" marR="61405" marT="0" marB="0" anchor="ctr"/>
                </a:tc>
                <a:tc>
                  <a:txBody>
                    <a:bodyPr/>
                    <a:lstStyle/>
                    <a:p>
                      <a:pPr marL="0" algn="ctr"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比对结果</a:t>
                      </a:r>
                    </a:p>
                  </a:txBody>
                  <a:tcPr marL="61405" marR="61405" marT="0" marB="0" anchor="ctr"/>
                </a:tc>
                <a:extLst>
                  <a:ext uri="{0D108BD9-81ED-4DB2-BD59-A6C34878D82A}">
                    <a16:rowId xmlns:a16="http://schemas.microsoft.com/office/drawing/2014/main" xmlns="" val="10000"/>
                  </a:ext>
                </a:extLst>
              </a:tr>
              <a:tr h="5417365">
                <a:tc>
                  <a:txBody>
                    <a:bodyPr/>
                    <a:lstStyle/>
                    <a:p>
                      <a:pPr marL="0" algn="l" defTabSz="2119122" rtl="0" eaLnBrk="1" latinLnBrk="0" hangingPunct="1">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E. </a:t>
                      </a:r>
                      <a:r>
                        <a:rPr lang="zh-CN" sz="3600" kern="100" dirty="0">
                          <a:solidFill>
                            <a:schemeClr val="tx1">
                              <a:lumMod val="50000"/>
                              <a:lumOff val="50000"/>
                            </a:schemeClr>
                          </a:solidFill>
                          <a:latin typeface="微软雅黑" pitchFamily="34" charset="-122"/>
                          <a:ea typeface="微软雅黑" pitchFamily="34" charset="-122"/>
                          <a:cs typeface="Times New Roman"/>
                        </a:rPr>
                        <a:t>本文虽只是选段，但故事情节相对完整。作者以简约沉稳的</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            </a:t>
                      </a:r>
                      <a:r>
                        <a:rPr lang="zh-CN" sz="3600" kern="100" dirty="0">
                          <a:solidFill>
                            <a:schemeClr val="tx1">
                              <a:lumMod val="50000"/>
                              <a:lumOff val="50000"/>
                            </a:schemeClr>
                          </a:solidFill>
                          <a:latin typeface="微软雅黑" pitchFamily="34" charset="-122"/>
                          <a:ea typeface="微软雅黑" pitchFamily="34" charset="-122"/>
                          <a:cs typeface="Times New Roman"/>
                        </a:rPr>
                        <a:t>，生动地塑造了</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            </a:t>
                      </a:r>
                      <a:r>
                        <a:rPr lang="zh-CN" sz="3600" kern="100" dirty="0">
                          <a:solidFill>
                            <a:schemeClr val="tx1">
                              <a:lumMod val="50000"/>
                              <a:lumOff val="50000"/>
                            </a:schemeClr>
                          </a:solidFill>
                          <a:latin typeface="微软雅黑" pitchFamily="34" charset="-122"/>
                          <a:ea typeface="微软雅黑" pitchFamily="34" charset="-122"/>
                          <a:cs typeface="Times New Roman"/>
                        </a:rPr>
                        <a:t>，展开了一幅北方村镇的风俗画卷</a:t>
                      </a:r>
                    </a:p>
                  </a:txBody>
                  <a:tcPr marL="61405" marR="61405" marT="0" marB="0" anchor="ctr"/>
                </a:tc>
                <a:tc>
                  <a:txBody>
                    <a:bodyPr/>
                    <a:lstStyle/>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　每月两次，阴历十五和三十，中午时分，爱一个人四处乱走。拽开大步，一路走去，见人也不打招呼。有时顺着大路，有时在野地里。夏天走出一头汗，冬天也走出一头汗。</a:t>
                      </a:r>
                      <a:r>
                        <a:rPr lang="en-US" sz="3600" kern="100">
                          <a:solidFill>
                            <a:schemeClr val="tx1">
                              <a:lumMod val="50000"/>
                              <a:lumOff val="50000"/>
                            </a:schemeClr>
                          </a:solidFill>
                          <a:latin typeface="微软雅黑" pitchFamily="34" charset="-122"/>
                          <a:ea typeface="微软雅黑" pitchFamily="34" charset="-122"/>
                          <a:cs typeface="Times New Roman"/>
                        </a:rPr>
                        <a:t>……</a:t>
                      </a:r>
                      <a:r>
                        <a:rPr lang="zh-CN" sz="3600" kern="100">
                          <a:solidFill>
                            <a:schemeClr val="tx1">
                              <a:lumMod val="50000"/>
                              <a:lumOff val="50000"/>
                            </a:schemeClr>
                          </a:solidFill>
                          <a:latin typeface="微软雅黑" pitchFamily="34" charset="-122"/>
                          <a:ea typeface="微软雅黑" pitchFamily="34" charset="-122"/>
                          <a:cs typeface="Times New Roman"/>
                        </a:rPr>
                        <a:t>十五或三十，偶尔刮大风下大雨不能走了，老汪会被憋得满头青筋</a:t>
                      </a:r>
                    </a:p>
                  </a:txBody>
                  <a:tcPr marL="61405" marR="61405" marT="0" marB="0" anchor="ctr"/>
                </a:tc>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　白描手法是用最精练的文字，粗线条勾勒出人物的精神面貌。而老汪</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乱走</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、银瓶爱占便宜等内容写得很细致，不是白描手法</a:t>
                      </a:r>
                    </a:p>
                  </a:txBody>
                  <a:tcPr marL="61405" marR="61405" marT="0" marB="0" anchor="ctr"/>
                </a:tc>
                <a:extLst>
                  <a:ext uri="{0D108BD9-81ED-4DB2-BD59-A6C34878D82A}">
                    <a16:rowId xmlns:a16="http://schemas.microsoft.com/office/drawing/2014/main" xmlns="" val="10001"/>
                  </a:ext>
                </a:extLst>
              </a:tr>
            </a:tbl>
          </a:graphicData>
        </a:graphic>
      </p:graphicFrame>
      <p:pic>
        <p:nvPicPr>
          <p:cNvPr id="6" name="图片 5"/>
          <p:cNvPicPr>
            <a:picLocks noChangeAspect="1"/>
          </p:cNvPicPr>
          <p:nvPr/>
        </p:nvPicPr>
        <p:blipFill>
          <a:blip r:embed="rId2" cstate="print"/>
          <a:stretch>
            <a:fillRect/>
          </a:stretch>
        </p:blipFill>
        <p:spPr>
          <a:xfrm>
            <a:off x="5328916" y="5941070"/>
            <a:ext cx="1577831" cy="538175"/>
          </a:xfrm>
          <a:prstGeom prst="rect">
            <a:avLst/>
          </a:prstGeom>
        </p:spPr>
      </p:pic>
      <p:pic>
        <p:nvPicPr>
          <p:cNvPr id="7" name="图片 6"/>
          <p:cNvPicPr>
            <a:picLocks noChangeAspect="1"/>
          </p:cNvPicPr>
          <p:nvPr/>
        </p:nvPicPr>
        <p:blipFill>
          <a:blip r:embed="rId3" cstate="print"/>
          <a:stretch>
            <a:fillRect/>
          </a:stretch>
        </p:blipFill>
        <p:spPr>
          <a:xfrm>
            <a:off x="4896868" y="6511408"/>
            <a:ext cx="1791998" cy="694573"/>
          </a:xfrm>
          <a:prstGeom prst="rect">
            <a:avLst/>
          </a:prstGeom>
        </p:spPr>
      </p:pic>
    </p:spTree>
    <p:extLst>
      <p:ext uri="{BB962C8B-B14F-4D97-AF65-F5344CB8AC3E}">
        <p14:creationId xmlns:p14="http://schemas.microsoft.com/office/powerpoint/2010/main" xmlns="" val="16531818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03498"/>
            <a:ext cx="19931202"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日　子</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陈忠实</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两架罗筛，用木制三脚架撑住，斜立在掏挖出湿漉漉的沙石的大坑里。男人一把      头一把铁锨，女人也使用一把      头一把铁锨；男人有两只铁丝编织的铁笼和一根扁担，女人也配备着两只铁丝编成的铁笼和一根扁担。</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我回到乡下的第一天，走到滋水河边就发现了河对面的这一对夫妇。就我目力所及，上游和下游的沙滩上，支着罗网埋头这种劳作的再没有第二个人了。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早春中午的太阳已见热力，晒得人脸上烫烫的，却很舒服。</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“你该到城里找个营生干。”我说，“你是高中生，该当</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找过。也干过。干不成。”男人说。</a:t>
            </a:r>
          </a:p>
        </p:txBody>
      </p:sp>
      <p:pic>
        <p:nvPicPr>
          <p:cNvPr id="66562" name="Picture 2" descr="矍"/>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9946541" y="5365007"/>
            <a:ext cx="720080" cy="5400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2" descr="矍"/>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05180" y="6043688"/>
            <a:ext cx="720080" cy="5400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036825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fade">
                                      <p:cBhvr>
                                        <p:cTn id="15" dur="500"/>
                                        <p:tgtEl>
                                          <p:spTgt spid="69"/>
                                        </p:tgtEl>
                                      </p:cBhvr>
                                    </p:animEffect>
                                  </p:childTnLst>
                                </p:cTn>
                              </p:par>
                              <p:par>
                                <p:cTn id="16" presetID="10" presetClass="entr" presetSubtype="0" fill="hold" nodeType="withEffect">
                                  <p:stCondLst>
                                    <p:cond delay="0"/>
                                  </p:stCondLst>
                                  <p:childTnLst>
                                    <p:set>
                                      <p:cBhvr>
                                        <p:cTn id="17" dur="1" fill="hold">
                                          <p:stCondLst>
                                            <p:cond delay="0"/>
                                          </p:stCondLst>
                                        </p:cTn>
                                        <p:tgtEl>
                                          <p:spTgt spid="66562"/>
                                        </p:tgtEl>
                                        <p:attrNameLst>
                                          <p:attrName>style.visibility</p:attrName>
                                        </p:attrNameLst>
                                      </p:cBhvr>
                                      <p:to>
                                        <p:strVal val="visible"/>
                                      </p:to>
                                    </p:set>
                                    <p:animEffect transition="in" filter="fade">
                                      <p:cBhvr>
                                        <p:cTn id="18" dur="500"/>
                                        <p:tgtEl>
                                          <p:spTgt spid="66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“一家干不成，再换一家嘛！”我说。</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“换过不下五家主儿，还是干不成。”女人说。</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“工作不合适？没找到合适的？”我问。</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“有的干了不给钱，白干了。有的把人当狗使，喝来喝去没个正性。受不了啊！”他说。</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“那是个硬熊。想挣人家钱，还不受人家白眼。”她说。</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“不是硬熊软熊的事。出力挣钱又不是吃舍饭。”他说。</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“凭这话，老陈就能听出来你是个硬熊，”女人说，“他爷是个硬熊。他爸是个硬熊。他还是个不会拐弯的硬熊</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种系的事。”</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“中国现时啥都不缺，就缺硬熊。”他说。</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“弓硬断弦。人硬了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没好下场。”她说。</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6333790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“这话倒对。俺爷被土匪绑在明柱上，一刀一刀割。割一刀问一声，直到割死也不说银圆在哪面墙缝里藏着。俺爸被斗了三天两夜，不给吃不给喝不准眨眼睡觉直到昏死，还是不承认‘反党’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我不算硬。”</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“你已经硬到只能挖石头咧！你再硬就没活路了。硬熊</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他很坦率又不无迷津地悄声对我说，他也搞不清自己为什么偏偏注意女人的腰，一定要娶一个腰好的媳妇，脸蛋嘛倒在其次，能看过去就行了。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他大声慨叹着，不无讨好女人的意思：“农村太苦太累，再好的腰都给糟践了。”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男人把堆积在罗网下的石子铲进笼里，用扁担挑起来，走上沙坑的斜坡，木质扁担吱呀吱呀响着，把笼里的石头倒在石堆上。折返身回来，再装再挑。女人对我说：“他见了你话就多了。他跟我在这儿，整晌整晌不说一句话。”</a:t>
            </a:r>
          </a:p>
        </p:txBody>
      </p:sp>
    </p:spTree>
    <p:extLst>
      <p:ext uri="{BB962C8B-B14F-4D97-AF65-F5344CB8AC3E}">
        <p14:creationId xmlns:p14="http://schemas.microsoft.com/office/powerpoint/2010/main" xmlns="" val="40075691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01655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a:t>
            </a:r>
            <a:r>
              <a:rPr lang="zh-CN" altLang="en-US" sz="4000" u="sng" dirty="0">
                <a:solidFill>
                  <a:schemeClr val="tx1">
                    <a:lumMod val="50000"/>
                    <a:lumOff val="50000"/>
                  </a:schemeClr>
                </a:solidFill>
                <a:latin typeface="微软雅黑" pitchFamily="34" charset="-122"/>
                <a:ea typeface="微软雅黑" pitchFamily="34" charset="-122"/>
              </a:rPr>
              <a:t>太阳沉到西原头的这一瞬，即将沉落下去的短暂的这一瞬，真是奇妙无比景象绚烂的一瞬。泛着嫩黄的杨柳林带在这一瞬里被染成橘红了。河岸边刚刚现出绿色的草坨子也被染成橘黄色了。</a:t>
            </a:r>
            <a:r>
              <a:rPr lang="zh-CN" altLang="en-US" sz="4000" dirty="0">
                <a:solidFill>
                  <a:schemeClr val="tx1">
                    <a:lumMod val="50000"/>
                    <a:lumOff val="50000"/>
                  </a:schemeClr>
                </a:solidFill>
                <a:latin typeface="微软雅黑" pitchFamily="34" charset="-122"/>
                <a:ea typeface="微软雅黑" pitchFamily="34" charset="-122"/>
              </a:rPr>
              <a:t>小木桥上的男人和女人被这瞬间的霞光涂抹得模糊了，男女莫辨了。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a:t>
            </a:r>
            <a:r>
              <a:rPr lang="zh-CN" altLang="en-US" sz="4000" u="wavyHeavy" dirty="0">
                <a:solidFill>
                  <a:schemeClr val="tx1">
                    <a:lumMod val="50000"/>
                    <a:lumOff val="50000"/>
                  </a:schemeClr>
                </a:solidFill>
                <a:latin typeface="微软雅黑" pitchFamily="34" charset="-122"/>
                <a:ea typeface="微软雅黑" pitchFamily="34" charset="-122"/>
              </a:rPr>
              <a:t>应办了几件公务，再回到滋水河的时候，小麦已经吐穗了。我有点儿急迫地赶回乡下老家来，就是想感受小麦吐穗扬花这个季节的气象</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女人正挥动铁锨朝罗网上抛掷着沙石。男人呢？</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“那位硬熊呢？”“没来。”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我问：“咋咧？出什么事了？”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她停住手中的铁锨，重重地深深地吁出一口气：“女儿考试没考好。”</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“就为这事？”我也舒了一口气，“这回没考好，下回再争取考好嘛！”</a:t>
            </a:r>
          </a:p>
        </p:txBody>
      </p:sp>
    </p:spTree>
    <p:extLst>
      <p:ext uri="{BB962C8B-B14F-4D97-AF65-F5344CB8AC3E}">
        <p14:creationId xmlns:p14="http://schemas.microsoft.com/office/powerpoint/2010/main" xmlns="" val="26757245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721633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“这娃娃也是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平时学得挺好的，考试分数也总排前头。偏偏到分班的节骨眼上，一考就考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直到昨日晚上，他才说了一句话：我现在还捞石头做啥！我还捞这石头做啥</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你不是说他是个硬熊吗？这么一点儿挫折就软塌下来了？”我说。</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“他高考考大学差一点点分数没上成，指望娃能</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他来了！天哪！他自个儿来了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我听见女人的叫声，也看见她随着颤颤的叫声涌出的眼泪。</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我瞬即看见他正向这边的沙梁走来。</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7324441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729430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他的肩头背着罗网，扛着     头铁锨，另一只肩头挑着担子，两只铁丝编织的笼吊在扁担的铁钩上。</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他对我淡淡地笑笑。</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他开始支撑罗网。</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“天都快黑咧，你还来做啥？”她说。</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“挖一担算一担嘛。”他说。</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许久，他都不说话。</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许久，他都不说话。   头刨挖沙层在石头上撞击出刺耳的噪声，偶尔迸出一粒火星。</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许久，他直起腰来，平静地说：“大不了给女儿在这沙滩上再撑一架罗网喀！”</a:t>
            </a:r>
          </a:p>
        </p:txBody>
      </p:sp>
      <p:pic>
        <p:nvPicPr>
          <p:cNvPr id="67586" name="Picture 2" descr="矍"/>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77188" y="3060750"/>
            <a:ext cx="714276" cy="5357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2" descr="矍"/>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81022" y="8550826"/>
            <a:ext cx="714276" cy="5357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63305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7586"/>
                                        </p:tgtEl>
                                        <p:attrNameLst>
                                          <p:attrName>style.visibility</p:attrName>
                                        </p:attrNameLst>
                                      </p:cBhvr>
                                      <p:to>
                                        <p:strVal val="visible"/>
                                      </p:to>
                                    </p:set>
                                    <p:animEffect transition="in" filter="fade">
                                      <p:cBhvr>
                                        <p:cTn id="7" dur="500"/>
                                        <p:tgtEl>
                                          <p:spTgt spid="6758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500"/>
                                        <p:tgtEl>
                                          <p:spTgt spid="69"/>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4093428"/>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我的心里猛然一颤。</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我看见女人缓缓地丢弃了铁锨。我看着她软软地瘫坐在湿漉漉的沙坑里。我看见她双手捂住眼睛垂下头。我听见一声压抑着的抽泣。</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我的眼睛模糊了。</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有删改</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22392956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736339"/>
            <a:ext cx="19612422" cy="68263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1692771"/>
          </a:xfrm>
          <a:prstGeom prst="rect">
            <a:avLst/>
          </a:prstGeom>
          <a:noFill/>
        </p:spPr>
        <p:txBody>
          <a:bodyPr wrap="square" rtlCol="0">
            <a:spAutoFit/>
          </a:bodyPr>
          <a:lstStyle/>
          <a:p>
            <a:pPr algn="ct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题型专练</a:t>
            </a:r>
            <a:r>
              <a:rPr lang="en-US" altLang="zh-CN" sz="4000" b="1" dirty="0">
                <a:solidFill>
                  <a:schemeClr val="tx1">
                    <a:lumMod val="50000"/>
                    <a:lumOff val="50000"/>
                  </a:schemeClr>
                </a:solidFill>
                <a:latin typeface="微软雅黑" pitchFamily="34" charset="-122"/>
                <a:ea typeface="微软雅黑" pitchFamily="34" charset="-122"/>
              </a:rPr>
              <a:t>】</a:t>
            </a:r>
            <a:endParaRPr lang="zh-CN" altLang="en-US" sz="4000" b="1"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rgbClr val="EF8340"/>
                </a:solidFill>
                <a:latin typeface="微软雅黑" pitchFamily="34" charset="-122"/>
                <a:ea typeface="微软雅黑" pitchFamily="34" charset="-122"/>
              </a:rPr>
              <a:t>1.</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环境的特点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试归纳小说所描写的农村环境的特点。</a:t>
            </a:r>
          </a:p>
        </p:txBody>
      </p:sp>
      <p:sp>
        <p:nvSpPr>
          <p:cNvPr id="8" name="矩形 7"/>
          <p:cNvSpPr/>
          <p:nvPr/>
        </p:nvSpPr>
        <p:spPr>
          <a:xfrm>
            <a:off x="2058948" y="4736339"/>
            <a:ext cx="19698922" cy="225292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滋水河边空旷少人，挖沙石体力劳动量大、辛苦，肩挑石子的活儿繁重，春天中午的阳光已热烈。</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应该找出相关的描写后再进行分析，小说中主要写到农村的自然环境与劳动环境。</a:t>
            </a:r>
          </a:p>
        </p:txBody>
      </p:sp>
    </p:spTree>
    <p:extLst>
      <p:ext uri="{BB962C8B-B14F-4D97-AF65-F5344CB8AC3E}">
        <p14:creationId xmlns:p14="http://schemas.microsoft.com/office/powerpoint/2010/main" xmlns="" val="11533888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572918"/>
            <a:ext cx="19612422" cy="69898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14582"/>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2.</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环境描写的作用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小说中①处画横线句子有什么作用？请简要分析。</a:t>
            </a:r>
          </a:p>
        </p:txBody>
      </p:sp>
      <p:sp>
        <p:nvSpPr>
          <p:cNvPr id="8" name="矩形 7"/>
          <p:cNvSpPr/>
          <p:nvPr/>
        </p:nvSpPr>
        <p:spPr>
          <a:xfrm>
            <a:off x="2067902" y="4572918"/>
            <a:ext cx="19698922"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表明时间的推移，照应前文关于“早春中午的太阳已见热力”的描写。②通过对美好景物的描写，衬托主人翁与“我”相见后的兴奋心情。③交代季节，推动故事情节发展，为写“我”再来感受小麦吐穗扬花埋下伏笔。</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析自然环境描写的作用可以从人物、情节、主题以及环境本身等多个角度去考虑。这几句环境的描写处在文章的中间，有照应前文的作用；从环境本身的角度考虑，交代时间、季节；从人物的角度考虑，衬托主人翁与“我”相见后的兴奋心情；从情节的角度考虑，推动故事情节发展。</a:t>
            </a:r>
          </a:p>
        </p:txBody>
      </p:sp>
    </p:spTree>
    <p:extLst>
      <p:ext uri="{BB962C8B-B14F-4D97-AF65-F5344CB8AC3E}">
        <p14:creationId xmlns:p14="http://schemas.microsoft.com/office/powerpoint/2010/main" xmlns="" val="38669655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4068862"/>
            <a:ext cx="19612422" cy="74938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14582"/>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3.</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环境描写的手法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小说中②处画波浪线的一段文字是运用怎样的手法描写环境的？</a:t>
            </a:r>
          </a:p>
        </p:txBody>
      </p:sp>
      <p:sp>
        <p:nvSpPr>
          <p:cNvPr id="8" name="矩形 7"/>
          <p:cNvSpPr/>
          <p:nvPr/>
        </p:nvSpPr>
        <p:spPr>
          <a:xfrm>
            <a:off x="2067902" y="4068862"/>
            <a:ext cx="19698922"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直接描写。直接通过描写谷物的生长情形来体现偏远乡村老家的环境。②反复。小麦“吐穗”的反复，既表达出作者的急迫，又表达了对这种自然环境存在时期的由衷喜爱。③运用多种感官。有“感受”，有“见”。</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结合具体语句分析即可，主要从修辞手法、表现手法、感官等角度进行具体分析。</a:t>
            </a:r>
          </a:p>
        </p:txBody>
      </p:sp>
    </p:spTree>
    <p:extLst>
      <p:ext uri="{BB962C8B-B14F-4D97-AF65-F5344CB8AC3E}">
        <p14:creationId xmlns:p14="http://schemas.microsoft.com/office/powerpoint/2010/main" xmlns="" val="33627063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阅读下面的文字，完成题目。 </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新年康乃馨</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金　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说实在话，这样的天气她坐在这儿很委屈。可委屈有什么用啊，生活就是这样艰辛。只有这样坐着，每天看着一个个人从车站走出来，站在她面前拨打电话，然后付费，她才能有收入。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她只有</a:t>
            </a:r>
            <a:r>
              <a:rPr lang="en-US" altLang="zh-CN" sz="4000" dirty="0">
                <a:solidFill>
                  <a:schemeClr val="tx1">
                    <a:lumMod val="50000"/>
                    <a:lumOff val="50000"/>
                  </a:schemeClr>
                </a:solidFill>
                <a:latin typeface="微软雅黑" pitchFamily="34" charset="-122"/>
                <a:ea typeface="微软雅黑" pitchFamily="34" charset="-122"/>
              </a:rPr>
              <a:t>17</a:t>
            </a:r>
            <a:r>
              <a:rPr lang="zh-CN" altLang="en-US" sz="4000" dirty="0">
                <a:solidFill>
                  <a:schemeClr val="tx1">
                    <a:lumMod val="50000"/>
                    <a:lumOff val="50000"/>
                  </a:schemeClr>
                </a:solidFill>
                <a:latin typeface="微软雅黑" pitchFamily="34" charset="-122"/>
                <a:ea typeface="微软雅黑" pitchFamily="34" charset="-122"/>
              </a:rPr>
              <a:t>岁，这个年龄应该上高中。可不行，她得坐守这个讨厌的电话亭。自从她爸爸出了车祸，她守在这儿已经三年多了。她想，她还得继续守下去。守到什么时候，鬼知道。</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现在是除夕夜，远处已有爆竹在响了，透过铁皮房的窗口往外望去，能看到天空中不时升起的礼花。铁皮房里冷极了，她冻得瑟瑟发抖，不停地两手搓着，哈着气温暖有点儿僵硬的双手，但这几乎没什么作用。</a:t>
            </a:r>
          </a:p>
        </p:txBody>
      </p:sp>
    </p:spTree>
    <p:extLst>
      <p:ext uri="{BB962C8B-B14F-4D97-AF65-F5344CB8AC3E}">
        <p14:creationId xmlns:p14="http://schemas.microsoft.com/office/powerpoint/2010/main" xmlns="" val="38907578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094524"/>
          </a:xfrm>
          <a:prstGeom prst="rect">
            <a:avLst/>
          </a:prstGeom>
          <a:noFill/>
        </p:spPr>
        <p:txBody>
          <a:bodyPr wrap="square" rtlCol="0">
            <a:spAutoFit/>
          </a:bodyPr>
          <a:lstStyle/>
          <a:p>
            <a:pPr algn="ct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全真模拟</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rgbClr val="EF8340"/>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下列对这篇小说思想内容与艺术特色的分析和鉴赏，最恰当的一项是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本文以人物对话为主，夹以简洁的叙事，对话语言不仅极富个性，体现出人物性格特点，而且推动故事情节发展，如“那位硬熊呢”等。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小说注重于细微处写人，从对女儿考试没考好这件事的态度可以看出，女人是一个通情达理而又乐观的人，而那个自认为“硬”的男人却被打垮了。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我”之所以反复劝男人“到城里找个营生干”，是因为他是个高中生，也因为“我”和他谈得很投机，更因为“我”有能力帮他。</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小说开头详细描述劳作的场景并且突出描写男人、女人使用同样的    头、铁锨、铁丝编织的铁笼、扁担，意在表明时代不同了，男女都一样。</a:t>
            </a:r>
          </a:p>
        </p:txBody>
      </p:sp>
      <p:pic>
        <p:nvPicPr>
          <p:cNvPr id="68610" name="Picture 2" descr="矍SS"/>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498268" y="9397454"/>
            <a:ext cx="427609" cy="3998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54343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par>
                                <p:cTn id="8" presetID="10" presetClass="entr" presetSubtype="0" fill="hold" nodeType="withEffect">
                                  <p:stCondLst>
                                    <p:cond delay="0"/>
                                  </p:stCondLst>
                                  <p:childTnLst>
                                    <p:set>
                                      <p:cBhvr>
                                        <p:cTn id="9" dur="1" fill="hold">
                                          <p:stCondLst>
                                            <p:cond delay="0"/>
                                          </p:stCondLst>
                                        </p:cTn>
                                        <p:tgtEl>
                                          <p:spTgt spid="68610"/>
                                        </p:tgtEl>
                                        <p:attrNameLst>
                                          <p:attrName>style.visibility</p:attrName>
                                        </p:attrNameLst>
                                      </p:cBhvr>
                                      <p:to>
                                        <p:strVal val="visible"/>
                                      </p:to>
                                    </p:set>
                                    <p:animEffect transition="in" filter="fade">
                                      <p:cBhvr>
                                        <p:cTn id="10" dur="500"/>
                                        <p:tgtEl>
                                          <p:spTgt spid="68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3420790"/>
            <a:ext cx="19612422" cy="81419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05055" y="3418526"/>
            <a:ext cx="1969892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项中“男人却被打垮了”言过其实，从下文可以看出，他只是改变了“硬”的个性。</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项中“‘我’有能力帮他”在文中没有依据。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项中“时代不同了，男女都一样”错，应该是男人与女人都承担着一样的家庭责任，承受着一样的生活煎熬。</a:t>
            </a:r>
          </a:p>
        </p:txBody>
      </p:sp>
    </p:spTree>
    <p:extLst>
      <p:ext uri="{BB962C8B-B14F-4D97-AF65-F5344CB8AC3E}">
        <p14:creationId xmlns:p14="http://schemas.microsoft.com/office/powerpoint/2010/main" xmlns="" val="4764837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3924846"/>
            <a:ext cx="19612422" cy="76378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小说中的男人是一个什么样的人？请结合全文简要分析。</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p>
        </p:txBody>
      </p:sp>
      <p:sp>
        <p:nvSpPr>
          <p:cNvPr id="8" name="矩形 7"/>
          <p:cNvSpPr/>
          <p:nvPr/>
        </p:nvSpPr>
        <p:spPr>
          <a:xfrm>
            <a:off x="2067902" y="3924846"/>
            <a:ext cx="19698922"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小说中的男人是一个被生活磨掉了棱角的普通劳动者。起初，他个性鲜明，刚直硬气，情愿在家吃苦劳累也不屈从于不良业主的欺压；但女儿考试失利，女儿实现他的大学梦的这根精神支柱倒下了，经过激烈的思想斗争后，他终于直面现实并产生了让女儿回家务农的想法。</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本题考查概括人物形象的特点，要从他的身份地位、生活经历等角度去概括，不能只概括性格特点。</a:t>
            </a:r>
          </a:p>
        </p:txBody>
      </p:sp>
    </p:spTree>
    <p:extLst>
      <p:ext uri="{BB962C8B-B14F-4D97-AF65-F5344CB8AC3E}">
        <p14:creationId xmlns:p14="http://schemas.microsoft.com/office/powerpoint/2010/main" xmlns="" val="14942702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67902" y="3833246"/>
            <a:ext cx="19612422" cy="77294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6. </a:t>
            </a:r>
            <a:r>
              <a:rPr lang="zh-CN" altLang="en-US" sz="4000" dirty="0">
                <a:solidFill>
                  <a:schemeClr val="tx1">
                    <a:lumMod val="50000"/>
                    <a:lumOff val="50000"/>
                  </a:schemeClr>
                </a:solidFill>
                <a:latin typeface="微软雅黑" pitchFamily="34" charset="-122"/>
                <a:ea typeface="微软雅黑" pitchFamily="34" charset="-122"/>
              </a:rPr>
              <a:t>小说结尾说“我的眼睛模糊了”，请结合全文探究“模糊”的原因。</a:t>
            </a:r>
          </a:p>
        </p:txBody>
      </p:sp>
      <p:sp>
        <p:nvSpPr>
          <p:cNvPr id="8" name="矩形 7"/>
          <p:cNvSpPr/>
          <p:nvPr/>
        </p:nvSpPr>
        <p:spPr>
          <a:xfrm>
            <a:off x="2067902" y="3849022"/>
            <a:ext cx="19698922"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①“我”为男人因为女儿考试失利就改变“硬”的个性而感动。②“我”为女人听到男人的话后如此强烈的反应而惊讶。③“我”为这个家庭在未来的日子找不到生活目标感到担忧。④“我”为残酷的生活现实磨去人们刚直个性的现象感到担忧。⑤同情这一家人的命运。</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探究“模糊”的原因可以从各个人物</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那位硬熊”“女人”“我”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的角度考虑，也可以从小说的主题考虑。</a:t>
            </a:r>
          </a:p>
        </p:txBody>
      </p:sp>
    </p:spTree>
    <p:extLst>
      <p:ext uri="{BB962C8B-B14F-4D97-AF65-F5344CB8AC3E}">
        <p14:creationId xmlns:p14="http://schemas.microsoft.com/office/powerpoint/2010/main" xmlns="" val="9558334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1919" y="0"/>
            <a:ext cx="23679449" cy="13322300"/>
          </a:xfrm>
          <a:prstGeom prst="rect">
            <a:avLst/>
          </a:prstGeom>
        </p:spPr>
      </p:pic>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a:solidFill>
                  <a:srgbClr val="EF8340"/>
                </a:solidFill>
                <a:latin typeface="微软雅黑" pitchFamily="34" charset="-122"/>
                <a:ea typeface="微软雅黑" pitchFamily="34" charset="-122"/>
              </a:rPr>
              <a:t>第</a:t>
            </a:r>
            <a:r>
              <a:rPr lang="en-US" altLang="zh-CN" sz="6000" b="1" dirty="0">
                <a:solidFill>
                  <a:srgbClr val="EF8340"/>
                </a:solidFill>
                <a:latin typeface="微软雅黑" pitchFamily="34" charset="-122"/>
                <a:ea typeface="微软雅黑" pitchFamily="34" charset="-122"/>
              </a:rPr>
              <a:t>5</a:t>
            </a:r>
            <a:r>
              <a:rPr lang="zh-CN" altLang="en-US" sz="6000" b="1" dirty="0">
                <a:solidFill>
                  <a:srgbClr val="EF8340"/>
                </a:solidFill>
                <a:latin typeface="微软雅黑" pitchFamily="34" charset="-122"/>
                <a:ea typeface="微软雅黑" pitchFamily="34" charset="-122"/>
              </a:rPr>
              <a:t>讲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子母题型变式</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284534"/>
            <a:ext cx="14369680" cy="1631216"/>
          </a:xfrm>
          <a:prstGeom prst="rect">
            <a:avLst/>
          </a:prstGeom>
          <a:noFill/>
        </p:spPr>
        <p:txBody>
          <a:bodyPr wrap="square" rtlCol="0">
            <a:spAutoFit/>
          </a:bodyPr>
          <a:lstStyle/>
          <a:p>
            <a:r>
              <a:rPr lang="zh-CN" altLang="en-US" sz="10000" b="1" dirty="0">
                <a:solidFill>
                  <a:srgbClr val="404040"/>
                </a:solidFill>
                <a:latin typeface="微软雅黑" pitchFamily="34" charset="-122"/>
                <a:ea typeface="微软雅黑" pitchFamily="34" charset="-122"/>
              </a:rPr>
              <a:t>概括小说主题</a:t>
            </a:r>
          </a:p>
        </p:txBody>
      </p:sp>
    </p:spTree>
    <p:extLst>
      <p:ext uri="{BB962C8B-B14F-4D97-AF65-F5344CB8AC3E}">
        <p14:creationId xmlns:p14="http://schemas.microsoft.com/office/powerpoint/2010/main" xmlns="" val="41016668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5133713"/>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zh-CN" altLang="en-US" sz="3600" dirty="0">
                <a:solidFill>
                  <a:schemeClr val="tx1">
                    <a:lumMod val="50000"/>
                    <a:lumOff val="50000"/>
                  </a:schemeClr>
                </a:solidFill>
                <a:latin typeface="微软雅黑" pitchFamily="34" charset="-122"/>
                <a:ea typeface="微软雅黑" pitchFamily="34" charset="-122"/>
              </a:rPr>
              <a:t>本考点对应的</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中的要求是“概括作品主题”“赏析作品的内涵”。前者考查分析综合能力，能力层级为</a:t>
            </a:r>
            <a:r>
              <a:rPr lang="en-US" altLang="zh-CN" sz="3600" dirty="0">
                <a:solidFill>
                  <a:schemeClr val="tx1">
                    <a:lumMod val="50000"/>
                    <a:lumOff val="50000"/>
                  </a:schemeClr>
                </a:solidFill>
                <a:latin typeface="微软雅黑" pitchFamily="34" charset="-122"/>
                <a:ea typeface="微软雅黑" pitchFamily="34" charset="-122"/>
              </a:rPr>
              <a:t>C</a:t>
            </a:r>
            <a:r>
              <a:rPr lang="zh-CN" altLang="en-US" sz="3600" dirty="0">
                <a:solidFill>
                  <a:schemeClr val="tx1">
                    <a:lumMod val="50000"/>
                    <a:lumOff val="50000"/>
                  </a:schemeClr>
                </a:solidFill>
                <a:latin typeface="微软雅黑" pitchFamily="34" charset="-122"/>
                <a:ea typeface="微软雅黑" pitchFamily="34" charset="-122"/>
              </a:rPr>
              <a:t>；后者考查鉴赏评价能力，能力层级为</a:t>
            </a:r>
            <a:r>
              <a:rPr lang="en-US" altLang="zh-CN" sz="3600" dirty="0">
                <a:solidFill>
                  <a:schemeClr val="tx1">
                    <a:lumMod val="50000"/>
                    <a:lumOff val="50000"/>
                  </a:schemeClr>
                </a:solidFill>
                <a:latin typeface="微软雅黑" pitchFamily="34" charset="-122"/>
                <a:ea typeface="微软雅黑" pitchFamily="34" charset="-122"/>
              </a:rPr>
              <a:t>D</a:t>
            </a:r>
            <a:r>
              <a:rPr lang="zh-CN" altLang="en-US" sz="3600" dirty="0">
                <a:solidFill>
                  <a:schemeClr val="tx1">
                    <a:lumMod val="50000"/>
                    <a:lumOff val="50000"/>
                  </a:schemeClr>
                </a:solidFill>
                <a:latin typeface="微软雅黑" pitchFamily="34" charset="-122"/>
                <a:ea typeface="微软雅黑" pitchFamily="34" charset="-122"/>
              </a:rPr>
              <a:t>。对小说主题的考查常常通过赏析作品的内涵予以体现。</a:t>
            </a:r>
          </a:p>
          <a:p>
            <a:pPr>
              <a:lnSpc>
                <a:spcPct val="130000"/>
              </a:lnSpc>
            </a:pPr>
            <a:r>
              <a:rPr lang="zh-CN" altLang="en-US" sz="3600" b="1" dirty="0">
                <a:solidFill>
                  <a:srgbClr val="EF8340"/>
                </a:solidFill>
                <a:latin typeface="微软雅黑" pitchFamily="34" charset="-122"/>
                <a:ea typeface="微软雅黑" pitchFamily="34" charset="-122"/>
              </a:rPr>
              <a:t>考情透析   </a:t>
            </a:r>
            <a:r>
              <a:rPr lang="zh-CN" altLang="en-US" sz="3600" dirty="0">
                <a:solidFill>
                  <a:schemeClr val="tx1">
                    <a:lumMod val="50000"/>
                    <a:lumOff val="50000"/>
                  </a:schemeClr>
                </a:solidFill>
                <a:latin typeface="微软雅黑" pitchFamily="34" charset="-122"/>
                <a:ea typeface="微软雅黑" pitchFamily="34" charset="-122"/>
              </a:rPr>
              <a:t> 近年来，高考中对小说主题考查的题型主要有以下两种：①分析概括主题。对主题比较单一的文本，往往以概括的形式考查。②原因概括题。这是小说主题考查的一种变体。</a:t>
            </a:r>
          </a:p>
          <a:p>
            <a:pPr>
              <a:lnSpc>
                <a:spcPct val="130000"/>
              </a:lnSpc>
            </a:pPr>
            <a:r>
              <a:rPr lang="zh-CN" altLang="en-US" sz="3600" dirty="0">
                <a:solidFill>
                  <a:schemeClr val="tx1">
                    <a:lumMod val="50000"/>
                    <a:lumOff val="50000"/>
                  </a:schemeClr>
                </a:solidFill>
                <a:latin typeface="微软雅黑" pitchFamily="34" charset="-122"/>
                <a:ea typeface="微软雅黑" pitchFamily="34" charset="-122"/>
              </a:rPr>
              <a:t>此外，对可以从不同角度挖掘主题的文本，往往以探究的形式考查，把主题同人物、情节、内涵、读者感受等结合起来考查。此内容放在“探究”专题详细讲解。</a:t>
            </a:r>
          </a:p>
        </p:txBody>
      </p:sp>
    </p:spTree>
    <p:extLst>
      <p:ext uri="{BB962C8B-B14F-4D97-AF65-F5344CB8AC3E}">
        <p14:creationId xmlns:p14="http://schemas.microsoft.com/office/powerpoint/2010/main" xmlns="" val="42463711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2023200" y="2916734"/>
            <a:ext cx="19788326" cy="889474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标“*”的为本考点题</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Ⅰ] </a:t>
            </a: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锄</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李　锐</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拄着锄把出村的时候又有人问：“六安爷，又去百亩园啊？”</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倒拿着锄头的六安爷平静地笑笑：“是哩。”</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“咳呀，六安爷，后晌天气这么热，眼睛又不方便，快回家歇歇吧六安爷！”</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六安爷还是平静地笑笑：“我不是锄地，我是过瘾。”</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“咳呀，锄了地，受了累，又没有收成，你是图啥呀你六安爷？”</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六安爷已经记不清这样的问答重复过多少次了，他还是不紧不慢地笑笑：“我不是锄地，我是过瘾。”</a:t>
            </a:r>
          </a:p>
        </p:txBody>
      </p:sp>
    </p:spTree>
    <p:extLst>
      <p:ext uri="{BB962C8B-B14F-4D97-AF65-F5344CB8AC3E}">
        <p14:creationId xmlns:p14="http://schemas.microsoft.com/office/powerpoint/2010/main" xmlns="" val="38497558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斜射的阳光明晃晃地照在六安爷的脸上，渐渐失明的眼睛，给他带来一种说不出的静穆。六安爷看不清人们的脸色，可他听得清人们的腔调。但是六安爷不想改变自己的主意，照样拄着锄把当拐棍，从从容容地走过。</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百亩园就在河对面，一抬眼就能看见。一座三孔石桥跨过乱流河，把百亩园和村子连在一起。这整整一百二十亩平坦肥沃的河滩地，是乱流河一百多里河谷当中最大最肥的一块地。西湾村人不知道在这块地上耕种了几千年几百代了。几千年几百代里，西湾村人不知把几千斤几万斤的汗水撒在百亩园，也不知从百亩园的土地上收获了几百万几千万斤的粮食，更不知这几百万几千万斤的粮食养活了世世代代多少人。但是，从今年起百亩园再也不会收获庄稼了。煤炭公司看中了百亩园，要在这块地上建一个焦炭厂。两年里反复地谈判，煤炭公司一直把土地收购价压在每亩五千块。为了表示绝不接受的决心，</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1033246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9694962"/>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今年下种的季节，西湾村人坚决地把庄稼照样种了下去。煤炭公司终于妥协了，每亩地一万五千块。这场惊心动魄的谈判像传奇一样在乱流河两岸到处被人传颂。一万五千块，简直就是一个让人头晕的天价。按照最好的年景，现在一亩地一年也就能收入一百多块钱。想一想就让人头晕，你得受一百多年的辛苦，流一百多年的汗，才能在一亩地里刨出来一万五千块钱呐！胜利的喜悦中，没有人再去百亩园了，因为合同一签，钱一拿，推土机马上就要开进来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可是，不知不觉中，那些被人遗忘了的种子，还是和千百年来一样破土而出了。每天早上嫩绿的叶子上都会有珍珠一样的露水，在晨风中把阳光变幻得五彩缤纷。这些种子们不知道，永远不会再有人来伺候它们，收获它们了。从此往后，百亩园里将是炉火熊熊、浓烟滚滚的另一番景象。</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六安爷舍不得那些种子。他掐着指头计算着出苗的时间，到了该间苗锄头遍的日子，六安爷就拄着锄头来到百亩园。一天三晌，一晌不落。</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26401410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现在，劳累了一天的六安爷已经感觉到腰背的酸痛，满是老茧的手也有些僵硬。他蹲下身子摸索着探出一块空地，然后，坐在黄土上很享受地慢慢吸一支烟，等着僵硬了的筋骨舒缓下来。等到歇够了，就再拄着锄把站起来，青筋暴突的臂膀，把锄头一次又一次稳稳地探进摇摆的苗垄里去。没有人催，自己心里也不急，六安爷只想一个人慢慢地锄地，就好像一个人对着一壶老酒细斟慢饮。</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终于，西山的阴影落进了河谷，被太阳晒了一天的六安爷，立刻感觉到了肩背上升起的一丝凉意。他缓缓地直起腰来，把捏锄把的两只手一先一后举到嘴前，轻轻地啐上几点唾沫，而后，又深深地埋下腰，举起了锄头。随着臂膀有力的拉拽，锋利的锄刃闷在黄土里咯嘣咯嘣地割断了草根，间开了密集的幼苗，新鲜的黄土一股一股地翻起来。六安爷惬意地微笑着，虽然看不清，可是，耳朵里的声音，鼻子里的气味，河谷里渐起的凉意，都让他顺心，都让他舒服。银亮的锄板鱼儿戏水一般地，在禾苗的绿波中上下翻飞。</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7484689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她的世界就是这两平方米，一天到晚看着人来人往，每张面孔她都陌生，偶尔会有一个人在她面前停留一下，拿起放在窗口的电话拨打，然后问多少钱，她就看看计价器上显示的时间，说出准确的价格。对面的人匆匆付账，没有人多看她一眼。</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母亲下岗了，弟弟要上学。母亲就把她爸爸生前经营的电话亭交给了她，自己到菜市场卖菜。在这儿，没有人肯向她说一句多余的话。她还兼营着一些畅销杂志，没事的时候总爱低着头翻看。她从来都是轻轻地仔细翻动着，怕把杂志翻旧了卖不出去。杂志看起来很新，可哪一个角落都有她的目光。但这会儿和往常可不一样，她异常孤单，听着远处不时响起的爆竹声，她多想锁了铁皮房回家啊。可她不能，后面每隔半小时就有一趟向东或向西的火车经过，说不定会有一些下车的人要来打电话，她得这样待着，直到最后一趟车驶过。</a:t>
            </a:r>
          </a:p>
        </p:txBody>
      </p:sp>
    </p:spTree>
    <p:extLst>
      <p:ext uri="{BB962C8B-B14F-4D97-AF65-F5344CB8AC3E}">
        <p14:creationId xmlns:p14="http://schemas.microsoft.com/office/powerpoint/2010/main" xmlns="" val="19523289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01655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于是，松软新鲜的黄土上留下两行长长的跨距整齐的脚印，脚印的两旁是株距均匀的玉茭和青豆的幼苗。六安爷种了一辈子庄稼，锄了一辈子地，眼下这一次有些不一般，六安爷心里知道，这是他这辈子最后一次锄地了，最后一次给百亩园的庄稼锄地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沉静的暮色中，百亩园显得寂寥、空旷。六安爷喜欢这天地间昏暗的时辰，眼睛里边和眼睛外边的世界是一样的。他知道自己正慢慢融入眼前这黑暗的世界里。</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很多天以后，人们跟着推土机来到百亩园，无比惊讶地发现，六安爷锄过的苗垄里，茁壮的禾苗均匀整齐，一棵一棵蓬勃的庄稼全都充满了丰收的信心。没有人能相信那是一个半瞎子锄过的地。于是人们想起六安爷说了无数遍的话，六安爷总是平静固执地说，“我不是锄地，我是过瘾。”</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有删改</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24933436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6754" y="3778993"/>
            <a:ext cx="19788326" cy="8894743"/>
          </a:xfrm>
          <a:prstGeom prst="rect">
            <a:avLst/>
          </a:prstGeom>
          <a:noFill/>
        </p:spPr>
        <p:txBody>
          <a:bodyPr wrap="square" rtlCol="0">
            <a:spAutoFit/>
          </a:bodyPr>
          <a:lstStyle/>
          <a:p>
            <a:pPr>
              <a:lnSpc>
                <a:spcPct val="130000"/>
              </a:lnSpc>
            </a:pPr>
            <a:r>
              <a:rPr lang="zh-CN" altLang="en-US" sz="4000" dirty="0">
                <a:solidFill>
                  <a:srgbClr val="EF8340"/>
                </a:solidFill>
                <a:latin typeface="微软雅黑" pitchFamily="34" charset="-122"/>
                <a:ea typeface="微软雅黑" pitchFamily="34" charset="-122"/>
              </a:rPr>
              <a:t>*</a:t>
            </a:r>
            <a:r>
              <a:rPr lang="en-US" altLang="zh-CN" sz="4000" dirty="0">
                <a:solidFill>
                  <a:srgbClr val="EF8340"/>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下列对小说相关内容和艺术特色的分析鉴赏，最恰当的两项是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．小说开头寥寥几句对话，六安爷这个勤劳而孤僻的老农形象已经跃然纸上，同时，他与村人的分歧也开始显露，并为下文情节发展埋下了伏笔。</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．西湾村人与煤炭公司“惊心动魄的谈判”，是小说中隐约可见的叙事背景，也是深刻的社会背景，巧妙地将六安爷的个人感受跟时代的变化连接起来。</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．小说中写到百亩园将要变成焦炭厂，往日的田园风光将会被“炉火熊熊、浓烟滚滚”的景象所取代，深化了作者关于生态问题的思考及小说的环保主题。</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．关于六安爷锄地的描写生动而富有诗意，传达了六安爷在百亩园劳作时惬意舒畅的感觉，这样的写法强化了小说所表达的人与土地分离的悲凉感。</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a:t>
            </a:r>
            <a:r>
              <a:rPr lang="zh-CN" altLang="en-US" sz="4000" dirty="0">
                <a:solidFill>
                  <a:schemeClr val="tx1">
                    <a:lumMod val="50000"/>
                    <a:lumOff val="50000"/>
                  </a:schemeClr>
                </a:solidFill>
                <a:latin typeface="微软雅黑" pitchFamily="34" charset="-122"/>
                <a:ea typeface="微软雅黑" pitchFamily="34" charset="-122"/>
              </a:rPr>
              <a:t>．综合全文来看，六安爷的“平静固执”，说明他作为一个老人，一方面已经饱经沧桑、看透世事变迁，另一方面也难免思想保守、无法与时俱进。</a:t>
            </a: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原味母题</a:t>
            </a:r>
          </a:p>
        </p:txBody>
      </p:sp>
    </p:spTree>
    <p:extLst>
      <p:ext uri="{BB962C8B-B14F-4D97-AF65-F5344CB8AC3E}">
        <p14:creationId xmlns:p14="http://schemas.microsoft.com/office/powerpoint/2010/main" xmlns="" val="246046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16338"/>
            <a:ext cx="19800000" cy="79390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88742"/>
            <a:ext cx="19800000"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项不给分。回答三项或三项以上，不给分。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项，错在“孤僻”，从开头的几句对话看不出六安爷的孤僻；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项，错在拔高了文章主题，文章没有体现“关于生态问题的思考及小说的环保主题”；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项，“另一方面也难免思想保守、无法与时俱进”不合理，更多的是体现六安爷对土地的深厚感情与坚守。</a:t>
            </a:r>
          </a:p>
        </p:txBody>
      </p:sp>
    </p:spTree>
    <p:extLst>
      <p:ext uri="{BB962C8B-B14F-4D97-AF65-F5344CB8AC3E}">
        <p14:creationId xmlns:p14="http://schemas.microsoft.com/office/powerpoint/2010/main" xmlns="" val="13389083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92552"/>
          </a:xfrm>
          <a:prstGeom prst="rect">
            <a:avLst/>
          </a:prstGeom>
          <a:noFill/>
        </p:spPr>
        <p:txBody>
          <a:bodyPr wrap="square" rtlCol="0">
            <a:spAutoFit/>
          </a:bodyPr>
          <a:lstStyle/>
          <a:p>
            <a:pPr>
              <a:lnSpc>
                <a:spcPct val="130000"/>
              </a:lnSpc>
            </a:pPr>
            <a:r>
              <a:rPr lang="zh-CN" altLang="en-US" sz="4000" dirty="0">
                <a:solidFill>
                  <a:srgbClr val="EF8340"/>
                </a:solidFill>
                <a:latin typeface="微软雅黑" pitchFamily="34" charset="-122"/>
                <a:ea typeface="微软雅黑" pitchFamily="34" charset="-122"/>
              </a:rPr>
              <a:t>*</a:t>
            </a:r>
            <a:r>
              <a:rPr lang="en-US" altLang="zh-CN" sz="4000" dirty="0">
                <a:solidFill>
                  <a:srgbClr val="EF8340"/>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小说以“锄”为标题，有什么寓意？请结合全文简要分析。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023200" y="4208744"/>
            <a:ext cx="19800000" cy="67466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19976" y="4186792"/>
            <a:ext cx="19800000"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锄作为一种农具，象征六安爷的人生和精神；②锄喻示劳动者与土地的亲密关系；③锄意味着传统的农业生产和生活方式；④锄作为一种劳作行为，蕴含着六安爷对土地的热爱，又暗含着他对土地的告别。</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题目“锄”在文中的寓意可从小说的人物、主题、情节等多个角度进行分析。从人物形象看，锄体现了六安爷的勤劳的品质和对土地的热爱；以“锄”为题蕴含了人们对于这一传统农业生产和生活方式的不重视；“锄”是全文的线索，六安爷锄地的情节也体现了他对土地的深情告别。</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7383874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854311"/>
            <a:ext cx="19800000" cy="6101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9277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小说较为夸张地连续使用“几万”“几百万”之类的词语描述百亩园的历史，这样写的作用是什么？请简要分析。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023200" y="4854311"/>
            <a:ext cx="19800000"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强调百亩园是西湾村人安身立命的物质基础；②将百亩园抽象为一种生活方式的象征；③与下文百亩园的一朝被毁构成鲜明尖锐的对比。</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文中写道“几千年几百代”“几千斤几万斤的汗水”“几百万几千万斤的粮食”，这表明了百亩园是西湾村人祖祖辈辈耕种和生活的基础，这也是西湾村人赖以生存和生活的基本方式，这一田园生活场景和后文百亩园被毁的场景形成了鲜明的对比，突出了现代化生产对传统农业的冲击。</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0974395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11964" y="4567707"/>
            <a:ext cx="19800000" cy="70549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92771"/>
          </a:xfrm>
          <a:prstGeom prst="rect">
            <a:avLst/>
          </a:prstGeom>
          <a:noFill/>
        </p:spPr>
        <p:txBody>
          <a:bodyPr wrap="square" rtlCol="0">
            <a:spAutoFit/>
          </a:bodyPr>
          <a:lstStyle/>
          <a:p>
            <a:pPr>
              <a:lnSpc>
                <a:spcPct val="130000"/>
              </a:lnSpc>
            </a:pPr>
            <a:r>
              <a:rPr lang="zh-CN" altLang="en-US" sz="4000" dirty="0">
                <a:solidFill>
                  <a:srgbClr val="EF8340"/>
                </a:solidFill>
                <a:latin typeface="微软雅黑" pitchFamily="34" charset="-122"/>
                <a:ea typeface="微软雅黑" pitchFamily="34" charset="-122"/>
              </a:rPr>
              <a:t>*</a:t>
            </a:r>
            <a:r>
              <a:rPr lang="en-US" altLang="zh-CN" sz="4000" dirty="0">
                <a:solidFill>
                  <a:srgbClr val="EF8340"/>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我不是锄地，我是过瘾”这句话，既是理解六安爷的关键，也是理解小说主旨的关键。请结合全文进行分析。</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11" name="矩形 10"/>
          <p:cNvSpPr/>
          <p:nvPr/>
        </p:nvSpPr>
        <p:spPr>
          <a:xfrm>
            <a:off x="1951762" y="4424311"/>
            <a:ext cx="19800000" cy="722409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六安爷层面：①六安爷用这句话来回应村人的劝阻，由此能感受到他温和而又固执的性格特征；②百亩园即将不复存在，六安爷的眼睛也快要失明，他要过在百亩园劳作的“瘾”，由此能体会到他内心的隐痛。</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小说主旨层面：①在大地上劳作是一种“瘾”，即劳动者的精神需要；②随着传统的农业生产、生活方式的结束，耕种的意义只剩下“过瘾”，令人叹惋又发人深思。</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根据题干可知，要从六安爷和小说主旨两个层面进行探究。从六安爷层面上探究，六安爷这句话体现了六安爷的性格特征，他既和蔼又异常固执；同时他的“过瘾”表明这块祖祖辈辈耕种的土地将不复存在，他内心的痛只有以锄地来表达。从小说的主题层面上探究，六安爷的这句话是对劳作的难以割舍，是农民最朴素的情感表达，同时也表明传统农业生产方式的结束，这引起读者深思。</a:t>
            </a:r>
          </a:p>
        </p:txBody>
      </p:sp>
    </p:spTree>
    <p:extLst>
      <p:ext uri="{BB962C8B-B14F-4D97-AF65-F5344CB8AC3E}">
        <p14:creationId xmlns:p14="http://schemas.microsoft.com/office/powerpoint/2010/main" xmlns="" val="42443291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6754" y="3778993"/>
            <a:ext cx="19788326"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概括主题类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这篇小说的主题是什么？结合主要人物六安爷加以概括。</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对点子题</a:t>
            </a:r>
          </a:p>
        </p:txBody>
      </p:sp>
      <p:sp>
        <p:nvSpPr>
          <p:cNvPr id="10" name="矩形 9"/>
          <p:cNvSpPr/>
          <p:nvPr/>
        </p:nvSpPr>
        <p:spPr>
          <a:xfrm>
            <a:off x="2056754" y="4851416"/>
            <a:ext cx="19766446" cy="61039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29280" y="4878601"/>
            <a:ext cx="19800000"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小说塑造了一个虽半瞎但锄地技术高超的酷爱土地、享受土地的农民形象，通过六安爷告别土地的一次生动而富有诗意的精彩锄地描写，说明农民在土地上劳作时那种惬意舒畅的感觉是一种精神需求，抒发了中国农民对世代养育他们的土地情深义重，而不得不分离时所具有的一种失落、悲凉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意思对即可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看清题干中的要求，必须从主要人物六安爷的角度入手，对小说的主题加以概括，六安爷其实是许多失去土地的中国农民的代表。</a:t>
            </a:r>
          </a:p>
        </p:txBody>
      </p:sp>
    </p:spTree>
    <p:extLst>
      <p:ext uri="{BB962C8B-B14F-4D97-AF65-F5344CB8AC3E}">
        <p14:creationId xmlns:p14="http://schemas.microsoft.com/office/powerpoint/2010/main" xmlns="" val="41325510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6.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通过关键句子分析概括主题类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参见“原味母题”第</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题。</a:t>
            </a:r>
          </a:p>
        </p:txBody>
      </p:sp>
      <p:sp>
        <p:nvSpPr>
          <p:cNvPr id="8" name="矩形 7"/>
          <p:cNvSpPr/>
          <p:nvPr/>
        </p:nvSpPr>
        <p:spPr>
          <a:xfrm>
            <a:off x="2023200" y="4212878"/>
            <a:ext cx="19800000" cy="67425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06284" y="4216078"/>
            <a:ext cx="19800000"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答案”参见“原味母题”第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题。</a:t>
            </a:r>
          </a:p>
        </p:txBody>
      </p:sp>
    </p:spTree>
    <p:extLst>
      <p:ext uri="{BB962C8B-B14F-4D97-AF65-F5344CB8AC3E}">
        <p14:creationId xmlns:p14="http://schemas.microsoft.com/office/powerpoint/2010/main" xmlns="" val="34042014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132758"/>
            <a:ext cx="19800000" cy="8894743"/>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题是小说的灵魂，是贯穿小说始终的基本思想，它是作者在现实生活的基础上，通过描绘故事情节、塑造艺术形象对现实生活的一种反映和观照。虽然小说的“三要素”中没有“主题”的席位，但是主题的重要性是不容轻视的，它是小说的灵魂，是作者的写作目的之所在，也是作品的价值意义之所在。主题的深刻与浅显、新颖与陈旧往往决定着作品价值的大小。因此，欣赏小说必然要欣赏小说的主题，必然要准确把握小说的主题。</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主题的常见表现形式</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通过描写主人公的性格特点、道德风貌、品格等，揭示人性中的真善美及假恶丑。</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通过寓言形式，将人生的重大问题寓于故事之中。</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针砭时弊，将现实生活中的丑恶形象用故事的形式加以揭露和鞭挞。</a:t>
            </a:r>
          </a:p>
        </p:txBody>
      </p:sp>
    </p:spTree>
    <p:extLst>
      <p:ext uri="{BB962C8B-B14F-4D97-AF65-F5344CB8AC3E}">
        <p14:creationId xmlns:p14="http://schemas.microsoft.com/office/powerpoint/2010/main" xmlns="" val="30206174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0" end="0"/>
                                            </p:txEl>
                                          </p:spTgt>
                                        </p:tgtEl>
                                        <p:attrNameLst>
                                          <p:attrName>style.visibility</p:attrName>
                                        </p:attrNameLst>
                                      </p:cBhvr>
                                      <p:to>
                                        <p:strVal val="visible"/>
                                      </p:to>
                                    </p:set>
                                    <p:animEffect transition="in" filter="fade">
                                      <p:cBhvr>
                                        <p:cTn id="10" dur="2000"/>
                                        <p:tgtEl>
                                          <p:spTgt spid="6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893647"/>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主题把握四大着眼点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从题材内容着眼，通过抓标题、抓主要事件，把握主题。</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从人物塑造着眼，通过对主要人物的记叙描写、作者对人物的评价、人物之间的关系来分析主题。</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从情节发展着眼，通过梳理情节、分析情节设置的原因和品味细节来发掘主题。</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从环境描写着眼，通过分析环境的特点和背景介绍来理解主题。</a:t>
            </a:r>
          </a:p>
        </p:txBody>
      </p:sp>
    </p:spTree>
    <p:extLst>
      <p:ext uri="{BB962C8B-B14F-4D97-AF65-F5344CB8AC3E}">
        <p14:creationId xmlns:p14="http://schemas.microsoft.com/office/powerpoint/2010/main" xmlns="" val="15718210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对恋人从她面前走过，那女的一袭长发，紧紧地依偎在男的胸前，留下长长的影子慢慢地晃动着。她起先看的是那对恋人，等他们从她的窗口走过，她便盯着那影子看，直到影子完全从她的视线里消失，她又转回目光，搓着手，看远处不时升腾的礼花。</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电话响了，是妈妈打来的。电话里传来春节联欢晚会主持人的声音：“朋友们，再过五分钟，新年的钟声就要敲响了，让我们期待这一美好的时刻吧！”电话里，妈妈说的什么她一点儿也没听到。</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您好，打一个电话好吗？”突然，一张微笑的脸出现在窗口，是一个穿着大衣的小伙子。她一愣神，立刻笑着点了点头。她想，今天是除夕夜，很多人从外地匆匆往家里赶。她故意把脸侧向一边，不去听他的声音。</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电话很快打完了，小伙子放下电话，依然微笑着看着她：“冷吗？”</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“不冷。”她也笑笑，望着那张笑脸。</a:t>
            </a:r>
          </a:p>
        </p:txBody>
      </p:sp>
    </p:spTree>
    <p:extLst>
      <p:ext uri="{BB962C8B-B14F-4D97-AF65-F5344CB8AC3E}">
        <p14:creationId xmlns:p14="http://schemas.microsoft.com/office/powerpoint/2010/main" xmlns="" val="11061653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94085"/>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类型一　概括主题类</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你认为本文表达了怎样的主题？</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这一人物形象分析作品主旨。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结合本文，简要探析作品蕴含的情感。</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你认为本文表达了怎样的思想感情？请结合文本简要分析。</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这篇小说对你有什么启示？</a:t>
            </a:r>
          </a:p>
        </p:txBody>
      </p:sp>
    </p:spTree>
    <p:extLst>
      <p:ext uri="{BB962C8B-B14F-4D97-AF65-F5344CB8AC3E}">
        <p14:creationId xmlns:p14="http://schemas.microsoft.com/office/powerpoint/2010/main" xmlns="" val="87315043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五角度”准确把握小说主题</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角度一：从小说标题看主题。有的小说标题除了表面意思外，还有比喻义、象征义或双关义，隐含着小说的主题。</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角度二：从人物塑造看主题。在小说中，作者浓墨重彩塑造的主要人物就是“主题性人物”。在故事小说中，主要人物是故事的主角，其际遇遭逢、命运归宿常常联系着社会生活的本质，显示着作品的主题。在性格小说中，主要人物是某种典型性格的代表与化身。这种典型性格及其生成发展的历史，是作品主题所要展现的内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角度三：从情节发展看主题。小说写人离不开情节，而情节的发展又是通过一系列具有因果关系的故事来推动的。情节必须以某些矛盾为内容，矛盾怎么发展、怎么解决，无不体现出作者对这些问题的看法。小说的主题思想需要在情节的发展过程中被展现出来。要准确地理解作品的主题，必须理清作品的线索和情节。</a:t>
            </a:r>
          </a:p>
        </p:txBody>
      </p:sp>
    </p:spTree>
    <p:extLst>
      <p:ext uri="{BB962C8B-B14F-4D97-AF65-F5344CB8AC3E}">
        <p14:creationId xmlns:p14="http://schemas.microsoft.com/office/powerpoint/2010/main" xmlns="" val="417990927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角度四：从环境描写看主题。不管环境描写的直接作用如何，最终是为表现主题服务的。在多数情况下，环境描写可能主要是为展示人物行动和命运及刻画人物性格创造必要的条件，提供生动的衬景，但同时也是以间接的形式表现主题，有时可能带有象征或隐喻性质，可以从中揣摩主题。</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角度五：从作者对人物描写的语言的感情色彩看主题。小说中描写人物的语言往往能体现作者本身对此人物形象的观点态度，由此可分析出作品的主旨。 </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答题模板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小说通过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情节，刻画了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形象，反映了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社会现实</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歌颂赞美了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精神</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讽刺批判了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社会现象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控诉了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制度的罪恶</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，揭示了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人生道理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现象进行了反思，表达了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思想感情，寄寓了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希望，呼吁人们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24666212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招　牌</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哈里特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思勒</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帕帕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敦特一向非常喜欢花。他经营花店已经很多年了，花店坐落在一个十字路口旁。他工作非常勤奋，并且生活得也很美满，他甚至有足够的钱供他的儿子约翰上大学。</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花店位于十字路口。尽管花店没有挂招牌，但由于帕帕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敦特多年的苦心经营，城里的人们谁都知道这儿出售的鲜花是全城最美的。</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花店第一次开业时，挂着一块很大的招牌，上面写着：本店出售美丽鲜艳的花。</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第一个来到花店的顾客对帕帕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敦特说：“我很喜欢你的花店，可不喜欢你的招牌。美丽鲜艳的花，难道你就不可以卖别的种类的花吗？你为什么不把‘美丽鲜艳’删掉呢？”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帕帕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敦特欣然同意，认为这样很好，于是把招牌改为：本店出售花。</a:t>
            </a:r>
          </a:p>
        </p:txBody>
      </p:sp>
    </p:spTree>
    <p:extLst>
      <p:ext uri="{BB962C8B-B14F-4D97-AF65-F5344CB8AC3E}">
        <p14:creationId xmlns:p14="http://schemas.microsoft.com/office/powerpoint/2010/main" xmlns="" val="96192040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1655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第二天，又一个顾客来到花店，他认为这个新开业的花店很使他称心如意，但他也不喜欢花店的招牌。他说：“假如你不在这儿卖花，又在哪里卖呢？帕帕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敦特，你应该把招牌上的‘本店’两字去掉，这样多简单明了。”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于是，帕帕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敦特又把招牌改为：卖花。</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第三天，帕帕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敦特的叔叔来到花店。“你这个花店很漂亮。”他说，“可是招牌太啰唆了。‘卖花’，花当然是卖的，但是这样写，给人一种不愉快的感觉，你为什么不把‘卖’字去掉呢？”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这样，花店的招牌上只剩下一个字：花。</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又过了一天，本城的一个官员也来光临帕帕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敦特的花店。</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0567215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9408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来到这儿，感到很荣幸。”官员说，“你的花店看起来很整洁，宽敞明亮。你是一个很善于经营花店的人。你的花店位置适中，橱窗布置得幽雅大方；不过，我对于你的招牌有些想法，‘花’，你的橱窗里摆满了美丽的花，那么你的招牌就是摆设了。人们看见这些花，就会知道你出售的是花，所以最好是让你的花自己去说明吧。”</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帕帕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敦特听从了官员的忠告，索性摘去了招牌。路过花店的人们一看到橱窗里摆放着的鲜花，总是不由自主地停下来。最后，帕帕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敦特的鲜花远近闻名，盛誉不衰，没有人再去别的地方买花了。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有删改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8388499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14582"/>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请结合故事情节分析作品的主题。</a:t>
            </a:r>
          </a:p>
        </p:txBody>
      </p:sp>
      <p:sp>
        <p:nvSpPr>
          <p:cNvPr id="12" name="矩形 11"/>
          <p:cNvSpPr/>
          <p:nvPr/>
        </p:nvSpPr>
        <p:spPr>
          <a:xfrm>
            <a:off x="2023200" y="3852839"/>
            <a:ext cx="19800000" cy="75323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23200" y="3857155"/>
            <a:ext cx="19800000" cy="4343305"/>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小说讲述了卖花人帕帕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敦特听从顾客们的建议，将花店的招牌一改再改，直至没有招牌，全凭对花店的热爱和用心使花店生意红火的故事，让读者明白了一个道理：表面文章只是形式，关键是要付出真心与实际行动。</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概括小说的主题，就要从人物、情节和环境三要素入手，依照“小说写了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，表达了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的模式答题。本题的题干明确要求结合故事情节分析作品的主题，所以作答时要从分析情节入手，进而归纳出主题。</a:t>
            </a:r>
          </a:p>
        </p:txBody>
      </p:sp>
    </p:spTree>
    <p:extLst>
      <p:ext uri="{BB962C8B-B14F-4D97-AF65-F5344CB8AC3E}">
        <p14:creationId xmlns:p14="http://schemas.microsoft.com/office/powerpoint/2010/main" xmlns="" val="8995494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93866"/>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类型二　通过关键句子分析概括主题类</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几句话是理解小说主旨的关键，请结合全文进行分析。</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局部细查：审读题干，找到关键句在原文的位置，进行局部分析。仔细理解关键句是什么人说的，要表达什么情感。</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整体把握：结合题目整体分析关键句在整篇文章中起什么作用，表达了什么主题。</a:t>
            </a:r>
          </a:p>
        </p:txBody>
      </p:sp>
    </p:spTree>
    <p:extLst>
      <p:ext uri="{BB962C8B-B14F-4D97-AF65-F5344CB8AC3E}">
        <p14:creationId xmlns:p14="http://schemas.microsoft.com/office/powerpoint/2010/main" xmlns="" val="33546378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015458"/>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2.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你的花店位置适中，橱窗布置得幽雅大方；不过，我对于你的招牌有些想法，‘花’，你的橱窗里摆满了美丽的花，那么你的招牌就是摆设了。人们看见这些花，就会知道你出售的是花，所以最好是让你的花自己去说明吧。”这几句话是理解小说主旨的关键，请结合全文进行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原文见本讲“针对训练”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招牌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32662180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3852839"/>
            <a:ext cx="19800000" cy="75323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23200" y="3857155"/>
            <a:ext cx="19800000"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句话是一名官员说的，他要表达的意思是主人虽然对花店热爱和用心，但招牌成了摆设，只是一个形式。其实只要橱窗里摆满了美丽的花，主人为此付出了真挚的汗水与辛勤的劳动，不论是几个字的招牌，人们都会从心里接受。表达了表面文章只是一种形式而已，关键是要人们付出真心与实际行动的主题。</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分解具体的句子再进行逐一分析，如：“你的花店位置适中，橱窗布置得幽雅大方”表明主人对花店热爱和用心，“我对于你的招牌有些想法，‘花’，你的橱窗里摆满了美丽的花，那么你的招牌就是摆设了”表明招牌成了摆设，只是一个形式。依据这些，最后归纳出主题。</a:t>
            </a:r>
          </a:p>
        </p:txBody>
      </p:sp>
    </p:spTree>
    <p:extLst>
      <p:ext uri="{BB962C8B-B14F-4D97-AF65-F5344CB8AC3E}">
        <p14:creationId xmlns:p14="http://schemas.microsoft.com/office/powerpoint/2010/main" xmlns="" val="6289023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“我不信，肯定冷。”他调皮地说着，然后掏出钱包，拿出一张百元纸币递给了她。</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“对，对不起，找不开。”她的确没有那么多的零钱找他，她有点儿抱歉。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小伙子头一抬，指着她身后的杂志说：“那我买你一本杂志吧，这样总能找开了。”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“那也找不开。”</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小伙子有点儿为难了，踌躇了一会儿，毫无办法。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她说：“你走吧，不收你钱了。”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小伙子不好意思了：“那怎么行啊？”</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“咋不行，你快回家吧，家里人等着你呢。”</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小伙子沉默了一会儿，只好向她点了点头，离开了。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她重新把计价器归了零，正要抬头眺望远处的礼花，忽然看见刚才小伙子递过来的那百元钞票躺在电话机旁边。她一愣，立刻拿起钱，门一关，追了出去。幸好，小伙子还没有走远，她一喊，他停了下来。</a:t>
            </a:r>
          </a:p>
        </p:txBody>
      </p:sp>
    </p:spTree>
    <p:extLst>
      <p:ext uri="{BB962C8B-B14F-4D97-AF65-F5344CB8AC3E}">
        <p14:creationId xmlns:p14="http://schemas.microsoft.com/office/powerpoint/2010/main" xmlns="" val="200941608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649408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渔　鼓</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刘绍英</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芦苇砍倒后，长哥把丝网一条条收进了船舱，又从舱底翻出用布兜裹着的渔鼓，就上了岸。</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渔鼓自是好材料做成，鼓筒溜溜地光滑，竹纹清晰，看得出来，夏天的时候已经喂过桐油了。上端系了一块红绸布，好似姑娘辫子上的红绸结。下端绷上了蟒皮，用手拍上几下，那梆梆的声音浑厚铿锵，便会直往心里钻去。</a:t>
            </a: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5119058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p:cTn id="12" dur="500" fill="hold"/>
                                        <p:tgtEl>
                                          <p:spTgt spid="69"/>
                                        </p:tgtEl>
                                        <p:attrNameLst>
                                          <p:attrName>ppt_w</p:attrName>
                                        </p:attrNameLst>
                                      </p:cBhvr>
                                      <p:tavLst>
                                        <p:tav tm="0">
                                          <p:val>
                                            <p:fltVal val="0"/>
                                          </p:val>
                                        </p:tav>
                                        <p:tav tm="100000">
                                          <p:val>
                                            <p:strVal val="#ppt_w"/>
                                          </p:val>
                                        </p:tav>
                                      </p:tavLst>
                                    </p:anim>
                                    <p:anim calcmode="lin" valueType="num">
                                      <p:cBhvr>
                                        <p:cTn id="13" dur="500" fill="hold"/>
                                        <p:tgtEl>
                                          <p:spTgt spid="69"/>
                                        </p:tgtEl>
                                        <p:attrNameLst>
                                          <p:attrName>ppt_h</p:attrName>
                                        </p:attrNameLst>
                                      </p:cBhvr>
                                      <p:tavLst>
                                        <p:tav tm="0">
                                          <p:val>
                                            <p:fltVal val="0"/>
                                          </p:val>
                                        </p:tav>
                                        <p:tav tm="100000">
                                          <p:val>
                                            <p:strVal val="#ppt_h"/>
                                          </p:val>
                                        </p:tav>
                                      </p:tavLst>
                                    </p:anim>
                                    <p:animEffect transition="in" filter="fade">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729430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渔鼓是长哥父亲留下的。每到芦苇砍倒后，父亲就会与长哥背着布兜，抱着渔鼓，沿澧水河挨家挨户地送吉祥。父亲的声音浑然低沉，有了些苍凉，长哥的声音清脆高亢，透着年轻，鼓声打出的节奏则沉闷敦厚，似八月隐雷。这时，农闲下来的乡亲，渔鼓打到哪儿，他们就会跟到哪儿。走过整个村子，送给各家的唱词都各不相同。回来的时候，糯米糍粑、绿豆皮、米泡芝麻糖之类的，就会装满布兜。更有些小把戏，好奇地偶尔伸出手去摸一把渔鼓，便一路跟着父子俩，直到父子俩上了船，他们才怏怏地转去。每到这个季节，乡亲们似乎伸长脖子等着父子来，一年上头，家家图个吉利热闹。父亲死后，长哥就没再一个人上岸打渔鼓。</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长哥翻过了堤坡，就走进了堤坡下的村子。</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2499671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9694962"/>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村子里很安静。有几只鸡在路边悠闲地扒着草堆。长哥走到第一户人家的门前愣住了，门上了锁。长哥记得这家有个十七八岁的姑娘，姑娘红唇白齿，长得好看。每次父亲与长哥来，她都会给父子俩泡上一杯茶，把茶递到长哥手里，姑娘就会说：“喝茶润嗓哩！”长哥看她， 她就红了脸，头一低，进到里屋去了。等到长哥渔鼓的声音响起，她又会从房里出来站到旁边很认真地听。记得那年回到船上，长哥晚上就做了个梦，梦里自己娶了这个姑娘。</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长哥有些沮丧，拿渔鼓的手很自然地垂了下来。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长哥走到第二家去，刚到院门口，一条黑狗冲了出来，对着长哥狂吠，吓得长哥手里的渔鼓差点儿掉到地上。</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“谁来了？ ”院里一个气力不足的声音。</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“我，打渔鼓的。”长哥忙回答，还是抬起腿进了院门。狗伸着红舌头，望着长哥已不再吠。</a:t>
            </a: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148328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长哥看见一个老人裹着床被子躺在藤椅上，在屋檐下晒太阳。太阳正照在老人的脸上，那脸便有些生动。长哥走到老人的跟前，老人眯着眼，看着长哥的渔鼓咧嘴就笑了：“哦，打渔鼓的呀。我耳朵背，听不见。儿子到乡政府去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长哥点了点头，心里明白，家里没有其他人，老人耳朵又听不见，这渔鼓要打给谁听呢？ 长哥还记起，这是村主任家。平常这个日子，村主任家是最热闹的了。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长哥向老人告辞，抬头看一眼明晃晃却有些寒冷的日头，就走出了院门。</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长哥想：自己还要不要继续往前走呢？这样想着，脚步却没有停止，又走到了第三家。</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家很热闹，堂屋里有十来个人在看电视。电视的声音特别响亮。长哥把渔鼓拍了两下，声音沉闷低回。没有一个人回头。长哥把渔鼓又拍了两下，这次的声音有了些激越。两声渔鼓响过，长哥自顾自地唱了起来。屋里的人这才齐刷刷地转头。一位大嫂从椅子上站了起来，走到长哥跟前说：“打渔鼓的，等我们把这集电视剧看完。”</a:t>
            </a: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3192967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9694962"/>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长哥看见，那些转过来的头，马上又转向了电视机。</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长哥说：“我到其他人家去了再来吧。”</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大嫂说：“你不要去了，村里的人基本上都在这里。”看着长哥满脸的疑问，大嫂继续说：“大部分人都出去打工了，老弱病残留着看家。”说着，给长哥拉了把椅子，便不再理长哥，眼睛又盯向了电视。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长哥依照大嫂的招呼坐下了。坐下的长哥没有看电视，手摩挲着渔鼓有些粗糙的蟒皮。渔鼓上端的红绸布已经很旧了，那还是爹在的时候，在镇上用两斤鱼换的。</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坐了一会儿，电视插播广告，那些头扭了过来。有几个半大的孩子起身围住了长哥：“打渔鼓的，给我们唱流行歌曲吧。”</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两只蝴蝶</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老鼠爱大米</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2223190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5693866"/>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长哥起身。这些前几年还流鼻涕的小把戏，像野地里的蒿草，蹿高了。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长哥歉意地说：“我不会唱流行歌曲，我打渔鼓就送吉祥，说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水浒</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，说好汉故事。”说完，长哥就把渔鼓敲了两下，和着节奏，用他逐渐低沉浑然的声音唱了起来：“一送恭喜二送财，三送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这时，广告已插播完毕，那些头又都扭向了电视机，不知谁把音量开大了一些，渔鼓的敦厚的梆梆声和长哥逐渐有了些苍凉的声音就一点儿也听不见了。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有删改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1466749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2492990"/>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题型专练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概括主题类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小说意蕴丰富，你认为它表达了怎样的主题。请结合文本说说你的看法和理由。</a:t>
            </a:r>
          </a:p>
        </p:txBody>
      </p:sp>
      <p:sp>
        <p:nvSpPr>
          <p:cNvPr id="8" name="矩形 7"/>
          <p:cNvSpPr/>
          <p:nvPr/>
        </p:nvSpPr>
        <p:spPr>
          <a:xfrm>
            <a:off x="2023200" y="5367925"/>
            <a:ext cx="19800000" cy="60172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3082" y="5450329"/>
            <a:ext cx="19800000"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看法一：担忧渔鼓这种传统的民间曲艺逐渐消失。①没有人喜欢听长哥打渔鼓，传统民间艺术被冷落；②仅有的一些人在看电视，传统民间艺术被新事物取代；③渔鼓敦厚的梆梆声一点儿也听不见了，暗示了传统民间艺术已经没落。</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看法二：担忧民间艺人的生存状况和命运。①长哥遭受的悲凉况味，熟悉的乡村变得冷清，没有人再听渔鼓；②仅有的一些人看电视，孩子让他唱流行歌曲；③长哥“逐渐有了些苍凉的声音就一点儿也听不见了”，暗示了传统民间艺人命运堪忧。</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小说的主题要从小说的主要内容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情节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、人物以及作者的倾向等角度去概括，不能脱离文本内容。</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8061574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2415020"/>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2.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通过关键句子分析概括主题类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我不会唱流行歌曲，我打渔鼓就送吉祥”“不知谁把音量开大了一些，渔鼓的敦厚的梆梆声和长哥逐渐有了些苍凉的声音就一点儿也听不见了”，这两句话是理解这篇小说主旨的关键，请结合文本进行分析。</a:t>
            </a:r>
          </a:p>
        </p:txBody>
      </p:sp>
      <p:sp>
        <p:nvSpPr>
          <p:cNvPr id="8" name="矩形 7"/>
          <p:cNvSpPr/>
          <p:nvPr/>
        </p:nvSpPr>
        <p:spPr>
          <a:xfrm>
            <a:off x="2023200" y="5576560"/>
            <a:ext cx="19800000" cy="58086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2964" y="5576560"/>
            <a:ext cx="19800000"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我不会唱流行歌曲”表明孩子们只愿听流行歌曲，传统曲艺将在后代人心目中淡化，将被流行歌曲取代。②“不知谁把音量开大了一些，渔鼓的敦厚的梆梆声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声音就一点儿也听不见了”，表明传统民间艺术被电视这类新媒体新事物取代。③渔鼓艺人“打渔鼓就送吉祥”和“长哥逐渐有了些苍凉的声音就一点儿也听不见了”，表明没有人再听渔鼓，渔鼓艺术将从民间消失，表达出传统艺人失去了广大的农村市场后，将生存艰难、命运堪忧。④提出了保护祖国的非物质文化遗产这一发人深思的课题。</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要通过这两个关键句，结合整个文本进行解读，分析出关联主旨的内容。</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7398198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094524"/>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全真模拟</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3.</a:t>
            </a:r>
            <a:r>
              <a:rPr lang="zh-CN" altLang="en-US"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下列对这篇小说思想内容与艺术特色的分析和鉴赏，最恰当的一项是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作者善于通过神态描写表现人物心理，以形写神，如“手摩挲着渔鼓有些粗糙的蟒皮”就写出了长哥当时的紧张、感动。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小说颇有诗意地写长哥那年做了一个梦，梦里自己娶了那个长得好看的姑娘，表明长哥是个有些浪漫、向往美好爱情、爱幻想、有梦想的民间艺人。</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小把戏”喜欢听的是流行歌曲，对渔鼓不感兴趣了。说明渔鼓是一种髙雅艺术，曲高和寡，不是普通人能够欣赏的。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村子里很安静。有几只鸡在路边悠闲地扒着草堆”的环境描写，写出了乡村生活的宁静、冷清、自在，与下文“大部分人都出去打工了，老弱病残留着看家”相呼应。</a:t>
            </a: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1964697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23200" y="3052674"/>
            <a:ext cx="19800000" cy="83325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94899" y="3049492"/>
            <a:ext cx="19800000" cy="2182713"/>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项，“手摩挲着渔鼓有些粗糙的蟒皮”是动作描写、细节描写，不是神态描写，且并不能表现其“感动”。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项，“爱幻想”不恰当。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项，渔鼓不是高雅艺术，它本来就是民间艺术。</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8117143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989038" y="6503192"/>
            <a:ext cx="10520578" cy="2084073"/>
            <a:chOff x="12815919" y="5875332"/>
            <a:chExt cx="10520578" cy="2084073"/>
          </a:xfrm>
        </p:grpSpPr>
        <p:sp>
          <p:nvSpPr>
            <p:cNvPr id="16" name="TextBox 15"/>
            <p:cNvSpPr txBox="1"/>
            <p:nvPr/>
          </p:nvSpPr>
          <p:spPr>
            <a:xfrm>
              <a:off x="12881776" y="5875332"/>
              <a:ext cx="9513036" cy="861774"/>
            </a:xfrm>
            <a:prstGeom prst="rect">
              <a:avLst/>
            </a:prstGeom>
            <a:noFill/>
          </p:spPr>
          <p:txBody>
            <a:bodyPr wrap="square" rtlCol="0">
              <a:spAutoFit/>
            </a:bodyPr>
            <a:lstStyle/>
            <a:p>
              <a:r>
                <a:rPr lang="zh-CN" altLang="en-US" sz="5000" b="1" dirty="0">
                  <a:solidFill>
                    <a:srgbClr val="EF8340"/>
                  </a:solidFill>
                  <a:latin typeface="微软雅黑" pitchFamily="34" charset="-122"/>
                  <a:ea typeface="微软雅黑" pitchFamily="34" charset="-122"/>
                </a:rPr>
                <a:t>专题十一    </a:t>
              </a:r>
              <a:r>
                <a:rPr lang="en-US" altLang="zh-CN" sz="5000" b="1" dirty="0">
                  <a:solidFill>
                    <a:srgbClr val="EF8340"/>
                  </a:solidFill>
                  <a:latin typeface="微软雅黑" pitchFamily="34" charset="-122"/>
                  <a:ea typeface="微软雅黑" pitchFamily="34" charset="-122"/>
                </a:rPr>
                <a:t>PART 11 </a:t>
              </a:r>
              <a:r>
                <a:rPr lang="zh-CN" altLang="en-US" sz="5000" b="1" dirty="0">
                  <a:solidFill>
                    <a:srgbClr val="EF8340"/>
                  </a:solidFill>
                  <a:latin typeface="微软雅黑" pitchFamily="34" charset="-122"/>
                  <a:ea typeface="微软雅黑" pitchFamily="34" charset="-122"/>
                </a:rPr>
                <a:t>　</a:t>
              </a:r>
            </a:p>
          </p:txBody>
        </p:sp>
        <p:sp>
          <p:nvSpPr>
            <p:cNvPr id="17" name="TextBox 16"/>
            <p:cNvSpPr txBox="1"/>
            <p:nvPr/>
          </p:nvSpPr>
          <p:spPr>
            <a:xfrm>
              <a:off x="12815919" y="6789854"/>
              <a:ext cx="10520578" cy="1169551"/>
            </a:xfrm>
            <a:prstGeom prst="rect">
              <a:avLst/>
            </a:prstGeom>
            <a:noFill/>
          </p:spPr>
          <p:txBody>
            <a:bodyPr wrap="square" rtlCol="0">
              <a:spAutoFit/>
            </a:bodyPr>
            <a:lstStyle/>
            <a:p>
              <a:r>
                <a:rPr lang="zh-CN" altLang="en-US" sz="7000" b="1" dirty="0">
                  <a:solidFill>
                    <a:srgbClr val="404040"/>
                  </a:solidFill>
                  <a:latin typeface="微软雅黑" pitchFamily="34" charset="-122"/>
                  <a:ea typeface="微软雅黑" pitchFamily="34" charset="-122"/>
                </a:rPr>
                <a:t>文学类文本阅读</a:t>
              </a:r>
              <a:r>
                <a:rPr lang="en-US" altLang="zh-CN" sz="7000" b="1" dirty="0">
                  <a:solidFill>
                    <a:srgbClr val="404040"/>
                  </a:solidFill>
                  <a:latin typeface="微软雅黑" pitchFamily="34" charset="-122"/>
                  <a:ea typeface="微软雅黑" pitchFamily="34" charset="-122"/>
                </a:rPr>
                <a:t>——</a:t>
              </a:r>
              <a:r>
                <a:rPr lang="zh-CN" altLang="en-US" sz="7000" b="1" dirty="0">
                  <a:solidFill>
                    <a:srgbClr val="404040"/>
                  </a:solidFill>
                  <a:latin typeface="微软雅黑" pitchFamily="34" charset="-122"/>
                  <a:ea typeface="微软雅黑" pitchFamily="34" charset="-122"/>
                </a:rPr>
                <a:t>小说</a:t>
              </a: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2989038" y="8848973"/>
            <a:ext cx="7389550" cy="1292662"/>
          </a:xfrm>
          <a:prstGeom prst="rect">
            <a:avLst/>
          </a:prstGeom>
          <a:noFill/>
        </p:spPr>
        <p:txBody>
          <a:bodyPr wrap="square" rtlCol="0">
            <a:spAutoFit/>
          </a:bodyPr>
          <a:lstStyle/>
          <a:p>
            <a:r>
              <a:rPr lang="zh-CN" altLang="en-US" sz="3900" dirty="0">
                <a:solidFill>
                  <a:srgbClr val="EF8340"/>
                </a:solidFill>
                <a:latin typeface="微软雅黑" pitchFamily="34" charset="-122"/>
                <a:ea typeface="微软雅黑" pitchFamily="34" charset="-122"/>
                <a:hlinkClick r:id="rId3" action="ppaction://hlinksldjump"/>
              </a:rPr>
              <a:t>第</a:t>
            </a:r>
            <a:r>
              <a:rPr lang="en-US" altLang="zh-CN" sz="3900" dirty="0">
                <a:solidFill>
                  <a:srgbClr val="EF8340"/>
                </a:solidFill>
                <a:latin typeface="微软雅黑" pitchFamily="34" charset="-122"/>
                <a:ea typeface="微软雅黑" pitchFamily="34" charset="-122"/>
                <a:hlinkClick r:id="rId3" action="ppaction://hlinksldjump"/>
              </a:rPr>
              <a:t>1</a:t>
            </a:r>
            <a:r>
              <a:rPr lang="zh-CN" altLang="en-US" sz="3900" dirty="0">
                <a:solidFill>
                  <a:srgbClr val="EF8340"/>
                </a:solidFill>
                <a:latin typeface="微软雅黑" pitchFamily="34" charset="-122"/>
                <a:ea typeface="微软雅黑" pitchFamily="34" charset="-122"/>
                <a:hlinkClick r:id="rId3" action="ppaction://hlinksldjump"/>
              </a:rPr>
              <a:t>讲 </a:t>
            </a:r>
            <a:r>
              <a:rPr lang="zh-CN" altLang="en-US" sz="3900" dirty="0">
                <a:solidFill>
                  <a:schemeClr val="bg1">
                    <a:lumMod val="50000"/>
                  </a:schemeClr>
                </a:solidFill>
                <a:latin typeface="微软雅黑" pitchFamily="34" charset="-122"/>
                <a:ea typeface="微软雅黑" pitchFamily="34" charset="-122"/>
              </a:rPr>
              <a:t>│ </a:t>
            </a:r>
            <a:r>
              <a:rPr lang="zh-CN" altLang="en-US" sz="3900" dirty="0">
                <a:solidFill>
                  <a:schemeClr val="bg1">
                    <a:lumMod val="50000"/>
                  </a:schemeClr>
                </a:solidFill>
                <a:latin typeface="微软雅黑" pitchFamily="34" charset="-122"/>
                <a:ea typeface="微软雅黑" pitchFamily="34" charset="-122"/>
                <a:hlinkClick r:id="rId4" action="ppaction://hlinksldjump"/>
              </a:rPr>
              <a:t>第</a:t>
            </a:r>
            <a:r>
              <a:rPr lang="en-US" altLang="zh-CN" sz="3900" dirty="0">
                <a:solidFill>
                  <a:schemeClr val="bg1">
                    <a:lumMod val="50000"/>
                  </a:schemeClr>
                </a:solidFill>
                <a:latin typeface="微软雅黑" pitchFamily="34" charset="-122"/>
                <a:ea typeface="微软雅黑" pitchFamily="34" charset="-122"/>
                <a:hlinkClick r:id="rId4" action="ppaction://hlinksldjump"/>
              </a:rPr>
              <a:t>2</a:t>
            </a:r>
            <a:r>
              <a:rPr lang="zh-CN" altLang="en-US" sz="3900" dirty="0">
                <a:solidFill>
                  <a:schemeClr val="bg1">
                    <a:lumMod val="50000"/>
                  </a:schemeClr>
                </a:solidFill>
                <a:latin typeface="微软雅黑" pitchFamily="34" charset="-122"/>
                <a:ea typeface="微软雅黑" pitchFamily="34" charset="-122"/>
                <a:hlinkClick r:id="rId4" action="ppaction://hlinksldjump"/>
              </a:rPr>
              <a:t>讲</a:t>
            </a:r>
            <a:r>
              <a:rPr lang="zh-CN" altLang="en-US" sz="3900" dirty="0">
                <a:solidFill>
                  <a:schemeClr val="bg1">
                    <a:lumMod val="50000"/>
                  </a:schemeClr>
                </a:solidFill>
                <a:latin typeface="微软雅黑" pitchFamily="34" charset="-122"/>
                <a:ea typeface="微软雅黑" pitchFamily="34" charset="-122"/>
              </a:rPr>
              <a:t>│ </a:t>
            </a:r>
            <a:r>
              <a:rPr lang="zh-CN" altLang="en-US" sz="3900" dirty="0">
                <a:solidFill>
                  <a:schemeClr val="bg1">
                    <a:lumMod val="50000"/>
                  </a:schemeClr>
                </a:solidFill>
                <a:latin typeface="微软雅黑" pitchFamily="34" charset="-122"/>
                <a:ea typeface="微软雅黑" pitchFamily="34" charset="-122"/>
                <a:hlinkClick r:id="rId5" action="ppaction://hlinksldjump"/>
              </a:rPr>
              <a:t>第</a:t>
            </a:r>
            <a:r>
              <a:rPr lang="en-US" altLang="zh-CN" sz="3900" dirty="0">
                <a:solidFill>
                  <a:schemeClr val="bg1">
                    <a:lumMod val="50000"/>
                  </a:schemeClr>
                </a:solidFill>
                <a:latin typeface="微软雅黑" pitchFamily="34" charset="-122"/>
                <a:ea typeface="微软雅黑" pitchFamily="34" charset="-122"/>
                <a:hlinkClick r:id="rId5" action="ppaction://hlinksldjump"/>
              </a:rPr>
              <a:t>3</a:t>
            </a:r>
            <a:r>
              <a:rPr lang="zh-CN" altLang="en-US" sz="3900" dirty="0">
                <a:solidFill>
                  <a:schemeClr val="bg1">
                    <a:lumMod val="50000"/>
                  </a:schemeClr>
                </a:solidFill>
                <a:latin typeface="微软雅黑" pitchFamily="34" charset="-122"/>
                <a:ea typeface="微软雅黑" pitchFamily="34" charset="-122"/>
                <a:hlinkClick r:id="rId5" action="ppaction://hlinksldjump"/>
              </a:rPr>
              <a:t>讲</a:t>
            </a:r>
            <a:r>
              <a:rPr lang="zh-CN" altLang="en-US" sz="3900" dirty="0">
                <a:solidFill>
                  <a:schemeClr val="bg1">
                    <a:lumMod val="50000"/>
                  </a:schemeClr>
                </a:solidFill>
                <a:latin typeface="微软雅黑" pitchFamily="34" charset="-122"/>
                <a:ea typeface="微软雅黑" pitchFamily="34" charset="-122"/>
              </a:rPr>
              <a:t>│ </a:t>
            </a:r>
            <a:r>
              <a:rPr lang="zh-CN" altLang="en-US" sz="3900" dirty="0">
                <a:solidFill>
                  <a:schemeClr val="bg1">
                    <a:lumMod val="50000"/>
                  </a:schemeClr>
                </a:solidFill>
                <a:latin typeface="微软雅黑" pitchFamily="34" charset="-122"/>
                <a:ea typeface="微软雅黑" pitchFamily="34" charset="-122"/>
                <a:hlinkClick r:id="rId6" action="ppaction://hlinksldjump"/>
              </a:rPr>
              <a:t>第</a:t>
            </a:r>
            <a:r>
              <a:rPr lang="en-US" altLang="zh-CN" sz="3900" dirty="0">
                <a:solidFill>
                  <a:schemeClr val="bg1">
                    <a:lumMod val="50000"/>
                  </a:schemeClr>
                </a:solidFill>
                <a:latin typeface="微软雅黑" pitchFamily="34" charset="-122"/>
                <a:ea typeface="微软雅黑" pitchFamily="34" charset="-122"/>
                <a:hlinkClick r:id="rId6" action="ppaction://hlinksldjump"/>
              </a:rPr>
              <a:t>4</a:t>
            </a:r>
            <a:r>
              <a:rPr lang="zh-CN" altLang="en-US" sz="3900" dirty="0">
                <a:solidFill>
                  <a:schemeClr val="bg1">
                    <a:lumMod val="50000"/>
                  </a:schemeClr>
                </a:solidFill>
                <a:latin typeface="微软雅黑" pitchFamily="34" charset="-122"/>
                <a:ea typeface="微软雅黑" pitchFamily="34" charset="-122"/>
                <a:hlinkClick r:id="rId6" action="ppaction://hlinksldjump"/>
              </a:rPr>
              <a:t>讲</a:t>
            </a:r>
            <a:r>
              <a:rPr lang="zh-CN" altLang="en-US" sz="3900" dirty="0">
                <a:solidFill>
                  <a:schemeClr val="bg1">
                    <a:lumMod val="50000"/>
                  </a:schemeClr>
                </a:solidFill>
                <a:latin typeface="微软雅黑" pitchFamily="34" charset="-122"/>
                <a:ea typeface="微软雅黑" pitchFamily="34" charset="-122"/>
              </a:rPr>
              <a:t>│ </a:t>
            </a:r>
            <a:r>
              <a:rPr lang="zh-CN" altLang="en-US" sz="3900" dirty="0">
                <a:solidFill>
                  <a:schemeClr val="bg1">
                    <a:lumMod val="50000"/>
                  </a:schemeClr>
                </a:solidFill>
                <a:latin typeface="微软雅黑" pitchFamily="34" charset="-122"/>
                <a:ea typeface="微软雅黑" pitchFamily="34" charset="-122"/>
                <a:hlinkClick r:id="rId7" action="ppaction://hlinksldjump"/>
              </a:rPr>
              <a:t>第</a:t>
            </a:r>
            <a:r>
              <a:rPr lang="en-US" altLang="zh-CN" sz="3900" dirty="0">
                <a:solidFill>
                  <a:schemeClr val="bg1">
                    <a:lumMod val="50000"/>
                  </a:schemeClr>
                </a:solidFill>
                <a:latin typeface="微软雅黑" pitchFamily="34" charset="-122"/>
                <a:ea typeface="微软雅黑" pitchFamily="34" charset="-122"/>
                <a:hlinkClick r:id="rId7" action="ppaction://hlinksldjump"/>
              </a:rPr>
              <a:t>5</a:t>
            </a:r>
            <a:r>
              <a:rPr lang="zh-CN" altLang="en-US" sz="3900" dirty="0">
                <a:solidFill>
                  <a:schemeClr val="bg1">
                    <a:lumMod val="50000"/>
                  </a:schemeClr>
                </a:solidFill>
                <a:latin typeface="微软雅黑" pitchFamily="34" charset="-122"/>
                <a:ea typeface="微软雅黑" pitchFamily="34" charset="-122"/>
                <a:hlinkClick r:id="rId7" action="ppaction://hlinksldjump"/>
              </a:rPr>
              <a:t>讲</a:t>
            </a:r>
            <a:r>
              <a:rPr lang="zh-CN" altLang="en-US" sz="3900" dirty="0">
                <a:solidFill>
                  <a:schemeClr val="bg1">
                    <a:lumMod val="50000"/>
                  </a:schemeClr>
                </a:solidFill>
                <a:latin typeface="微软雅黑" pitchFamily="34" charset="-122"/>
                <a:ea typeface="微软雅黑" pitchFamily="34" charset="-122"/>
              </a:rPr>
              <a:t> │ </a:t>
            </a:r>
            <a:r>
              <a:rPr lang="zh-CN" altLang="en-US" sz="3900" dirty="0">
                <a:solidFill>
                  <a:schemeClr val="bg1">
                    <a:lumMod val="50000"/>
                  </a:schemeClr>
                </a:solidFill>
                <a:latin typeface="微软雅黑" pitchFamily="34" charset="-122"/>
                <a:ea typeface="微软雅黑" pitchFamily="34" charset="-122"/>
                <a:hlinkClick r:id="rId8" action="ppaction://hlinksldjump"/>
              </a:rPr>
              <a:t>第</a:t>
            </a:r>
            <a:r>
              <a:rPr lang="en-US" altLang="zh-CN" sz="3900" dirty="0">
                <a:solidFill>
                  <a:schemeClr val="bg1">
                    <a:lumMod val="50000"/>
                  </a:schemeClr>
                </a:solidFill>
                <a:latin typeface="微软雅黑" pitchFamily="34" charset="-122"/>
                <a:ea typeface="微软雅黑" pitchFamily="34" charset="-122"/>
                <a:hlinkClick r:id="rId8" action="ppaction://hlinksldjump"/>
              </a:rPr>
              <a:t>6</a:t>
            </a:r>
            <a:r>
              <a:rPr lang="zh-CN" altLang="en-US" sz="3900" dirty="0">
                <a:solidFill>
                  <a:schemeClr val="bg1">
                    <a:lumMod val="50000"/>
                  </a:schemeClr>
                </a:solidFill>
                <a:latin typeface="微软雅黑" pitchFamily="34" charset="-122"/>
                <a:ea typeface="微软雅黑" pitchFamily="34" charset="-122"/>
                <a:hlinkClick r:id="rId8" action="ppaction://hlinksldjump"/>
              </a:rPr>
              <a:t>讲</a:t>
            </a:r>
            <a:r>
              <a:rPr lang="zh-CN" altLang="en-US" sz="3900" dirty="0">
                <a:solidFill>
                  <a:schemeClr val="bg1">
                    <a:lumMod val="50000"/>
                  </a:schemeClr>
                </a:solidFill>
                <a:latin typeface="微软雅黑" pitchFamily="34" charset="-122"/>
                <a:ea typeface="微软雅黑" pitchFamily="34" charset="-122"/>
              </a:rPr>
              <a:t>│ </a:t>
            </a:r>
            <a:r>
              <a:rPr lang="zh-CN" altLang="en-US" sz="3900" dirty="0">
                <a:solidFill>
                  <a:schemeClr val="bg1">
                    <a:lumMod val="50000"/>
                  </a:schemeClr>
                </a:solidFill>
                <a:latin typeface="微软雅黑" pitchFamily="34" charset="-122"/>
                <a:ea typeface="微软雅黑" pitchFamily="34" charset="-122"/>
                <a:hlinkClick r:id="rId9" action="ppaction://hlinksldjump"/>
              </a:rPr>
              <a:t>第</a:t>
            </a:r>
            <a:r>
              <a:rPr lang="en-US" altLang="zh-CN" sz="3900" dirty="0">
                <a:solidFill>
                  <a:schemeClr val="bg1">
                    <a:lumMod val="50000"/>
                  </a:schemeClr>
                </a:solidFill>
                <a:latin typeface="微软雅黑" pitchFamily="34" charset="-122"/>
                <a:ea typeface="微软雅黑" pitchFamily="34" charset="-122"/>
                <a:hlinkClick r:id="rId9" action="ppaction://hlinksldjump"/>
              </a:rPr>
              <a:t>7</a:t>
            </a:r>
            <a:r>
              <a:rPr lang="zh-CN" altLang="en-US" sz="3900" dirty="0">
                <a:solidFill>
                  <a:schemeClr val="bg1">
                    <a:lumMod val="50000"/>
                  </a:schemeClr>
                </a:solidFill>
                <a:latin typeface="微软雅黑" pitchFamily="34" charset="-122"/>
                <a:ea typeface="微软雅黑" pitchFamily="34" charset="-122"/>
                <a:hlinkClick r:id="rId9" action="ppaction://hlinksldjump"/>
              </a:rPr>
              <a:t>讲</a:t>
            </a:r>
            <a:endParaRPr lang="zh-CN" altLang="en-US" sz="3900" dirty="0">
              <a:solidFill>
                <a:schemeClr val="bg1">
                  <a:lumMod val="50000"/>
                </a:schemeClr>
              </a:solidFill>
              <a:latin typeface="微软雅黑" pitchFamily="34" charset="-122"/>
              <a:ea typeface="微软雅黑"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21">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21">
                                            <p:txEl>
                                              <p:pRg st="0" end="0"/>
                                            </p:txEl>
                                          </p:spTgt>
                                        </p:tgtEl>
                                        <p:attrNameLst>
                                          <p:attrName>style.color</p:attrName>
                                        </p:attrNameLst>
                                      </p:cBhvr>
                                      <p:to>
                                        <p:clrVal>
                                          <a:schemeClr val="accent2"/>
                                        </p:clrVal>
                                      </p:to>
                                    </p:set>
                                    <p:set>
                                      <p:cBhvr>
                                        <p:cTn id="10" dur="1000" fill="hold"/>
                                        <p:tgtEl>
                                          <p:spTgt spid="21">
                                            <p:txEl>
                                              <p:pRg st="0" end="0"/>
                                            </p:txEl>
                                          </p:spTgt>
                                        </p:tgtEl>
                                        <p:attrNameLst>
                                          <p:attrName>fillcolor</p:attrName>
                                        </p:attrNameLst>
                                      </p:cBhvr>
                                      <p:to>
                                        <p:clrVal>
                                          <a:schemeClr val="accent2"/>
                                        </p:clrVal>
                                      </p:to>
                                    </p:set>
                                    <p:set>
                                      <p:cBhvr>
                                        <p:cTn id="11" dur="1000" fill="hold"/>
                                        <p:tgtEl>
                                          <p:spTgt spid="2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1655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“钱忘记了！”她走上前递给了他。</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“你为什么要这样做？”小伙子接过钱，反复在双手中递换着。“不为什么，这是你的钱啊。”她淡淡地笑了笑，转身离开了。小伙子在原地站了一会儿，消失在车站广场。</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早晨，阳光洒满了车站广场。她在爆竹声中醒来，这才意识到是新年了。她打开那扇冰冷的铁皮房门，向外张望，忽然愣在了那儿：门前站着一位邮差，正要举手敲她的铁皮门。那邮差手里捧着一束正在怒放的康乃馨，递给她，然后拿出一张签单让她签字。她懵懂地签了字，邮差转身就走。她喊住了邮差：“谁送的？”邮差指着花儿说：“他没留名字。”她便去看那束花儿，发现花丛中有一张小卡片：“但愿新年花盛开。”落款是“昨夜归人”。她的头“嗡”的一声，眼泪突然顺脸而下。</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这是她真正的新年，有人知道了她的存在。</a:t>
            </a:r>
          </a:p>
        </p:txBody>
      </p:sp>
    </p:spTree>
    <p:extLst>
      <p:ext uri="{BB962C8B-B14F-4D97-AF65-F5344CB8AC3E}">
        <p14:creationId xmlns:p14="http://schemas.microsoft.com/office/powerpoint/2010/main" xmlns="" val="34085192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14582"/>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4.</a:t>
            </a:r>
            <a:r>
              <a:rPr lang="zh-CN" altLang="en-US"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小说两次写到长哥说唱时的声音，有什么作用？请简要分析。</a:t>
            </a:r>
          </a:p>
        </p:txBody>
      </p:sp>
      <p:sp>
        <p:nvSpPr>
          <p:cNvPr id="8" name="矩形 7"/>
          <p:cNvSpPr/>
          <p:nvPr/>
        </p:nvSpPr>
        <p:spPr>
          <a:xfrm>
            <a:off x="2023200" y="4284886"/>
            <a:ext cx="19800000" cy="71002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4284886"/>
            <a:ext cx="19800000"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次，声音清脆高亢，写出长哥年轻而富有生气，充满生命活力，拥有自然、淳朴的天籁之音。②第二次，声音低沉浑然、苍凉，反映了长哥看到渔鼓被人冷落后的无可奈何，以及前途渺茫的忧伤、失落。③对比。通过前后两次声音的对比，写出了长哥心态的变化，突出了长哥的失落、伤感和无法预料命运的忧愁。</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8495307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14582"/>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小说以“渔鼓”为题，好在哪里？试结合材料，谈谈你的理解。</a:t>
            </a:r>
          </a:p>
        </p:txBody>
      </p:sp>
      <p:sp>
        <p:nvSpPr>
          <p:cNvPr id="8" name="矩形 7"/>
          <p:cNvSpPr/>
          <p:nvPr/>
        </p:nvSpPr>
        <p:spPr>
          <a:xfrm>
            <a:off x="2023200" y="4001497"/>
            <a:ext cx="19800000" cy="73836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2964" y="4001496"/>
            <a:ext cx="19800000"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①含义丰富。渔鼓既是一种物象，也是一种艺术名称，还代表着农民曾经喜爱的民间文化。②重点突出。作为传统乐器的一种，在小说中是一条线索，与人物、音乐等组合，构成民间艺术。③点明主旨。渔鼓只是一个载体，运用对比手法，将渔鼓艺术与流行歌曲、影视文化等做比较，探寻了渔鼓艺术衰落的原因，唤起人们对民间艺术的重视，对民间艺人的同情。④创作目的鲜明。小说以渔鼓为题，实际是把它作为民间艺术的重要载体，呼吁人们关注像渔鼓这一类传统非物质文化的命运。</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本题考查探究。要根据具体的内容，分析出题目好在哪里，主要从含义、内容、主旨等方面入手。</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8697073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1919" y="0"/>
            <a:ext cx="23679449" cy="13322300"/>
          </a:xfrm>
          <a:prstGeom prst="rect">
            <a:avLst/>
          </a:prstGeom>
        </p:spPr>
      </p:pic>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a:solidFill>
                  <a:srgbClr val="EF8340"/>
                </a:solidFill>
                <a:latin typeface="微软雅黑" pitchFamily="34" charset="-122"/>
                <a:ea typeface="微软雅黑" pitchFamily="34" charset="-122"/>
              </a:rPr>
              <a:t>第</a:t>
            </a:r>
            <a:r>
              <a:rPr lang="en-US" altLang="zh-CN" sz="6000" b="1" dirty="0">
                <a:solidFill>
                  <a:srgbClr val="EF8340"/>
                </a:solidFill>
                <a:latin typeface="微软雅黑" pitchFamily="34" charset="-122"/>
                <a:ea typeface="微软雅黑" pitchFamily="34" charset="-122"/>
              </a:rPr>
              <a:t>6</a:t>
            </a:r>
            <a:r>
              <a:rPr lang="zh-CN" altLang="en-US" sz="6000" b="1" dirty="0">
                <a:solidFill>
                  <a:srgbClr val="EF8340"/>
                </a:solidFill>
                <a:latin typeface="微软雅黑" pitchFamily="34" charset="-122"/>
                <a:ea typeface="微软雅黑" pitchFamily="34" charset="-122"/>
              </a:rPr>
              <a:t>讲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子母题型变式</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284534"/>
            <a:ext cx="14369680" cy="1631216"/>
          </a:xfrm>
          <a:prstGeom prst="rect">
            <a:avLst/>
          </a:prstGeom>
          <a:noFill/>
        </p:spPr>
        <p:txBody>
          <a:bodyPr wrap="square" rtlCol="0">
            <a:spAutoFit/>
          </a:bodyPr>
          <a:lstStyle/>
          <a:p>
            <a:r>
              <a:rPr lang="zh-CN" altLang="en-US" sz="10000" b="1" dirty="0">
                <a:solidFill>
                  <a:srgbClr val="404040"/>
                </a:solidFill>
                <a:latin typeface="微软雅黑" pitchFamily="34" charset="-122"/>
                <a:ea typeface="微软雅黑" pitchFamily="34" charset="-122"/>
              </a:rPr>
              <a:t>品味表达技巧</a:t>
            </a:r>
          </a:p>
        </p:txBody>
      </p:sp>
    </p:spTree>
    <p:extLst>
      <p:ext uri="{BB962C8B-B14F-4D97-AF65-F5344CB8AC3E}">
        <p14:creationId xmlns:p14="http://schemas.microsoft.com/office/powerpoint/2010/main" xmlns="" val="16948762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6574107"/>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zh-CN" altLang="en-US" sz="3600" dirty="0">
                <a:solidFill>
                  <a:schemeClr val="tx1">
                    <a:lumMod val="50000"/>
                    <a:lumOff val="50000"/>
                  </a:schemeClr>
                </a:solidFill>
                <a:latin typeface="微软雅黑" pitchFamily="34" charset="-122"/>
                <a:ea typeface="微软雅黑" pitchFamily="34" charset="-122"/>
              </a:rPr>
              <a:t>本考点对应的</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中的要求是“分析作品的主要表现手法”，考查分析综合能力，能力层级为</a:t>
            </a:r>
            <a:r>
              <a:rPr lang="en-US" altLang="zh-CN" sz="3600" dirty="0">
                <a:solidFill>
                  <a:schemeClr val="tx1">
                    <a:lumMod val="50000"/>
                    <a:lumOff val="50000"/>
                  </a:schemeClr>
                </a:solidFill>
                <a:latin typeface="微软雅黑" pitchFamily="34" charset="-122"/>
                <a:ea typeface="微软雅黑" pitchFamily="34" charset="-122"/>
              </a:rPr>
              <a:t>C</a:t>
            </a:r>
            <a:r>
              <a:rPr lang="zh-CN" altLang="en-US" sz="3600" dirty="0">
                <a:solidFill>
                  <a:schemeClr val="tx1">
                    <a:lumMod val="50000"/>
                    <a:lumOff val="50000"/>
                  </a:schemeClr>
                </a:solidFill>
                <a:latin typeface="微软雅黑" pitchFamily="34" charset="-122"/>
                <a:ea typeface="微软雅黑" pitchFamily="34" charset="-122"/>
              </a:rPr>
              <a:t>；“品味精彩的语言表达艺术”“领悟作品的艺术魅力”，考查鉴赏评价能力，能力层级为</a:t>
            </a:r>
            <a:r>
              <a:rPr lang="en-US" altLang="zh-CN" sz="3600" dirty="0">
                <a:solidFill>
                  <a:schemeClr val="tx1">
                    <a:lumMod val="50000"/>
                    <a:lumOff val="50000"/>
                  </a:schemeClr>
                </a:solidFill>
                <a:latin typeface="微软雅黑" pitchFamily="34" charset="-122"/>
                <a:ea typeface="微软雅黑" pitchFamily="34" charset="-122"/>
              </a:rPr>
              <a:t>D</a:t>
            </a:r>
            <a:r>
              <a:rPr lang="zh-CN" altLang="en-US" sz="3600" dirty="0">
                <a:solidFill>
                  <a:schemeClr val="tx1">
                    <a:lumMod val="50000"/>
                    <a:lumOff val="50000"/>
                  </a:schemeClr>
                </a:solidFill>
                <a:latin typeface="微软雅黑" pitchFamily="34" charset="-122"/>
                <a:ea typeface="微软雅黑" pitchFamily="34" charset="-122"/>
              </a:rPr>
              <a:t>。小说的表达技巧涉及表现手法、叙述人称、情节安排等内容；语言表达艺术涉及描写方法、修辞手法、遣词造句等内容；作品的艺术魅力就体现在使用技巧所达到的打动人心的艺术效果上。 </a:t>
            </a:r>
          </a:p>
          <a:p>
            <a:pPr>
              <a:lnSpc>
                <a:spcPct val="130000"/>
              </a:lnSpc>
            </a:pPr>
            <a:r>
              <a:rPr lang="zh-CN" altLang="en-US" sz="3600" b="1" dirty="0">
                <a:solidFill>
                  <a:srgbClr val="EF8340"/>
                </a:solidFill>
                <a:latin typeface="微软雅黑" pitchFamily="34" charset="-122"/>
                <a:ea typeface="微软雅黑" pitchFamily="34" charset="-122"/>
              </a:rPr>
              <a:t>考情透析   </a:t>
            </a:r>
            <a:r>
              <a:rPr lang="zh-CN" altLang="en-US" sz="3600" dirty="0">
                <a:solidFill>
                  <a:schemeClr val="tx1">
                    <a:lumMod val="50000"/>
                    <a:lumOff val="50000"/>
                  </a:schemeClr>
                </a:solidFill>
                <a:latin typeface="微软雅黑" pitchFamily="34" charset="-122"/>
                <a:ea typeface="微软雅黑" pitchFamily="34" charset="-122"/>
              </a:rPr>
              <a:t> 表达技巧和语言表达艺术是小说技巧考查的重点。对小说表达技巧的考查有两个角度：一是整体赏析，二是局部赏析。就已考查的情况来看，两种题型都有出现，考题的指向性明确：或人称，或描写，或修辞；或分析其作用，或赏析其效果。考生比较容易把握。如</a:t>
            </a:r>
            <a:r>
              <a:rPr lang="en-US" altLang="zh-CN" sz="3600" dirty="0">
                <a:solidFill>
                  <a:schemeClr val="tx1">
                    <a:lumMod val="50000"/>
                    <a:lumOff val="50000"/>
                  </a:schemeClr>
                </a:solidFill>
                <a:latin typeface="微软雅黑" pitchFamily="34" charset="-122"/>
                <a:ea typeface="微软雅黑" pitchFamily="34" charset="-122"/>
              </a:rPr>
              <a:t>2014</a:t>
            </a:r>
            <a:r>
              <a:rPr lang="zh-CN" altLang="en-US" sz="3600" dirty="0">
                <a:solidFill>
                  <a:schemeClr val="tx1">
                    <a:lumMod val="50000"/>
                    <a:lumOff val="50000"/>
                  </a:schemeClr>
                </a:solidFill>
                <a:latin typeface="微软雅黑" pitchFamily="34" charset="-122"/>
                <a:ea typeface="微软雅黑" pitchFamily="34" charset="-122"/>
              </a:rPr>
              <a:t>年新课标全国卷</a:t>
            </a:r>
            <a:r>
              <a:rPr lang="en-US" altLang="zh-CN" sz="3600" dirty="0">
                <a:solidFill>
                  <a:schemeClr val="tx1">
                    <a:lumMod val="50000"/>
                    <a:lumOff val="50000"/>
                  </a:schemeClr>
                </a:solidFill>
                <a:latin typeface="微软雅黑" pitchFamily="34" charset="-122"/>
                <a:ea typeface="微软雅黑" pitchFamily="34" charset="-122"/>
              </a:rPr>
              <a:t>Ⅱ</a:t>
            </a:r>
            <a:r>
              <a:rPr lang="zh-CN" altLang="en-US" sz="3600" dirty="0">
                <a:solidFill>
                  <a:schemeClr val="tx1">
                    <a:lumMod val="50000"/>
                    <a:lumOff val="50000"/>
                  </a:schemeClr>
                </a:solidFill>
                <a:latin typeface="微软雅黑" pitchFamily="34" charset="-122"/>
                <a:ea typeface="微软雅黑" pitchFamily="34" charset="-122"/>
              </a:rPr>
              <a:t>、</a:t>
            </a:r>
            <a:r>
              <a:rPr lang="en-US" altLang="zh-CN" sz="3600" dirty="0">
                <a:solidFill>
                  <a:schemeClr val="tx1">
                    <a:lumMod val="50000"/>
                    <a:lumOff val="50000"/>
                  </a:schemeClr>
                </a:solidFill>
                <a:latin typeface="微软雅黑" pitchFamily="34" charset="-122"/>
                <a:ea typeface="微软雅黑" pitchFamily="34" charset="-122"/>
              </a:rPr>
              <a:t>2013</a:t>
            </a:r>
            <a:r>
              <a:rPr lang="zh-CN" altLang="en-US" sz="3600" dirty="0">
                <a:solidFill>
                  <a:schemeClr val="tx1">
                    <a:lumMod val="50000"/>
                    <a:lumOff val="50000"/>
                  </a:schemeClr>
                </a:solidFill>
                <a:latin typeface="微软雅黑" pitchFamily="34" charset="-122"/>
                <a:ea typeface="微软雅黑" pitchFamily="34" charset="-122"/>
              </a:rPr>
              <a:t>年新课标全国卷</a:t>
            </a:r>
            <a:r>
              <a:rPr lang="en-US" altLang="zh-CN" sz="3600" dirty="0">
                <a:solidFill>
                  <a:schemeClr val="tx1">
                    <a:lumMod val="50000"/>
                    <a:lumOff val="50000"/>
                  </a:schemeClr>
                </a:solidFill>
                <a:latin typeface="微软雅黑" pitchFamily="34" charset="-122"/>
                <a:ea typeface="微软雅黑" pitchFamily="34" charset="-122"/>
              </a:rPr>
              <a:t>Ⅰ</a:t>
            </a:r>
            <a:r>
              <a:rPr lang="zh-CN" altLang="en-US" sz="3600" dirty="0">
                <a:solidFill>
                  <a:schemeClr val="tx1">
                    <a:lumMod val="50000"/>
                    <a:lumOff val="50000"/>
                  </a:schemeClr>
                </a:solidFill>
                <a:latin typeface="微软雅黑" pitchFamily="34" charset="-122"/>
                <a:ea typeface="微软雅黑" pitchFamily="34" charset="-122"/>
              </a:rPr>
              <a:t>、</a:t>
            </a:r>
            <a:r>
              <a:rPr lang="en-US" altLang="zh-CN" sz="3600" dirty="0">
                <a:solidFill>
                  <a:schemeClr val="tx1">
                    <a:lumMod val="50000"/>
                    <a:lumOff val="50000"/>
                  </a:schemeClr>
                </a:solidFill>
                <a:latin typeface="微软雅黑" pitchFamily="34" charset="-122"/>
                <a:ea typeface="微软雅黑" pitchFamily="34" charset="-122"/>
              </a:rPr>
              <a:t>2013</a:t>
            </a:r>
            <a:r>
              <a:rPr lang="zh-CN" altLang="en-US" sz="3600" dirty="0">
                <a:solidFill>
                  <a:schemeClr val="tx1">
                    <a:lumMod val="50000"/>
                    <a:lumOff val="50000"/>
                  </a:schemeClr>
                </a:solidFill>
                <a:latin typeface="微软雅黑" pitchFamily="34" charset="-122"/>
                <a:ea typeface="微软雅黑" pitchFamily="34" charset="-122"/>
              </a:rPr>
              <a:t>年新课标全国卷</a:t>
            </a:r>
            <a:r>
              <a:rPr lang="en-US" altLang="zh-CN" sz="3600" dirty="0">
                <a:solidFill>
                  <a:schemeClr val="tx1">
                    <a:lumMod val="50000"/>
                    <a:lumOff val="50000"/>
                  </a:schemeClr>
                </a:solidFill>
                <a:latin typeface="微软雅黑" pitchFamily="34" charset="-122"/>
                <a:ea typeface="微软雅黑" pitchFamily="34" charset="-122"/>
              </a:rPr>
              <a:t>Ⅱ</a:t>
            </a:r>
            <a:r>
              <a:rPr lang="zh-CN" altLang="en-US" sz="36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20533596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2023200" y="2916734"/>
            <a:ext cx="19788326" cy="8094524"/>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标“*”的为本考点题</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Ⅱ</a:t>
            </a:r>
            <a:r>
              <a:rPr lang="zh-CN" altLang="en-US" sz="4000" dirty="0">
                <a:solidFill>
                  <a:schemeClr val="tx1">
                    <a:lumMod val="50000"/>
                    <a:lumOff val="50000"/>
                  </a:schemeClr>
                </a:solidFill>
                <a:latin typeface="微软雅黑" pitchFamily="34" charset="-122"/>
                <a:ea typeface="微软雅黑" pitchFamily="34" charset="-122"/>
              </a:rPr>
              <a:t>阅读下面的文字，完成题目。 </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鞋</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刘庆邦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有个姑娘叫守明，十八岁那年就定了亲。定亲的彩礼送来了，是几块做衣服的布料。</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媒人一走，母亲眼睛弯弯的，说：“给，你婆家给你的东西。”</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“谁要他的东西，我不要！”</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“不要好呀，我留着给你妹妹做嫁妆。”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妹妹跟过来，要看看是什么好东西。守明像是捍卫什么似的，坚决不让妹妹看，她把包袱放进箱子，啪嗒就锁上了。</a:t>
            </a:r>
          </a:p>
        </p:txBody>
      </p:sp>
    </p:spTree>
    <p:extLst>
      <p:ext uri="{BB962C8B-B14F-4D97-AF65-F5344CB8AC3E}">
        <p14:creationId xmlns:p14="http://schemas.microsoft.com/office/powerpoint/2010/main" xmlns="" val="41401133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家里只有自己时，守明才关了门，把彩礼包儿拿出来。她把那块石榴红的方巾顶在头上，对着镜子左照右照。她的脸红通通的，很像刚下花轿的新娘子。想到新娘子，不知为何，她叹了一口气，鼻子也酸酸的。</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按当地的规矩，守明该给那个人做一双鞋了。她的表情突然变得严肃起来。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她把那个人的鞋样子放在床上，张开指头拃了拃，心中不免吃惊，天哪，那个人人不算大，脚怎么这样大。脚大走四方，不知这个人能不能走四方。她想让他走四方，又不想让他走四方。要是他四处乱走，剩下她一个人在家可怎么办？她想有了，把鞋做得稍小些，给他一双小鞋穿，让他的脚疼，走不成四方。想到这里，她仿佛已看见那人穿上了她做的新鞋，由于用力提鞋，脸都憋得红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“合适吗？”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那个人说合适是合适，就是有点儿紧。</a:t>
            </a:r>
          </a:p>
        </p:txBody>
      </p:sp>
    </p:spTree>
    <p:extLst>
      <p:ext uri="{BB962C8B-B14F-4D97-AF65-F5344CB8AC3E}">
        <p14:creationId xmlns:p14="http://schemas.microsoft.com/office/powerpoint/2010/main" xmlns="" val="40557303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729430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“穿的次数多了就合适了。”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那个人把新鞋穿了一遭，回来说脚疼。</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“你疼我也疼。”</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那个人问她哪里疼。</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“我心疼。”</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那个人就笑了，说：“那我给你揉揉吧！”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她赶紧把胸口抱住了。她抱的动作大了些，把自己从幻想中抱了出来。摸摸脸，脸还火辣辣的。</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瞎想归瞎想，在动剪子剪袼褙时，她还是照原样儿一丝不差地剪下来了。</a:t>
            </a:r>
          </a:p>
        </p:txBody>
      </p:sp>
    </p:spTree>
    <p:extLst>
      <p:ext uri="{BB962C8B-B14F-4D97-AF65-F5344CB8AC3E}">
        <p14:creationId xmlns:p14="http://schemas.microsoft.com/office/powerpoint/2010/main" xmlns="" val="22681849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第一次看见那个人是在社员大会上，那个人在黑压压的会场中念一篇稿子。她不记得稿子里说的是什么，旁边的人打听那个人是哪庄的，叫什么名字，她却记住了。她当时想，这个男孩子，年纪不大，胆子可够大的，敢在这么多人面前念那么长一大篇话。她这个年龄正是心里乱想的年龄，想着想着，就把自己和那个人联系到一块儿去了。不知道那个人有没有对象，要是没对象的话，不知喜欢什么样的</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u="sng" dirty="0">
                <a:solidFill>
                  <a:schemeClr val="tx1">
                    <a:lumMod val="50000"/>
                    <a:lumOff val="50000"/>
                  </a:schemeClr>
                </a:solidFill>
                <a:latin typeface="微软雅黑" pitchFamily="34" charset="-122"/>
                <a:ea typeface="微软雅黑" pitchFamily="34" charset="-122"/>
              </a:rPr>
              <a:t>有一天，家里来了个媒人，守明正要表示心烦，一听介绍的不是别人，正是让她做梦的那个人，一时浑身冰凉，小脸发白，泪珠子一串一串往下掉。母亲以为她对这门亲事不乐意，守明说：“妈，我是舍不得离开您！”</a:t>
            </a:r>
            <a:endParaRPr lang="en-US" altLang="zh-CN" sz="4000" u="sng"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u="sng"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媒人递来消息，说那个人要外出当工人。守明一听有些犯愣，这真应了那句脚大走四方的话。此一去不知何时才能回还。她一定得送给那个人一点儿东西，让那个人念着她，记住她。她没有别的可送，只有这一双鞋。 </a:t>
            </a:r>
          </a:p>
        </p:txBody>
      </p:sp>
    </p:spTree>
    <p:extLst>
      <p:ext uri="{BB962C8B-B14F-4D97-AF65-F5344CB8AC3E}">
        <p14:creationId xmlns:p14="http://schemas.microsoft.com/office/powerpoint/2010/main" xmlns="" val="34618962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81677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那个人外出的日期定下来了，托媒人传话，向她约会，她正好亲手把鞋交给那个人。</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约会的地点是村边那座高桥，时间是吃过晚饭之后。母亲要送她到桥头去，她不让。</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守明把一切都想好了，那个人若说正好，她就让他穿这双鞋上路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人是你的，鞋就是你的，还脱下来干什么！临出门，她又改了主意，觉得只让那个人把鞋穿上试试新就行了，还得让他脱下来，等他回来完婚那一天才能穿。</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守明的设想未能实现。她把鞋递给那个人时，让那个人穿上试试，那个人只笑了笑，说声谢谢，就把鞋竖着插进上衣口袋里去了。直到那个人说再见，鞋也没试一下。那个人说再见时，猛地向守明伸出了手，意思要把手握一握。</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是守明没有料到的。他们虽然见过几次面，但从来没有碰过手。她犹豫了一会儿，还是低着头把手交出去了。那个人的手温热有力，握得她的手忽地出了一层汗，接着她身上也出汗了。那个人大概怕她害臊，就把她的手松开了。</a:t>
            </a:r>
          </a:p>
        </p:txBody>
      </p:sp>
    </p:spTree>
    <p:extLst>
      <p:ext uri="{BB962C8B-B14F-4D97-AF65-F5344CB8AC3E}">
        <p14:creationId xmlns:p14="http://schemas.microsoft.com/office/powerpoint/2010/main" xmlns="" val="37753145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721633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守明下了桥往回走时，见夹道的高庄稼中间拦着一个黑人影，她大吃一惊，正要折回身去追那个人，扑进那个人怀里，让她的那个人救她，人影说话了，原来是她母亲。</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怎么会是母亲呢！在回家的路上，守明一直没跟母亲说话。</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后记：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在农村老家时，人家给我介绍了一个对象。那个姑娘很精心地给我做了一双鞋。参加工作后，我把那双鞋带进了城里，先是舍不得穿，后来想穿也穿不出去了。第一次回家探亲，我把那双鞋退给了那位姑娘。那姑娘接过鞋后，眼里一直泪汪汪的。后来我想到，我一定伤害了那位农村姑娘的心，我辜负了她，一辈子都对不起她。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有删改</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30237951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这时，一位老者走过来，拿起电话。打完了，问道：“姑娘，多少钱？”</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“免费。”她高兴地回答，“今天是新年。”说完，看了一眼面前的老人，咯咯咯地笑了起来。</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rgbClr val="EF8340"/>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下列对这篇小说思想内容与艺术特色的分析和鉴赏，最恰当的一项是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父亲出车祸，母亲下岗，弟弟要上学，为了分担家庭的压力，三年前“她”便开始守着电话亭，过年也得守，为此“她”感到很委屈。</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电话亭前一天到晚人来人往，除偶尔有人拨打电话外，却没有人多看“她”一眼，肯向“她”说一句多余的话，这里折射出当下人际关系的冷漠。</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小说写一对恋人从“她”面前走过，“她”痴痴地盯着那对恋人看，直到他们的影子完全从“她”视线里消失，这里写出少女内心对爱的渴望。</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小说多次描写除夕夜远处的爆竹声和升腾的礼花，与“她”坐守的狭小的、冰冷的铁皮房形成了鲜明反差，衬托出人物境遇凄凉孤单、精神空虚。</a:t>
            </a:r>
          </a:p>
        </p:txBody>
      </p:sp>
    </p:spTree>
    <p:extLst>
      <p:ext uri="{BB962C8B-B14F-4D97-AF65-F5344CB8AC3E}">
        <p14:creationId xmlns:p14="http://schemas.microsoft.com/office/powerpoint/2010/main" xmlns="" val="22153746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6754" y="3778993"/>
            <a:ext cx="19788326" cy="8894743"/>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下列对这篇小说思想艺术特色的分析和鉴赏，最恰当的两项是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．小说注重从细微处表现人的心灵秘密，守明照镜子时，“不知为何，她叹了一口气，鼻子也酸酸的”，寥寥数语，初恋少女的微妙心理就显露出来了。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．小说善于使用对比手法刻画人物，守明的美好形象，就是在与母亲收人家的彩礼、偷偷监视女儿约会等一系列言行的鲜明对比中，逐渐凸显出来的。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．小说擅长在平淡叙述中营造不平常的效果，守明与未婚夫分别后见一黑影，大吃一惊，原来是母亲，这一既在情理之中又在意料之外的情节就颇具匠心。</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．小说地方特色鲜明，尤其是“守明像是捍卫什么似的”“在黑压压的会场中念一篇稿子”等日常生活语言的大量使用，更增添了浓郁的乡土气息。</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a:t>
            </a:r>
            <a:r>
              <a:rPr lang="zh-CN" altLang="en-US" sz="4000" dirty="0">
                <a:solidFill>
                  <a:schemeClr val="tx1">
                    <a:lumMod val="50000"/>
                    <a:lumOff val="50000"/>
                  </a:schemeClr>
                </a:solidFill>
                <a:latin typeface="微软雅黑" pitchFamily="34" charset="-122"/>
                <a:ea typeface="微软雅黑" pitchFamily="34" charset="-122"/>
              </a:rPr>
              <a:t>．小说善于通过细节描写表现人物性格，未婚夫和守明约会时随意把鞋插进口袋，分手时又主动与守明握手，表明他虽是一个农村青年却有现代意识。</a:t>
            </a: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原味母题</a:t>
            </a:r>
          </a:p>
        </p:txBody>
      </p:sp>
    </p:spTree>
    <p:extLst>
      <p:ext uri="{BB962C8B-B14F-4D97-AF65-F5344CB8AC3E}">
        <p14:creationId xmlns:p14="http://schemas.microsoft.com/office/powerpoint/2010/main" xmlns="" val="25118942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16338"/>
            <a:ext cx="19800000" cy="79390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88742"/>
            <a:ext cx="19800000"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项不给分。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本题考查对小说内容的分析和理解的能力，能力层级为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项，此处不是对比手法。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项，“捍卫”“在黑压压的会场中念一篇稿子”均不是日常生活语言，不能证明有“地方特色”。</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项，由“随意把鞋插进口袋”不能分析出他“有现代意识”。</a:t>
            </a:r>
          </a:p>
        </p:txBody>
      </p:sp>
    </p:spTree>
    <p:extLst>
      <p:ext uri="{BB962C8B-B14F-4D97-AF65-F5344CB8AC3E}">
        <p14:creationId xmlns:p14="http://schemas.microsoft.com/office/powerpoint/2010/main" xmlns="" val="38035065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92552"/>
          </a:xfrm>
          <a:prstGeom prst="rect">
            <a:avLst/>
          </a:prstGeom>
          <a:noFill/>
        </p:spPr>
        <p:txBody>
          <a:bodyPr wrap="square" rtlCol="0">
            <a:spAutoFit/>
          </a:bodyPr>
          <a:lstStyle/>
          <a:p>
            <a:pPr>
              <a:lnSpc>
                <a:spcPct val="130000"/>
              </a:lnSpc>
            </a:pPr>
            <a:r>
              <a:rPr lang="zh-CN" altLang="en-US" sz="4000" dirty="0">
                <a:solidFill>
                  <a:srgbClr val="EF8340"/>
                </a:solidFill>
                <a:latin typeface="微软雅黑" pitchFamily="34" charset="-122"/>
                <a:ea typeface="微软雅黑" pitchFamily="34" charset="-122"/>
              </a:rPr>
              <a:t>*</a:t>
            </a:r>
            <a:r>
              <a:rPr lang="en-US" altLang="zh-CN" sz="4000" dirty="0">
                <a:solidFill>
                  <a:srgbClr val="EF8340"/>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小说以“鞋”为中心叙事写人，这样处理有什么好处？请简要分析。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023200" y="4208744"/>
            <a:ext cx="19800000" cy="67466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19976" y="4186792"/>
            <a:ext cx="19800000" cy="4343305"/>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做鞋是当时当地的规矩，这样的故事既有生活气息，又有时代特点；②以鞋为线索，可以使故事情节更集中、紧凑；③鞋是情感的寄托物，有助于主人公内在情感与深层心理的发掘与表现。</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本题考查领悟作品的艺术魅力的能力，能力层级为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级。解答本题时一定要注意：一是题目“以‘鞋’为中心”本身就提示了“鞋”的线索作用；二是“好处”类的题要结合思想内容思考；三是要能正确地分析出本文的思想内容。</a:t>
            </a:r>
          </a:p>
        </p:txBody>
      </p:sp>
    </p:spTree>
    <p:extLst>
      <p:ext uri="{BB962C8B-B14F-4D97-AF65-F5344CB8AC3E}">
        <p14:creationId xmlns:p14="http://schemas.microsoft.com/office/powerpoint/2010/main" xmlns="" val="26711980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054092"/>
            <a:ext cx="19800000" cy="69013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9255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小说中守明是一个什么样的人物形象？她有什么样的心态？请简要分析。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 </a:t>
            </a:r>
          </a:p>
        </p:txBody>
      </p:sp>
      <p:sp>
        <p:nvSpPr>
          <p:cNvPr id="8" name="矩形 7"/>
          <p:cNvSpPr/>
          <p:nvPr/>
        </p:nvSpPr>
        <p:spPr>
          <a:xfrm>
            <a:off x="2053082" y="4054092"/>
            <a:ext cx="19800000" cy="4343305"/>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第一问：守明是一个有着朴实、善良、柔顺品性和传统美德的农村青年女性形象。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第二问：①对美好爱情和幸福生活满怀憧憬；②对未来人生和未知命运感到不安。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本题考查欣赏作品的形象的能力，能力层级为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解答本题要先审题。本题有两问，要按顺序作答。其次，在分析人物形象时要从人物的语言、行为和心理等方面考虑。要抓住收彩礼、做鞋、约会三个情节进行分析。再次，在分析守明的心态时，一定要从人物的心理描写进行分析。重点分析做鞋时守明的心理。</a:t>
            </a:r>
          </a:p>
        </p:txBody>
      </p:sp>
    </p:spTree>
    <p:extLst>
      <p:ext uri="{BB962C8B-B14F-4D97-AF65-F5344CB8AC3E}">
        <p14:creationId xmlns:p14="http://schemas.microsoft.com/office/powerpoint/2010/main" xmlns="" val="27374524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11964" y="4567707"/>
            <a:ext cx="19800000" cy="70549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zh-CN" altLang="en-US" sz="4000" dirty="0">
                <a:solidFill>
                  <a:srgbClr val="EF8340"/>
                </a:solidFill>
                <a:latin typeface="微软雅黑" pitchFamily="34" charset="-122"/>
                <a:ea typeface="微软雅黑" pitchFamily="34" charset="-122"/>
              </a:rPr>
              <a:t>*</a:t>
            </a:r>
            <a:r>
              <a:rPr lang="en-US" altLang="zh-CN" sz="4000" dirty="0">
                <a:solidFill>
                  <a:srgbClr val="EF8340"/>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 文末“后记”是独立于小说外的写作说明，还是属于小说的有机组成部分？请结合全文，谈谈你的观点和理由。</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11" name="矩形 10"/>
          <p:cNvSpPr/>
          <p:nvPr/>
        </p:nvSpPr>
        <p:spPr>
          <a:xfrm>
            <a:off x="1951762" y="4607499"/>
            <a:ext cx="19800000" cy="578369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观点一：“后记”是独立于小说外的写作说明。</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①从形式上看，“后记”与小说没有直接关系，两者是各自独立的文本；②从内容上看，小说是乡土生活的诗意想象，“后记”是作者的自我忏悔，两者无法融为一体；③从人物塑造上看，“后记”的“真实”事实，限制了小说的想象空间。</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观点二：“后记”是小说的有机组成部分。</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①从形式上看，小说是一个开放性的文本结构，“后记”是其中的有机组成部分；②从内容上看，“后记”的“真实”改变了小说的田园牧歌风格，于诗意中多了一丝冷峻；③从创作倾向上看，“后记”中的自我审视，将传统与现代联系起来，深化了小说的思想主题。</a:t>
            </a:r>
          </a:p>
        </p:txBody>
      </p:sp>
    </p:spTree>
    <p:extLst>
      <p:ext uri="{BB962C8B-B14F-4D97-AF65-F5344CB8AC3E}">
        <p14:creationId xmlns:p14="http://schemas.microsoft.com/office/powerpoint/2010/main" xmlns="" val="9538649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951762" y="3132758"/>
            <a:ext cx="19800000" cy="83510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1981702" y="3129576"/>
            <a:ext cx="19800000"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本题考查对作品进行个性化阅读和有创意的解读的能力。能力层级为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F</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解答本题，要先选好作答角度。从“独立于小说外的写作说明”与“属于小说的有机组成部分”可知，本题的思维方向是分析小说的结构。选好角度后，结合文本分析出为什么“独立于小说外”或“属于小说的有机组成部分”。最后，根据结构的特点，从情节、主题、人物及创作倾向等方面分析“后记”的作用。</a:t>
            </a:r>
          </a:p>
        </p:txBody>
      </p:sp>
    </p:spTree>
    <p:extLst>
      <p:ext uri="{BB962C8B-B14F-4D97-AF65-F5344CB8AC3E}">
        <p14:creationId xmlns:p14="http://schemas.microsoft.com/office/powerpoint/2010/main" xmlns="" val="9745866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6754" y="3778993"/>
            <a:ext cx="19788326"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叙述视角</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小说正文部分以第三人称行文，后记部分则以“我”的身份进行表述，请结合全文简要分析其好处。</a:t>
            </a: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对点子题</a:t>
            </a:r>
          </a:p>
        </p:txBody>
      </p:sp>
      <p:sp>
        <p:nvSpPr>
          <p:cNvPr id="10" name="矩形 9"/>
          <p:cNvSpPr/>
          <p:nvPr/>
        </p:nvSpPr>
        <p:spPr>
          <a:xfrm>
            <a:off x="2056754" y="5570099"/>
            <a:ext cx="19766446" cy="53853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50917" y="5512033"/>
            <a:ext cx="19800000"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三人称叙述，不受时空限制，自由灵活，有利于对守明进行全方位的描摹刻画，使人物形象鲜明生动，主题表达有力。②第一人称叙述，亲切自然，给人以真实生动之感，表明“我”的愧疚、姑娘的善良，进一步打动读者。③综合运用第三人称和第一人称，使得文章内容更加充实，人物形象鲜明丰满，情节跌宕起伏，进一步深化了主题。</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本题考查叙述视角，答题时可以围绕小说常用的人称展开思考。本文正文使用第三人称，着力刻画守明；后记使用第一人称，加强了真实性；两相结合，深化主题。</a:t>
            </a:r>
          </a:p>
        </p:txBody>
      </p:sp>
    </p:spTree>
    <p:extLst>
      <p:ext uri="{BB962C8B-B14F-4D97-AF65-F5344CB8AC3E}">
        <p14:creationId xmlns:p14="http://schemas.microsoft.com/office/powerpoint/2010/main" xmlns="" val="40655180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6.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叙述方式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小说插叙了守明第一次看见那个人时的情景，有什么作用？请结合全文简要分析。</a:t>
            </a:r>
          </a:p>
        </p:txBody>
      </p:sp>
      <p:sp>
        <p:nvSpPr>
          <p:cNvPr id="8" name="矩形 7"/>
          <p:cNvSpPr/>
          <p:nvPr/>
        </p:nvSpPr>
        <p:spPr>
          <a:xfrm>
            <a:off x="2023200" y="4795618"/>
            <a:ext cx="19800000" cy="61597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3082" y="4795618"/>
            <a:ext cx="19800000"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插叙守明第一次看见那个人时的情景，对守明定亲做必要的补充说明，使内容更加充实。②这一插叙给人“有情人终成眷属”的感觉，但后记中表明双方以分手告终，使情节波澜起伏，更加完整。③这一插叙交代了守明初见对方时的心理，既为后文提亲情节埋下伏笔，又为守明做鞋提供了更加强大的动力，使得“鞋”中所含感情更加深厚，使得人物形象更加丰满。</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题干已点明是“插叙”，作答时结合插叙的一般作用和文本内容进行分析即可。插叙对主要情节或中心事件做了必要的铺垫照应，补充说明，使情节更加完整，结构更加严密，内容更加充实。守明做鞋的起因即可追溯至此。</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6393854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7.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结构技巧分析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这篇小说照应技巧运用娴熟，试以“守明的母亲不太放心女儿的初次约会”为例，分析在照应手法上的运用。</a:t>
            </a:r>
          </a:p>
        </p:txBody>
      </p:sp>
      <p:sp>
        <p:nvSpPr>
          <p:cNvPr id="8" name="矩形 7"/>
          <p:cNvSpPr/>
          <p:nvPr/>
        </p:nvSpPr>
        <p:spPr>
          <a:xfrm>
            <a:off x="2023200" y="4776341"/>
            <a:ext cx="19800000" cy="6179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16578" y="4776341"/>
            <a:ext cx="19800000"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守明的母亲不太放心女儿的初次约会，所以结尾才有似乎是突然的出现，“夹道的高庄稼中间拦着一个黑人影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人影说话了，原来是她母亲”，其实，这一情节不突兀，是呼应前文，前文情节中有“约会的地点是村边那座高桥，时间是吃过晚饭之后。母亲要送她到桥头去，她不让”。母亲显然是不放心女儿晚间出门，所以才暗中跟了过来。这样的后文照应前文，使情节连贯、结构紧凑。</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必须先要明确照应是故事中后面部分对前面相关部分的呼应，然后结合文本内容进行分析。</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40709276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4093428"/>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8.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语言特色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赏析文中画线的句子。</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一听介绍的不是别人，正是让她做梦的那个人，一时浑身冰凉，小脸发白，泪珠子一串一串往下掉。母亲以为她对这门亲事不乐意，守明说：“妈，我是舍不得离开您！”</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5516908"/>
            <a:ext cx="19800000" cy="5438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5516908"/>
            <a:ext cx="19800000"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句运用了神态描写和语言描写来表达守明的内心世界。②守明的种种表现源自对美好爱情的无限憧憬即将成为现实的激动；生怕母亲误解而错失亲事，急忙委婉地解释。③生动形象地表现了守明的娇羞、可爱及其对爱情的向往。</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本题考查赏析语句的能力。要重点分析守明的神态与语言，体会其细腻的内在情感。</a:t>
            </a:r>
          </a:p>
        </p:txBody>
      </p:sp>
    </p:spTree>
    <p:extLst>
      <p:ext uri="{BB962C8B-B14F-4D97-AF65-F5344CB8AC3E}">
        <p14:creationId xmlns:p14="http://schemas.microsoft.com/office/powerpoint/2010/main" xmlns="" val="44046393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46062" y="2944330"/>
            <a:ext cx="19979777" cy="84408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46063" y="2916734"/>
            <a:ext cx="19931202"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本题考查理解文章内容的能力。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项，“折射出当下人际关系的冷漠”错误，人们打完电话就匆忙离开是写打电话的人的忙碌和“她”的孤单，并没有折射出人际关系的冷漠。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项，“写出少女内心对爱的渴望”有些片面，除了“对爱的渴望”外，更多表现的是“她”的孤单。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项，“精神空虚”错误，“爆竹声”和“礼花”主要渲染除夕的氛围，以此体现“她”此时的孤单。</a:t>
            </a:r>
          </a:p>
        </p:txBody>
      </p:sp>
    </p:spTree>
    <p:extLst>
      <p:ext uri="{BB962C8B-B14F-4D97-AF65-F5344CB8AC3E}">
        <p14:creationId xmlns:p14="http://schemas.microsoft.com/office/powerpoint/2010/main" xmlns="" val="9763606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132758"/>
            <a:ext cx="19800000" cy="5615896"/>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以综合运用各种表现手法来塑造人物形象为中心任务，并以塑造典型的艺术形象为最高目标。小说在塑造人物形象时，可以采用叙述语言，也可以采用对话语言，还可以采用心理描写等手法。小说的表达方式多种多样，表现手法更是灵活多变，它可以包罗其他艺术体裁的所有写法，有散文式的背景描绘，有特写般的人物刻画，有戏剧般尖锐激烈的矛盾冲突，有诗一般的意境。从这一点来讲，小说的艺术技巧更为广泛。若从考试的角度看，小说作为一种叙事文体，其艺术技巧更突出叙事技巧、情节设置艺术和语言艺术等几个方面。</a:t>
            </a:r>
          </a:p>
        </p:txBody>
      </p:sp>
    </p:spTree>
    <p:extLst>
      <p:ext uri="{BB962C8B-B14F-4D97-AF65-F5344CB8AC3E}">
        <p14:creationId xmlns:p14="http://schemas.microsoft.com/office/powerpoint/2010/main" xmlns="" val="16738920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2415020"/>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类型一　赏析小说的叙事技巧</a:t>
            </a: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叙述人称</a:t>
            </a:r>
          </a:p>
        </p:txBody>
      </p:sp>
      <p:graphicFrame>
        <p:nvGraphicFramePr>
          <p:cNvPr id="4" name="表格 3"/>
          <p:cNvGraphicFramePr>
            <a:graphicFrameLocks noGrp="1"/>
          </p:cNvGraphicFramePr>
          <p:nvPr>
            <p:extLst>
              <p:ext uri="{D42A27DB-BD31-4B8C-83A1-F6EECF244321}">
                <p14:modId xmlns:p14="http://schemas.microsoft.com/office/powerpoint/2010/main" xmlns="" val="429190724"/>
              </p:ext>
            </p:extLst>
          </p:nvPr>
        </p:nvGraphicFramePr>
        <p:xfrm>
          <a:off x="2304580" y="5598016"/>
          <a:ext cx="19518620" cy="4279392"/>
        </p:xfrm>
        <a:graphic>
          <a:graphicData uri="http://schemas.openxmlformats.org/drawingml/2006/table">
            <a:tbl>
              <a:tblPr>
                <a:tableStyleId>{5C22544A-7EE6-4342-B048-85BDC9FD1C3A}</a:tableStyleId>
              </a:tblPr>
              <a:tblGrid>
                <a:gridCol w="3319291">
                  <a:extLst>
                    <a:ext uri="{9D8B030D-6E8A-4147-A177-3AD203B41FA5}">
                      <a16:colId xmlns:a16="http://schemas.microsoft.com/office/drawing/2014/main" xmlns="" val="20000"/>
                    </a:ext>
                  </a:extLst>
                </a:gridCol>
                <a:gridCol w="16199329">
                  <a:extLst>
                    <a:ext uri="{9D8B030D-6E8A-4147-A177-3AD203B41FA5}">
                      <a16:colId xmlns:a16="http://schemas.microsoft.com/office/drawing/2014/main" xmlns="" val="20001"/>
                    </a:ext>
                  </a:extLst>
                </a:gridCol>
              </a:tblGrid>
              <a:tr h="456063">
                <a:tc>
                  <a:txBody>
                    <a:bodyPr/>
                    <a:lstStyle/>
                    <a:p>
                      <a:pPr algn="ctr"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　别</a:t>
                      </a:r>
                    </a:p>
                  </a:txBody>
                  <a:tcPr marL="68580" marR="68580" marT="0" marB="0" anchor="ctr"/>
                </a:tc>
                <a:tc>
                  <a:txBody>
                    <a:bodyPr/>
                    <a:lstStyle/>
                    <a:p>
                      <a:pPr algn="ctr"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特　点</a:t>
                      </a:r>
                    </a:p>
                  </a:txBody>
                  <a:tcPr marL="68580" marR="68580" marT="0" marB="0" anchor="ctr"/>
                </a:tc>
                <a:extLst>
                  <a:ext uri="{0D108BD9-81ED-4DB2-BD59-A6C34878D82A}">
                    <a16:rowId xmlns:a16="http://schemas.microsoft.com/office/drawing/2014/main" xmlns="" val="10000"/>
                  </a:ext>
                </a:extLst>
              </a:tr>
              <a:tr h="1368189">
                <a:tc>
                  <a:txBody>
                    <a:bodyPr/>
                    <a:lstStyle/>
                    <a:p>
                      <a:pPr algn="just" defTabSz="2117725" rtl="0" fontAlgn="base">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第一人称</a:t>
                      </a:r>
                    </a:p>
                  </a:txBody>
                  <a:tcPr marL="68580" marR="68580" marT="0" marB="0" anchor="ctr"/>
                </a:tc>
                <a:tc>
                  <a:txBody>
                    <a:bodyPr/>
                    <a:lstStyle/>
                    <a:p>
                      <a:pPr algn="just" defTabSz="2117725" rtl="0" fontAlgn="base">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只能局限于叙述人的所见所闻，与</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有限视角</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一样，会受到一定的叙述限制，但它能使小说显得真实亲切，拉近与读者的距离，同时便于抒发感情</a:t>
                      </a:r>
                    </a:p>
                  </a:txBody>
                  <a:tcPr marL="68580" marR="68580" marT="0" marB="0" anchor="ctr"/>
                </a:tc>
                <a:extLst>
                  <a:ext uri="{0D108BD9-81ED-4DB2-BD59-A6C34878D82A}">
                    <a16:rowId xmlns:a16="http://schemas.microsoft.com/office/drawing/2014/main" xmlns="" val="10001"/>
                  </a:ext>
                </a:extLst>
              </a:tr>
              <a:tr h="456063">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第二人称</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增强文章的抒情性和亲切感，便于感情交流</a:t>
                      </a:r>
                    </a:p>
                  </a:txBody>
                  <a:tcPr marL="68580" marR="68580" marT="0" marB="0" anchor="ctr"/>
                </a:tc>
                <a:extLst>
                  <a:ext uri="{0D108BD9-81ED-4DB2-BD59-A6C34878D82A}">
                    <a16:rowId xmlns:a16="http://schemas.microsoft.com/office/drawing/2014/main" xmlns="" val="10002"/>
                  </a:ext>
                </a:extLst>
              </a:tr>
              <a:tr h="912126">
                <a:tc>
                  <a:txBody>
                    <a:bodyPr/>
                    <a:lstStyle/>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第三人称</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能比较直接、客观地展现丰富多彩的生活，不受时间和空间的限制，反映现实比较灵活自由</a:t>
                      </a:r>
                    </a:p>
                  </a:txBody>
                  <a:tcPr marL="68580" marR="68580" marT="0" marB="0" anchor="ct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xmlns="" val="35376083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1458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叙述视角</a:t>
            </a:r>
          </a:p>
        </p:txBody>
      </p:sp>
      <p:graphicFrame>
        <p:nvGraphicFramePr>
          <p:cNvPr id="5" name="表格 4"/>
          <p:cNvGraphicFramePr>
            <a:graphicFrameLocks noGrp="1"/>
          </p:cNvGraphicFramePr>
          <p:nvPr>
            <p:extLst>
              <p:ext uri="{D42A27DB-BD31-4B8C-83A1-F6EECF244321}">
                <p14:modId xmlns:p14="http://schemas.microsoft.com/office/powerpoint/2010/main" xmlns="" val="3871490079"/>
              </p:ext>
            </p:extLst>
          </p:nvPr>
        </p:nvGraphicFramePr>
        <p:xfrm>
          <a:off x="2232572" y="4068862"/>
          <a:ext cx="19590628" cy="6419088"/>
        </p:xfrm>
        <a:graphic>
          <a:graphicData uri="http://schemas.openxmlformats.org/drawingml/2006/table">
            <a:tbl>
              <a:tblPr>
                <a:tableStyleId>{5C22544A-7EE6-4342-B048-85BDC9FD1C3A}</a:tableStyleId>
              </a:tblPr>
              <a:tblGrid>
                <a:gridCol w="1597027">
                  <a:extLst>
                    <a:ext uri="{9D8B030D-6E8A-4147-A177-3AD203B41FA5}">
                      <a16:colId xmlns:a16="http://schemas.microsoft.com/office/drawing/2014/main" xmlns="" val="20000"/>
                    </a:ext>
                  </a:extLst>
                </a:gridCol>
                <a:gridCol w="17993601">
                  <a:extLst>
                    <a:ext uri="{9D8B030D-6E8A-4147-A177-3AD203B41FA5}">
                      <a16:colId xmlns:a16="http://schemas.microsoft.com/office/drawing/2014/main" xmlns="" val="20001"/>
                    </a:ext>
                  </a:extLst>
                </a:gridCol>
              </a:tblGrid>
              <a:tr h="320060">
                <a:tc>
                  <a:txBody>
                    <a:bodyPr/>
                    <a:lstStyle/>
                    <a:p>
                      <a:pPr marL="0" algn="ctr"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　别</a:t>
                      </a:r>
                    </a:p>
                  </a:txBody>
                  <a:tcPr marL="68580" marR="68580" marT="0" marB="0" anchor="ctr"/>
                </a:tc>
                <a:tc>
                  <a:txBody>
                    <a:bodyPr/>
                    <a:lstStyle/>
                    <a:p>
                      <a:pPr marL="0" algn="ctr"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特　点</a:t>
                      </a:r>
                    </a:p>
                  </a:txBody>
                  <a:tcPr marL="68580" marR="68580" marT="0" marB="0" anchor="ctr"/>
                </a:tc>
                <a:extLst>
                  <a:ext uri="{0D108BD9-81ED-4DB2-BD59-A6C34878D82A}">
                    <a16:rowId xmlns:a16="http://schemas.microsoft.com/office/drawing/2014/main" xmlns="" val="10000"/>
                  </a:ext>
                </a:extLst>
              </a:tr>
              <a:tr h="0">
                <a:tc>
                  <a:txBody>
                    <a:bodyPr/>
                    <a:lstStyle/>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全知</a:t>
                      </a:r>
                    </a:p>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视角</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全知视角</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大多见于传统小说，一般以第三人称为主。叙述者处于全知全能的地位，作品中的人物、故事、场景等无不处于其主宰之下、调度之中。叙述者凌驾于整个故事之上，洞悉一切，随时对人物的思想及行为做出解释和评价。这种视角可以使作者随意地对故事情节及人物形象进行加工处理，但作者的过多干预和介入也使作品和读者之间产生距离，从而降低作品的真实度和可信度</a:t>
                      </a:r>
                    </a:p>
                  </a:txBody>
                  <a:tcPr marL="68580" marR="68580" marT="0" marB="0" anchor="ctr"/>
                </a:tc>
                <a:extLst>
                  <a:ext uri="{0D108BD9-81ED-4DB2-BD59-A6C34878D82A}">
                    <a16:rowId xmlns:a16="http://schemas.microsoft.com/office/drawing/2014/main" xmlns="" val="10001"/>
                  </a:ext>
                </a:extLst>
              </a:tr>
              <a:tr h="0">
                <a:tc>
                  <a:txBody>
                    <a:bodyPr/>
                    <a:lstStyle/>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有限</a:t>
                      </a:r>
                    </a:p>
                    <a:p>
                      <a:pPr marL="0" algn="just" defTabSz="2117725" rtl="0" eaLnBrk="1" fontAlgn="base" latinLnBrk="0" hangingPunct="1">
                        <a:lnSpc>
                          <a:spcPct val="130000"/>
                        </a:lnSpc>
                        <a:spcBef>
                          <a:spcPct val="0"/>
                        </a:spcBef>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视角</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有限视角</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限知限觉的视角，以第一人称“我”的角度去叙述事件的过程。特点是叙述讲究遮蔽作者的意图，故意隐藏一些环节，留给读者自己去推理、判断和评价；不足之处是叙述的眼光往往较为主观，带有偏见和感情色彩，只能限于“我”的所见所闻所感</a:t>
                      </a:r>
                    </a:p>
                  </a:txBody>
                  <a:tcPr marL="68580" marR="68580" marT="0" marB="0" anchor="ct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xmlns="" val="14660842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1458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叙述顺序</a:t>
            </a:r>
          </a:p>
        </p:txBody>
      </p:sp>
      <p:graphicFrame>
        <p:nvGraphicFramePr>
          <p:cNvPr id="6" name="表格 5"/>
          <p:cNvGraphicFramePr>
            <a:graphicFrameLocks noGrp="1"/>
          </p:cNvGraphicFramePr>
          <p:nvPr>
            <p:extLst>
              <p:ext uri="{D42A27DB-BD31-4B8C-83A1-F6EECF244321}">
                <p14:modId xmlns:p14="http://schemas.microsoft.com/office/powerpoint/2010/main" xmlns="" val="2879969094"/>
              </p:ext>
            </p:extLst>
          </p:nvPr>
        </p:nvGraphicFramePr>
        <p:xfrm>
          <a:off x="2168927" y="3996854"/>
          <a:ext cx="19649821" cy="6419088"/>
        </p:xfrm>
        <a:graphic>
          <a:graphicData uri="http://schemas.openxmlformats.org/drawingml/2006/table">
            <a:tbl>
              <a:tblPr>
                <a:tableStyleId>{5C22544A-7EE6-4342-B048-85BDC9FD1C3A}</a:tableStyleId>
              </a:tblPr>
              <a:tblGrid>
                <a:gridCol w="1647821">
                  <a:extLst>
                    <a:ext uri="{9D8B030D-6E8A-4147-A177-3AD203B41FA5}">
                      <a16:colId xmlns:a16="http://schemas.microsoft.com/office/drawing/2014/main" xmlns="" val="20000"/>
                    </a:ext>
                  </a:extLst>
                </a:gridCol>
                <a:gridCol w="10369152">
                  <a:extLst>
                    <a:ext uri="{9D8B030D-6E8A-4147-A177-3AD203B41FA5}">
                      <a16:colId xmlns:a16="http://schemas.microsoft.com/office/drawing/2014/main" xmlns="" val="20001"/>
                    </a:ext>
                  </a:extLst>
                </a:gridCol>
                <a:gridCol w="7632848">
                  <a:extLst>
                    <a:ext uri="{9D8B030D-6E8A-4147-A177-3AD203B41FA5}">
                      <a16:colId xmlns:a16="http://schemas.microsoft.com/office/drawing/2014/main" xmlns="" val="20002"/>
                    </a:ext>
                  </a:extLst>
                </a:gridCol>
              </a:tblGrid>
              <a:tr h="0">
                <a:tc>
                  <a:txBody>
                    <a:bodyPr/>
                    <a:lstStyle/>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　别</a:t>
                      </a:r>
                    </a:p>
                  </a:txBody>
                  <a:tcPr marL="68580" marR="68580" marT="0" marB="0" anchor="ctr"/>
                </a:tc>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释　义</a:t>
                      </a:r>
                    </a:p>
                  </a:txBody>
                  <a:tcPr marL="68580" marR="68580" marT="0" marB="0" anchor="ctr"/>
                </a:tc>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特　点</a:t>
                      </a:r>
                    </a:p>
                  </a:txBody>
                  <a:tcPr marL="68580" marR="68580" marT="0" marB="0" anchor="ctr"/>
                </a:tc>
                <a:extLst>
                  <a:ext uri="{0D108BD9-81ED-4DB2-BD59-A6C34878D82A}">
                    <a16:rowId xmlns:a16="http://schemas.microsoft.com/office/drawing/2014/main" xmlns="" val="10000"/>
                  </a:ext>
                </a:extLst>
              </a:tr>
              <a:tr h="0">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顺叙</a:t>
                      </a: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按照时间</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空间</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的先后顺序来写</a:t>
                      </a:r>
                    </a:p>
                  </a:txBody>
                  <a:tcPr marL="68580" marR="68580" marT="0" marB="0" anchor="ctr"/>
                </a:tc>
                <a:tc>
                  <a:txBody>
                    <a:bodyPr/>
                    <a:lstStyle/>
                    <a:p>
                      <a:pPr algn="l">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情节发展脉络分明，层次清晰</a:t>
                      </a:r>
                    </a:p>
                  </a:txBody>
                  <a:tcPr marL="68580" marR="68580" marT="0" marB="0" anchor="ctr"/>
                </a:tc>
                <a:extLst>
                  <a:ext uri="{0D108BD9-81ED-4DB2-BD59-A6C34878D82A}">
                    <a16:rowId xmlns:a16="http://schemas.microsoft.com/office/drawing/2014/main" xmlns="" val="10001"/>
                  </a:ext>
                </a:extLst>
              </a:tr>
              <a:tr h="0">
                <a:tc>
                  <a:txBody>
                    <a:bodyPr/>
                    <a:lstStyle/>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倒叙</a:t>
                      </a: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不按时间先后顺序来写，而是把某些发生在后面的情节或结局先行提出，然后再按顺序叙述下去</a:t>
                      </a:r>
                    </a:p>
                  </a:txBody>
                  <a:tcPr marL="68580" marR="68580" marT="0" marB="0" anchor="ctr"/>
                </a:tc>
                <a:tc>
                  <a:txBody>
                    <a:bodyPr/>
                    <a:lstStyle/>
                    <a:p>
                      <a:pPr algn="l">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制造悬念，引人入胜</a:t>
                      </a:r>
                    </a:p>
                  </a:txBody>
                  <a:tcPr marL="68580" marR="68580" marT="0" marB="0" anchor="ctr"/>
                </a:tc>
                <a:extLst>
                  <a:ext uri="{0D108BD9-81ED-4DB2-BD59-A6C34878D82A}">
                    <a16:rowId xmlns:a16="http://schemas.microsoft.com/office/drawing/2014/main" xmlns="" val="10002"/>
                  </a:ext>
                </a:extLst>
              </a:tr>
              <a:tr h="0">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插叙</a:t>
                      </a: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就是在叙述主要事件的过程中，根据表达的需要，暂时中断主线而插入对另外一些与中心事件有关的内容的叙述，叙述完插入的事件后再接上原来的事件写。插叙的内容不影响主要事件的表达</a:t>
                      </a: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对主要情节或中心事件做必要的铺垫、照应、补充、说明，使情节更完整、结构更严密、内容更充实。插叙的内容是基本事件之外的，去掉它，不影响故事的完整性</a:t>
                      </a:r>
                    </a:p>
                  </a:txBody>
                  <a:tcPr marL="68580" marR="68580" marT="0" marB="0" anchor="ct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xmlns="" val="16101458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6" name="表格 5"/>
          <p:cNvGraphicFramePr>
            <a:graphicFrameLocks noGrp="1"/>
          </p:cNvGraphicFramePr>
          <p:nvPr>
            <p:extLst>
              <p:ext uri="{D42A27DB-BD31-4B8C-83A1-F6EECF244321}">
                <p14:modId xmlns:p14="http://schemas.microsoft.com/office/powerpoint/2010/main" xmlns="" val="80282248"/>
              </p:ext>
            </p:extLst>
          </p:nvPr>
        </p:nvGraphicFramePr>
        <p:xfrm>
          <a:off x="2098289" y="3276774"/>
          <a:ext cx="19649821" cy="6419088"/>
        </p:xfrm>
        <a:graphic>
          <a:graphicData uri="http://schemas.openxmlformats.org/drawingml/2006/table">
            <a:tbl>
              <a:tblPr>
                <a:tableStyleId>{5C22544A-7EE6-4342-B048-85BDC9FD1C3A}</a:tableStyleId>
              </a:tblPr>
              <a:tblGrid>
                <a:gridCol w="1647821">
                  <a:extLst>
                    <a:ext uri="{9D8B030D-6E8A-4147-A177-3AD203B41FA5}">
                      <a16:colId xmlns:a16="http://schemas.microsoft.com/office/drawing/2014/main" xmlns="" val="20000"/>
                    </a:ext>
                  </a:extLst>
                </a:gridCol>
                <a:gridCol w="9362455">
                  <a:extLst>
                    <a:ext uri="{9D8B030D-6E8A-4147-A177-3AD203B41FA5}">
                      <a16:colId xmlns:a16="http://schemas.microsoft.com/office/drawing/2014/main" xmlns="" val="20001"/>
                    </a:ext>
                  </a:extLst>
                </a:gridCol>
                <a:gridCol w="8639545">
                  <a:extLst>
                    <a:ext uri="{9D8B030D-6E8A-4147-A177-3AD203B41FA5}">
                      <a16:colId xmlns:a16="http://schemas.microsoft.com/office/drawing/2014/main" xmlns="" val="20002"/>
                    </a:ext>
                  </a:extLst>
                </a:gridCol>
              </a:tblGrid>
              <a:tr h="0">
                <a:tc>
                  <a:txBody>
                    <a:bodyPr/>
                    <a:lstStyle/>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　别</a:t>
                      </a:r>
                    </a:p>
                  </a:txBody>
                  <a:tcPr marL="68580" marR="68580" marT="0" marB="0" anchor="ctr"/>
                </a:tc>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释　义</a:t>
                      </a:r>
                    </a:p>
                  </a:txBody>
                  <a:tcPr marL="68580" marR="68580" marT="0" marB="0" anchor="ctr"/>
                </a:tc>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特　点</a:t>
                      </a:r>
                    </a:p>
                  </a:txBody>
                  <a:tcPr marL="68580" marR="68580" marT="0" marB="0" anchor="ctr"/>
                </a:tc>
                <a:extLst>
                  <a:ext uri="{0D108BD9-81ED-4DB2-BD59-A6C34878D82A}">
                    <a16:rowId xmlns:a16="http://schemas.microsoft.com/office/drawing/2014/main" xmlns="" val="10000"/>
                  </a:ext>
                </a:extLst>
              </a:tr>
              <a:tr h="0">
                <a:tc>
                  <a:txBody>
                    <a:bodyPr/>
                    <a:lstStyle/>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补叙</a:t>
                      </a: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也叫追叙，在行文中用两三句话或一小段话对前边说的人或事做一些补充交代，补充另一与之有关的事件，使事件的整个过程更加清晰完整</a:t>
                      </a: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是对上文的内容做补充交代，有助于更好地表达主题，使文章结构完整、行文跌宕起伏，收到出人意料的效果。若无补叙，就会影响故事的完整性</a:t>
                      </a:r>
                    </a:p>
                  </a:txBody>
                  <a:tcPr marL="68580" marR="68580" marT="0" marB="0" anchor="ctr"/>
                </a:tc>
                <a:extLst>
                  <a:ext uri="{0D108BD9-81ED-4DB2-BD59-A6C34878D82A}">
                    <a16:rowId xmlns:a16="http://schemas.microsoft.com/office/drawing/2014/main" xmlns="" val="10001"/>
                  </a:ext>
                </a:extLst>
              </a:tr>
              <a:tr h="0">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平叙</a:t>
                      </a: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就是平行叙述，即叙述同一时间内不同地点所发生的两件或两件以上的事。通常是先叙一件，再叙一件，常称为</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花开数朵，各表一枝</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，因此又叫作分叙</a:t>
                      </a: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条理清楚，便于了解事情的来龙去脉</a:t>
                      </a:r>
                    </a:p>
                  </a:txBody>
                  <a:tcPr marL="68580" marR="68580" marT="0" marB="0" anchor="ct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xmlns="" val="36251507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893647"/>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故事的主体部分采用第几人称叙述？有什么效果？</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本文在叙述手法上有何特色？请赏析。</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作品是怎样叙述故事的？这样写有什么好处？请简要分析。</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作品在人称运用上有什么特点？有何效果？</a:t>
            </a:r>
          </a:p>
        </p:txBody>
      </p:sp>
    </p:spTree>
    <p:extLst>
      <p:ext uri="{BB962C8B-B14F-4D97-AF65-F5344CB8AC3E}">
        <p14:creationId xmlns:p14="http://schemas.microsoft.com/office/powerpoint/2010/main" xmlns="" val="39831057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1692771"/>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三思一读”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全取赏析叙事技巧题</a:t>
            </a:r>
          </a:p>
        </p:txBody>
      </p:sp>
      <p:pic>
        <p:nvPicPr>
          <p:cNvPr id="87041" name="Picture 1" descr="T2A"/>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20604" y="4854311"/>
            <a:ext cx="10654333" cy="72426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812470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87041"/>
                                        </p:tgtEl>
                                        <p:attrNameLst>
                                          <p:attrName>style.visibility</p:attrName>
                                        </p:attrNameLst>
                                      </p:cBhvr>
                                      <p:to>
                                        <p:strVal val="visible"/>
                                      </p:to>
                                    </p:set>
                                    <p:animEffect transition="in" filter="fade">
                                      <p:cBhvr>
                                        <p:cTn id="14" dur="500"/>
                                        <p:tgtEl>
                                          <p:spTgt spid="870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15896"/>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 </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本次列车终点</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王安忆　</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①陈信从新疆回到了上海。过惯了一个人省心的日子，如今感到真烦心。第二天是礼拜天，他天不亮早饭没吃便出了门。他想出去走走，找个开阔一点儿的地方。在空阔的北方过惯了，在上海总感到气闷。</a:t>
            </a:r>
          </a:p>
        </p:txBody>
      </p:sp>
    </p:spTree>
    <p:extLst>
      <p:ext uri="{BB962C8B-B14F-4D97-AF65-F5344CB8AC3E}">
        <p14:creationId xmlns:p14="http://schemas.microsoft.com/office/powerpoint/2010/main" xmlns="" val="35387050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1633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他顺着江岸向前走去，前边是外滩公园。一进去便是一个喷水池，水从假山顶上落下，落在池子里。记得很久以前，水不是这么直接落在池子里的，水珠子落在一把伞上。伞下是一个妈妈，搂着两个孩子，笑嘻嘻地挤在一起躲雨。他小时候第一次看见这座雕像时，是多么惊讶，多么喜欢。现在想起来，雕像是在冥冥中引起了他的共鸣。</a:t>
            </a:r>
            <a:r>
              <a:rPr lang="zh-CN" altLang="en-US" sz="4000" u="sng"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们从来就是这么生活的。爹爹很早就死了，妈妈和他们三个相依为命，什么苦都吃过了。可就因为大家挤在一起，再怎么苦都是暖融融的。有一次刮龙卷风，一家四口人全挤在大床上，紧紧抱成一团。闪电、霹雳、呼啸的狂风，引得大家又害怕又兴奋。弟弟夸张地尖叫着，妈妈笑着诅咒老天，陈信以保护人的身份坐在离电灯开关最近的地方。雷打得真吓人，可真开心。</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这温暖，吸引着他，吸引着他归来。</a:t>
            </a:r>
          </a:p>
        </p:txBody>
      </p:sp>
    </p:spTree>
    <p:extLst>
      <p:ext uri="{BB962C8B-B14F-4D97-AF65-F5344CB8AC3E}">
        <p14:creationId xmlns:p14="http://schemas.microsoft.com/office/powerpoint/2010/main" xmlns="" val="27885422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2415020"/>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③水，落在空荡荡的水面上，激起一个个单调而空洞的水圈。一滴水珠落在他撑在池边的手背上，他忽然意识到，这水珠是从自己脸颊上滚落的。今天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他感到一种莫大的失望，好像有一样最美好最珍重的东西突然之间破裂了。他扭头走出了公园。</a:t>
            </a:r>
          </a:p>
        </p:txBody>
      </p:sp>
    </p:spTree>
    <p:extLst>
      <p:ext uri="{BB962C8B-B14F-4D97-AF65-F5344CB8AC3E}">
        <p14:creationId xmlns:p14="http://schemas.microsoft.com/office/powerpoint/2010/main" xmlns="" val="315510523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下列对这篇小说思想内容与艺术特色的分析和鉴赏，最恰当的一项是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小说描写“她”在铁皮房里冻得瑟瑟发抖，搓着手，哈着气来取暖，这营造了过年时寒冷的气候环境，也与后文“昨夜归人”送“她”康乃馨带来的温暖形成对比。</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她”兼营着一些畅销杂志，没事的时候总爱低着头翻看，杂志哪一个角落都有“她”的目光，说明除了打发时间，“她”还爱好文学创作，是一个有品味的姑娘。</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新年到来之际，“她”听着远处不时响起的爆竹声，想锁了铁皮房回家，可最终没有，可见“她”坚守岗位，为顾客着想，方便顾客随时打电话回家。</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标题</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新年康乃馨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，寄寓了年轻人互相怜悯的主旨：小伙子怜悯</a:t>
            </a:r>
            <a:r>
              <a:rPr lang="en-US" altLang="zh-CN" sz="4000" dirty="0">
                <a:solidFill>
                  <a:schemeClr val="tx1">
                    <a:lumMod val="50000"/>
                    <a:lumOff val="50000"/>
                  </a:schemeClr>
                </a:solidFill>
                <a:latin typeface="微软雅黑" pitchFamily="34" charset="-122"/>
                <a:ea typeface="微软雅黑" pitchFamily="34" charset="-122"/>
              </a:rPr>
              <a:t>17</a:t>
            </a:r>
            <a:r>
              <a:rPr lang="zh-CN" altLang="en-US" sz="4000" dirty="0">
                <a:solidFill>
                  <a:schemeClr val="tx1">
                    <a:lumMod val="50000"/>
                    <a:lumOff val="50000"/>
                  </a:schemeClr>
                </a:solidFill>
                <a:latin typeface="微软雅黑" pitchFamily="34" charset="-122"/>
                <a:ea typeface="微软雅黑" pitchFamily="34" charset="-122"/>
              </a:rPr>
              <a:t>岁姑娘年龄小没有书读，姑娘怜悯小伙子大过年的不能赶快回到温暖的家中。</a:t>
            </a:r>
          </a:p>
        </p:txBody>
      </p:sp>
    </p:spTree>
    <p:extLst>
      <p:ext uri="{BB962C8B-B14F-4D97-AF65-F5344CB8AC3E}">
        <p14:creationId xmlns:p14="http://schemas.microsoft.com/office/powerpoint/2010/main" xmlns="" val="307488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852839"/>
            <a:ext cx="19800000" cy="75323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857155"/>
            <a:ext cx="19800000" cy="650389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插叙。作用：插叙了陈信原来家庭虽然贫困，但非常温馨的种种生活场面，既起到了补充说明的作用，又丰富了文章的内容，使文章有起伏美。另外，与陈信现在的烦躁形成对比，突出了陈信郁闷的心理状态。</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考生体会重要语句的丰富含意、品味精彩的语言表达艺术的能力。考生解答这类题目，首先要辨析出文中语句运用了什么样的叙述方法，然后明确该叙述方法的作用，最后结合文章内容进行分析即可。考生在解答此题时，首先，要找到画线部分的具体位置。其次，要看画线部分具体写了什么内容。不难看出此题中画线部分主要写了陈信对往事的回忆。再次，要联系上下文分析画线部分所运用的叙述方法。从第②段中前半部分对现实的叙述及第③段回到现实之中的描写中，可以看出画线部分运用了插叙手法。最后，结合语境分析该手法的作用。</a:t>
            </a:r>
          </a:p>
        </p:txBody>
      </p:sp>
      <p:sp>
        <p:nvSpPr>
          <p:cNvPr id="10" name="TextBox 68"/>
          <p:cNvSpPr txBox="1"/>
          <p:nvPr/>
        </p:nvSpPr>
        <p:spPr>
          <a:xfrm>
            <a:off x="2023200" y="2874936"/>
            <a:ext cx="19859764" cy="814582"/>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 </a:t>
            </a:r>
            <a:r>
              <a:rPr lang="zh-CN" altLang="en-US"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从叙述角度看，文中第②段中画横线的部分运用了什么方法？有什么作用？</a:t>
            </a:r>
          </a:p>
        </p:txBody>
      </p:sp>
    </p:spTree>
    <p:extLst>
      <p:ext uri="{BB962C8B-B14F-4D97-AF65-F5344CB8AC3E}">
        <p14:creationId xmlns:p14="http://schemas.microsoft.com/office/powerpoint/2010/main" xmlns="" val="37748712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2492990"/>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类型二　结构技巧分析</a:t>
            </a: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结构技巧主要指构筑情节、营造环境等方面的技巧。具体如下表：</a:t>
            </a:r>
          </a:p>
        </p:txBody>
      </p:sp>
      <p:graphicFrame>
        <p:nvGraphicFramePr>
          <p:cNvPr id="4" name="表格 3"/>
          <p:cNvGraphicFramePr>
            <a:graphicFrameLocks noGrp="1"/>
          </p:cNvGraphicFramePr>
          <p:nvPr>
            <p:extLst>
              <p:ext uri="{D42A27DB-BD31-4B8C-83A1-F6EECF244321}">
                <p14:modId xmlns:p14="http://schemas.microsoft.com/office/powerpoint/2010/main" xmlns="" val="3123297598"/>
              </p:ext>
            </p:extLst>
          </p:nvPr>
        </p:nvGraphicFramePr>
        <p:xfrm>
          <a:off x="2089752" y="5581030"/>
          <a:ext cx="19733448" cy="6254496"/>
        </p:xfrm>
        <a:graphic>
          <a:graphicData uri="http://schemas.openxmlformats.org/drawingml/2006/table">
            <a:tbl>
              <a:tblPr>
                <a:tableStyleId>{5C22544A-7EE6-4342-B048-85BDC9FD1C3A}</a:tableStyleId>
              </a:tblPr>
              <a:tblGrid>
                <a:gridCol w="1681450">
                  <a:extLst>
                    <a:ext uri="{9D8B030D-6E8A-4147-A177-3AD203B41FA5}">
                      <a16:colId xmlns:a16="http://schemas.microsoft.com/office/drawing/2014/main" xmlns="" val="20000"/>
                    </a:ext>
                  </a:extLst>
                </a:gridCol>
                <a:gridCol w="18051998">
                  <a:extLst>
                    <a:ext uri="{9D8B030D-6E8A-4147-A177-3AD203B41FA5}">
                      <a16:colId xmlns:a16="http://schemas.microsoft.com/office/drawing/2014/main" xmlns="" val="20001"/>
                    </a:ext>
                  </a:extLst>
                </a:gridCol>
              </a:tblGrid>
              <a:tr h="192122">
                <a:tc>
                  <a:txBody>
                    <a:bodyPr/>
                    <a:lstStyle/>
                    <a:p>
                      <a:pPr algn="ctr">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　别</a:t>
                      </a:r>
                    </a:p>
                  </a:txBody>
                  <a:tcPr marL="68580" marR="68580" marT="0" marB="0" anchor="ctr"/>
                </a:tc>
                <a:tc>
                  <a:txBody>
                    <a:bodyPr/>
                    <a:lstStyle/>
                    <a:p>
                      <a:pPr algn="ctr">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表达效果 </a:t>
                      </a:r>
                    </a:p>
                  </a:txBody>
                  <a:tcPr marL="68580" marR="68580" marT="0" marB="0" anchor="ctr"/>
                </a:tc>
                <a:extLst>
                  <a:ext uri="{0D108BD9-81ED-4DB2-BD59-A6C34878D82A}">
                    <a16:rowId xmlns:a16="http://schemas.microsoft.com/office/drawing/2014/main" xmlns="" val="10000"/>
                  </a:ext>
                </a:extLst>
              </a:tr>
              <a:tr h="0">
                <a:tc>
                  <a:txBody>
                    <a:bodyPr/>
                    <a:lstStyle/>
                    <a:p>
                      <a:pPr algn="ctr">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悬念</a:t>
                      </a:r>
                    </a:p>
                  </a:txBody>
                  <a:tcPr marL="68580" marR="68580" marT="0" marB="0" anchor="ctr"/>
                </a:tc>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是指作者为了激活读者的“紧张与期待的心情”，在艺术处理上采取的一种积极手段。通俗地说，它是指在小说的叙述中先设置一个谜面，藏起谜底，在适当的时候再予以点破，使读者的期待心理得到满足。悬念的主要作用是吸引读者关注，引人入胜</a:t>
                      </a:r>
                    </a:p>
                  </a:txBody>
                  <a:tcPr marL="68580" marR="68580" marT="0" marB="0" anchor="ctr"/>
                </a:tc>
                <a:extLst>
                  <a:ext uri="{0D108BD9-81ED-4DB2-BD59-A6C34878D82A}">
                    <a16:rowId xmlns:a16="http://schemas.microsoft.com/office/drawing/2014/main" xmlns="" val="10001"/>
                  </a:ext>
                </a:extLst>
              </a:tr>
              <a:tr h="0">
                <a:tc>
                  <a:txBody>
                    <a:bodyPr/>
                    <a:lstStyle/>
                    <a:p>
                      <a:pPr algn="ctr">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抑扬</a:t>
                      </a:r>
                    </a:p>
                  </a:txBody>
                  <a:tcPr marL="68580" marR="68580" marT="0" marB="0" anchor="ctr"/>
                </a:tc>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指对写作对象或欲扬先抑或欲抑先扬，然后陡然一转，出乎读者所料，从而使文势曲折多变，使文章产生峰回路转、跌宕起伏的效果，增强作品的可读性</a:t>
                      </a:r>
                    </a:p>
                  </a:txBody>
                  <a:tcPr marL="68580" marR="68580" marT="0" marB="0" anchor="ctr"/>
                </a:tc>
                <a:extLst>
                  <a:ext uri="{0D108BD9-81ED-4DB2-BD59-A6C34878D82A}">
                    <a16:rowId xmlns:a16="http://schemas.microsoft.com/office/drawing/2014/main" xmlns="" val="10002"/>
                  </a:ext>
                </a:extLst>
              </a:tr>
              <a:tr h="0">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照应</a:t>
                      </a:r>
                    </a:p>
                  </a:txBody>
                  <a:tcPr marL="68580" marR="68580" marT="0" marB="0" anchor="ctr"/>
                </a:tc>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是篇章间的伏笔照应，又叫呼应。它能使情节连贯，脉络清晰，结构紧凑</a:t>
                      </a:r>
                    </a:p>
                  </a:txBody>
                  <a:tcPr marL="68580" marR="68580" marT="0" marB="0" anchor="ctr"/>
                </a:tc>
                <a:extLst>
                  <a:ext uri="{0D108BD9-81ED-4DB2-BD59-A6C34878D82A}">
                    <a16:rowId xmlns:a16="http://schemas.microsoft.com/office/drawing/2014/main" xmlns="" val="10003"/>
                  </a:ext>
                </a:extLst>
              </a:tr>
              <a:tr h="0">
                <a:tc>
                  <a:txBody>
                    <a:bodyPr/>
                    <a:lstStyle/>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伏笔</a:t>
                      </a:r>
                    </a:p>
                  </a:txBody>
                  <a:tcPr marL="68580" marR="68580" marT="0" marB="0" anchor="ctr"/>
                </a:tc>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指作者对将要在作品中出现的人物或事件，预先做的提示或暗示。作用是使全文前后呼应，结构更严谨，情节发展更合理，前因后果更分明</a:t>
                      </a:r>
                    </a:p>
                  </a:txBody>
                  <a:tcPr marL="68580" marR="68580" marT="0" marB="0" anchor="ct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xmlns="" val="13806668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555059061"/>
              </p:ext>
            </p:extLst>
          </p:nvPr>
        </p:nvGraphicFramePr>
        <p:xfrm>
          <a:off x="2097963" y="3276774"/>
          <a:ext cx="19733448" cy="6967728"/>
        </p:xfrm>
        <a:graphic>
          <a:graphicData uri="http://schemas.openxmlformats.org/drawingml/2006/table">
            <a:tbl>
              <a:tblPr>
                <a:tableStyleId>{5C22544A-7EE6-4342-B048-85BDC9FD1C3A}</a:tableStyleId>
              </a:tblPr>
              <a:tblGrid>
                <a:gridCol w="1681450">
                  <a:extLst>
                    <a:ext uri="{9D8B030D-6E8A-4147-A177-3AD203B41FA5}">
                      <a16:colId xmlns:a16="http://schemas.microsoft.com/office/drawing/2014/main" xmlns="" val="20000"/>
                    </a:ext>
                  </a:extLst>
                </a:gridCol>
                <a:gridCol w="18051998">
                  <a:extLst>
                    <a:ext uri="{9D8B030D-6E8A-4147-A177-3AD203B41FA5}">
                      <a16:colId xmlns:a16="http://schemas.microsoft.com/office/drawing/2014/main" xmlns="" val="20001"/>
                    </a:ext>
                  </a:extLst>
                </a:gridCol>
              </a:tblGrid>
              <a:tr h="192122">
                <a:tc>
                  <a:txBody>
                    <a:bodyPr/>
                    <a:lstStyle/>
                    <a:p>
                      <a:pPr algn="ctr">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　别</a:t>
                      </a:r>
                    </a:p>
                  </a:txBody>
                  <a:tcPr marL="68580" marR="68580" marT="0" marB="0" anchor="ctr"/>
                </a:tc>
                <a:tc>
                  <a:txBody>
                    <a:bodyPr/>
                    <a:lstStyle/>
                    <a:p>
                      <a:pPr algn="ctr">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表达效果 </a:t>
                      </a:r>
                    </a:p>
                  </a:txBody>
                  <a:tcPr marL="68580" marR="68580" marT="0" marB="0" anchor="ctr"/>
                </a:tc>
                <a:extLst>
                  <a:ext uri="{0D108BD9-81ED-4DB2-BD59-A6C34878D82A}">
                    <a16:rowId xmlns:a16="http://schemas.microsoft.com/office/drawing/2014/main" xmlns="" val="10000"/>
                  </a:ext>
                </a:extLst>
              </a:tr>
              <a:tr h="0">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对比</a:t>
                      </a:r>
                    </a:p>
                  </a:txBody>
                  <a:tcPr marL="68580" marR="68580" marT="0" marB="0" anchor="ctr"/>
                </a:tc>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把两种对立的事物或者同一事物的两个不同方面放在一起相互比较。作用是渲染气氛、表现人物或突出主题</a:t>
                      </a:r>
                    </a:p>
                  </a:txBody>
                  <a:tcPr marL="68580" marR="68580" marT="0" marB="0" anchor="ctr"/>
                </a:tc>
                <a:extLst>
                  <a:ext uri="{0D108BD9-81ED-4DB2-BD59-A6C34878D82A}">
                    <a16:rowId xmlns:a16="http://schemas.microsoft.com/office/drawing/2014/main" xmlns="" val="10001"/>
                  </a:ext>
                </a:extLst>
              </a:tr>
              <a:tr h="0">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衬托</a:t>
                      </a:r>
                    </a:p>
                  </a:txBody>
                  <a:tcPr marL="68580" marR="68580" marT="0" marB="0" anchor="ctr"/>
                </a:tc>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指通过描绘某一事物来表现另一事物的艺术手法。作用是使文章更生动，人物、事物形象更突出，主题更鲜明</a:t>
                      </a:r>
                    </a:p>
                  </a:txBody>
                  <a:tcPr marL="68580" marR="68580" marT="0" marB="0" anchor="ctr"/>
                </a:tc>
                <a:extLst>
                  <a:ext uri="{0D108BD9-81ED-4DB2-BD59-A6C34878D82A}">
                    <a16:rowId xmlns:a16="http://schemas.microsoft.com/office/drawing/2014/main" xmlns="" val="10002"/>
                  </a:ext>
                </a:extLst>
              </a:tr>
              <a:tr h="40074">
                <a:tc>
                  <a:txBody>
                    <a:bodyPr/>
                    <a:lstStyle/>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铺垫</a:t>
                      </a:r>
                    </a:p>
                  </a:txBody>
                  <a:tcPr marL="68580" marR="68580" marT="0" marB="0" anchor="ctr"/>
                </a:tc>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为了衬托主要人物或事物，铺叙另外的人物和事物做铺垫。其目的主要是蓄积气势，突出文章主旨</a:t>
                      </a:r>
                    </a:p>
                  </a:txBody>
                  <a:tcPr marL="68580" marR="68580" marT="0" marB="0" anchor="ctr"/>
                </a:tc>
                <a:extLst>
                  <a:ext uri="{0D108BD9-81ED-4DB2-BD59-A6C34878D82A}">
                    <a16:rowId xmlns:a16="http://schemas.microsoft.com/office/drawing/2014/main" xmlns="" val="10003"/>
                  </a:ext>
                </a:extLst>
              </a:tr>
              <a:tr h="0">
                <a:tc>
                  <a:txBody>
                    <a:bodyPr/>
                    <a:lstStyle/>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突转</a:t>
                      </a:r>
                    </a:p>
                  </a:txBody>
                  <a:tcPr marL="68580" marR="68580" marT="0" marB="0" anchor="ctr"/>
                </a:tc>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在小说结尾部分，作者常常采用突转的方法形成情节的某种</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巧合</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，某种意料之外的反转，或者是形成人物性格的</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急剧改变</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。这种突转常收到意料之外、情理之中的效果，对表现小说主旨起到画龙点睛的作用</a:t>
                      </a:r>
                    </a:p>
                  </a:txBody>
                  <a:tcPr marL="68580" marR="68580" marT="0" marB="0" anchor="ct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xmlns="" val="42040147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893647"/>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这篇小说的故事情节是怎样展开的？请概括作答。</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请结合小说的内容简要分析小说在情节方面的技巧特色。</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这篇小说的情节发展具有怎样的特点？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请分析小说的结构特点。</a:t>
            </a:r>
          </a:p>
        </p:txBody>
      </p:sp>
    </p:spTree>
    <p:extLst>
      <p:ext uri="{BB962C8B-B14F-4D97-AF65-F5344CB8AC3E}">
        <p14:creationId xmlns:p14="http://schemas.microsoft.com/office/powerpoint/2010/main" xmlns="" val="20830685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9474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四看”巧析情节结构技巧</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看结构安排。分析文章是否有以下几种情况：开头结尾各有特色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首尾呼应</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；结构严密，完整匀称；烘托铺垫，前后照应；设置悬念，制造波澜；起承转合，曲折有致；等等。并结合内容分析其妙处。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看选材剪裁。分析在刻画人物、叙述事件时，材料和中心的关系是否合理，主次详略是否得当，材料是否典型、真实、新颖、有力。</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看表达方式。分析各种表达方式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记叙、描写、抒情、议论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是否运用自如、灵活多变；各种叙述人称的选择及好处；叙述顺序的安排及作用。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看故事线索。分析小说的线索是什么，特别要注意小说的双线、多线特点，如明线暗线，时空线、感情线等，看故事情节是怎样围绕线索展开的。</a:t>
            </a:r>
          </a:p>
        </p:txBody>
      </p:sp>
    </p:spTree>
    <p:extLst>
      <p:ext uri="{BB962C8B-B14F-4D97-AF65-F5344CB8AC3E}">
        <p14:creationId xmlns:p14="http://schemas.microsoft.com/office/powerpoint/2010/main" xmlns="" val="244860541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2415020"/>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2.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浙江卷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本文开头两段不避其繁，结尾两段不避其简，作者为什么做这样的结构安排？</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原文见第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讲“针对训练”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捡烂纸的老头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
        <p:nvSpPr>
          <p:cNvPr id="12" name="矩形 11"/>
          <p:cNvSpPr/>
          <p:nvPr/>
        </p:nvSpPr>
        <p:spPr>
          <a:xfrm>
            <a:off x="2023200" y="5300003"/>
            <a:ext cx="19800000" cy="60851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23200" y="5300002"/>
            <a:ext cx="19657124" cy="225292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开头以繁笔设置故事场景，营造出浓厚的市井氛围，为“老头”的出场做了铺垫。②结尾交代“老头”死后留下巨款的情节，以简笔收束全文，留下悬念与想象空间。③开头与结尾繁简反差巨大，突破了常规写法；繁笔舒缓，简笔急促，结构奇峻峭拔，令人惊奇。</a:t>
            </a:r>
          </a:p>
        </p:txBody>
      </p:sp>
    </p:spTree>
    <p:extLst>
      <p:ext uri="{BB962C8B-B14F-4D97-AF65-F5344CB8AC3E}">
        <p14:creationId xmlns:p14="http://schemas.microsoft.com/office/powerpoint/2010/main" xmlns="" val="18549907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3060750"/>
            <a:ext cx="19800000" cy="83244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90756" y="3037925"/>
            <a:ext cx="19800000"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开头介绍烤肉刘店铺情况，生意兴隆，人物众多，人情味浓，营造典型的市井氛围，为主要人物“老头”的出场做了铺垫。结尾老头死后留下巨款，“他攒下这些钱干什么？”，提出疑问，却不做回答，给人留下悬念和想象空间。从首尾特色上分析，开头的繁与结尾的简，形成鲜明的对比与巨大的反差：繁笔内容众多、笔调舒缓，而简笔内容单纯、戛然而止，使全文结构奇峻峭拔。从选材剪裁上分析：烤肉刘店铺的菜食品种的繁多，经营的繁忙，食客男女老少，南来北往，人数众多，是详写；“老头”死后留下巨款的用途之谜，是略写。详略得当，重点突出。</a:t>
            </a:r>
          </a:p>
        </p:txBody>
      </p:sp>
    </p:spTree>
    <p:extLst>
      <p:ext uri="{BB962C8B-B14F-4D97-AF65-F5344CB8AC3E}">
        <p14:creationId xmlns:p14="http://schemas.microsoft.com/office/powerpoint/2010/main" xmlns="" val="7422426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类型三　语言表达艺术类</a:t>
            </a: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品味小说精彩的语言表达艺术有两层含意：一是品味小说中人物的个性化语言，二是品味小说作者的语言风格。</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品味小说中人物的语言</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不同性格的人，在相同的场合，面对相同的对象，说话的语言风格不一样。有的幽默，有的庄重；有的委婉含蓄，有的直来直去；有的简洁，有的啰唆；有的羞羞答答，有的大大方方；有的粗俗，有的文雅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林黛玉进贾府</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中黛玉的知书达理、王熙凤的八面玲珑、贾宝玉的率性自然等鲜明个性都是借助极富个性的语言表现出来的。</a:t>
            </a:r>
          </a:p>
        </p:txBody>
      </p:sp>
    </p:spTree>
    <p:extLst>
      <p:ext uri="{BB962C8B-B14F-4D97-AF65-F5344CB8AC3E}">
        <p14:creationId xmlns:p14="http://schemas.microsoft.com/office/powerpoint/2010/main" xmlns="" val="17218434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品味小说作者的语言</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不同的作者，会有不同的语言特点。这个特点有时是指作者的语言风格</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平实、朴素，如老舍的小说；冷峻、辛辣，如鲁迅的小说；幽默、含蓄，如林语堂的小说；简洁、晓畅，如路遥的小说；华丽、优美，如张爱玲的小说等。有时候作者的语言特点是指在特定的作品中表现出来的遣词造句等修辞方面的特点，如炼字、句式、修辞手法等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具体语言方面</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用词：①名词、代词、动词、形容词等的选择与锤炼。②叠词运用。如果文章多处用叠词，或摹声摹色，使描绘的景色或人物更加形象，富于艺术魅力；或使语言充满音乐的和谐美和节奏美。</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4980410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式选用：长短句、整散句、反问句，以及其他特殊句式的选用。如果文章大量使用整句，引用古诗和四字词语：使音节和谐，富有韵律，显得格调典雅。如果文章多处直接引用了古典诗文名句，其作用是使语言具有古典韵味，增添了文章的文化内涵。如果文章大量使用短句，三五字一句，其作用是使语言通俗易懂，简洁明快，有生活气息。如果文章既有整句，又杂之以散句，其作用是使语言整散结合，错落有致，富于变化，具有典雅之美。</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语体色彩：口语、书面语。</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整体的语言风格：平实、清新、华丽、幽默、辛辣、自然、简洁明快、含蓄深沉、寓庄于谐、口语化、生动形象、有地方色彩、富有情趣、符合人物身份等。</a:t>
            </a:r>
          </a:p>
        </p:txBody>
      </p:sp>
    </p:spTree>
    <p:extLst>
      <p:ext uri="{BB962C8B-B14F-4D97-AF65-F5344CB8AC3E}">
        <p14:creationId xmlns:p14="http://schemas.microsoft.com/office/powerpoint/2010/main" xmlns="" val="38454211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132758"/>
            <a:ext cx="19800000" cy="82524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199" y="3132758"/>
            <a:ext cx="19800001"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项，“‘她’还爱好文学创作，是一个有品味的姑娘”错误，只能反映她爱好阅读。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项，“为顾客着想，方便顾客随时打电话回家”有些片面，主要还是为了多赚点儿钱。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项，“寄寓了年轻人互相怜悯的主旨：小伙子怜悯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17</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岁姑娘年龄小没有书读，姑娘怜悯小伙子大过年的不能赶快回到温暖的家中”主旨分析概括错误，应该是“寄寓了作者对弱势群体的关注和同情，以及对传递关爱的期盼”。</a:t>
            </a:r>
          </a:p>
        </p:txBody>
      </p:sp>
    </p:spTree>
    <p:extLst>
      <p:ext uri="{BB962C8B-B14F-4D97-AF65-F5344CB8AC3E}">
        <p14:creationId xmlns:p14="http://schemas.microsoft.com/office/powerpoint/2010/main" xmlns="" val="38267702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93866"/>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词语在句子中如何理解？有什么作用？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本文语言有什么特色？有什么表达效果？</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赏析文中画线的句子。</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分析文中画线的句子的表现手法与表达效果。</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你如何理解</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这句话。</a:t>
            </a:r>
          </a:p>
        </p:txBody>
      </p:sp>
    </p:spTree>
    <p:extLst>
      <p:ext uri="{BB962C8B-B14F-4D97-AF65-F5344CB8AC3E}">
        <p14:creationId xmlns:p14="http://schemas.microsoft.com/office/powerpoint/2010/main" xmlns="" val="36614475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言的赏析点主要有：①语句的含意；②语言的特点，一般从准确简洁、清新明快、生动形象、浅显质朴等方面思考；③语言的风格，有幽默、辛辣、自然和谐、含蓄、深刻等；④语言的技巧，多从修辞角度思考；⑤语言的作用，表达了什么意义，有何表达效果，在结构和内容上有什么作用。</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若赏析人物语言，就要从表现手法、语句含意、人物性格等入手，视具体的情境而定；若赏析作品的语言，就要综合考虑表现手法、语句含意、语言风格、语言作用等。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答题模板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模式一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赏析“人物语言”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：表现手法＋表情达意＋艺术效果</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运用了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技巧＋表达了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内容＋达到了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效果</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模式二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赏析“作品的语言”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：语言特点＋分析。</a:t>
            </a:r>
          </a:p>
        </p:txBody>
      </p:sp>
    </p:spTree>
    <p:extLst>
      <p:ext uri="{BB962C8B-B14F-4D97-AF65-F5344CB8AC3E}">
        <p14:creationId xmlns:p14="http://schemas.microsoft.com/office/powerpoint/2010/main" xmlns="" val="27912775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人和车厂的老板刘四爷快七十岁了；人老，心可不老实。年轻的时候他当过库兵，设过赌场，买卖过人口，放过阎王账。干这些营生所应有的资格与本领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力气、心路、手段、交际、字号等等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刘四爷都有。在前清的时候，打过群架，抢过良家妇女，跪过铁索。跪上铁索，刘四并没皱一皱眉，没说一个饶命。官司教他硬挺了过来，这叫作“字号”。出了狱，他开了个洋车厂子。</a:t>
            </a:r>
            <a:r>
              <a:rPr lang="zh-CN" altLang="en-US" sz="4000" u="sng"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土混混出身，他晓得怎么对付穷人，什么时候该紧一把儿，哪里该松一步儿，他有善于调动的天才。车夫们没有敢跟他耍骨头</a:t>
            </a:r>
            <a:r>
              <a:rPr lang="en-US" altLang="zh-CN" sz="4000" u="sng"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u="sng"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注：调皮捣乱</a:t>
            </a:r>
            <a:r>
              <a:rPr lang="en-US" altLang="zh-CN" sz="4000" u="sng"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u="sng"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的。他一瞪眼，和他哈哈一笑，能把人弄得迷迷糊糊的，仿佛一脚登在天堂，一脚登在地狱，只好听他摆弄。</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到现在，他有六十多辆车，至坏的也是七八成新的，他不存破车。车租，他的比别家的大，可是到“三节”他比别家多放着两天的份儿。人和厂有地方住，拉他的车的光棍儿，都可以白住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可是得交上车份儿，交不上账而和他苦腻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注：软磨硬缠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的，他扣下铺盖，把人当个破水壶似的扔出门外。</a:t>
            </a:r>
          </a:p>
        </p:txBody>
      </p:sp>
    </p:spTree>
    <p:extLst>
      <p:ext uri="{BB962C8B-B14F-4D97-AF65-F5344CB8AC3E}">
        <p14:creationId xmlns:p14="http://schemas.microsoft.com/office/powerpoint/2010/main" xmlns="" val="13775989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2492990"/>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大家若是有个急事急病，只须告诉他一声，他不含糊，水里火里他都热心地帮忙，这叫作“字号”。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选自老舍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骆驼祥子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第四章，有删改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文中画线部分突出的语言特色是什么？请举例分析。</a:t>
            </a:r>
          </a:p>
        </p:txBody>
      </p:sp>
      <p:sp>
        <p:nvSpPr>
          <p:cNvPr id="8" name="矩形 7"/>
          <p:cNvSpPr/>
          <p:nvPr/>
        </p:nvSpPr>
        <p:spPr>
          <a:xfrm>
            <a:off x="2023200" y="5576559"/>
            <a:ext cx="19800000" cy="58086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2964" y="5600347"/>
            <a:ext cx="19800000"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运用了口语方言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或：有京味儿，有浓郁的地方色彩</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，例如“土混混”“紧一把儿”“松一步儿”“耍骨头”“迷迷糊糊”等。语言质朴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自然、通俗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、形象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活泼、生动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品味文学作品精彩的语言表达艺术的能力。画线句子共三句话。意思是说刘四爷有善于调动的天才，车夫不敢耍滑头，都听其摆弄。老舍小说的语言京味儿十足，口语化，并且都是短句，语言质朴、形象。</a:t>
            </a:r>
          </a:p>
        </p:txBody>
      </p:sp>
    </p:spTree>
    <p:extLst>
      <p:ext uri="{BB962C8B-B14F-4D97-AF65-F5344CB8AC3E}">
        <p14:creationId xmlns:p14="http://schemas.microsoft.com/office/powerpoint/2010/main" xmlns="" val="9104701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阅读下面的文字，完成文后题目。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城市人的压力</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克瑞斯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罗斯</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我在大街上走着，步履匆匆，因为我快要迟到了，但是我想不起来是被什么事耽搁了。我注意到我手中拿着一只香蕉，可是我不知道我为什么要拿着这只香蕉，只是隐约觉得这只香蕉对我十分重要，而且肯定与耽误我的事有关。</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②然后，在一个拐弯口，我碰到了艾丝尔姨妈。这应该是一件很奇怪的事情，因为我已经有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多年没有见过她了。“姨妈，你好。”我对她说，“我们已经有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年没有见面了！”艾丝尔姨妈见到我后并不惊奇。“小心你手中的香蕉！”她说。我大笑，因为我知道这是一根重要的香蕉，我会小心的。她提出与我同行，这让我很为难，因为我快要迟到了，必须加快步伐，艾丝尔姨妈走得实在太慢了。</a:t>
            </a: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4744374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p:cTn id="12" dur="500" fill="hold"/>
                                        <p:tgtEl>
                                          <p:spTgt spid="69"/>
                                        </p:tgtEl>
                                        <p:attrNameLst>
                                          <p:attrName>ppt_w</p:attrName>
                                        </p:attrNameLst>
                                      </p:cBhvr>
                                      <p:tavLst>
                                        <p:tav tm="0">
                                          <p:val>
                                            <p:fltVal val="0"/>
                                          </p:val>
                                        </p:tav>
                                        <p:tav tm="100000">
                                          <p:val>
                                            <p:strVal val="#ppt_w"/>
                                          </p:val>
                                        </p:tav>
                                      </p:tavLst>
                                    </p:anim>
                                    <p:anim calcmode="lin" valueType="num">
                                      <p:cBhvr>
                                        <p:cTn id="13" dur="500" fill="hold"/>
                                        <p:tgtEl>
                                          <p:spTgt spid="69"/>
                                        </p:tgtEl>
                                        <p:attrNameLst>
                                          <p:attrName>ppt_h</p:attrName>
                                        </p:attrNameLst>
                                      </p:cBhvr>
                                      <p:tavLst>
                                        <p:tav tm="0">
                                          <p:val>
                                            <p:fltVal val="0"/>
                                          </p:val>
                                        </p:tav>
                                        <p:tav tm="100000">
                                          <p:val>
                                            <p:strVal val="#ppt_h"/>
                                          </p:val>
                                        </p:tav>
                                      </p:tavLst>
                                    </p:anim>
                                    <p:animEffect transition="in" filter="fade">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09452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拐了一个弯，一头大象挡在我们面前。大象出现在别的城市大街上也许不算是奇怪的事，可这是曼彻斯特呀！然而，不知为什么，我并没有感到奇怪。我想的是：“糟糕，大象挡住了去路，我真的要迟到了，艾丝尔姨妈和我在一起，我手里还有一只重要的香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我十分着急，然后就醒了。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⑤ “只是一个梦。”我长舒一口气，但还是觉得有些不可思议，怎么会梦到大象、香蕉和艾丝尔姨妈呢？收音机还在播放着节目，它每天早晨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点钟自动开启，起到闹钟的作用。我抬头看了一眼表，已经是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分了。我必须加快行动，我洗漱时听到一则新闻：一头大象从马戏团逃到大街上，给行人带来了许多麻烦。我恍然大悟，或许我是在半睡半醒的状态下听到了这则新闻的，然后就梦到了大象。</a:t>
            </a: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3555963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729430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⑥我吃完早饭，准备去上班。我在一家电影公司上班，负责策划、创意、写剧本。我突然想，如果有一部关于大象出现在曼彻斯特大街上的电影，效果肯定会不错。我拿包的时候，发现包旁边有一张纸条，纸条上是我妻子的笔迹：“下班回家时，不要忘了顺路买一些香蕉！”我忽然明白梦中的香蕉为什么是重要的东西，因为我妻子最近在减肥，好几次让我买香蕉回家，而我每次都忘了。我想，我今天肯定会把香蕉买回家的。</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⑦在我刚出门时，手机响了。是我母亲的电话。“有一个坏消息，”母亲说，“你还记得你的艾丝尔姨妈吗？”“记得。”我说，“不过，我已经有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多年没有见过她了。”“是的，她昨天晚上去世的。她两周前就病得卧床不起，我对你说过的。”奇怪的梦终于得到了解释。</a:t>
            </a: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591257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649408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⑧</a:t>
            </a:r>
            <a:r>
              <a:rPr lang="zh-CN" altLang="en-US" sz="4000" u="sng"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我匆匆赶路，但是发现我越是想走快，却走得越慢。我看了看手表，又发现了一个奇怪的事，手表的指针往逆时针方向旋转。“这很有意思。”我想，“如果手表是逆时针旋转，这说明我上班就不会迟到了</a:t>
            </a:r>
            <a:r>
              <a:rPr lang="en-US" altLang="zh-CN" sz="4000" u="sng"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然后，我又醒了。这太奇怪了。我拧了一下自己的胳膊，很疼，确定这一次不是在梦境里，而是真的醒了。时间是五点半，收音机还没有自动开启呢。我不会迟到。</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⑨我看到了妻子，就问她：“你今天还需要买香蕉吗？”“为什么问我这个问题？”她显得很诧异。“我以为你要减肥呢？”“减肥？”她说，“我胖吗？”“哦，不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那么，你听说过大象的事吗？”我问。“大象？”“对，一头大象从马戏团逃出来了。”</a:t>
            </a: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917751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649408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⑩“曼彻斯特没有马戏团，更没有大象。你怎么了？是不是工作压力太大？也许你需要在家里休息一下。”妻子说。“不过，我先要给母亲打一个电话。”我说。“现在才五点半，你为什么要去打搅母亲呢？”妻子不明白我的意思。“嗯，确实不是什么重要的事情。”我说。“好了，放松一点儿，行吗？”妻子说完就出去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⑪我立即给母亲打了电话。“妈妈。”“哦，亲爱的，这么早打电话有什么事呀？”“你还记得艾丝尔姨妈吗？”“当然，不过，我已经有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多年没有见过她了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她还好吗？”我打断母亲。“我不知道，你怎么突然关心起她了？”“哦，没什么，再见！”</a:t>
            </a: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0466599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721633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⑫放下电话，我想，也许妻子说得对，我需要好好休息一天，于是我拨通了老板的电话。“是这样的。”我说，“我今天身体不舒服，可能是这几天策划剧本过于劳累了。”“你病得真不是时候，”老板说，“我们刚刚有了一个很好的创意，我本想今天和你好好谈论的。这是一个动作片，故事情节也非常有意思。我简单说给你听一听：一头大象从马戏团逃到了一个大城市，它吃了一根被恐怖分子注射了具有放射性物质的香蕉后，变得焦虑暴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我的艾丝尔姨妈什么时候在这部片中出现？”“姨妈？什么姨妈？”老板很生气。我挂断了电话。希望这一切不过是一个城市人生活压力太大的症状。</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微型小说选刊</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，有删改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42513409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下列对这篇小说思想内容与艺术特色的分析和鉴赏，最恰当的两项是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小说写“她”除夕夜在铁皮房里待着，直到最后一趟车驶过，可见“她”经济上十分拮据，也说明“她”胆小，怕母亲责备，不敢贪玩而耽误做生意。</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小伙子打电话后与姑娘的对话情节，小说采用的大多是短句，而且分出了很多段落，这种方式简练明快，节奏感强，加快了小说情节的发展。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早晨，阳光洒满了车站广场”，这属于环境描写，既与“那扇冰冷的铁皮房门”形成对比，又为下文“她”高兴，“咯咯咯地笑了起来”做铺垫。</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小说中的邮差“正要举手敲她的铁皮门”“转身就走”“指着花儿说：‘他没留名字。’”，这些言行表明邮差也和塑造的人物“她”一样，对自己的工作充满了委屈。</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从思想内涵上看，小说选择新年切入现实，艺术地再现</a:t>
            </a:r>
            <a:r>
              <a:rPr lang="en-US" altLang="zh-CN" sz="4000" dirty="0">
                <a:solidFill>
                  <a:schemeClr val="tx1">
                    <a:lumMod val="50000"/>
                    <a:lumOff val="50000"/>
                  </a:schemeClr>
                </a:solidFill>
                <a:latin typeface="微软雅黑" pitchFamily="34" charset="-122"/>
                <a:ea typeface="微软雅黑" pitchFamily="34" charset="-122"/>
              </a:rPr>
              <a:t>17</a:t>
            </a:r>
            <a:r>
              <a:rPr lang="zh-CN" altLang="en-US" sz="4000" dirty="0">
                <a:solidFill>
                  <a:schemeClr val="tx1">
                    <a:lumMod val="50000"/>
                    <a:lumOff val="50000"/>
                  </a:schemeClr>
                </a:solidFill>
                <a:latin typeface="微软雅黑" pitchFamily="34" charset="-122"/>
                <a:ea typeface="微软雅黑" pitchFamily="34" charset="-122"/>
              </a:rPr>
              <a:t>岁少女的真实生活，有助于读者窥斑见豹、见微知著，深化对没有书念的少女空虚生活的理解。</a:t>
            </a:r>
          </a:p>
        </p:txBody>
      </p:sp>
    </p:spTree>
    <p:extLst>
      <p:ext uri="{BB962C8B-B14F-4D97-AF65-F5344CB8AC3E}">
        <p14:creationId xmlns:p14="http://schemas.microsoft.com/office/powerpoint/2010/main" xmlns="" val="17523381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1692771"/>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题型专练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叙述视角</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小说全文以第一人称行文，请结合文本简要分析其好处。</a:t>
            </a:r>
          </a:p>
        </p:txBody>
      </p:sp>
      <p:sp>
        <p:nvSpPr>
          <p:cNvPr id="8" name="矩形 7"/>
          <p:cNvSpPr/>
          <p:nvPr/>
        </p:nvSpPr>
        <p:spPr>
          <a:xfrm>
            <a:off x="2023200" y="4854311"/>
            <a:ext cx="19800000" cy="65308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4854311"/>
            <a:ext cx="19800000"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第一人称手法写，便于细腻地刻画人的心理活动，也就是小说前半部分的梦境描写和后面的心理刻画，也便于“我”的行为、语言在异常情况下的快速转换。如妻子说“是不是工作压力太大？也许你需要在家里休息一下”，于是“我”认为妻子说得对，并拨通了老板的电话。②第一人称手法使小说显得真实生动，亲切自然。紧张的生活会导致人们各种各样的不适应的情况，形象地揭示了城市人的生活压力之大，这就拉近了与读者的距离。</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通常第一人称叙述的作用主要在便于描写与真实亲切上。这篇小说更主要的还在于便于“我”的行为、语言等方面的转换。</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9838825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14582"/>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2.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叙述方式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小说中的时空似乎被打乱了，但叙述方式上十分有条理。试简要分析。</a:t>
            </a:r>
          </a:p>
        </p:txBody>
      </p:sp>
      <p:sp>
        <p:nvSpPr>
          <p:cNvPr id="8" name="矩形 7"/>
          <p:cNvSpPr/>
          <p:nvPr/>
        </p:nvSpPr>
        <p:spPr>
          <a:xfrm>
            <a:off x="2023200" y="3976122"/>
            <a:ext cx="19800000" cy="74090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2964" y="3976122"/>
            <a:ext cx="19800000"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小说中的时空似乎被打乱了，实际上一点儿不乱，主要原因是主人公的思维混乱。主人公在梦中的一些事情恰好又与现实生活中的一些事情相关联，如梦中的“香蕉、大象”虽然与妻子不相关，但与现实中老板剧本的创意不谋而合，而“艾丝尔姨妈”与谁都不相关，主人公却误将这一事件突然问老板，当然导致老板不知对方在说什么。就是在这些主人公的“混乱”中，才能很好地表现主题。②叙述方式上十分有条理，小说采用的是顺序，按时间发展、事件发展而叙，自然有序。开头①②③段叙述梦中路遇种种怪事快要迟到的经历；第④段文字上说醒了，实际还没有醒，在继续做梦；⑤⑥⑦⑧段是在梦境中让种种怪事找到了合理解释；⑨⑩⑪⑫段是“我”真正现实中的行为。</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要针对小说的行文、内容，对“时空似乎被打乱”“叙述方式有条理”两点做合理的解释。</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3909280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1692771"/>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3.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结构技巧</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这篇小说在构思上有哪些特色？请结合文本，谈谈你的理解。</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23200" y="3743921"/>
            <a:ext cx="19800000" cy="76412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2964" y="3743921"/>
            <a:ext cx="19800000" cy="722409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善于设置悬念。开头写“我”在大街上遇到的种种怪事，引发读者的阅读兴趣。②情节怪诞离奇。小说梦中有梦，“我”自认为梦醒，却依然在梦中，真正醒来却又把现实当作梦境，怪诞离奇的情节表现出并不荒诞的主题，凸显了“我”因压力过大而疏离亲情的无奈愧疚。③情节一波三折。我路遇种种怪事快要迟到的经历原来只是个梦；以为找到了梦境中种种怪事的合理解释，却发现自己仍在梦中；醒来后得知梦中的解释并没有依据，却又与老板的创意不谋而合。④线索明晰。小说以“我”的怪梦为线索贯穿全文，故事情节围绕“香蕉、大象和艾丝尔姨妈”铺设，显得清晰紧凑。⑤伏笔设置巧妙。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多年未见的艾丝尔姨妈见到“我”并不惊奇、“我”看到城市出现大象也没有感到奇怪等都暗示了这一切不是真实的。⑥结尾出人意料，自己的梦境竟然与现实中老板剧本的创意不谋而合，但“我”又将梦境与老板的创意混为一谈，揭示了生活压力导致城市人精神恍惚的主题。</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6306038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23200" y="3348782"/>
            <a:ext cx="19800000" cy="80363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345600"/>
            <a:ext cx="19800000"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文的题目是“城市人的压力”为反映出城里人的压力之大，本小说的情节设置是由梦境到梦境再回到现实，最后现实又和梦境重合。这样的情节可谓一波三折，出人意料，离奇怪诞。“香蕉、大象和艾丝尔姨妈”在梦中和现实中反复出现，线索作用很明显，贯穿全文，显得故事结构清晰紧凑。文章开头的情节“我”“步履匆匆”“手中拿着一只香蕉”，但连“我”都不知道“为什么要拿着”，这样有悬念作用，引发读者的阅读兴趣。</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2255459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92552"/>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4.</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语言特色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赏析文中第⑧段画线的句子。</a:t>
            </a:r>
          </a:p>
        </p:txBody>
      </p:sp>
      <p:sp>
        <p:nvSpPr>
          <p:cNvPr id="8" name="矩形 7"/>
          <p:cNvSpPr/>
          <p:nvPr/>
        </p:nvSpPr>
        <p:spPr>
          <a:xfrm>
            <a:off x="2023200" y="4054092"/>
            <a:ext cx="19800000" cy="73310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2964" y="4054092"/>
            <a:ext cx="19800000"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善于使用形容词、动词，如“快”“慢”“奇怪”“发现”“想”“说明”等。②反复。词语、句子都存在反复，如“发现”“手表”“逆时针旋转”等。③运用梦境中怪诞离奇的“手表的指针往逆时针方向旋转”的想象手法，表达出梦中不愿迟到，影射出现实生活中工作的压力大。④语言通俗，富有幽默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意思对即可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赏析画线句，包括词语、句子、修辞、风格等，还要注意它在表现人物、情节、主题和环境上的作用。</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7068748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094524"/>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全真模拟</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5.</a:t>
            </a:r>
            <a:r>
              <a:rPr lang="zh-CN" altLang="en-US"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下列对小说相关内容的分析和概括，最恰当的一项是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日有所思，夜有所梦，“我”因为老是忘记给妻子买香蕉这件事情而心怀愧疚，所以才会在梦中觉得这是件重要的事，并提醒自己一定要把香蕉买回家。</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在梦中，“我”拿着香蕉匆匆赶路，偶遇艾丝尔姨妈，又被一头大象挡住路，这些莫名其妙的事情在后来的梦境中有了解释，并最终在现实中得到了证实。</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当发现被大象挡住去路的状况并不是现实中发生的事情后，“我”长舒了一口气，因为这样自己就不会因为上班迟到而被暴躁的老板训斥了。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．小说主要是写“我”的压力，而以“城市人的压力”为题，突出“我”的典型性和代表性，使“我”的生存状态成为城市人生活的缩影，深化了小说的主题。</a:t>
            </a: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2159268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23200" y="3052674"/>
            <a:ext cx="19800000" cy="83325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94899" y="3049492"/>
            <a:ext cx="19800000"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项，“老是忘记给妻子买香蕉这件事情”是梦境，而非现实。</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项，“最终在现实中得到了证实”理解不准确。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项，“被暴躁的老板训斥”依据不充分，从小说结尾处不足以断言老板脾气暴躁。</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1754522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1614801"/>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6.</a:t>
            </a:r>
            <a:r>
              <a:rPr lang="zh-CN" altLang="en-US"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小说反复写到“香蕉、大象和艾丝尔姨妈”，有何作用？请简要分析。</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p:txBody>
      </p:sp>
      <p:sp>
        <p:nvSpPr>
          <p:cNvPr id="8" name="矩形 7"/>
          <p:cNvSpPr/>
          <p:nvPr/>
        </p:nvSpPr>
        <p:spPr>
          <a:xfrm>
            <a:off x="2023200" y="4284886"/>
            <a:ext cx="19800000" cy="71002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4284886"/>
            <a:ext cx="19800000"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起线索作用。这些内容反复出现在“我”的梦境中，贯穿全篇，使情节更加集中、紧凑、连贯。②暗示小说主题。无论是一只普通的香蕉，在城市里很难出现的大象，还是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多年未见面的姨妈，都在梦中给“我”以紧张、焦虑的感觉，这些内容的反复出现，象征着压力难以摆脱和排遣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压力大、重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③使人物形象更加鲜明。小说通过反复写“香蕉、大象和艾丝尔姨妈”，表现了“我”在梦中和梦醒之后对梦境追因溯源的执着，表现了“我”的焦虑不安和分不清梦境与现实的心理状态，使人物心理更真实，形象更鲜明。④增强了小说的荒诞性和戏剧性。香蕉、大象和艾丝尔姨妈这些不相干的形象在“我”的梦境中和“我”醒来后的话语中反复出现，将梦境与现实混淆在一起。</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4740687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23200" y="3060750"/>
            <a:ext cx="19800000" cy="83244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056204"/>
            <a:ext cx="19800000" cy="650389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本题考查的是小说情节的作用。这类题在回答时是有规律可循的，小说情节的作用在内容上一般是：刻画人物性格，展现主旨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揭示小说主题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。在形式上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主要指情节本身上的作用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：推动情节发展，丰富故事情节；设置悬念，引人注意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引起读者关注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使读者产生急切的期待心理，在情节的发展上宕开一笔，使情节曲折起伏有波澜，耐人寻味，造成情节发展的变幻莫测；贯穿全文，有线索作用。因此本题可套用这些，有哪些作用答哪些就行。如“香蕉、大象和艾丝尔姨妈”有助于刻画人物性格，“我”因为压力大而紧张、焦虑，以致分不清梦境与现实；有揭示小说主题的作用，通过多次写“香蕉、大象和艾丝尔姨妈”揭示出以“我”为代表的城里人压力之大；“香蕉、大象和艾丝尔姨妈”起到了线索的作用，“香蕉、大象和艾丝尔姨妈”反复出现在“我”的梦境中，贯穿全篇，使情节更加集中、紧凑、连贯；等等。</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53158270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1614801"/>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7.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小说标题为“城市人的压力”，作者是从哪些方面来表现城市人的压力的？试结合材料，谈谈你个人的理解。</a:t>
            </a:r>
          </a:p>
        </p:txBody>
      </p:sp>
      <p:sp>
        <p:nvSpPr>
          <p:cNvPr id="8" name="矩形 7"/>
          <p:cNvSpPr/>
          <p:nvPr/>
        </p:nvSpPr>
        <p:spPr>
          <a:xfrm>
            <a:off x="2023200" y="5004965"/>
            <a:ext cx="19800000" cy="63802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2964" y="5004965"/>
            <a:ext cx="19800000"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示例：①上班时间严格按照规定。如“步履匆匆，因为我快要迟到了”。②亲戚之间互不走动，缺少沟通，缺乏相互理解。如“因为我已经有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多年没有见过她了”。③睡眠严重不足。如“时间是五点半，收音机还没有自动开启呢”。④剧本策划</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工作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压力巨大。如“我在一家电影公司上班，负责策划、创意、写剧本”。⑤精神过度紧张，缺少休息。如妻子说“也许你需要在家里休息一下”。</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本题考查探究。要根据具体的内容，分析出城市人的压力来自哪些方面，简要概括后，还要做具体分析。</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3134366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90117"/>
            <a:ext cx="19800000" cy="82950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062521"/>
            <a:ext cx="19931202"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项不给分。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项，曲解原文，“胆小，怕母亲责备，不敢贪玩而耽误做生意”分析错误，能说明“她”懂事，有责任感，知道分担家庭的重担。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项，无中生有，“对自己的工作充满了委屈”错误，邮差可能是繁忙，或者是工作时不便于多问等。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项，观点偏颇、狭窄，“深化对没有书念的少女空虚生活的理解”概括完全错误，应该是“艺术地再现社会弱势群体的真实生活，有助于读者窥斑见豹、见微知著，深化对弱势群体的关注和同情”。</a:t>
            </a:r>
          </a:p>
        </p:txBody>
      </p:sp>
    </p:spTree>
    <p:extLst>
      <p:ext uri="{BB962C8B-B14F-4D97-AF65-F5344CB8AC3E}">
        <p14:creationId xmlns:p14="http://schemas.microsoft.com/office/powerpoint/2010/main" xmlns="" val="15609549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1919" y="0"/>
            <a:ext cx="23679449" cy="13322300"/>
          </a:xfrm>
          <a:prstGeom prst="rect">
            <a:avLst/>
          </a:prstGeom>
        </p:spPr>
      </p:pic>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a:solidFill>
                  <a:srgbClr val="EF8340"/>
                </a:solidFill>
                <a:latin typeface="微软雅黑" pitchFamily="34" charset="-122"/>
                <a:ea typeface="微软雅黑" pitchFamily="34" charset="-122"/>
              </a:rPr>
              <a:t>第</a:t>
            </a:r>
            <a:r>
              <a:rPr lang="en-US" altLang="zh-CN" sz="6000" b="1" dirty="0">
                <a:solidFill>
                  <a:srgbClr val="EF8340"/>
                </a:solidFill>
                <a:latin typeface="微软雅黑" pitchFamily="34" charset="-122"/>
                <a:ea typeface="微软雅黑" pitchFamily="34" charset="-122"/>
              </a:rPr>
              <a:t>7</a:t>
            </a:r>
            <a:r>
              <a:rPr lang="zh-CN" altLang="en-US" sz="6000" b="1" dirty="0">
                <a:solidFill>
                  <a:srgbClr val="EF8340"/>
                </a:solidFill>
                <a:latin typeface="微软雅黑" pitchFamily="34" charset="-122"/>
                <a:ea typeface="微软雅黑" pitchFamily="34" charset="-122"/>
              </a:rPr>
              <a:t>讲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子母题型变式</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284534"/>
            <a:ext cx="14369680" cy="1631216"/>
          </a:xfrm>
          <a:prstGeom prst="rect">
            <a:avLst/>
          </a:prstGeom>
          <a:noFill/>
        </p:spPr>
        <p:txBody>
          <a:bodyPr wrap="square" rtlCol="0">
            <a:spAutoFit/>
          </a:bodyPr>
          <a:lstStyle/>
          <a:p>
            <a:r>
              <a:rPr lang="zh-CN" altLang="en-US" sz="10000" b="1" dirty="0">
                <a:solidFill>
                  <a:srgbClr val="404040"/>
                </a:solidFill>
                <a:latin typeface="微软雅黑" pitchFamily="34" charset="-122"/>
                <a:ea typeface="微软雅黑" pitchFamily="34" charset="-122"/>
              </a:rPr>
              <a:t>探究小说内容</a:t>
            </a:r>
          </a:p>
        </p:txBody>
      </p:sp>
    </p:spTree>
    <p:extLst>
      <p:ext uri="{BB962C8B-B14F-4D97-AF65-F5344CB8AC3E}">
        <p14:creationId xmlns:p14="http://schemas.microsoft.com/office/powerpoint/2010/main" xmlns="" val="34590217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6574107"/>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zh-CN" altLang="en-US" sz="3600" dirty="0">
                <a:solidFill>
                  <a:schemeClr val="tx1">
                    <a:lumMod val="50000"/>
                    <a:lumOff val="50000"/>
                  </a:schemeClr>
                </a:solidFill>
                <a:latin typeface="微软雅黑" pitchFamily="34" charset="-122"/>
                <a:ea typeface="微软雅黑" pitchFamily="34" charset="-122"/>
              </a:rPr>
              <a:t>新课标</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文学类文本阅读“探究”能力中与此相对应的考点是：①从不同的角度和层面发掘作品的意蕴、民族心理和人文精神；②探讨作者的创作背景和创作意图；③对作品进行个性化阅读和有创意的解读。考查探究能力，能力层级为</a:t>
            </a:r>
            <a:r>
              <a:rPr lang="en-US" altLang="zh-CN" sz="3600" dirty="0">
                <a:solidFill>
                  <a:schemeClr val="tx1">
                    <a:lumMod val="50000"/>
                    <a:lumOff val="50000"/>
                  </a:schemeClr>
                </a:solidFill>
                <a:latin typeface="微软雅黑" pitchFamily="34" charset="-122"/>
                <a:ea typeface="微软雅黑" pitchFamily="34" charset="-122"/>
              </a:rPr>
              <a:t>F</a:t>
            </a:r>
            <a:r>
              <a:rPr lang="zh-CN" altLang="en-US" sz="3600" dirty="0">
                <a:solidFill>
                  <a:schemeClr val="tx1">
                    <a:lumMod val="50000"/>
                    <a:lumOff val="50000"/>
                  </a:schemeClr>
                </a:solidFill>
                <a:latin typeface="微软雅黑" pitchFamily="34" charset="-122"/>
                <a:ea typeface="微软雅黑" pitchFamily="34" charset="-122"/>
              </a:rPr>
              <a:t>。前两点是探究的内容，最后一点是探究的方式和要求，三者之间存在着交叉关系。</a:t>
            </a:r>
          </a:p>
          <a:p>
            <a:pPr>
              <a:lnSpc>
                <a:spcPct val="130000"/>
              </a:lnSpc>
            </a:pPr>
            <a:r>
              <a:rPr lang="zh-CN" altLang="en-US" sz="3600" b="1" dirty="0">
                <a:solidFill>
                  <a:srgbClr val="EF8340"/>
                </a:solidFill>
                <a:latin typeface="微软雅黑" pitchFamily="34" charset="-122"/>
                <a:ea typeface="微软雅黑" pitchFamily="34" charset="-122"/>
              </a:rPr>
              <a:t>考情透析   </a:t>
            </a:r>
            <a:r>
              <a:rPr lang="zh-CN" altLang="en-US" sz="3600" dirty="0">
                <a:solidFill>
                  <a:schemeClr val="tx1">
                    <a:lumMod val="50000"/>
                    <a:lumOff val="50000"/>
                  </a:schemeClr>
                </a:solidFill>
                <a:latin typeface="微软雅黑" pitchFamily="34" charset="-122"/>
                <a:ea typeface="微软雅黑" pitchFamily="34" charset="-122"/>
              </a:rPr>
              <a:t> 探究题是新课标全国卷小说阅读的压轴题，是每年的必考内容。其立意强调小说的整体阅读，能在整体把握文本的基础上对小说的某个疑难问题或某个要素</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如主题</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进行富有深度或广度的探究；或者能在整体把握文本的基础上联系现实、调动积累进行一定程度的再发现，再创造。虽然高考小说探究题每年都有变化，但探究点都离不开小说的四要素</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人物、环境、情节、主题，</a:t>
            </a:r>
            <a:r>
              <a:rPr lang="en-US" altLang="zh-CN" sz="3600" dirty="0">
                <a:solidFill>
                  <a:schemeClr val="tx1">
                    <a:lumMod val="50000"/>
                    <a:lumOff val="50000"/>
                  </a:schemeClr>
                </a:solidFill>
                <a:latin typeface="微软雅黑" pitchFamily="34" charset="-122"/>
                <a:ea typeface="微软雅黑" pitchFamily="34" charset="-122"/>
              </a:rPr>
              <a:t>2014—2016</a:t>
            </a:r>
            <a:r>
              <a:rPr lang="zh-CN" altLang="en-US" sz="3600" dirty="0">
                <a:solidFill>
                  <a:schemeClr val="tx1">
                    <a:lumMod val="50000"/>
                    <a:lumOff val="50000"/>
                  </a:schemeClr>
                </a:solidFill>
                <a:latin typeface="微软雅黑" pitchFamily="34" charset="-122"/>
                <a:ea typeface="微软雅黑" pitchFamily="34" charset="-122"/>
              </a:rPr>
              <a:t>年新课标全国卷的探究题都在围绕这些点命题。</a:t>
            </a:r>
          </a:p>
        </p:txBody>
      </p:sp>
    </p:spTree>
    <p:extLst>
      <p:ext uri="{BB962C8B-B14F-4D97-AF65-F5344CB8AC3E}">
        <p14:creationId xmlns:p14="http://schemas.microsoft.com/office/powerpoint/2010/main" xmlns="" val="32645473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2023200" y="2916734"/>
            <a:ext cx="19788326" cy="889474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标“*”的为本考点题</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Ⅱ] </a:t>
            </a: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战　争</a:t>
            </a:r>
          </a:p>
          <a:p>
            <a:pPr algn="ct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迈尔尼</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1941</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9</a:t>
            </a:r>
            <a:r>
              <a:rPr lang="zh-CN" altLang="en-US" sz="4000" dirty="0">
                <a:solidFill>
                  <a:schemeClr val="tx1">
                    <a:lumMod val="50000"/>
                    <a:lumOff val="50000"/>
                  </a:schemeClr>
                </a:solidFill>
                <a:latin typeface="微软雅黑" pitchFamily="34" charset="-122"/>
                <a:ea typeface="微软雅黑" pitchFamily="34" charset="-122"/>
              </a:rPr>
              <a:t>月，我在伦敦被炸伤，住进了医院。我的军旅生涯就此黯然结束。我对自己很失望，对这场战争也很失望。</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一天深夜，我想给一位朋友打电话。接线生把我的电话接到了一位妇女的电话线上，她当时也正准备跟别人通话。</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“我是格罗斯文诺</a:t>
            </a:r>
            <a:r>
              <a:rPr lang="en-US" altLang="zh-CN" sz="4000" dirty="0">
                <a:solidFill>
                  <a:schemeClr val="tx1">
                    <a:lumMod val="50000"/>
                    <a:lumOff val="50000"/>
                  </a:schemeClr>
                </a:solidFill>
                <a:latin typeface="微软雅黑" pitchFamily="34" charset="-122"/>
                <a:ea typeface="微软雅黑" pitchFamily="34" charset="-122"/>
              </a:rPr>
              <a:t>8829</a:t>
            </a:r>
            <a:r>
              <a:rPr lang="zh-CN" altLang="en-US" sz="4000" dirty="0">
                <a:solidFill>
                  <a:schemeClr val="tx1">
                    <a:lumMod val="50000"/>
                    <a:lumOff val="50000"/>
                  </a:schemeClr>
                </a:solidFill>
                <a:latin typeface="微软雅黑" pitchFamily="34" charset="-122"/>
                <a:ea typeface="微软雅黑" pitchFamily="34" charset="-122"/>
              </a:rPr>
              <a:t>，”我听见她对接线生说，“我要的是汉姆普斯特的号码，你接错了，那个倒霉蛋并不想跟我通话。”</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“哦，我想是。”我忙插嘴。</a:t>
            </a:r>
          </a:p>
        </p:txBody>
      </p:sp>
    </p:spTree>
    <p:extLst>
      <p:ext uri="{BB962C8B-B14F-4D97-AF65-F5344CB8AC3E}">
        <p14:creationId xmlns:p14="http://schemas.microsoft.com/office/powerpoint/2010/main" xmlns="" val="23298962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729430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她的声音很柔和，也很清晰，我立刻喜欢上了它。我们相互致歉后，挂上了话筒。可是两分钟后，我又拨通了她的号码，也许是命中注定我们要通话，我们在电话中交谈了</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多分钟。</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“你干吗三更半夜找人说话呢？”她问。</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我跟她说了原因，然后反问：“那么你呢？”</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她说她老母亲睡不好觉，她常常深夜打电话与她聊聊天。之后我们又谈了谈彼此正在读的几本书，还有这场战争。</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最后我说：“我有好多年没这样畅快地跟人说话了。”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“是吗？好了，就到这里吧，晚安。祝你做个好梦。”她说。</a:t>
            </a:r>
          </a:p>
        </p:txBody>
      </p:sp>
    </p:spTree>
    <p:extLst>
      <p:ext uri="{BB962C8B-B14F-4D97-AF65-F5344CB8AC3E}">
        <p14:creationId xmlns:p14="http://schemas.microsoft.com/office/powerpoint/2010/main" xmlns="" val="31515861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第二天整整一天，我老在想昨晚的对话情形，想她的机智、大方、热情和幽默感。当然还有那悦耳的口音，那么富有魅力，像乐曲一样老在我的脑海里回旋。到了晚上，我简直什么也看不进。午夜时，格罗斯文诺</a:t>
            </a:r>
            <a:r>
              <a:rPr lang="en-US" altLang="zh-CN" sz="4000" dirty="0">
                <a:solidFill>
                  <a:schemeClr val="tx1">
                    <a:lumMod val="50000"/>
                    <a:lumOff val="50000"/>
                  </a:schemeClr>
                </a:solidFill>
                <a:latin typeface="微软雅黑" pitchFamily="34" charset="-122"/>
                <a:ea typeface="微软雅黑" pitchFamily="34" charset="-122"/>
              </a:rPr>
              <a:t>8829</a:t>
            </a:r>
            <a:r>
              <a:rPr lang="zh-CN" altLang="en-US" sz="4000" dirty="0">
                <a:solidFill>
                  <a:schemeClr val="tx1">
                    <a:lumMod val="50000"/>
                    <a:lumOff val="50000"/>
                  </a:schemeClr>
                </a:solidFill>
                <a:latin typeface="微软雅黑" pitchFamily="34" charset="-122"/>
                <a:ea typeface="微软雅黑" pitchFamily="34" charset="-122"/>
              </a:rPr>
              <a:t>老在我脑海里闪现。我实在难以忍受，颤抖着拨了那个号码。电话线彼端的铃声刚响，就马上被人接起来。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“哈罗？”</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“是我，”我说，“真对不起，打扰你了，我们继续谈昨晚的话题，行吗？”</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没说行还是不行，她立即谈起了巴尔扎克的小说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贝姨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。不到两分钟，我们就相互开起玩笑，好像是多年的至交。这次我们谈了</a:t>
            </a:r>
            <a:r>
              <a:rPr lang="en-US" altLang="zh-CN" sz="4000" dirty="0">
                <a:solidFill>
                  <a:schemeClr val="tx1">
                    <a:lumMod val="50000"/>
                    <a:lumOff val="50000"/>
                  </a:schemeClr>
                </a:solidFill>
                <a:latin typeface="微软雅黑" pitchFamily="34" charset="-122"/>
                <a:ea typeface="微软雅黑" pitchFamily="34" charset="-122"/>
              </a:rPr>
              <a:t>45</a:t>
            </a:r>
            <a:r>
              <a:rPr lang="zh-CN" altLang="en-US" sz="4000" dirty="0">
                <a:solidFill>
                  <a:schemeClr val="tx1">
                    <a:lumMod val="50000"/>
                    <a:lumOff val="50000"/>
                  </a:schemeClr>
                </a:solidFill>
                <a:latin typeface="微软雅黑" pitchFamily="34" charset="-122"/>
                <a:ea typeface="微软雅黑" pitchFamily="34" charset="-122"/>
              </a:rPr>
              <a:t>分钟。午夜时光和相互的不认识，打破了两人初交时的拘谨。我提议彼此介绍一下各自的身份，可是她婉言谢绝了。她说这会把事情全弄糟，不过她留下了我的电话号码。我一再许诺为她保密，直到战争结束。</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1871249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a:t>
            </a:r>
            <a:r>
              <a:rPr lang="zh-CN" altLang="en-US" sz="4000" u="sng" dirty="0">
                <a:solidFill>
                  <a:schemeClr val="tx1">
                    <a:lumMod val="50000"/>
                    <a:lumOff val="50000"/>
                  </a:schemeClr>
                </a:solidFill>
                <a:latin typeface="微软雅黑" pitchFamily="34" charset="-122"/>
                <a:ea typeface="微软雅黑" pitchFamily="34" charset="-122"/>
              </a:rPr>
              <a:t>于是她说了一些她的情况，</a:t>
            </a:r>
            <a:r>
              <a:rPr lang="en-US" altLang="zh-CN" sz="4000" u="sng" dirty="0">
                <a:solidFill>
                  <a:schemeClr val="tx1">
                    <a:lumMod val="50000"/>
                    <a:lumOff val="50000"/>
                  </a:schemeClr>
                </a:solidFill>
                <a:latin typeface="微软雅黑" pitchFamily="34" charset="-122"/>
                <a:ea typeface="微软雅黑" pitchFamily="34" charset="-122"/>
              </a:rPr>
              <a:t>17</a:t>
            </a:r>
            <a:r>
              <a:rPr lang="zh-CN" altLang="en-US" sz="4000" u="sng" dirty="0">
                <a:solidFill>
                  <a:schemeClr val="tx1">
                    <a:lumMod val="50000"/>
                    <a:lumOff val="50000"/>
                  </a:schemeClr>
                </a:solidFill>
                <a:latin typeface="微软雅黑" pitchFamily="34" charset="-122"/>
                <a:ea typeface="微软雅黑" pitchFamily="34" charset="-122"/>
              </a:rPr>
              <a:t>岁时她嫁给一个自己不喜欢的男人，以后一直分居。她今年</a:t>
            </a:r>
            <a:r>
              <a:rPr lang="en-US" altLang="zh-CN" sz="4000" u="sng" dirty="0">
                <a:solidFill>
                  <a:schemeClr val="tx1">
                    <a:lumMod val="50000"/>
                    <a:lumOff val="50000"/>
                  </a:schemeClr>
                </a:solidFill>
                <a:latin typeface="微软雅黑" pitchFamily="34" charset="-122"/>
                <a:ea typeface="微软雅黑" pitchFamily="34" charset="-122"/>
              </a:rPr>
              <a:t>36</a:t>
            </a:r>
            <a:r>
              <a:rPr lang="zh-CN" altLang="en-US" sz="4000" u="sng" dirty="0">
                <a:solidFill>
                  <a:schemeClr val="tx1">
                    <a:lumMod val="50000"/>
                    <a:lumOff val="50000"/>
                  </a:schemeClr>
                </a:solidFill>
                <a:latin typeface="微软雅黑" pitchFamily="34" charset="-122"/>
                <a:ea typeface="微软雅黑" pitchFamily="34" charset="-122"/>
              </a:rPr>
              <a:t>岁，唯一的儿子在前不久的一次空袭中被炸死了，年仅</a:t>
            </a:r>
            <a:r>
              <a:rPr lang="en-US" altLang="zh-CN" sz="4000" u="sng" dirty="0">
                <a:solidFill>
                  <a:schemeClr val="tx1">
                    <a:lumMod val="50000"/>
                    <a:lumOff val="50000"/>
                  </a:schemeClr>
                </a:solidFill>
                <a:latin typeface="微软雅黑" pitchFamily="34" charset="-122"/>
                <a:ea typeface="微软雅黑" pitchFamily="34" charset="-122"/>
              </a:rPr>
              <a:t>18</a:t>
            </a:r>
            <a:r>
              <a:rPr lang="zh-CN" altLang="en-US" sz="4000" u="sng" dirty="0">
                <a:solidFill>
                  <a:schemeClr val="tx1">
                    <a:lumMod val="50000"/>
                    <a:lumOff val="50000"/>
                  </a:schemeClr>
                </a:solidFill>
                <a:latin typeface="微软雅黑" pitchFamily="34" charset="-122"/>
                <a:ea typeface="微软雅黑" pitchFamily="34" charset="-122"/>
              </a:rPr>
              <a:t>岁。</a:t>
            </a:r>
            <a:r>
              <a:rPr lang="zh-CN" altLang="en-US" sz="4000" dirty="0">
                <a:solidFill>
                  <a:schemeClr val="tx1">
                    <a:lumMod val="50000"/>
                    <a:lumOff val="50000"/>
                  </a:schemeClr>
                </a:solidFill>
                <a:latin typeface="微软雅黑" pitchFamily="34" charset="-122"/>
                <a:ea typeface="微软雅黑" pitchFamily="34" charset="-122"/>
              </a:rPr>
              <a:t>他是她的一切。她常常跟他说话，好像他还活着。她形容他像朝霞一样美，就跟她自己一样。于是她给我留下了一幅美丽的肖像。我说她一定很美，她笑了，问道：“你怎么知道的？”</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们越来越相互依赖，什么都谈。我们在大部分话题上看法相似，包括对战争的看法。我们开始读同样的书，以增加谈话的情趣。每天夜晚，不管多晚，我们都要通一次话。如果哪天我因事出城，没能通话，她就会埋怨说她那天晚上寂寞得辗转难眠。</a:t>
            </a:r>
          </a:p>
          <a:p>
            <a:pPr>
              <a:lnSpc>
                <a:spcPct val="130000"/>
              </a:lnSpc>
            </a:pPr>
            <a:r>
              <a:rPr lang="zh-CN" altLang="en-US" sz="4000" u="wavyHeavy" dirty="0">
                <a:solidFill>
                  <a:schemeClr val="tx1">
                    <a:lumMod val="50000"/>
                    <a:lumOff val="50000"/>
                  </a:schemeClr>
                </a:solidFill>
                <a:latin typeface="微软雅黑" pitchFamily="34" charset="-122"/>
                <a:ea typeface="微软雅黑" pitchFamily="34" charset="-122"/>
              </a:rPr>
              <a:t>②随着时间的推移，我愈来愈渴望见到她。我有时吓唬她说我要找辆出租车立刻奔到她跟前。可是她不允许。她说如果我们相见后发现彼此并不相爱，她会死掉的。整整</a:t>
            </a:r>
            <a:r>
              <a:rPr lang="en-US" altLang="zh-CN" sz="4000" u="wavyHeavy" dirty="0">
                <a:solidFill>
                  <a:schemeClr val="tx1">
                    <a:lumMod val="50000"/>
                    <a:lumOff val="50000"/>
                  </a:schemeClr>
                </a:solidFill>
                <a:latin typeface="微软雅黑" pitchFamily="34" charset="-122"/>
                <a:ea typeface="微软雅黑" pitchFamily="34" charset="-122"/>
              </a:rPr>
              <a:t>12</a:t>
            </a:r>
            <a:r>
              <a:rPr lang="zh-CN" altLang="en-US" sz="4000" u="wavyHeavy" dirty="0">
                <a:solidFill>
                  <a:schemeClr val="tx1">
                    <a:lumMod val="50000"/>
                    <a:lumOff val="50000"/>
                  </a:schemeClr>
                </a:solidFill>
                <a:latin typeface="微软雅黑" pitchFamily="34" charset="-122"/>
                <a:ea typeface="微软雅黑" pitchFamily="34" charset="-122"/>
              </a:rPr>
              <a:t>个月，我是在期待中度过的。我们的爱情虽然近在咫尺，却绕过了狂暴的感情波澜，正平稳地驶向永恒的彼岸。通话的魅力胜过了秋波和拥抱。</a:t>
            </a:r>
          </a:p>
        </p:txBody>
      </p:sp>
    </p:spTree>
    <p:extLst>
      <p:ext uri="{BB962C8B-B14F-4D97-AF65-F5344CB8AC3E}">
        <p14:creationId xmlns:p14="http://schemas.microsoft.com/office/powerpoint/2010/main" xmlns="" val="17882821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01655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天晚上，我刚从乡间赶回伦敦，就连忙拿起话筒拨她的号码。一阵嘶哑的尖叫声代替了往日那清脆悦耳的银铃声，我顿时感到一阵晕眩。这意味着那条电话线出了故障或者被拆除了。第二天仍旧是嘶哑的尖叫。我找到接线生，请求他们帮我查查格罗斯文诺</a:t>
            </a:r>
            <a:r>
              <a:rPr lang="en-US" altLang="zh-CN" sz="4000" dirty="0">
                <a:solidFill>
                  <a:schemeClr val="tx1">
                    <a:lumMod val="50000"/>
                    <a:lumOff val="50000"/>
                  </a:schemeClr>
                </a:solidFill>
                <a:latin typeface="微软雅黑" pitchFamily="34" charset="-122"/>
                <a:ea typeface="微软雅黑" pitchFamily="34" charset="-122"/>
              </a:rPr>
              <a:t>8829</a:t>
            </a:r>
            <a:r>
              <a:rPr lang="zh-CN" altLang="en-US" sz="4000" dirty="0">
                <a:solidFill>
                  <a:schemeClr val="tx1">
                    <a:lumMod val="50000"/>
                    <a:lumOff val="50000"/>
                  </a:schemeClr>
                </a:solidFill>
                <a:latin typeface="微软雅黑" pitchFamily="34" charset="-122"/>
                <a:ea typeface="微软雅黑" pitchFamily="34" charset="-122"/>
              </a:rPr>
              <a:t>的地址，起先他们不理睬我，因为我说不出她的名字。后来一位富有同情心的接线小姐答应帮我查查。</a:t>
            </a:r>
          </a:p>
          <a:p>
            <a:pPr>
              <a:lnSpc>
                <a:spcPct val="130000"/>
              </a:lnSpc>
            </a:pPr>
            <a:r>
              <a:rPr lang="zh-CN" altLang="en-US" sz="4000" u="wavyHeavy" dirty="0">
                <a:solidFill>
                  <a:schemeClr val="tx1">
                    <a:lumMod val="50000"/>
                    <a:lumOff val="50000"/>
                  </a:schemeClr>
                </a:solidFill>
                <a:latin typeface="微软雅黑" pitchFamily="34" charset="-122"/>
                <a:ea typeface="微软雅黑" pitchFamily="34" charset="-122"/>
              </a:rPr>
              <a:t>③“当然可以。”她说，“你好像很焦急。是吗？嗯，这个号码所属的那片区域前天夜里挨了炸弹，号码主人叫</a:t>
            </a:r>
            <a:r>
              <a:rPr lang="en-US" altLang="zh-CN" sz="4000" u="wavyHeavy"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谢谢，”我说，“别说了，请你别说了。”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我放下了话筒。</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沈东子译，有删改</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6078379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6754" y="3778993"/>
            <a:ext cx="19788326" cy="8894743"/>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 下列对小说相关内容和艺术特色的分析鉴赏，最恰当的两项是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．小说以“</a:t>
            </a:r>
            <a:r>
              <a:rPr lang="en-US" altLang="zh-CN" sz="4000" dirty="0">
                <a:solidFill>
                  <a:schemeClr val="tx1">
                    <a:lumMod val="50000"/>
                    <a:lumOff val="50000"/>
                  </a:schemeClr>
                </a:solidFill>
                <a:latin typeface="微软雅黑" pitchFamily="34" charset="-122"/>
                <a:ea typeface="微软雅黑" pitchFamily="34" charset="-122"/>
              </a:rPr>
              <a:t>1941</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9</a:t>
            </a:r>
            <a:r>
              <a:rPr lang="zh-CN" altLang="en-US" sz="4000" dirty="0">
                <a:solidFill>
                  <a:schemeClr val="tx1">
                    <a:lumMod val="50000"/>
                    <a:lumOff val="50000"/>
                  </a:schemeClr>
                </a:solidFill>
                <a:latin typeface="微软雅黑" pitchFamily="34" charset="-122"/>
                <a:ea typeface="微软雅黑" pitchFamily="34" charset="-122"/>
              </a:rPr>
              <a:t>月，我在伦敦被炸伤”开头，不仅是为了交代故事发生的时间地点，更是为了强调这是作者的一段亲身经历。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．“我有好多年没这样畅快地跟人说话了”，话中有话，既委婉地表达了“我”对女主人公的喜爱之情，又为两人进一步交往做了铺垫。</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．得知事情真相时“我”只说了句“别说了，请你别说了”，就放下了话筒，这看似不合常情的表现，背后传达的却是难以言说的悲哀。</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．接线生的失误让两人相识，心灵的需要让他们相恋，无情的轰炸让他们永别，小说情节既在意料之外，又在情理之中，设计自然而又精巧。</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a:t>
            </a:r>
            <a:r>
              <a:rPr lang="zh-CN" altLang="en-US" sz="4000" dirty="0">
                <a:solidFill>
                  <a:schemeClr val="tx1">
                    <a:lumMod val="50000"/>
                    <a:lumOff val="50000"/>
                  </a:schemeClr>
                </a:solidFill>
                <a:latin typeface="微软雅黑" pitchFamily="34" charset="-122"/>
                <a:ea typeface="微软雅黑" pitchFamily="34" charset="-122"/>
              </a:rPr>
              <a:t>．小说不仅描写了战时一对普通恋人的悲欢离合，也以真实的笔触，描绘了一幅世界反法西斯战争的历史画卷，表现了民众的必胜信念。</a:t>
            </a: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原味母题</a:t>
            </a:r>
          </a:p>
        </p:txBody>
      </p:sp>
    </p:spTree>
    <p:extLst>
      <p:ext uri="{BB962C8B-B14F-4D97-AF65-F5344CB8AC3E}">
        <p14:creationId xmlns:p14="http://schemas.microsoft.com/office/powerpoint/2010/main" xmlns="" val="237419741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16338"/>
            <a:ext cx="19800000" cy="79390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88742"/>
            <a:ext cx="19800000"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项不给分。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本题考查对小说内容的分析和理解的能力。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项，“更是为了强调这是作者的一段亲身经历”分析错误，小说是虚构的，无须强调真实性。小说以“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1941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9</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月，我在伦敦被炸伤”开头，是为了交代故事发生的背景。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项，应该是直接地表达了“我”对女主人公的喜爱之情。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项，小说没有表现“民众的必胜信念”，小说表现的是战争对于美好生活和爱情的摧残，以及作者对和平的期盼。</a:t>
            </a:r>
          </a:p>
        </p:txBody>
      </p:sp>
    </p:spTree>
    <p:extLst>
      <p:ext uri="{BB962C8B-B14F-4D97-AF65-F5344CB8AC3E}">
        <p14:creationId xmlns:p14="http://schemas.microsoft.com/office/powerpoint/2010/main" xmlns="" val="10957348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小说中的女主人公有哪些性格特点？请简要分析。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023200" y="3689518"/>
            <a:ext cx="19800000" cy="72658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689518"/>
            <a:ext cx="19800000" cy="722409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大方热情、机智幽默，懂得及时化解生活矛盾；②乐观向上、热爱生活，战争和不幸都不能阻止她对美好生活和爱情的追求；③善良真诚、理性克制，有责任感，关心母亲，思念儿子，真诚待“我”。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每答出一点给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本题考查分析人物形象的能力。解答此题，应从小说的人物描写和具体的故事情节中去分析概括。小说中男主人公对女主人公有个评价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二天整整一天，我老在想昨晚的对话情形，想她的机智、大方、热情和幽默感”，由这句话可以概括出女主人公大方热情、机智幽默的特点。深夜在电话里与母亲聊天，说明她关心母亲；向男主人公说了她的情况，说明她真诚善良；与男主人公电话聊天的话题很多时候是正在读的书，说明她乐观向上、热爱生活；“婉言谢绝”介绍各自的身份，不允许见面，表明女主人公的理性克制，有责任感。要根据这几个事件概括她的性格特点，注意要多角度概括，不能单一、重复。</a:t>
            </a:r>
          </a:p>
        </p:txBody>
      </p:sp>
    </p:spTree>
    <p:extLst>
      <p:ext uri="{BB962C8B-B14F-4D97-AF65-F5344CB8AC3E}">
        <p14:creationId xmlns:p14="http://schemas.microsoft.com/office/powerpoint/2010/main" xmlns="" val="38089108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9694962"/>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祁老太爷什么也不怕，只怕庆不了八十大寿。在他的壮年，他亲眼看见八国联军怎样攻进北京城。后来，他看见了清朝的皇帝怎样退位，和接续不断的内战；一会儿九城的城门紧闭，枪声与炮声日夜不绝；一会儿城门开了，马路上又飞驰着得胜的军阀的高车大马。战争没有吓倒他，和平使他高兴。逢节他要过节，遇年他要祭祖，他是个安分守己的公民，只求消消停停的过着不至于愁吃愁穿的日子。即使赶上兵荒马乱，他也自有办法：最值得说的是他的家里老存着全家够吃三个月的粮食与咸菜。</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为什么祁老太爷只预备三个月的粮食与咸菜呢？这是因为在他的心理上，他总以为北平是天底下最可靠的大城，不管有什么灾难，到三个月必定灾消难满，而后诸事大吉。北平的灾难恰似一个人免不了有些头疼脑热，过几天自然会好了的。不信，你看吧，祁老太爷会屈指算计：直皖战争有几个月？直奉战争又有好久？啊！听我的，咱们北平的灾难过不去三个月！</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153843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489737"/>
            <a:ext cx="19800000" cy="6465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小说以“电话”为枢纽连接人物、安排情节，这样处理有什么作用？请简要分析。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10" name="矩形 9"/>
          <p:cNvSpPr/>
          <p:nvPr/>
        </p:nvSpPr>
        <p:spPr>
          <a:xfrm>
            <a:off x="2094638" y="4489737"/>
            <a:ext cx="19800000"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个电话将两人命运连在一起，偶然与必然交错，凸显了战争背景，强化了戏剧性情节；②主人公言行主要通过电话聊天呈现出来，便于透露人物心声，使人物形象更真实；③电话交流的限制性给小说留下较多空白，丰富了人物与主题的想象空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每答出一点给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小说情节作用的能力。小说情节作用题应紧紧围绕主题、人物形象、情节三个方面来作答。“电话”作为枢纽，很显然起到线索作用，贯穿全文；人物语言描写也是在电话中进行的，这样便于人物形象的塑造；故事发生始于电话，终于电话，首尾呼应，使文章结构更加完整；电话故障是由于飞机的轰炸，凸显对战争的控诉这一主题；由于电话故障，小说并没有清楚交代女主人公的结局，给人留下想象空间。</a:t>
            </a:r>
          </a:p>
        </p:txBody>
      </p:sp>
    </p:spTree>
    <p:extLst>
      <p:ext uri="{BB962C8B-B14F-4D97-AF65-F5344CB8AC3E}">
        <p14:creationId xmlns:p14="http://schemas.microsoft.com/office/powerpoint/2010/main" xmlns="" val="24920523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11964" y="4567707"/>
            <a:ext cx="19800000" cy="70549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92771"/>
          </a:xfrm>
          <a:prstGeom prst="rect">
            <a:avLst/>
          </a:prstGeom>
          <a:noFill/>
        </p:spPr>
        <p:txBody>
          <a:bodyPr wrap="square" rtlCol="0">
            <a:spAutoFit/>
          </a:bodyPr>
          <a:lstStyle/>
          <a:p>
            <a:pPr>
              <a:lnSpc>
                <a:spcPct val="130000"/>
              </a:lnSpc>
            </a:pPr>
            <a:r>
              <a:rPr lang="zh-CN" altLang="en-US" sz="4000" dirty="0">
                <a:solidFill>
                  <a:srgbClr val="EF8340"/>
                </a:solidFill>
                <a:latin typeface="微软雅黑" pitchFamily="34" charset="-122"/>
                <a:ea typeface="微软雅黑" pitchFamily="34" charset="-122"/>
              </a:rPr>
              <a:t>*</a:t>
            </a:r>
            <a:r>
              <a:rPr lang="en-US" altLang="zh-CN" sz="4000" dirty="0">
                <a:solidFill>
                  <a:srgbClr val="EF8340"/>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  小说写的只是战争中的一个小故事，却用了“战争”这样一个大题目，你认为这样处理合适吗？请结合全文，谈谈你的观点。</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11" name="矩形 10"/>
          <p:cNvSpPr/>
          <p:nvPr/>
        </p:nvSpPr>
        <p:spPr>
          <a:xfrm>
            <a:off x="1951762" y="4607499"/>
            <a:ext cx="19800000"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观点一：合适。</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①小故事冠以大题目，对比鲜明，强化了艺术张力；②战争是故事发生的契机与悲剧的根源，是小说构思的基础；③小说写的虽是爱情故事，但主题却是对战争的“失望”与反思。</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观点二：不合适。</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①小故事冠以大题目，故作高深，不符合写作的一般原则；②小说的艺术感染力源自战争中的爱情，而不是战争；③小说情节设置以小人物的坚强与不幸为主干，战争只是引起情节变化的背景。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答出一点给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分，答出两点给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分，答出三点给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8</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分。意思答对即可。如有其他答案，可根据观点明确、理由充分、论述合理的程度，酌情给分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p14="http://schemas.microsoft.com/office/powerpoint/2010/main" xmlns="" val="39946559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951762" y="3132758"/>
            <a:ext cx="19800000" cy="83510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1981702" y="3129576"/>
            <a:ext cx="19800000"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本题考查探究小说中题目内涵的能力。首先要明确观点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认为这样处理合适或者不合适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认同与否均可，但一定要能够自圆其说。选择观点时尽量与原文保持一致，这样容易在原文中找出理由。如果认为这样处理合适，可以从人物、情节、主题和标题本身的作用来回答：小说的主题就是控诉战争，呼唤和平，所以以“战争”为题合适；故事讲述的是一个美丽的爱情故事被战争摧毁了，对比鲜明，有力地表达了主题；另外本文用了以小见大的写法，小故事用大题目，强化了艺术表现力。如果观点是不合适，也应围绕情节、主题、手法等进行作答，言之成理即可</a:t>
            </a:r>
          </a:p>
        </p:txBody>
      </p:sp>
    </p:spTree>
    <p:extLst>
      <p:ext uri="{BB962C8B-B14F-4D97-AF65-F5344CB8AC3E}">
        <p14:creationId xmlns:p14="http://schemas.microsoft.com/office/powerpoint/2010/main" xmlns="" val="15021118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6754" y="3778993"/>
            <a:ext cx="19788326"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探究标题</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题目见“原味母题” 第</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题。</a:t>
            </a: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对点子题</a:t>
            </a:r>
          </a:p>
        </p:txBody>
      </p:sp>
      <p:sp>
        <p:nvSpPr>
          <p:cNvPr id="10" name="矩形 9"/>
          <p:cNvSpPr/>
          <p:nvPr/>
        </p:nvSpPr>
        <p:spPr>
          <a:xfrm>
            <a:off x="1917597" y="4793349"/>
            <a:ext cx="19766446" cy="61039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23200" y="5021106"/>
            <a:ext cx="19800000" cy="74231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“答案”见“原味母题” 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题。</a:t>
            </a:r>
          </a:p>
        </p:txBody>
      </p:sp>
    </p:spTree>
    <p:extLst>
      <p:ext uri="{BB962C8B-B14F-4D97-AF65-F5344CB8AC3E}">
        <p14:creationId xmlns:p14="http://schemas.microsoft.com/office/powerpoint/2010/main" xmlns="" val="33577562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6.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探究人物形象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有人说小说的主人公是“我”，也有人说是“她”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格罗斯文诺</a:t>
            </a:r>
            <a:r>
              <a:rPr lang="en-US" altLang="zh-CN" sz="4000" dirty="0">
                <a:solidFill>
                  <a:schemeClr val="tx1">
                    <a:lumMod val="50000"/>
                    <a:lumOff val="50000"/>
                  </a:schemeClr>
                </a:solidFill>
                <a:latin typeface="微软雅黑" pitchFamily="34" charset="-122"/>
                <a:ea typeface="微软雅黑" pitchFamily="34" charset="-122"/>
              </a:rPr>
              <a:t>8829)</a:t>
            </a:r>
            <a:r>
              <a:rPr lang="zh-CN" altLang="en-US" sz="4000" dirty="0">
                <a:solidFill>
                  <a:schemeClr val="tx1">
                    <a:lumMod val="50000"/>
                    <a:lumOff val="50000"/>
                  </a:schemeClr>
                </a:solidFill>
                <a:latin typeface="微软雅黑" pitchFamily="34" charset="-122"/>
                <a:ea typeface="微软雅黑" pitchFamily="34" charset="-122"/>
              </a:rPr>
              <a:t>，你认为呢？请结合文本谈谈你的看法。不同。</a:t>
            </a:r>
          </a:p>
        </p:txBody>
      </p:sp>
      <p:sp>
        <p:nvSpPr>
          <p:cNvPr id="8" name="矩形 7"/>
          <p:cNvSpPr/>
          <p:nvPr/>
        </p:nvSpPr>
        <p:spPr>
          <a:xfrm>
            <a:off x="2023200" y="4795618"/>
            <a:ext cx="19800000" cy="61597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3082" y="4795618"/>
            <a:ext cx="19800000"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一：主人公是“她”。原因：①从情节看，全文是围绕“她”的身世、家庭、结局来有效地展开的，本就不幸的“她”又遭遇到残酷的战争，失去家庭，最终还失去音信，甚至是生命。②从人物形象看，塑造了一个热爱生活、追求爱情、善良真诚、理性克制、关心母亲、思念儿子、真诚待友的形象，较“我”的形象更为饱满。③从环境看，“她”生存的家庭环境十分糟糕，加之遇到社会战争，虽然在电话中认识了“我”，但还来不及相见就失去音信，甚至是生命。④从主题看，小说主题是对战争的失望、反思和控诉，“她”的遭遇更具典型性，更能激起人们对战争的痛恨，更能激发人们反对战争的情感。</a:t>
            </a:r>
          </a:p>
        </p:txBody>
      </p:sp>
    </p:spTree>
    <p:extLst>
      <p:ext uri="{BB962C8B-B14F-4D97-AF65-F5344CB8AC3E}">
        <p14:creationId xmlns:p14="http://schemas.microsoft.com/office/powerpoint/2010/main" xmlns="" val="8554361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204766"/>
            <a:ext cx="19800000" cy="77506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201584"/>
            <a:ext cx="19800000" cy="650389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二：主人公是“我”。原因：①从情节看，“我”贯穿了小说的始末，主要情节都是围绕“我”展开的。开端“我”受伤，偶然认识了“她”，发展过程中“我”眷念“她”，听取“她”的倾诉，我们相爱，高潮是“我”发现“她”不接电话而得知“她”所在区域遭到了轰炸，结局是“我”十分失落，万分痛苦。②从人物形象看，“我”真诚大方，待人热情，热爱生活，忠于爱情，痛恨战争，是“她”的知晓者，是所有事件的见证者。③从环境看，“我”处在对战争失望的环境里，虽然有了爱情，但又被残酷的战争摧毁了，战争夺走了“我”健康的体魄，也让“我”失去了深爱的女人的信息，甚至可能剥夺了“她”的生命。④从主题看，小说主题是对战争的失望、反思和控诉，全部都是通过“我”的亲身经历来表达的，炸伤身体、失去恋爱中的“她”，都能激起人们对战争的失望、痛恨。</a:t>
            </a:r>
          </a:p>
        </p:txBody>
      </p:sp>
    </p:spTree>
    <p:extLst>
      <p:ext uri="{BB962C8B-B14F-4D97-AF65-F5344CB8AC3E}">
        <p14:creationId xmlns:p14="http://schemas.microsoft.com/office/powerpoint/2010/main" xmlns="" val="32029246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348782"/>
            <a:ext cx="19800000" cy="7606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361401"/>
            <a:ext cx="19800000" cy="2252924"/>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观点三：主人公是“她”和“我”。原因分析可将上述两者综合。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谁是小说的主人公，就这篇小说而言，确实存在异议，因为整个故事是围绕战争来写的，两个人物都是战争的受害者，解说时尽量结合“三要素”和主题来进行。</a:t>
            </a:r>
          </a:p>
        </p:txBody>
      </p:sp>
    </p:spTree>
    <p:extLst>
      <p:ext uri="{BB962C8B-B14F-4D97-AF65-F5344CB8AC3E}">
        <p14:creationId xmlns:p14="http://schemas.microsoft.com/office/powerpoint/2010/main" xmlns="" val="21052714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7.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探究情节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作者对画波浪线的段落</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序号②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的安排有怎样的目的？请结合文本谈谈你的认识。</a:t>
            </a:r>
          </a:p>
        </p:txBody>
      </p:sp>
      <p:sp>
        <p:nvSpPr>
          <p:cNvPr id="8" name="矩形 7"/>
          <p:cNvSpPr/>
          <p:nvPr/>
        </p:nvSpPr>
        <p:spPr>
          <a:xfrm>
            <a:off x="2023200" y="4776341"/>
            <a:ext cx="19800000" cy="6179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16578" y="4776341"/>
            <a:ext cx="19800000"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结构上承上启下，承上文爱情的发展，启下文追寻“她”的下落。②内容上描写两人的爱情关系达到巅峰状态，与后文的战争急速摧毁爱情、山崩地裂式的毁灭爱情形成强烈的对比。③展现人物的性格。情感上达到高潮，爱情的美好让“我”无比幸福，让“她”无比珍惜，小心翼翼。④烘托小说的主题，爱情越甜蜜，越浓厚，烘托战争残酷的程度越深、越彻底。</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目的可以从文本中归纳，有结构、内容、人物性格、表现主题等方面的因素。</a:t>
            </a:r>
          </a:p>
        </p:txBody>
      </p:sp>
    </p:spTree>
    <p:extLst>
      <p:ext uri="{BB962C8B-B14F-4D97-AF65-F5344CB8AC3E}">
        <p14:creationId xmlns:p14="http://schemas.microsoft.com/office/powerpoint/2010/main" xmlns="" val="42894142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8.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探究艺术特色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这篇小说耐人寻味，试结合文本，探究作者主要运用了哪些写作技巧。</a:t>
            </a:r>
          </a:p>
        </p:txBody>
      </p:sp>
      <p:sp>
        <p:nvSpPr>
          <p:cNvPr id="8" name="矩形 7"/>
          <p:cNvSpPr/>
          <p:nvPr/>
        </p:nvSpPr>
        <p:spPr>
          <a:xfrm>
            <a:off x="2023200" y="4548820"/>
            <a:ext cx="19800000" cy="64065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48921" y="4580857"/>
            <a:ext cx="19800000" cy="650389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小见大。以两个小人物之间在电话中产生爱情来揭露战争的残酷，表达对战争的控诉。②抑扬有致。文章波澜起伏，有抑有扬，以抑为主。开头“我”被炸伤，“她”因接错电话而烦恼，是抑；中间两人电话交流产生感情，是扬；最后，“她”所住区域被炸，“我”极其痛苦，是抑。③直接描写和间接描写相结合而又以侧面烘托为主。小说描写战争的残酷，既有直接描写，如“我”被炸伤、“她”儿子被炸死等，也有间接描写，“我”和“她”的爱情及爱情的逝去，间接地控诉了战争的残酷。但是，却以侧面烘托为主，也就是以“我”和“她”电话中产生的爱情的真挚及爱情被摧毁，烘托了战争的极端残酷，人类对战争的失望。④卒章显志。这篇小说在结尾点明主旨，表达出男主人公“我”强烈的思想感情，也鲜明地表达出作者反对战争的思想感情。</a:t>
            </a:r>
          </a:p>
        </p:txBody>
      </p:sp>
    </p:spTree>
    <p:extLst>
      <p:ext uri="{BB962C8B-B14F-4D97-AF65-F5344CB8AC3E}">
        <p14:creationId xmlns:p14="http://schemas.microsoft.com/office/powerpoint/2010/main" xmlns="" val="3465877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276774"/>
            <a:ext cx="19800000" cy="76786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40564" y="3273592"/>
            <a:ext cx="19800000"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要分析小说的写作技巧，可从表现手法、行文技巧、结构技巧等方面思考作答。以整体的主要的技巧为主，不要在局部上思考。</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9870876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22129"/>
            <a:ext cx="20002640"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七七抗战那一年，祁老太爷已经七十五岁。对家务，他早已不再操心。可是，卢沟桥的炮声一响，他老人家便没法不稍微操点儿心了，谁教他是四世同堂的老太爷呢。</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儿子已经是过了五十岁的人，而儿媳的身体又老那么病病歪歪的，所以祁老太爷把长孙媳妇叫过来。老人家最喜欢长孙媳妇，因为第一，她已给祁家生了儿女，教他老人家有了重孙子孙女；第二，她既会持家，又懂得规矩，一点儿也不像二孙媳妇那样把头发烫得烂鸡窝似的，看着心里就闹得慌；第三，儿子不常住在家里，媳妇又多病，所以事实上是长孙与长孙媳妇当家，而长孙终日在外教书，晚上还要预备功课与改卷子，那么一家十口的衣食茶水，与亲友邻居的庆吊交际，便差不多都由长孙媳妇一手操持了；这不是件很容易的事，所以老人天公地道的得偏疼点儿她。还有，老人自幼长在北平，耳习目染的和旗籍人学了许多规矩礼路：儿媳妇见了公公，当然要垂手侍立。可是，儿媳妇既是五十多岁的人，身上又经常的闹着点儿病；老人若不教她垂手侍立吧，便破坏了家规；教她立规矩吧，</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8691652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9.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探究主题</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结尾处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序号③画波浪线处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一位富有同情心的接线小姐所说的话，既是理解情节的关键，也是理解小说主旨的关键。请结合全文进行分析。</a:t>
            </a:r>
          </a:p>
        </p:txBody>
      </p:sp>
      <p:sp>
        <p:nvSpPr>
          <p:cNvPr id="8" name="矩形 7"/>
          <p:cNvSpPr/>
          <p:nvPr/>
        </p:nvSpPr>
        <p:spPr>
          <a:xfrm>
            <a:off x="2023200" y="4835424"/>
            <a:ext cx="19800000" cy="61199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4835424"/>
            <a:ext cx="19800000"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情节层面：①是小说情节发展的高潮部分；②是女主人公在情节发展中的结局。主旨层面：①揭露了战争又吞噬掉一个美好的生命，毁灭了一桩美好的姻缘；②深刻揭示了战争给人类带来的痛苦，令人失望与反思。</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按照要求从两个角度进行探究，必须在对整个文本内容理解的基础上，从情节、主题的角度归纳。</a:t>
            </a:r>
          </a:p>
        </p:txBody>
      </p:sp>
    </p:spTree>
    <p:extLst>
      <p:ext uri="{BB962C8B-B14F-4D97-AF65-F5344CB8AC3E}">
        <p14:creationId xmlns:p14="http://schemas.microsoft.com/office/powerpoint/2010/main" xmlns="" val="41677787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10.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探究环境描写</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文中画横线</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序号①</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的部分描写“她”生活的环境有怎样的特点？请结合全文谈谈其作用。</a:t>
            </a:r>
          </a:p>
        </p:txBody>
      </p:sp>
      <p:sp>
        <p:nvSpPr>
          <p:cNvPr id="8" name="矩形 7"/>
          <p:cNvSpPr/>
          <p:nvPr/>
        </p:nvSpPr>
        <p:spPr>
          <a:xfrm>
            <a:off x="2023200" y="4776342"/>
            <a:ext cx="19800000" cy="6179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51762" y="4776341"/>
            <a:ext cx="19800000"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特点：①家庭环境的特点是恶劣；②社会环境的特点是残酷。作用：①渲染悲凉气氛，奠定感情基调；②表现人物的身份、地位，烘托人物的心情，暗示人物的命运；③自然地向男主人公倾诉，推动情节的发展；④揭示了战争的残酷，深化了作品的主题。</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环境的特点必须要进行概括。探究环境描写的作用时，往往有多方面的思考，要结合上下文归纳。</a:t>
            </a:r>
          </a:p>
        </p:txBody>
      </p:sp>
    </p:spTree>
    <p:extLst>
      <p:ext uri="{BB962C8B-B14F-4D97-AF65-F5344CB8AC3E}">
        <p14:creationId xmlns:p14="http://schemas.microsoft.com/office/powerpoint/2010/main" xmlns="" val="27744503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11.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探究与经典篇目比较</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这篇小说中的女主人公形象“她”与鲁迅笔下</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祝福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中的祥林嫂都有着悲剧结局，但造成二人悲剧的环境大不相同。请简要分析这种相似与</a:t>
            </a:r>
          </a:p>
        </p:txBody>
      </p:sp>
      <p:sp>
        <p:nvSpPr>
          <p:cNvPr id="8" name="矩形 7"/>
          <p:cNvSpPr/>
          <p:nvPr/>
        </p:nvSpPr>
        <p:spPr>
          <a:xfrm>
            <a:off x="2023200" y="4776342"/>
            <a:ext cx="19800000" cy="6179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4785246"/>
            <a:ext cx="19800000"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相似：①都有家庭的丧子之痛；②都是悲剧的结局；③都是当时社会的因素造成了她们的悲剧结局。不同：①“她”处于社会混乱的战争状态中，悲剧根源在战争；而祥林嫂则处于中国封建落后的农村，悲剧根源是落后的封建礼教。②“她”有爱情，精神追求高尚；而祥林嫂无爱情，精神追求仅为捐门槛、人死了有没有魂灵之类落后愚昧的思想意识。③生活在“她”周围的人并不对“她”构成伤害；祥林嫂周围的人都对其生活构成伤害，人心冷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意思对即可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本题将文本人物“她”与课内人物祥林嫂进行比较，解答时应先答出两个人物的相似悲剧之处，再答出不同之处，根据两人的遭遇，着重找出两人各自的“生活环境”。</a:t>
            </a:r>
          </a:p>
        </p:txBody>
      </p:sp>
    </p:spTree>
    <p:extLst>
      <p:ext uri="{BB962C8B-B14F-4D97-AF65-F5344CB8AC3E}">
        <p14:creationId xmlns:p14="http://schemas.microsoft.com/office/powerpoint/2010/main" xmlns="" val="9025263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132758"/>
            <a:ext cx="19800000" cy="5693866"/>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类型一　探究标题</a:t>
            </a: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标题是文章的眼睛，或是情节的高度概括，或是人物性格的突出体现，等等。选择标题作为探究点是命题者的偏好。常见的探究方式有三种：一是侧重标题内容的意蕴探究，二是不同标题的比较探究，三是拟标题的意图。无论是哪种，都要关注两方面：一是标题本身的内容、艺术特点；二是标题与文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如情节、人物、主旨、环境等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的联系，或就一个角度谈深谈透，或多角度多层次切入。 </a:t>
            </a:r>
          </a:p>
        </p:txBody>
      </p:sp>
    </p:spTree>
    <p:extLst>
      <p:ext uri="{BB962C8B-B14F-4D97-AF65-F5344CB8AC3E}">
        <p14:creationId xmlns:p14="http://schemas.microsoft.com/office/powerpoint/2010/main" xmlns="" val="16930243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093428"/>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小说的标题有什么丰富的含义？请进行探究。</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为题，寓意何在？这对现实人生有许多启示，谈谈你感受最深的一点。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结合文本，谈谈本文以“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为题有什么好处。</a:t>
            </a:r>
          </a:p>
        </p:txBody>
      </p:sp>
    </p:spTree>
    <p:extLst>
      <p:ext uri="{BB962C8B-B14F-4D97-AF65-F5344CB8AC3E}">
        <p14:creationId xmlns:p14="http://schemas.microsoft.com/office/powerpoint/2010/main" xmlns="" val="20889929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1677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七是否”把握探究标题题</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是否一语双关，关注其表层义和深层义；是否对主题的表现起画龙点睛的作用。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是否准确地传达了作者的情感。</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是否为线索，组织全文，寄托情感；是否暗示了情节的发展；是否与文中的语句或语段相呼应。</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是否交代了时间、地点、环境，创设了故事背景，渲染了环境氛围；是不是简洁、醒目、形象、生动、富有诗意。</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是否设置了悬念，引人入胜。</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是否体现了作者的构思。</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是否突出了人物形象的某种个性化特征等。</a:t>
            </a:r>
          </a:p>
        </p:txBody>
      </p:sp>
    </p:spTree>
    <p:extLst>
      <p:ext uri="{BB962C8B-B14F-4D97-AF65-F5344CB8AC3E}">
        <p14:creationId xmlns:p14="http://schemas.microsoft.com/office/powerpoint/2010/main" xmlns="" val="38204498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1611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答题模板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模板一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线索类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本文以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为题，而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又是文章线索，不仅突出了小说的中心内容，又使情节脉络清晰，同时引发人们对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线索负载内容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问题的思考，深化主题。</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模板二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其他类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本文以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为题，其巧妙之处在于：①表面起了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交代时间、地点、特定意境等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的作用；②又寓有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深层含义，结合具体内容分析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的意蕴；③含蓄、深邃，令人回味，具有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的表达效果。</a:t>
            </a:r>
          </a:p>
        </p:txBody>
      </p:sp>
    </p:spTree>
    <p:extLst>
      <p:ext uri="{BB962C8B-B14F-4D97-AF65-F5344CB8AC3E}">
        <p14:creationId xmlns:p14="http://schemas.microsoft.com/office/powerpoint/2010/main" xmlns="" val="5417346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14582"/>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a:t>
            </a:r>
            <a:r>
              <a:rPr lang="zh-CN" altLang="en-US"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这篇小说的标题，有的写作“兄弟”，你认为哪个标题更好。请说说你的理由。</a:t>
            </a:r>
          </a:p>
        </p:txBody>
      </p:sp>
      <p:sp>
        <p:nvSpPr>
          <p:cNvPr id="9" name="矩形 8"/>
          <p:cNvSpPr/>
          <p:nvPr/>
        </p:nvSpPr>
        <p:spPr>
          <a:xfrm>
            <a:off x="2023200" y="3852839"/>
            <a:ext cx="19800000" cy="75323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3200" y="3857155"/>
            <a:ext cx="19800000" cy="4343305"/>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一：“冤家”好。①“冤家”是站在医生的角度，表达对画家兄弟虽给他带来痛苦、难过却又不忍抛弃的手足深情；②“冤家”揭示了兄弟之间怨恨交织的情感，意蕴深沉丰富；③“冤家”照应了小说的最后，画家狂妄地认为医生购买自己的画是一次正确的投资，令人啼笑皆非。</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二：“兄弟”好。①“兄弟”准确地指明了两者的关系，而“冤家”多指情人，用于兄弟的较少；②“兄弟”二字贯穿全篇，是作者一再强调的；③“兄弟”用在此篇中带有反讽的意味，而“冤家”反显得温情了。</a:t>
            </a:r>
          </a:p>
        </p:txBody>
      </p:sp>
    </p:spTree>
    <p:extLst>
      <p:ext uri="{BB962C8B-B14F-4D97-AF65-F5344CB8AC3E}">
        <p14:creationId xmlns:p14="http://schemas.microsoft.com/office/powerpoint/2010/main" xmlns="" val="16037753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093428"/>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类型二　探究人物形象</a:t>
            </a:r>
            <a:endPar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物形象是小说的中心，因而人物形象也是探究的重点。人物形象探究题是以人物形象特征及人物形象塑造艺术为探究点的。其主要从两个方面命题：一是主次人物的安排，探究谁是主人公；二是人物身份、地位、性格特征及所反映出的民族心理和人文精神。</a:t>
            </a:r>
          </a:p>
        </p:txBody>
      </p:sp>
    </p:spTree>
    <p:extLst>
      <p:ext uri="{BB962C8B-B14F-4D97-AF65-F5344CB8AC3E}">
        <p14:creationId xmlns:p14="http://schemas.microsoft.com/office/powerpoint/2010/main" xmlns="" val="18846504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94962"/>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小说的主人公是哪一个？为什么？</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有人认为，小说中的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也有人性弱点，你同意这种观点吗？谈谈你的理由。</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结合对小说中人物形象的分析，谈谈小说给你的启示。</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人物形象探究“五角度”</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角度一：情节的角度。情节就是人物性格的成长史，探究人物形象与情节密不可分。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角度二：人物自身的角度。看看是否符合人物自身的性格逻辑。</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角度三：主题的角度。主题主要是从人物形象的塑造中体现出来的。</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角度四：环境的角度。即人物所处的现实环境，看人物与环境的关系。</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角度五：合理的角度。考虑人物形象的塑造是否符合生活真实和艺术真实。</a:t>
            </a:r>
          </a:p>
        </p:txBody>
      </p:sp>
    </p:spTree>
    <p:extLst>
      <p:ext uri="{BB962C8B-B14F-4D97-AF65-F5344CB8AC3E}">
        <p14:creationId xmlns:p14="http://schemas.microsoft.com/office/powerpoint/2010/main" xmlns="" val="9364226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22129"/>
            <a:ext cx="20002640" cy="9694962"/>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又于心不忍，所以不如干脆和长孙媳妇商议商议家中的大事。祁老人的背虽然有点儿弯，可是全家还属他的身量最高。在壮年的时候，他到处都被叫作“祁大个子”。高身量，长脸，他本应当很有威严，可是他的眼睛太小，一笑便变成一条缝子，于是人们只看见他的高大的身躯，而觉不出什么特别可敬畏的地方来。到了老年，他倒变得好看了一些：黄暗的脸，雪白的须眉，眼角腮旁全皱出永远含笑的纹溜；小眼深深的藏在笑纹与白眉中，看去总是笑眯眯的显出和善；在他真发笑的时候，他的小眼放出一点点光，倒好像是有无限的智慧而不肯一下子全放出来似的。</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把长孙媳妇叫来，老人用小胡梳轻轻的梳着白须，半天没有出声。老人在幼年只读过三本小书与六言杂字。现在，他是老太爷，可是他总觉得学问既不及儿子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儿子到如今还能背诵上下</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论语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，而且写一笔被算命先生推奖的好字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更不及孙子，而很怕他们看不起他。因此，他对晚辈说话的时候总是先愣一会儿，表示自己很会思想。对长孙媳妇，他本来无须这样，因为她识字并不多，而且一天到晚嘴中不是叫孩子，便是谈论油盐酱醋。</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923251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3215239"/>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答题模板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文中主人公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，具有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的性格，与他所处的环境是有密切关系的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具体分析情节、社会环境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，他自身</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具体分析他自身因素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，这一形象具有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社会角度、小说主题角度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的意义，是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符合生活真实和艺术真实的。</a:t>
            </a:r>
          </a:p>
        </p:txBody>
      </p:sp>
    </p:spTree>
    <p:extLst>
      <p:ext uri="{BB962C8B-B14F-4D97-AF65-F5344CB8AC3E}">
        <p14:creationId xmlns:p14="http://schemas.microsoft.com/office/powerpoint/2010/main" xmlns="" val="16786645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49408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阅读下面的文字，完成后面的题目。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窃　喜</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老李住胡局长对门。老李经常从门缝里看到有人拎着大包小包往胡局长家跑，看到此情景老李就会咬牙切齿地对老婆说：“现在当官的就是贪！”但到了单位，老李对胡局长总是恭恭敬敬、服服帖帖的。一天夜里，突然有人敲老李家的门，几个神态严肃的人说：“对不起，胡局长，我们是检察院的，请跟我们走一趟。”老李努力控制住内心的喜悦：“对不起，您找错人了，胡局长住对门。”关门后，老李抱着老婆狠狠地亲了一口。</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9302456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14582"/>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有人认为老李是个可恨的人，也有人认为老李不可恨，你认为呢？</a:t>
            </a:r>
          </a:p>
        </p:txBody>
      </p:sp>
      <p:sp>
        <p:nvSpPr>
          <p:cNvPr id="12" name="矩形 11"/>
          <p:cNvSpPr/>
          <p:nvPr/>
        </p:nvSpPr>
        <p:spPr>
          <a:xfrm>
            <a:off x="2023200" y="3976122"/>
            <a:ext cx="19800000" cy="74090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23200" y="4011320"/>
            <a:ext cx="19800000" cy="2902911"/>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示例一：老李是个可恨的人。他表里不一：表面言听计从，阿谀谄媚；内心充满嫉妒，幸灾乐祸。</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二：老李不可恨。他既对社会上种种不正风气无能为力，也不得不为工作而谨小慎微，卑躬屈膝。对正义的最终胜利，他表现出来的喜悦也是真诚的。他是芸芸众生中的普通人，具有大多数人都有的人性的弱点，所以不可恨。</a:t>
            </a:r>
          </a:p>
        </p:txBody>
      </p:sp>
    </p:spTree>
    <p:extLst>
      <p:ext uri="{BB962C8B-B14F-4D97-AF65-F5344CB8AC3E}">
        <p14:creationId xmlns:p14="http://schemas.microsoft.com/office/powerpoint/2010/main" xmlns="" val="42620153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893647"/>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类型三　 探究情节</a:t>
            </a: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中，情节设置都是为更好地表达主题、塑造人物形象服务的。它的安排是否合理，直接影响到一篇小说能否很好地表达主题，体现其社会价值。探究小说情节的合理性，探究情节结构技巧，尤其是探究结尾安排的合理性，是小说阅读情节类探究题中最常见的题型。</a:t>
            </a:r>
          </a:p>
        </p:txBody>
      </p:sp>
    </p:spTree>
    <p:extLst>
      <p:ext uri="{BB962C8B-B14F-4D97-AF65-F5344CB8AC3E}">
        <p14:creationId xmlns:p14="http://schemas.microsoft.com/office/powerpoint/2010/main" xmlns="" val="18470511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893647"/>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作者在结局上的这种处理是否合理？请结合小说具体内容，谈谈你的看法和理由。</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有人说，文中故事情节的安排不尽合理，你是否同意这种说法？请阐述你的理由。</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小说的结尾</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或其他部分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，这样安排有什么作用？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小说前半部分侧重写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，后半部分侧重写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。作者这样安排有什么用意？请结合全文，谈谈你的看法。</a:t>
            </a:r>
          </a:p>
        </p:txBody>
      </p:sp>
    </p:spTree>
    <p:extLst>
      <p:ext uri="{BB962C8B-B14F-4D97-AF65-F5344CB8AC3E}">
        <p14:creationId xmlns:p14="http://schemas.microsoft.com/office/powerpoint/2010/main" xmlns="" val="24571209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探究情节“四部曲”</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第一步：明确表达出观点。只有这样才能围绕你的观点组织材料，并形成答案。</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第二步：从文本情节引述论据分析。对于小说情节合理性的探究，绝对不能离开文本而漫无边际地去谈，而应该紧密结合文本，并运用文本中的具体情节等进行分析，这样才能得出正确的结论。</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三步：从文本叙事形式分析。文本的叙事形式，包括结构的组织、线索的安排、叙事的顺序等。从故事结构的主体入手分析，才能不脱离故事的主干；从线索的安排入手分析，才能明确情节安排的奇妙之处；从叙事的顺序入手分析，才能明确在谋篇布局上的匠心。</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第四步：从人物与主题的角度分析。思考情节安排是否符合人物性格特征和发展、变化的轨迹，是否切合时代特征和环境，是否有利于丰富或深化主题。</a:t>
            </a:r>
          </a:p>
        </p:txBody>
      </p:sp>
    </p:spTree>
    <p:extLst>
      <p:ext uri="{BB962C8B-B14F-4D97-AF65-F5344CB8AC3E}">
        <p14:creationId xmlns:p14="http://schemas.microsoft.com/office/powerpoint/2010/main" xmlns="" val="26041158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15896"/>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答题模板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模板一：这样安排</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处理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是正确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恰当、合理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的。从情节上看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引具体情节进行分析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，从本文主题上看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引文本具体内容进行分析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，从当时的历史时代看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结合时代特点分析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。可见这一处理是巧妙的。</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模板二：这样安排</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处理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是不妥当的。从本文情节、情理上看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引文本内容具体分析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，从文本叙事形式上看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引具体内容分析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，从实际情况看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结合实际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。可见这一安排是不合理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不妥当、不贴切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a:t>
            </a:r>
          </a:p>
        </p:txBody>
      </p:sp>
    </p:spTree>
    <p:extLst>
      <p:ext uri="{BB962C8B-B14F-4D97-AF65-F5344CB8AC3E}">
        <p14:creationId xmlns:p14="http://schemas.microsoft.com/office/powerpoint/2010/main" xmlns="" val="38115534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1699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阅读下面的文字，完成后面的题目。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心　障</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瘟疫袭击了山寨。三天内，夺去十几条人命。寨里人纷纷出逃。除几个走不动的老人外，只有健壮的阿罗留在寨里。</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老人们听天由命，每天靠在墙脚晒太阳。</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阿罗储备了足够一个月用的粮食及饮用水，便将自己房子的门窗反锁上，过起与外界隔绝的生活。</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阿罗每天吃了便睡，但噩梦频频。四天前一起饮酒的死了的二狗，五天前一起打猎的死了的胡三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他屡屡惊醒。</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山外救援队十天后来了，几个老人居然还活着，阿罗却已死在床上。医检报告显示，阿罗并未感染瘟疫。</a:t>
            </a:r>
          </a:p>
        </p:txBody>
      </p:sp>
    </p:spTree>
    <p:extLst>
      <p:ext uri="{BB962C8B-B14F-4D97-AF65-F5344CB8AC3E}">
        <p14:creationId xmlns:p14="http://schemas.microsoft.com/office/powerpoint/2010/main" xmlns="" val="29884628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1614801"/>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可能感染瘟疫的老人居然活着，而未被感染的健壮的阿罗却死了，这个结尾合理吗？请说说你的理由。</a:t>
            </a:r>
          </a:p>
        </p:txBody>
      </p:sp>
      <p:sp>
        <p:nvSpPr>
          <p:cNvPr id="8" name="矩形 7"/>
          <p:cNvSpPr/>
          <p:nvPr/>
        </p:nvSpPr>
        <p:spPr>
          <a:xfrm>
            <a:off x="2023200" y="4489737"/>
            <a:ext cx="19800000" cy="68954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3082" y="4498642"/>
            <a:ext cx="19800000" cy="4343305"/>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示例一：合理。①因为阿罗与世隔绝导致噩梦频频，心理崩溃；②这种看似不合理的情节给读者强烈的刺激，进而促使读者探究阿罗的死因；③强化了心理障碍的可怕，能置人于死地，警醒读者。</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二：不合理。①阿罗虽有心理障碍，但健壮的他还不至于死；②可能感染瘟疫的老人居然活着，这夸大了所谓自然、健康生活方式的作用，不符合医学常识；③小说为强调心理障碍的可怕，不惜违背科学常识，是一种耸人听闻的写法。</a:t>
            </a:r>
          </a:p>
        </p:txBody>
      </p:sp>
    </p:spTree>
    <p:extLst>
      <p:ext uri="{BB962C8B-B14F-4D97-AF65-F5344CB8AC3E}">
        <p14:creationId xmlns:p14="http://schemas.microsoft.com/office/powerpoint/2010/main" xmlns="" val="35322775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5693866"/>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类型四　探究艺术特色</a:t>
            </a: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艺术特色类探究题的探究点往往不局限在艺术手法的某一方面，如情节艺术、人物形象塑造艺术、谋篇布局的艺术，而是将目光放在小说艺术的整体构思和布局上，它涉及小说写作技巧的方方面面，如情节线索、表现手法、人物间的相互关系、主题及其象征意蕴等。艺术特色的探究往往从文本的某一艺术特色切入，要求探究其使用的意图或表达效果。</a:t>
            </a:r>
          </a:p>
        </p:txBody>
      </p:sp>
      <p:grpSp>
        <p:nvGrpSpPr>
          <p:cNvPr id="13" name="组合 56"/>
          <p:cNvGrpSpPr/>
          <p:nvPr/>
        </p:nvGrpSpPr>
        <p:grpSpPr>
          <a:xfrm>
            <a:off x="1594572" y="1692598"/>
            <a:ext cx="20228628" cy="895733"/>
            <a:chOff x="1594572" y="1803366"/>
            <a:chExt cx="20228628" cy="895733"/>
          </a:xfrm>
        </p:grpSpPr>
        <p:grpSp>
          <p:nvGrpSpPr>
            <p:cNvPr id="14" name="组合 57"/>
            <p:cNvGrpSpPr/>
            <p:nvPr/>
          </p:nvGrpSpPr>
          <p:grpSpPr>
            <a:xfrm>
              <a:off x="1594572" y="1803366"/>
              <a:ext cx="5500726" cy="892552"/>
              <a:chOff x="7309612" y="2089118"/>
              <a:chExt cx="5500726" cy="892552"/>
            </a:xfrm>
          </p:grpSpPr>
          <p:sp>
            <p:nvSpPr>
              <p:cNvPr id="16"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6002781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a:solidFill>
                  <a:srgbClr val="EF8340"/>
                </a:solidFill>
                <a:latin typeface="微软雅黑" pitchFamily="34" charset="-122"/>
                <a:ea typeface="微软雅黑" pitchFamily="34" charset="-122"/>
              </a:rPr>
              <a:t>第</a:t>
            </a:r>
            <a:r>
              <a:rPr lang="en-US" altLang="zh-CN" sz="6000" b="1" dirty="0">
                <a:solidFill>
                  <a:srgbClr val="EF8340"/>
                </a:solidFill>
                <a:latin typeface="微软雅黑" pitchFamily="34" charset="-122"/>
                <a:ea typeface="微软雅黑" pitchFamily="34" charset="-122"/>
              </a:rPr>
              <a:t>1</a:t>
            </a:r>
            <a:r>
              <a:rPr lang="zh-CN" altLang="en-US" sz="6000" b="1" dirty="0">
                <a:solidFill>
                  <a:srgbClr val="EF8340"/>
                </a:solidFill>
                <a:latin typeface="微软雅黑" pitchFamily="34" charset="-122"/>
                <a:ea typeface="微软雅黑" pitchFamily="34" charset="-122"/>
              </a:rPr>
              <a:t>讲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子母题型变式</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173950"/>
            <a:ext cx="14369680" cy="1631216"/>
          </a:xfrm>
          <a:prstGeom prst="rect">
            <a:avLst/>
          </a:prstGeom>
          <a:noFill/>
        </p:spPr>
        <p:txBody>
          <a:bodyPr wrap="square" rtlCol="0">
            <a:spAutoFit/>
          </a:bodyPr>
          <a:lstStyle/>
          <a:p>
            <a:r>
              <a:rPr lang="zh-CN" altLang="en-US" sz="10000" b="1" dirty="0">
                <a:solidFill>
                  <a:srgbClr val="404040"/>
                </a:solidFill>
                <a:latin typeface="微软雅黑" pitchFamily="34" charset="-122"/>
                <a:ea typeface="微软雅黑" pitchFamily="34" charset="-122"/>
              </a:rPr>
              <a:t>综合性选择题</a:t>
            </a:r>
          </a:p>
        </p:txBody>
      </p:sp>
    </p:spTree>
    <p:extLst>
      <p:ext uri="{BB962C8B-B14F-4D97-AF65-F5344CB8AC3E}">
        <p14:creationId xmlns:p14="http://schemas.microsoft.com/office/powerpoint/2010/main" xmlns="" val="16747867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22129"/>
            <a:ext cx="20002640" cy="9694962"/>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不过，日久天长，他已养成了这个习惯，也就只好教孙媳妇多站一会儿了。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小顺儿的妈</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长孙媳妇长得不难看，中等身材，圆脸，两只又大又水灵的眼睛。她走路，说话，吃饭，做事，都是快的，可是快得并不发慌。她梳头洗脸擦粉也全是快的，所以有时候碰巧了把粉擦得很匀，她就好看一些；有时候没有擦匀，她就不大顺眼。当她没有把粉擦好而被人家嘲笑的时候，她仍旧一点儿也不发急，而随着人家笑自己。她是天生的好脾气。</a:t>
            </a:r>
          </a:p>
          <a:p>
            <a:pPr>
              <a:lnSpc>
                <a:spcPct val="130000"/>
              </a:lnSpc>
            </a:pPr>
            <a:r>
              <a:rPr lang="zh-CN" altLang="en-US" sz="4000" u="wavyHeavy" dirty="0">
                <a:solidFill>
                  <a:schemeClr val="tx1">
                    <a:lumMod val="50000"/>
                    <a:lumOff val="50000"/>
                  </a:schemeClr>
                </a:solidFill>
                <a:latin typeface="微软雅黑" pitchFamily="34" charset="-122"/>
                <a:ea typeface="微软雅黑" pitchFamily="34" charset="-122"/>
              </a:rPr>
              <a:t>祁老人把白须梳够，又用手掌轻轻擦了两把，才对小顺儿的妈说：</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“咱们的粮食还有多少啊？”</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小顺儿的妈的又大又水灵的眼很快的转动了两下，已经猜到老太爷的心意。很脆很快的，她回答：“还够吃三个月的呢！”</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其实，家中的粮食并没有那么多。她不愿因说了实话，而惹起老人的啰唆。对老人和儿童，她很会运用善意的欺骗。“咸菜呢？”老人提出第二个重要事项来。</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35756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5693866"/>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这篇小说在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等方面有鲜明特色，请选取一个方面，结合全文，陈述你的观点。</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这篇小说在写法上有哪些突出特色？请选取几个方面简要分析。</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本文在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方面有什么特点？请结合文本进行探究。</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文中写到了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，这样写对表现小说内容有何作用？</a:t>
            </a:r>
          </a:p>
        </p:txBody>
      </p:sp>
      <p:grpSp>
        <p:nvGrpSpPr>
          <p:cNvPr id="13" name="组合 56"/>
          <p:cNvGrpSpPr/>
          <p:nvPr/>
        </p:nvGrpSpPr>
        <p:grpSpPr>
          <a:xfrm>
            <a:off x="1594572" y="1692598"/>
            <a:ext cx="20228628" cy="895733"/>
            <a:chOff x="1594572" y="1803366"/>
            <a:chExt cx="20228628" cy="895733"/>
          </a:xfrm>
        </p:grpSpPr>
        <p:grpSp>
          <p:nvGrpSpPr>
            <p:cNvPr id="14" name="组合 57"/>
            <p:cNvGrpSpPr/>
            <p:nvPr/>
          </p:nvGrpSpPr>
          <p:grpSpPr>
            <a:xfrm>
              <a:off x="1594572" y="1803366"/>
              <a:ext cx="5500726" cy="892552"/>
              <a:chOff x="7309612" y="2089118"/>
              <a:chExt cx="5500726" cy="892552"/>
            </a:xfrm>
          </p:grpSpPr>
          <p:sp>
            <p:nvSpPr>
              <p:cNvPr id="16"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6143787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894743"/>
          </a:xfrm>
          <a:prstGeom prst="rect">
            <a:avLst/>
          </a:prstGeom>
          <a:noFill/>
        </p:spPr>
        <p:txBody>
          <a:bodyPr wrap="square" rtlCol="0">
            <a:spAutoFit/>
          </a:bodyPr>
          <a:lstStyle/>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探究艺术特色答题“三步骤”</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因为艺术特色类探究题以“艺术技巧”为基础，所以应先掌握考查艺术技巧的几种题型：</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①文中特有的表达方式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记叙、描写、说明、议论、抒情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是如何为作者表情达意服务的？</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②文中运用了什么表现手法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细节描写、象征、对比、衬托、铺垫、照应、悬念、欲抑先扬、欲扬先抑、巧合等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？在塑造形象时起到了怎样的作用？</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③明确各种修辞手法的特点和作用。</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④结构方式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前后照应、设置悬念、埋下伏笔、总结上文、点题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是怎样的？</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⑤在语言运用上有何特点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语言精练、句式整齐而有节奏感、用词准确而形象、用词丰富而多样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grpSp>
        <p:nvGrpSpPr>
          <p:cNvPr id="13" name="组合 56"/>
          <p:cNvGrpSpPr/>
          <p:nvPr/>
        </p:nvGrpSpPr>
        <p:grpSpPr>
          <a:xfrm>
            <a:off x="1594572" y="1692598"/>
            <a:ext cx="20228628" cy="895733"/>
            <a:chOff x="1594572" y="1803366"/>
            <a:chExt cx="20228628" cy="895733"/>
          </a:xfrm>
        </p:grpSpPr>
        <p:grpSp>
          <p:nvGrpSpPr>
            <p:cNvPr id="14" name="组合 57"/>
            <p:cNvGrpSpPr/>
            <p:nvPr/>
          </p:nvGrpSpPr>
          <p:grpSpPr>
            <a:xfrm>
              <a:off x="1594572" y="1803366"/>
              <a:ext cx="5500726" cy="892552"/>
              <a:chOff x="7309612" y="2089118"/>
              <a:chExt cx="5500726" cy="892552"/>
            </a:xfrm>
          </p:grpSpPr>
          <p:sp>
            <p:nvSpPr>
              <p:cNvPr id="16"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2493866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6494085"/>
          </a:xfrm>
          <a:prstGeom prst="rect">
            <a:avLst/>
          </a:prstGeom>
          <a:noFill/>
        </p:spPr>
        <p:txBody>
          <a:bodyPr wrap="square" rtlCol="0">
            <a:spAutoFit/>
          </a:bodyPr>
          <a:lstStyle/>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审题干中关键词，明确题型，找到探究方向。</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把艺术技巧与人物、情节、环境、主题等结合起来，从“特色”与“效果”两方面组织答案。</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答题模板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该部分这样安排是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观点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；②从人物的故事看，在此处这样安排</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结合小说情节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，更突现出人物的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；③这部分在语言上</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技巧、修辞、语言风格等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；④在整个故事中起到了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侧重结构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作用；⑤在深化文章主题上，更深刻地揭示了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当时社会背景、个人性格形成等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，在当今社会仍有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结合现实</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意义。</a:t>
            </a:r>
          </a:p>
        </p:txBody>
      </p:sp>
      <p:grpSp>
        <p:nvGrpSpPr>
          <p:cNvPr id="13" name="组合 56"/>
          <p:cNvGrpSpPr/>
          <p:nvPr/>
        </p:nvGrpSpPr>
        <p:grpSpPr>
          <a:xfrm>
            <a:off x="1594572" y="1692598"/>
            <a:ext cx="20228628" cy="895733"/>
            <a:chOff x="1594572" y="1803366"/>
            <a:chExt cx="20228628" cy="895733"/>
          </a:xfrm>
        </p:grpSpPr>
        <p:grpSp>
          <p:nvGrpSpPr>
            <p:cNvPr id="14" name="组合 57"/>
            <p:cNvGrpSpPr/>
            <p:nvPr/>
          </p:nvGrpSpPr>
          <p:grpSpPr>
            <a:xfrm>
              <a:off x="1594572" y="1803366"/>
              <a:ext cx="5500726" cy="892552"/>
              <a:chOff x="7309612" y="2089118"/>
              <a:chExt cx="5500726" cy="892552"/>
            </a:xfrm>
          </p:grpSpPr>
          <p:sp>
            <p:nvSpPr>
              <p:cNvPr id="16"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2695713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9616992"/>
          </a:xfrm>
          <a:prstGeom prst="rect">
            <a:avLst/>
          </a:prstGeom>
          <a:noFill/>
        </p:spPr>
        <p:txBody>
          <a:bodyPr wrap="square" rtlCol="0">
            <a:spAutoFit/>
          </a:bodyPr>
          <a:lstStyle/>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墙头枇杷</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五月的枇杷，缀满枝头，金黄，连片成云；硕大，状如蜜桃。枇杷压过红墙，诱人垂涎。</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杜老师如莲花般灿烂的脸抵不过那片金黄，课室里，一个个小脑袋扭向了窗外。</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洪仁想起外婆年年送来的枇杷，清甜，可口，鲜嫩，不觉舌根生津，喉头滚动不停。</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啪！一本书扇在了洪仁左脸上，火辣，生痛。转头，杜老师莲花般的脸如霜打的荷叶。</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洪仁被罚面壁，同学们的脸集体左转，目不转睛盯着黑板，杜老师的脸，得意如莲花盛开，可黑板上那一个个生字全成了一颗颗金灿灿的枇杷。</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入夜，天上一轮新月，黄灿灿，在洪仁眼里，它远没有那片枇杷生动、明亮。</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洪仁找到一条长凳，爬上去，仰头，伸手，还够不着。一个小跳，差点坠落，心，如鼓敲。</a:t>
            </a:r>
          </a:p>
        </p:txBody>
      </p:sp>
      <p:grpSp>
        <p:nvGrpSpPr>
          <p:cNvPr id="13" name="组合 56"/>
          <p:cNvGrpSpPr/>
          <p:nvPr/>
        </p:nvGrpSpPr>
        <p:grpSpPr>
          <a:xfrm>
            <a:off x="1594572" y="1692598"/>
            <a:ext cx="20228628" cy="895733"/>
            <a:chOff x="1594572" y="1803366"/>
            <a:chExt cx="20228628" cy="895733"/>
          </a:xfrm>
        </p:grpSpPr>
        <p:grpSp>
          <p:nvGrpSpPr>
            <p:cNvPr id="14" name="组合 57"/>
            <p:cNvGrpSpPr/>
            <p:nvPr/>
          </p:nvGrpSpPr>
          <p:grpSpPr>
            <a:xfrm>
              <a:off x="1594572" y="1803366"/>
              <a:ext cx="5500726" cy="892552"/>
              <a:chOff x="7309612" y="2089118"/>
              <a:chExt cx="5500726" cy="892552"/>
            </a:xfrm>
          </p:grpSpPr>
          <p:sp>
            <p:nvSpPr>
              <p:cNvPr id="16"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9385579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3293209"/>
          </a:xfrm>
          <a:prstGeom prst="rect">
            <a:avLst/>
          </a:prstGeom>
          <a:noFill/>
        </p:spPr>
        <p:txBody>
          <a:bodyPr wrap="square" rtlCol="0">
            <a:spAutoFit/>
          </a:bodyPr>
          <a:lstStyle/>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突然，只觉身子一轻，他陡然长高了半尺。他惊喜，他贪婪猛吃，甜甜的，幸福迅即布满全身。</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“好吃吗？”洪仁扭头，眼睛睁圆，惊惶惨叫：“杜老师！”</a:t>
            </a:r>
          </a:p>
          <a:p>
            <a:pPr>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请结合文本，探究小说塑造杜老师这个人物形象所运用的手法。</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3" name="矩形 12"/>
          <p:cNvSpPr/>
          <p:nvPr/>
        </p:nvSpPr>
        <p:spPr>
          <a:xfrm>
            <a:off x="2023200" y="6454749"/>
            <a:ext cx="19800000" cy="49304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23200" y="6661150"/>
            <a:ext cx="19800000" cy="146251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先抑后扬。先写洪仁因为课堂上走神而被杜老师惩罚，写出了杜老师的严厉；又写洪仁夜晚摘枇杷而不得，被杜老师托举，写出了杜老师的和善亲切。</a:t>
            </a:r>
          </a:p>
        </p:txBody>
      </p:sp>
      <p:grpSp>
        <p:nvGrpSpPr>
          <p:cNvPr id="15" name="组合 56"/>
          <p:cNvGrpSpPr/>
          <p:nvPr/>
        </p:nvGrpSpPr>
        <p:grpSpPr>
          <a:xfrm>
            <a:off x="1594572" y="1692598"/>
            <a:ext cx="20228628" cy="895733"/>
            <a:chOff x="1594572" y="1803366"/>
            <a:chExt cx="20228628" cy="895733"/>
          </a:xfrm>
        </p:grpSpPr>
        <p:grpSp>
          <p:nvGrpSpPr>
            <p:cNvPr id="16" name="组合 57"/>
            <p:cNvGrpSpPr/>
            <p:nvPr/>
          </p:nvGrpSpPr>
          <p:grpSpPr>
            <a:xfrm>
              <a:off x="1594572" y="1803366"/>
              <a:ext cx="5500726" cy="892552"/>
              <a:chOff x="7309612" y="2089118"/>
              <a:chExt cx="5500726" cy="892552"/>
            </a:xfrm>
          </p:grpSpPr>
          <p:sp>
            <p:nvSpPr>
              <p:cNvPr id="18"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9" name="椭圆 1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7" name="直接连接符 1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5713009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Lst>
  </p:timing>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9616992"/>
          </a:xfrm>
          <a:prstGeom prst="rect">
            <a:avLst/>
          </a:prstGeom>
          <a:noFill/>
        </p:spPr>
        <p:txBody>
          <a:bodyPr wrap="square" rtlCol="0">
            <a:spAutoFit/>
          </a:bodyPr>
          <a:lstStyle/>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墙头枇杷</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五月的枇杷，缀满枝头，金黄，连片成云；硕大，状如蜜桃。枇杷压过红墙，诱人垂涎。</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杜老师如莲花般灿烂的脸抵不过那片金黄，课室里，一个个小脑袋扭向了窗外。</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洪仁想起外婆年年送来的枇杷，清甜，可口，鲜嫩，不觉舌根生津，喉头滚动不停。</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啪！一本书扇在了洪仁左脸上，火辣，生痛。转头，杜老师莲花般的脸如霜打的荷叶。</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洪仁被罚面壁，同学们的脸集体左转，目不转睛盯着黑板，杜老师的脸，得意如莲花盛开，可黑板上那一个个生字全成了一颗颗金灿灿的枇杷。</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入夜，天上一轮新月，黄灿灿，在洪仁眼里，它远没有那片枇杷生动、明亮。</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洪仁找到一条长凳，爬上去，仰头，伸手，还够不着。一个小跳，差点坠落，心，如鼓敲。</a:t>
            </a:r>
          </a:p>
        </p:txBody>
      </p:sp>
      <p:grpSp>
        <p:nvGrpSpPr>
          <p:cNvPr id="13" name="组合 56"/>
          <p:cNvGrpSpPr/>
          <p:nvPr/>
        </p:nvGrpSpPr>
        <p:grpSpPr>
          <a:xfrm>
            <a:off x="1594572" y="1692598"/>
            <a:ext cx="20228628" cy="895733"/>
            <a:chOff x="1594572" y="1803366"/>
            <a:chExt cx="20228628" cy="895733"/>
          </a:xfrm>
        </p:grpSpPr>
        <p:grpSp>
          <p:nvGrpSpPr>
            <p:cNvPr id="14" name="组合 57"/>
            <p:cNvGrpSpPr/>
            <p:nvPr/>
          </p:nvGrpSpPr>
          <p:grpSpPr>
            <a:xfrm>
              <a:off x="1594572" y="1803366"/>
              <a:ext cx="5500726" cy="892552"/>
              <a:chOff x="7309612" y="2089118"/>
              <a:chExt cx="5500726" cy="892552"/>
            </a:xfrm>
          </p:grpSpPr>
          <p:sp>
            <p:nvSpPr>
              <p:cNvPr id="16"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0110960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3293209"/>
          </a:xfrm>
          <a:prstGeom prst="rect">
            <a:avLst/>
          </a:prstGeom>
          <a:noFill/>
        </p:spPr>
        <p:txBody>
          <a:bodyPr wrap="square" rtlCol="0">
            <a:spAutoFit/>
          </a:bodyPr>
          <a:lstStyle/>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突然，只觉身子一轻，他陡然长高了半尺。他惊喜，他贪婪猛吃，甜甜的，幸福迅即布满全身。</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“好吃吗？”洪仁扭头，眼睛睁圆，惊惶惨叫：“杜老师！”</a:t>
            </a:r>
          </a:p>
          <a:p>
            <a:pPr>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请结合文本，探究小说塑造杜老师这个人物形象所运用的手法。</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3" name="矩形 12"/>
          <p:cNvSpPr/>
          <p:nvPr/>
        </p:nvSpPr>
        <p:spPr>
          <a:xfrm>
            <a:off x="2023200" y="6454749"/>
            <a:ext cx="19800000" cy="49304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23200" y="6661150"/>
            <a:ext cx="19800000" cy="1532727"/>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先抑后扬。先写洪仁因为课堂上走神而被杜老师惩罚，写出了杜老师的严厉；又写洪仁夜晚摘枇杷而不得，被杜老师托举，写出了杜老师的和善亲切。</a:t>
            </a:r>
          </a:p>
        </p:txBody>
      </p:sp>
      <p:grpSp>
        <p:nvGrpSpPr>
          <p:cNvPr id="15" name="组合 56"/>
          <p:cNvGrpSpPr/>
          <p:nvPr/>
        </p:nvGrpSpPr>
        <p:grpSpPr>
          <a:xfrm>
            <a:off x="1594572" y="1692598"/>
            <a:ext cx="20228628" cy="895733"/>
            <a:chOff x="1594572" y="1803366"/>
            <a:chExt cx="20228628" cy="895733"/>
          </a:xfrm>
        </p:grpSpPr>
        <p:grpSp>
          <p:nvGrpSpPr>
            <p:cNvPr id="16" name="组合 57"/>
            <p:cNvGrpSpPr/>
            <p:nvPr/>
          </p:nvGrpSpPr>
          <p:grpSpPr>
            <a:xfrm>
              <a:off x="1594572" y="1803366"/>
              <a:ext cx="5500726" cy="892552"/>
              <a:chOff x="7309612" y="2089118"/>
              <a:chExt cx="5500726" cy="892552"/>
            </a:xfrm>
          </p:grpSpPr>
          <p:sp>
            <p:nvSpPr>
              <p:cNvPr id="18"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9" name="椭圆 1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7" name="直接连接符 1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039091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Lst>
  </p:timing>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9694962"/>
          </a:xfrm>
          <a:prstGeom prst="rect">
            <a:avLst/>
          </a:prstGeom>
          <a:noFill/>
        </p:spPr>
        <p:txBody>
          <a:bodyPr wrap="square" rtlCol="0">
            <a:spAutoFit/>
          </a:bodyPr>
          <a:lstStyle/>
          <a:p>
            <a:pPr>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类型五　探究主题</a:t>
            </a: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题类探究是一种基于文本内容的探究，探究的内容多是小说所表现的丰富意蕴或深刻内涵以及作者的创作意图。它不是要求直接概括主题，而是要求挖掘主题的丰富性或深刻性。它可以分为思想意蕴探究和情感意蕴探究两种。</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所谓思想意蕴，是指作品表现出的思想意义或价值，重在指文本带给读者的思考、认识和启示。</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谓情感意蕴，是指作品的情感意义或取向。其实就是作者的情感态度、喜怒褒贬等。它与“思想意蕴”不是一回事，虽说有时在具体题目中有相通之处，但思想意蕴重在思想性、认识性，而情感意蕴重在作者的倾向性，即他赞成什么，反对什么。</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小说的思想、情感意蕴都是附着在小说的具体形象之中的，探究时要善于抓住小说中不同的人、事、物，分析探究附着在他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们身上的意蕴。</a:t>
            </a:r>
          </a:p>
        </p:txBody>
      </p:sp>
      <p:grpSp>
        <p:nvGrpSpPr>
          <p:cNvPr id="13" name="组合 56"/>
          <p:cNvGrpSpPr/>
          <p:nvPr/>
        </p:nvGrpSpPr>
        <p:grpSpPr>
          <a:xfrm>
            <a:off x="1594572" y="1692598"/>
            <a:ext cx="20228628" cy="895733"/>
            <a:chOff x="1594572" y="1803366"/>
            <a:chExt cx="20228628" cy="895733"/>
          </a:xfrm>
        </p:grpSpPr>
        <p:grpSp>
          <p:nvGrpSpPr>
            <p:cNvPr id="14" name="组合 57"/>
            <p:cNvGrpSpPr/>
            <p:nvPr/>
          </p:nvGrpSpPr>
          <p:grpSpPr>
            <a:xfrm>
              <a:off x="1594572" y="1803366"/>
              <a:ext cx="5500726" cy="892552"/>
              <a:chOff x="7309612" y="2089118"/>
              <a:chExt cx="5500726" cy="892552"/>
            </a:xfrm>
          </p:grpSpPr>
          <p:sp>
            <p:nvSpPr>
              <p:cNvPr id="16"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8645832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094524"/>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带给你哪些思考？结合作品谈谈你的看法。</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故事中，你认识到了一个什么样的社会现实。</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这篇小说告诉了我们什么道理？请联系现实谈谈你的看法。</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本文写了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，请探究其中的深刻意蕴和作者的情感取向。</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请结合文本简要探究作品蕴含的情感。</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小说意蕴丰富，你认为它表达了怎样的主题？请结合文本谈谈你的看法和理由。</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有人说这篇小说反映了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的主题，又有人说这篇小说反映了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的主题，你的观点是什么？请结合小说的内容具体分析。</a:t>
            </a:r>
          </a:p>
        </p:txBody>
      </p:sp>
      <p:grpSp>
        <p:nvGrpSpPr>
          <p:cNvPr id="13" name="组合 56"/>
          <p:cNvGrpSpPr/>
          <p:nvPr/>
        </p:nvGrpSpPr>
        <p:grpSpPr>
          <a:xfrm>
            <a:off x="1594572" y="1692598"/>
            <a:ext cx="20228628" cy="895733"/>
            <a:chOff x="1594572" y="1803366"/>
            <a:chExt cx="20228628" cy="895733"/>
          </a:xfrm>
        </p:grpSpPr>
        <p:grpSp>
          <p:nvGrpSpPr>
            <p:cNvPr id="14" name="组合 57"/>
            <p:cNvGrpSpPr/>
            <p:nvPr/>
          </p:nvGrpSpPr>
          <p:grpSpPr>
            <a:xfrm>
              <a:off x="1594572" y="1803366"/>
              <a:ext cx="5500726" cy="892552"/>
              <a:chOff x="7309612" y="2089118"/>
              <a:chExt cx="5500726" cy="892552"/>
            </a:xfrm>
          </p:grpSpPr>
          <p:sp>
            <p:nvSpPr>
              <p:cNvPr id="16"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521478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7294305"/>
          </a:xfrm>
          <a:prstGeom prst="rect">
            <a:avLst/>
          </a:prstGeom>
          <a:noFill/>
        </p:spPr>
        <p:txBody>
          <a:bodyPr wrap="square" rtlCol="0">
            <a:spAutoFit/>
          </a:bodyPr>
          <a:lstStyle/>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三从一联”把握小说主题 </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从小说的标题入手。有的小说的标题除了表面意思外，还有比喻象征义、双关义、引申义等。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从小说的情节和人物形象入手。从故事情节的发展中和人物性格、命运的变化中，去挖掘小说所要揭示的社会意义。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从作者的思想倾向入手。这可以通过小说中的关键性词语或语句来把握。</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一联”：联系作品的时代背景及典型的环境描写，认识人物形象思想性格上所打上的时代烙印，把握住人物形象所折射出的时代特征，达到探究思想意蕴与情感意蕴的目的。</a:t>
            </a:r>
          </a:p>
        </p:txBody>
      </p:sp>
      <p:grpSp>
        <p:nvGrpSpPr>
          <p:cNvPr id="13" name="组合 56"/>
          <p:cNvGrpSpPr/>
          <p:nvPr/>
        </p:nvGrpSpPr>
        <p:grpSpPr>
          <a:xfrm>
            <a:off x="1594572" y="1692598"/>
            <a:ext cx="20228628" cy="895733"/>
            <a:chOff x="1594572" y="1803366"/>
            <a:chExt cx="20228628" cy="895733"/>
          </a:xfrm>
        </p:grpSpPr>
        <p:grpSp>
          <p:nvGrpSpPr>
            <p:cNvPr id="14" name="组合 57"/>
            <p:cNvGrpSpPr/>
            <p:nvPr/>
          </p:nvGrpSpPr>
          <p:grpSpPr>
            <a:xfrm>
              <a:off x="1594572" y="1803366"/>
              <a:ext cx="5500726" cy="892552"/>
              <a:chOff x="7309612" y="2089118"/>
              <a:chExt cx="5500726" cy="892552"/>
            </a:xfrm>
          </p:grpSpPr>
          <p:sp>
            <p:nvSpPr>
              <p:cNvPr id="16"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5428343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22129"/>
            <a:ext cx="20002640"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她回答的更快当：“也够吃的！干疙疸，老咸萝卜，全还有呢！”她知道，即使老人真的要亲自点验，她也能马上去买些来。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好！”老人满意了。有了三个月的粮食与咸菜，就是天塌下来，祁家也会抵抗的。可是老人并不想就这么结束了关切，他必须给长孙媳妇说明白了其中的道理：“日本鬼子又闹事呢！哼！闹去吧！庚子年，八国联军打进了北京城，连皇上都跑了，也没把我的脑袋掰了去呀！八国都不行，单是几个日本小鬼还能有什么蹦儿？咱们这是宝地，多大的乱子也过不去三个月！咱们可也别太粗心大胆，起码得有窝头和咸菜吃！”</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老人说一句，小顺儿的妈点一次头，或说一声“是”。老人的话，她已经听过起码有五十次，但是还当作新的听。</a:t>
            </a:r>
          </a:p>
          <a:p>
            <a:pPr algn="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选自老舍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四世同堂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，有删改</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2399312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2492990"/>
          </a:xfrm>
          <a:prstGeom prst="rect">
            <a:avLst/>
          </a:prstGeom>
          <a:noFill/>
        </p:spPr>
        <p:txBody>
          <a:bodyPr wrap="square" rtlCol="0">
            <a:spAutoFit/>
          </a:bodyPr>
          <a:lstStyle/>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答题模板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该故事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简述情节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，我认为反映了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的社会现实</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可结合原文分析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，揭示出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的主题，警示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告诫、提醒</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grpSp>
        <p:nvGrpSpPr>
          <p:cNvPr id="13" name="组合 56"/>
          <p:cNvGrpSpPr/>
          <p:nvPr/>
        </p:nvGrpSpPr>
        <p:grpSpPr>
          <a:xfrm>
            <a:off x="1594572" y="1692598"/>
            <a:ext cx="20228628" cy="895733"/>
            <a:chOff x="1594572" y="1803366"/>
            <a:chExt cx="20228628" cy="895733"/>
          </a:xfrm>
        </p:grpSpPr>
        <p:grpSp>
          <p:nvGrpSpPr>
            <p:cNvPr id="14" name="组合 57"/>
            <p:cNvGrpSpPr/>
            <p:nvPr/>
          </p:nvGrpSpPr>
          <p:grpSpPr>
            <a:xfrm>
              <a:off x="1594572" y="1803366"/>
              <a:ext cx="5500726" cy="892552"/>
              <a:chOff x="7309612" y="2089118"/>
              <a:chExt cx="5500726" cy="892552"/>
            </a:xfrm>
          </p:grpSpPr>
          <p:sp>
            <p:nvSpPr>
              <p:cNvPr id="16"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8738340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894743"/>
          </a:xfrm>
          <a:prstGeom prst="rect">
            <a:avLst/>
          </a:prstGeom>
          <a:noFill/>
        </p:spPr>
        <p:txBody>
          <a:bodyPr wrap="square" rtlCol="0">
            <a:spAutoFit/>
          </a:bodyPr>
          <a:lstStyle/>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花园里的独角兽</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詹姆斯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瑟伯</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前，在一个阳光灿烂的早晨，有一个男人坐在厨房角落的小饭桌旁，刚从他的炒鸡蛋上抬起眼来，就看见花园里有只洁白的头顶长着金色角的独角兽在安详地啮嚼着玫瑰花。这个男人上楼到卧室去，见妻子还在酣睡，他叫醒了她。“花园里有只独角兽在吃玫瑰花呢。”他说。她睁开了一只眼睛，不高兴地看了看他。“独角兽可是神兽。”她说完就又转过身去。男人慢慢下了楼，走出屋子来到花园。独角兽还在那儿，正在玫瑰花丛中慢腾腾地嚼着。“来这儿，独角兽。”男人说。他拔起一枝百合花给它，独角兽悠然自得地把它吃了。由于花园里有只独角兽，这个男人喜出望外，又跑到楼上叫醒妻子。</a:t>
            </a:r>
          </a:p>
        </p:txBody>
      </p:sp>
      <p:grpSp>
        <p:nvGrpSpPr>
          <p:cNvPr id="13" name="组合 56"/>
          <p:cNvGrpSpPr/>
          <p:nvPr/>
        </p:nvGrpSpPr>
        <p:grpSpPr>
          <a:xfrm>
            <a:off x="1594572" y="1692598"/>
            <a:ext cx="20228628" cy="895733"/>
            <a:chOff x="1594572" y="1803366"/>
            <a:chExt cx="20228628" cy="895733"/>
          </a:xfrm>
        </p:grpSpPr>
        <p:grpSp>
          <p:nvGrpSpPr>
            <p:cNvPr id="14" name="组合 57"/>
            <p:cNvGrpSpPr/>
            <p:nvPr/>
          </p:nvGrpSpPr>
          <p:grpSpPr>
            <a:xfrm>
              <a:off x="1594572" y="1803366"/>
              <a:ext cx="5500726" cy="892552"/>
              <a:chOff x="7309612" y="2089118"/>
              <a:chExt cx="5500726" cy="892552"/>
            </a:xfrm>
          </p:grpSpPr>
          <p:sp>
            <p:nvSpPr>
              <p:cNvPr id="16"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6703830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7216334"/>
          </a:xfrm>
          <a:prstGeom prst="rect">
            <a:avLst/>
          </a:prstGeom>
          <a:noFill/>
        </p:spPr>
        <p:txBody>
          <a:bodyPr wrap="square" rtlCol="0">
            <a:spAutoFit/>
          </a:bodyPr>
          <a:lstStyle/>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那只独角兽吃了一枝百合花。”他说。他妻子从床上坐了起来，冷冷地看着他。“你真是个神经病，”她说，“我要把你关进疯人院里去。”这个男人从来都不喜欢“神经病”和“疯人院”这种字眼，在这阳光灿烂的早晨，花园里还来了只独角兽的当儿，听来就更不入耳了。他想了想说道：“等着瞧吧。”他走到门口时又对她说：“它前额当中还有一只金色的角。”说罢，又回到花园去看那只独角兽了。但是，这时独角兽已经走开，这个男人就坐在玫瑰花丛中入睡了。妻子等她丈夫一离开屋子，就飞快地起了床，穿好衣服。她兴奋激动，眼里闪出幸灾乐祸的亮光。她打了个电话给警察队，又给一位精神病医生打了个电话。她叫他们马上来她家，再捎上一件给疯子穿的紧身衣。</a:t>
            </a:r>
          </a:p>
          <a:p>
            <a:pPr>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13" name="组合 56"/>
          <p:cNvGrpSpPr/>
          <p:nvPr/>
        </p:nvGrpSpPr>
        <p:grpSpPr>
          <a:xfrm>
            <a:off x="1594572" y="1692598"/>
            <a:ext cx="20228628" cy="895733"/>
            <a:chOff x="1594572" y="1803366"/>
            <a:chExt cx="20228628" cy="895733"/>
          </a:xfrm>
        </p:grpSpPr>
        <p:grpSp>
          <p:nvGrpSpPr>
            <p:cNvPr id="14" name="组合 57"/>
            <p:cNvGrpSpPr/>
            <p:nvPr/>
          </p:nvGrpSpPr>
          <p:grpSpPr>
            <a:xfrm>
              <a:off x="1594572" y="1803366"/>
              <a:ext cx="5500726" cy="892552"/>
              <a:chOff x="7309612" y="2089118"/>
              <a:chExt cx="5500726" cy="892552"/>
            </a:xfrm>
          </p:grpSpPr>
          <p:sp>
            <p:nvSpPr>
              <p:cNvPr id="16"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41006935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816773"/>
          </a:xfrm>
          <a:prstGeom prst="rect">
            <a:avLst/>
          </a:prstGeom>
          <a:noFill/>
        </p:spPr>
        <p:txBody>
          <a:bodyPr wrap="square" rtlCol="0">
            <a:spAutoFit/>
          </a:bodyPr>
          <a:lstStyle/>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警察和精神病医生来到她家，坐在椅子上，颇感兴趣地看着她。“我的丈夫，”她说，“今天早晨看见了一只独角兽。”警察瞧瞧精神病医生，精神病医生瞧瞧警察。“他对我说，它吃了一枝百合花。”她说。精神病医生瞅瞅警察，警察瞅瞅精神病医生。“他对我说，它的前额当中还有一只金色的角。”她说，并用手在额头上比画着，仿佛那里真长着一只角。这时警察见精神病医生发出一个正式暗号，便一跃而起抓住了那个妻子。他们费了好大的劲才制服了她，因为她拼命挣扎，但是最后还是把她镇住了。就在给她穿上紧身衣的时候，她的丈夫走进了屋子。</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“你对你妻子说过你看见一只独角兽了吗？”警察问道。“当然没有啦，”那丈夫说，“独角兽可是神兽。” “这就是我要知道的一切，”精神病医生说道，“把她带走吧。很对不起你，先生，可是你的妻子病得很重。”于是，她骂着，喊着，就被他们带走了。他们把她关进了疯人院。从此以后，这个丈夫过得很快活。</a:t>
            </a:r>
          </a:p>
        </p:txBody>
      </p:sp>
      <p:grpSp>
        <p:nvGrpSpPr>
          <p:cNvPr id="13" name="组合 56"/>
          <p:cNvGrpSpPr/>
          <p:nvPr/>
        </p:nvGrpSpPr>
        <p:grpSpPr>
          <a:xfrm>
            <a:off x="1594572" y="1692598"/>
            <a:ext cx="20228628" cy="895733"/>
            <a:chOff x="1594572" y="1803366"/>
            <a:chExt cx="20228628" cy="895733"/>
          </a:xfrm>
        </p:grpSpPr>
        <p:grpSp>
          <p:nvGrpSpPr>
            <p:cNvPr id="14" name="组合 57"/>
            <p:cNvGrpSpPr/>
            <p:nvPr/>
          </p:nvGrpSpPr>
          <p:grpSpPr>
            <a:xfrm>
              <a:off x="1594572" y="1803366"/>
              <a:ext cx="5500726" cy="892552"/>
              <a:chOff x="7309612" y="2089118"/>
              <a:chExt cx="5500726" cy="892552"/>
            </a:xfrm>
          </p:grpSpPr>
          <p:sp>
            <p:nvSpPr>
              <p:cNvPr id="16"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6152962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1614801"/>
          </a:xfrm>
          <a:prstGeom prst="rect">
            <a:avLst/>
          </a:prstGeom>
          <a:noFill/>
        </p:spPr>
        <p:txBody>
          <a:bodyPr wrap="square" rtlCol="0">
            <a:spAutoFit/>
          </a:bodyPr>
          <a:lstStyle/>
          <a:p>
            <a:pPr>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关于本文的主旨，有人认为是揭示“聪明反被聪明误”的道理，有人认为是讽刺了“话语强权”。你的意见是什么？请结合文章分析。</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3" name="矩形 12"/>
          <p:cNvSpPr/>
          <p:nvPr/>
        </p:nvSpPr>
        <p:spPr>
          <a:xfrm>
            <a:off x="2023200" y="4776341"/>
            <a:ext cx="19800000" cy="66088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56"/>
          <p:cNvGrpSpPr/>
          <p:nvPr/>
        </p:nvGrpSpPr>
        <p:grpSpPr>
          <a:xfrm>
            <a:off x="1594572" y="1692598"/>
            <a:ext cx="20228628" cy="895733"/>
            <a:chOff x="1594572" y="1803366"/>
            <a:chExt cx="20228628" cy="895733"/>
          </a:xfrm>
        </p:grpSpPr>
        <p:grpSp>
          <p:nvGrpSpPr>
            <p:cNvPr id="16" name="组合 57"/>
            <p:cNvGrpSpPr/>
            <p:nvPr/>
          </p:nvGrpSpPr>
          <p:grpSpPr>
            <a:xfrm>
              <a:off x="1594572" y="1803366"/>
              <a:ext cx="5500726" cy="892552"/>
              <a:chOff x="7309612" y="2089118"/>
              <a:chExt cx="5500726" cy="892552"/>
            </a:xfrm>
          </p:grpSpPr>
          <p:sp>
            <p:nvSpPr>
              <p:cNvPr id="18"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9" name="椭圆 1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7" name="直接连接符 1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96461" y="4771220"/>
            <a:ext cx="19800000" cy="650389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示例一：我认为本文的主旨是揭示“聪明反被聪明误”的道理。小说中的妻子以为抓住了丈夫的把柄，自作聪明，“幸灾乐祸”地通知警察和精神病医生，想借机把丈夫送入精神病医院，并绘声绘色地描述丈夫的“病情”，结果自己反被当成精神病人被关进了疯人院。小说正是通过妻子的下场揭示了害人终害己、聪明反被聪明误的道理。</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二：我认为本文的主旨是讽刺“话语强权”。小说中的丈夫和妻子尽管矛盾重重，互相算计，但从理智上来说都属于正常人，无论谁被抓进疯人院都是不正常的。而判断一个人是否精神正常的话语权不是看事实，而是掌握在警察与精神病医生的手里。正因为有这一话语强权，这对夫妻才想着去互相算计。小说正是通过这一荒诞的故事反映社会上颠倒黑白的话语强权的现象。</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如果只有观点没有阐述则不能得分，其他的分析只要言之成理亦可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p14="http://schemas.microsoft.com/office/powerpoint/2010/main" xmlns="" val="32259832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6494085"/>
          </a:xfrm>
          <a:prstGeom prst="rect">
            <a:avLst/>
          </a:prstGeom>
          <a:noFill/>
        </p:spPr>
        <p:txBody>
          <a:bodyPr wrap="square" rtlCol="0">
            <a:spAutoFit/>
          </a:bodyPr>
          <a:lstStyle/>
          <a:p>
            <a:pPr>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类型六　探究环境描写</a:t>
            </a: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环境是形成人物性格、驱使人物活动的特定场所。环境描写是指对人物所处的具体的自然环境和社会环境的描写。</a:t>
            </a: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试结合文本，探究这篇小说中自然</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社会</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环境描写的特点及作用。</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文中描写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的环境有怎样的特点？请结合全文谈谈其作用。</a:t>
            </a:r>
          </a:p>
        </p:txBody>
      </p:sp>
      <p:grpSp>
        <p:nvGrpSpPr>
          <p:cNvPr id="13" name="组合 56"/>
          <p:cNvGrpSpPr/>
          <p:nvPr/>
        </p:nvGrpSpPr>
        <p:grpSpPr>
          <a:xfrm>
            <a:off x="1594572" y="1692598"/>
            <a:ext cx="20228628" cy="895733"/>
            <a:chOff x="1594572" y="1803366"/>
            <a:chExt cx="20228628" cy="895733"/>
          </a:xfrm>
        </p:grpSpPr>
        <p:grpSp>
          <p:nvGrpSpPr>
            <p:cNvPr id="14" name="组合 57"/>
            <p:cNvGrpSpPr/>
            <p:nvPr/>
          </p:nvGrpSpPr>
          <p:grpSpPr>
            <a:xfrm>
              <a:off x="1594572" y="1803366"/>
              <a:ext cx="5500726" cy="892552"/>
              <a:chOff x="7309612" y="2089118"/>
              <a:chExt cx="5500726" cy="892552"/>
            </a:xfrm>
          </p:grpSpPr>
          <p:sp>
            <p:nvSpPr>
              <p:cNvPr id="16"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6277068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14582"/>
          </a:xfrm>
          <a:prstGeom prst="rect">
            <a:avLst/>
          </a:prstGeom>
          <a:noFill/>
        </p:spPr>
        <p:txBody>
          <a:bodyPr wrap="square" rtlCol="0">
            <a:spAutoFit/>
          </a:bodyPr>
          <a:lstStyle/>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grpSp>
        <p:nvGrpSpPr>
          <p:cNvPr id="13" name="组合 56"/>
          <p:cNvGrpSpPr/>
          <p:nvPr/>
        </p:nvGrpSpPr>
        <p:grpSpPr>
          <a:xfrm>
            <a:off x="1594572" y="1692598"/>
            <a:ext cx="20228628" cy="895733"/>
            <a:chOff x="1594572" y="1803366"/>
            <a:chExt cx="20228628" cy="895733"/>
          </a:xfrm>
        </p:grpSpPr>
        <p:grpSp>
          <p:nvGrpSpPr>
            <p:cNvPr id="14" name="组合 57"/>
            <p:cNvGrpSpPr/>
            <p:nvPr/>
          </p:nvGrpSpPr>
          <p:grpSpPr>
            <a:xfrm>
              <a:off x="1594572" y="1803366"/>
              <a:ext cx="5500726" cy="892552"/>
              <a:chOff x="7309612" y="2089118"/>
              <a:chExt cx="5500726" cy="892552"/>
            </a:xfrm>
          </p:grpSpPr>
          <p:sp>
            <p:nvSpPr>
              <p:cNvPr id="16"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extLst>
              <p:ext uri="{D42A27DB-BD31-4B8C-83A1-F6EECF244321}">
                <p14:modId xmlns:p14="http://schemas.microsoft.com/office/powerpoint/2010/main" xmlns="" val="1118026496"/>
              </p:ext>
            </p:extLst>
          </p:nvPr>
        </p:nvGraphicFramePr>
        <p:xfrm>
          <a:off x="2029722" y="3924846"/>
          <a:ext cx="19793478" cy="5547360"/>
        </p:xfrm>
        <a:graphic>
          <a:graphicData uri="http://schemas.openxmlformats.org/drawingml/2006/table">
            <a:tbl>
              <a:tblPr>
                <a:tableStyleId>{5C22544A-7EE6-4342-B048-85BDC9FD1C3A}</a:tableStyleId>
              </a:tblPr>
              <a:tblGrid>
                <a:gridCol w="777310">
                  <a:extLst>
                    <a:ext uri="{9D8B030D-6E8A-4147-A177-3AD203B41FA5}">
                      <a16:colId xmlns:a16="http://schemas.microsoft.com/office/drawing/2014/main" xmlns="" val="3382746020"/>
                    </a:ext>
                  </a:extLst>
                </a:gridCol>
                <a:gridCol w="19016168">
                  <a:extLst>
                    <a:ext uri="{9D8B030D-6E8A-4147-A177-3AD203B41FA5}">
                      <a16:colId xmlns:a16="http://schemas.microsoft.com/office/drawing/2014/main" xmlns="" val="1737905634"/>
                    </a:ext>
                  </a:extLst>
                </a:gridCol>
              </a:tblGrid>
              <a:tr h="0">
                <a:tc>
                  <a:txBody>
                    <a:bodyPr/>
                    <a:lstStyle/>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环境</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特点</a:t>
                      </a:r>
                    </a:p>
                  </a:txBody>
                  <a:tcPr marL="68580" marR="68580" marT="0" marB="0" anchor="ctr"/>
                </a:tc>
                <a:tc>
                  <a:txBody>
                    <a:bodyPr/>
                    <a:lstStyle/>
                    <a:p>
                      <a:pPr algn="l">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分清环境描写的种类：自然环境、社会环境。</a:t>
                      </a:r>
                    </a:p>
                    <a:p>
                      <a:pPr algn="l">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找出环境描写的句段。如果是社会环境，需要关注人物活动的场所、人物与人物之间的关系、人物的身份、人物的对话、情节发展过程以及写作时间等。如果是自然环境，需抓住景物特征，从形、声、色等方面，调动视觉、听觉、嗅觉等多种感官来感知景物特点，在感知时重新组合画面并在脑海中再现画面，品味画面的整体特色。</a:t>
                      </a:r>
                    </a:p>
                    <a:p>
                      <a:pPr algn="l">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根据所写环境的特点，用几个形容词</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多为自然环境</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或名词</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多为社会环境</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概括特点</a:t>
                      </a:r>
                    </a:p>
                  </a:txBody>
                  <a:tcPr marL="68580" marR="68580" marT="0" marB="0" anchor="ctr"/>
                </a:tc>
                <a:extLst>
                  <a:ext uri="{0D108BD9-81ED-4DB2-BD59-A6C34878D82A}">
                    <a16:rowId xmlns:a16="http://schemas.microsoft.com/office/drawing/2014/main" xmlns="" val="1638853772"/>
                  </a:ext>
                </a:extLst>
              </a:tr>
            </a:tbl>
          </a:graphicData>
        </a:graphic>
      </p:graphicFrame>
    </p:spTree>
    <p:extLst>
      <p:ext uri="{BB962C8B-B14F-4D97-AF65-F5344CB8AC3E}">
        <p14:creationId xmlns:p14="http://schemas.microsoft.com/office/powerpoint/2010/main" xmlns="" val="7364586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56"/>
          <p:cNvGrpSpPr/>
          <p:nvPr/>
        </p:nvGrpSpPr>
        <p:grpSpPr>
          <a:xfrm>
            <a:off x="1594572" y="1692598"/>
            <a:ext cx="20228628" cy="895733"/>
            <a:chOff x="1594572" y="1803366"/>
            <a:chExt cx="20228628" cy="895733"/>
          </a:xfrm>
        </p:grpSpPr>
        <p:grpSp>
          <p:nvGrpSpPr>
            <p:cNvPr id="14" name="组合 57"/>
            <p:cNvGrpSpPr/>
            <p:nvPr/>
          </p:nvGrpSpPr>
          <p:grpSpPr>
            <a:xfrm>
              <a:off x="1594572" y="1803366"/>
              <a:ext cx="5500726" cy="892552"/>
              <a:chOff x="7309612" y="2089118"/>
              <a:chExt cx="5500726" cy="892552"/>
            </a:xfrm>
          </p:grpSpPr>
          <p:sp>
            <p:nvSpPr>
              <p:cNvPr id="16"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extLst>
              <p:ext uri="{D42A27DB-BD31-4B8C-83A1-F6EECF244321}">
                <p14:modId xmlns:p14="http://schemas.microsoft.com/office/powerpoint/2010/main" xmlns="" val="2358079731"/>
              </p:ext>
            </p:extLst>
          </p:nvPr>
        </p:nvGraphicFramePr>
        <p:xfrm>
          <a:off x="2042283" y="3060750"/>
          <a:ext cx="19793478" cy="7132320"/>
        </p:xfrm>
        <a:graphic>
          <a:graphicData uri="http://schemas.openxmlformats.org/drawingml/2006/table">
            <a:tbl>
              <a:tblPr>
                <a:tableStyleId>{5C22544A-7EE6-4342-B048-85BDC9FD1C3A}</a:tableStyleId>
              </a:tblPr>
              <a:tblGrid>
                <a:gridCol w="777310">
                  <a:extLst>
                    <a:ext uri="{9D8B030D-6E8A-4147-A177-3AD203B41FA5}">
                      <a16:colId xmlns:a16="http://schemas.microsoft.com/office/drawing/2014/main" xmlns="" val="3382746020"/>
                    </a:ext>
                  </a:extLst>
                </a:gridCol>
                <a:gridCol w="19016168">
                  <a:extLst>
                    <a:ext uri="{9D8B030D-6E8A-4147-A177-3AD203B41FA5}">
                      <a16:colId xmlns:a16="http://schemas.microsoft.com/office/drawing/2014/main" xmlns="" val="1737905634"/>
                    </a:ext>
                  </a:extLst>
                </a:gridCol>
              </a:tblGrid>
              <a:tr h="0">
                <a:tc>
                  <a:txBody>
                    <a:bodyPr/>
                    <a:lstStyle/>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环境</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作用</a:t>
                      </a:r>
                    </a:p>
                  </a:txBody>
                  <a:tcPr marL="68580" marR="68580" marT="0" marB="0" anchor="ctr"/>
                </a:tc>
                <a:tc>
                  <a:txBody>
                    <a:bodyPr/>
                    <a:lstStyle/>
                    <a:p>
                      <a:pPr algn="l">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自身：</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自然环境。</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交代故事发生的时间或地点。</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暗示社会环境。</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渲染气氛。</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社会环境。</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交代人物活动及其成长的时代背景，揭示社会关系。</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交代人物身份，表现人物性格。</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揭示社会本质特征，揭示主题。</a:t>
                      </a:r>
                    </a:p>
                    <a:p>
                      <a:pPr algn="l">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人物：烘托心情，表现身份、地位、性格等，暗示命运。</a:t>
                      </a:r>
                    </a:p>
                    <a:p>
                      <a:pPr algn="l">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情节：根据环境描写部分在文中的不同位置，具体思考。</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在开头，往往是交代故事发生的时间、背景，营造氛围，渲染气氛；为后面情节的发展做铺垫或制造悬念。</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在中间，往往是推动情节发展，烘托气氛，衬托情感，表现心理。</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在结尾，往往是暗示主题，照应开头，尤其是以景结情，令人回味。</a:t>
                      </a:r>
                    </a:p>
                    <a:p>
                      <a:pPr algn="l">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主题：奠定基调，揭示主题，深化主旨</a:t>
                      </a:r>
                    </a:p>
                  </a:txBody>
                  <a:tcPr marL="68580" marR="68580" marT="0" marB="0" anchor="ctr"/>
                </a:tc>
                <a:extLst>
                  <a:ext uri="{0D108BD9-81ED-4DB2-BD59-A6C34878D82A}">
                    <a16:rowId xmlns:a16="http://schemas.microsoft.com/office/drawing/2014/main" xmlns="" val="3583725814"/>
                  </a:ext>
                </a:extLst>
              </a:tr>
            </a:tbl>
          </a:graphicData>
        </a:graphic>
      </p:graphicFrame>
    </p:spTree>
    <p:extLst>
      <p:ext uri="{BB962C8B-B14F-4D97-AF65-F5344CB8AC3E}">
        <p14:creationId xmlns:p14="http://schemas.microsoft.com/office/powerpoint/2010/main" xmlns="" val="37595028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10495181"/>
          </a:xfrm>
          <a:prstGeom prst="rect">
            <a:avLst/>
          </a:prstGeom>
          <a:noFill/>
        </p:spPr>
        <p:txBody>
          <a:bodyPr wrap="square" rtlCol="0">
            <a:spAutoFit/>
          </a:bodyPr>
          <a:lstStyle/>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新课标全国卷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变式题阅读下面的文字，完成题目。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古渡头</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叶　紫</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太阳渐渐地隐没到树林中去了，晚霞散射着一片凌乱的光辉，映到茫无际涯的淡绿的湖上，现出各种各样的色彩来。微风波动着皱纹似的浪头，轻轻地吻着沙岸。</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破烂不堪的老渡船，横在枯杨的下面。渡夫戴着一顶尖头的斗笠，弯着腰，在那里洗刷一叶断片的船篷。</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我轻轻地踏到他的船上，他抬起头来，带血色的昏花的眼睛，望着我大声说道：</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“过湖吗，小伙子？”</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“唔，”我放下包袱，“是的。”</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“那么，要等到明天啰。”他又弯腰做事去了。</a:t>
            </a:r>
          </a:p>
          <a:p>
            <a:pPr>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15" name="组合 56"/>
          <p:cNvGrpSpPr/>
          <p:nvPr/>
        </p:nvGrpSpPr>
        <p:grpSpPr>
          <a:xfrm>
            <a:off x="1594572" y="1692598"/>
            <a:ext cx="20228628" cy="895733"/>
            <a:chOff x="1594572" y="1803366"/>
            <a:chExt cx="20228628" cy="895733"/>
          </a:xfrm>
        </p:grpSpPr>
        <p:grpSp>
          <p:nvGrpSpPr>
            <p:cNvPr id="16" name="组合 57"/>
            <p:cNvGrpSpPr/>
            <p:nvPr/>
          </p:nvGrpSpPr>
          <p:grpSpPr>
            <a:xfrm>
              <a:off x="1594572" y="1803366"/>
              <a:ext cx="5500726" cy="892552"/>
              <a:chOff x="7309612" y="2089118"/>
              <a:chExt cx="5500726" cy="892552"/>
            </a:xfrm>
          </p:grpSpPr>
          <p:sp>
            <p:nvSpPr>
              <p:cNvPr id="18"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9" name="椭圆 1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7" name="直接连接符 1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1512583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894743"/>
          </a:xfrm>
          <a:prstGeom prst="rect">
            <a:avLst/>
          </a:prstGeom>
          <a:noFill/>
        </p:spPr>
        <p:txBody>
          <a:bodyPr wrap="square" rtlCol="0">
            <a:spAutoFit/>
          </a:bodyPr>
          <a:lstStyle/>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“为什么呢？”我茫然地，“我多给你些钱不能吗？”</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“钱？你有多少钱呢？”他的声音来得更加响亮了，教训似的。他重新站起来，抛掉破篷子，把斗笠脱在手中，立时现出了白雪般的头发，“年纪轻轻，开口就是‘钱’，有钱就命都不要了吗？”</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我不由得暗自吃了一惊。</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他从舱里拿出一根烟管，饱饱地吸足了一口，接着说：“看你的样子也不是一个老出门的。哪里来的呀？”</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“从军队里回来。”</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“军队里？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他又停了一停，“是当兵的吧，为什么又跑开来呢？”</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“我是请长假的，我妈病了。”</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“唔！</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grpSp>
        <p:nvGrpSpPr>
          <p:cNvPr id="15" name="组合 56"/>
          <p:cNvGrpSpPr/>
          <p:nvPr/>
        </p:nvGrpSpPr>
        <p:grpSpPr>
          <a:xfrm>
            <a:off x="1594572" y="1692598"/>
            <a:ext cx="20228628" cy="895733"/>
            <a:chOff x="1594572" y="1803366"/>
            <a:chExt cx="20228628" cy="895733"/>
          </a:xfrm>
        </p:grpSpPr>
        <p:grpSp>
          <p:nvGrpSpPr>
            <p:cNvPr id="16" name="组合 57"/>
            <p:cNvGrpSpPr/>
            <p:nvPr/>
          </p:nvGrpSpPr>
          <p:grpSpPr>
            <a:xfrm>
              <a:off x="1594572" y="1803366"/>
              <a:ext cx="5500726" cy="892552"/>
              <a:chOff x="7309612" y="2089118"/>
              <a:chExt cx="5500726" cy="892552"/>
            </a:xfrm>
          </p:grpSpPr>
          <p:sp>
            <p:nvSpPr>
              <p:cNvPr id="18"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9" name="椭圆 1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7" name="直接连接符 1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4656995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59953" y="3783781"/>
            <a:ext cx="19763247" cy="7294305"/>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下列对小说相关内容和艺术特色的分析和鉴赏，最恰当的一项是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祁老太爷既关心国家大事，如七七抗战那一年，卢沟桥的炮声一响，他老人家便开始操心国事了，又关心自己个人的事，如怕庆不了八十大寿。</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祁老太爷最喜欢长孙媳妇，原因是长孙媳妇给祁家生了儿女，既会持家又懂得规矩，全家的衣食茶水、与亲友邻居的庆吊交际，多由长孙媳妇操持。</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祁老太爷给长孙媳妇说明白的道理中有“单是几个日本小鬼还能有什么蹦儿”一句，这表明中国老百姓对自己的国家有信心，相信国民党三个月能战胜外敌。</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写祁老太爷的长孙终日在外教书，晚上还要预备功课与改卷子，目的是与长孙媳妇形成强烈的对比，表明祁家男人都在外干大事业，不像女人只干小家务。</a:t>
            </a:r>
          </a:p>
        </p:txBody>
      </p:sp>
      <p:grpSp>
        <p:nvGrpSpPr>
          <p:cNvPr id="8" name="组合 7"/>
          <p:cNvGrpSpPr/>
          <p:nvPr/>
        </p:nvGrpSpPr>
        <p:grpSpPr>
          <a:xfrm>
            <a:off x="2059953" y="2952868"/>
            <a:ext cx="2677891" cy="707886"/>
            <a:chOff x="2074961" y="4276948"/>
            <a:chExt cx="2677891" cy="707886"/>
          </a:xfrm>
        </p:grpSpPr>
        <p:pic>
          <p:nvPicPr>
            <p:cNvPr id="9"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题型专练</a:t>
              </a:r>
            </a:p>
          </p:txBody>
        </p:sp>
      </p:grpSp>
    </p:spTree>
    <p:extLst>
      <p:ext uri="{BB962C8B-B14F-4D97-AF65-F5344CB8AC3E}">
        <p14:creationId xmlns:p14="http://schemas.microsoft.com/office/powerpoint/2010/main" xmlns="" val="348607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4"/>
                                        </p:tgtEl>
                                        <p:attrNameLst>
                                          <p:attrName>style.visibility</p:attrName>
                                        </p:attrNameLst>
                                      </p:cBhvr>
                                      <p:to>
                                        <p:strVal val="visible"/>
                                      </p:to>
                                    </p:set>
                                    <p:anim calcmode="lin" valueType="num">
                                      <p:cBhvr additive="base">
                                        <p:cTn id="14" dur="500" fill="hold"/>
                                        <p:tgtEl>
                                          <p:spTgt spid="54"/>
                                        </p:tgtEl>
                                        <p:attrNameLst>
                                          <p:attrName>ppt_x</p:attrName>
                                        </p:attrNameLst>
                                      </p:cBhvr>
                                      <p:tavLst>
                                        <p:tav tm="0">
                                          <p:val>
                                            <p:strVal val="#ppt_x"/>
                                          </p:val>
                                        </p:tav>
                                        <p:tav tm="100000">
                                          <p:val>
                                            <p:strVal val="#ppt_x"/>
                                          </p:val>
                                        </p:tav>
                                      </p:tavLst>
                                    </p:anim>
                                    <p:anim calcmode="lin" valueType="num">
                                      <p:cBhvr additive="base">
                                        <p:cTn id="15"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094524"/>
          </a:xfrm>
          <a:prstGeom prst="rect">
            <a:avLst/>
          </a:prstGeom>
          <a:noFill/>
        </p:spPr>
        <p:txBody>
          <a:bodyPr wrap="square" rtlCol="0">
            <a:spAutoFit/>
          </a:bodyPr>
          <a:lstStyle/>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两个人都沉默了一会儿，他把烟管在船头上磕了两磕，接着又燃第二口。</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夜色苍茫地侵袭着我们的周围，浪头荡出了微微的合拍的呼啸。我的心里偷偷地发急，不知道这老头子到底要玩什么花头。于是，我说：</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“既然不开船，老人家，就让我回到岸上去找店家吧！”</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“店家，”老头子用鼻子哼着，“年轻人到底不知事，回到岸上去还不同过湖一样的危险吗？到连头镇去还要退回七里路。唉！年轻人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就在我这船中过一宵吧。”</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他擦着一根火柴把我引到船艘后头，给了我一个两尺多宽的地方。好在天气和暖，还不至于十分受冻。</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当他再擦火柴吸上了第三口烟的时候，他的声音已经和缓多了。我躺着，一面细细地听着孤雁唳过寂静的长空，一面又留心他和我谈的一些江湖上的情形，和出门人的秘诀。</a:t>
            </a:r>
          </a:p>
        </p:txBody>
      </p:sp>
      <p:grpSp>
        <p:nvGrpSpPr>
          <p:cNvPr id="15" name="组合 56"/>
          <p:cNvGrpSpPr/>
          <p:nvPr/>
        </p:nvGrpSpPr>
        <p:grpSpPr>
          <a:xfrm>
            <a:off x="1594572" y="1692598"/>
            <a:ext cx="20228628" cy="895733"/>
            <a:chOff x="1594572" y="1803366"/>
            <a:chExt cx="20228628" cy="895733"/>
          </a:xfrm>
        </p:grpSpPr>
        <p:grpSp>
          <p:nvGrpSpPr>
            <p:cNvPr id="16" name="组合 57"/>
            <p:cNvGrpSpPr/>
            <p:nvPr/>
          </p:nvGrpSpPr>
          <p:grpSpPr>
            <a:xfrm>
              <a:off x="1594572" y="1803366"/>
              <a:ext cx="5500726" cy="892552"/>
              <a:chOff x="7309612" y="2089118"/>
              <a:chExt cx="5500726" cy="892552"/>
            </a:xfrm>
          </p:grpSpPr>
          <p:sp>
            <p:nvSpPr>
              <p:cNvPr id="18"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9" name="椭圆 1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7" name="直接连接符 1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1955282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9694962"/>
          </a:xfrm>
          <a:prstGeom prst="rect">
            <a:avLst/>
          </a:prstGeom>
          <a:noFill/>
        </p:spPr>
        <p:txBody>
          <a:bodyPr wrap="square" rtlCol="0">
            <a:spAutoFit/>
          </a:bodyPr>
          <a:lstStyle/>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就算你有钱吧，小伙子，你也不应当说出来的，这湖上有多少歹人啊！</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我欢喜你这样的孝顺孩子。是的，你的妈妈一定比我还欢喜你，要是在病中看见你这样远跑回去。只是，我呢？</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我，我有一个桂儿。你知道吗？我的桂儿，他比你大得多呀！你怕不认识他吧？外乡人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那个时候，我们爷儿俩同驾着这条船，我给他收了个媳妇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他们呢？”</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“他们？那一年，北佬来，你知道了吗？北佬打了败仗，从我们这里过，我的桂儿给北佬兵拉着，要他做伕子。桂儿，他不肯，脸上一拳！我，我不肯，脸上一拳！</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小伙子，你做过这些个丧天良的事情吗？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小伙子！你看，我等了一年，我又等了两年，三年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我的儿媳妇改嫁给卖肉的朱胡子了，我的孙子长大了。可是，我看不见我的桂儿，我的孙子他们不肯给我</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他们说：‘等你有了钱，我们一定将孙子给你送回来。’可是，小伙子，我得有钱呀！</a:t>
            </a:r>
          </a:p>
          <a:p>
            <a:pPr>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15" name="组合 56"/>
          <p:cNvGrpSpPr/>
          <p:nvPr/>
        </p:nvGrpSpPr>
        <p:grpSpPr>
          <a:xfrm>
            <a:off x="1594572" y="1692598"/>
            <a:ext cx="20228628" cy="895733"/>
            <a:chOff x="1594572" y="1803366"/>
            <a:chExt cx="20228628" cy="895733"/>
          </a:xfrm>
        </p:grpSpPr>
        <p:grpSp>
          <p:nvGrpSpPr>
            <p:cNvPr id="16" name="组合 57"/>
            <p:cNvGrpSpPr/>
            <p:nvPr/>
          </p:nvGrpSpPr>
          <p:grpSpPr>
            <a:xfrm>
              <a:off x="1594572" y="1803366"/>
              <a:ext cx="5500726" cy="892552"/>
              <a:chOff x="7309612" y="2089118"/>
              <a:chExt cx="5500726" cy="892552"/>
            </a:xfrm>
          </p:grpSpPr>
          <p:sp>
            <p:nvSpPr>
              <p:cNvPr id="18"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9" name="椭圆 1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7" name="直接连接符 1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5786624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9694962"/>
          </a:xfrm>
          <a:prstGeom prst="rect">
            <a:avLst/>
          </a:prstGeom>
          <a:noFill/>
        </p:spPr>
        <p:txBody>
          <a:bodyPr wrap="square" rtlCol="0">
            <a:spAutoFit/>
          </a:bodyPr>
          <a:lstStyle/>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“结冰，落雪，我得过湖；刮风，落雨，我得过湖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年成荒，捐重，湖里的匪多，过湖的人少，但是，我得找钱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伙子，你是有爹妈的人，你将来也得做爹妈的。我欢喜你，要是你真的有孝心，你是有好处的，像我，我一定得死在这湖中。我没有钱，我寻不到我的桂儿，我的孙子不认识我，没有人替我做坟，没有人给我烧纸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我说，我没有丧过天良，可是天老爷他不向我睁开眼睛</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他逐渐地说得悲哀起来，终于哭了，不住地把船篷弄得呱啦呱啦地响；他的脚在船舱边下力地蹬着。可是，我寻不出来一句能够劝慰他的话，心头像给什么东西塞得紧紧的。</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外面风浪渐渐地大了起来，我翻来覆去地睡不着，他也翻来覆去地睡不着。</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可是，第二天，又是一般的微风，细雨，太阳还没有出来，他就把我叫起了。他的脸上丝毫看不出一点异样的表情来，好像昨夜间的事情，全都忘记了。</a:t>
            </a:r>
          </a:p>
          <a:p>
            <a:pPr>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15" name="组合 56"/>
          <p:cNvGrpSpPr/>
          <p:nvPr/>
        </p:nvGrpSpPr>
        <p:grpSpPr>
          <a:xfrm>
            <a:off x="1594572" y="1692598"/>
            <a:ext cx="20228628" cy="895733"/>
            <a:chOff x="1594572" y="1803366"/>
            <a:chExt cx="20228628" cy="895733"/>
          </a:xfrm>
        </p:grpSpPr>
        <p:grpSp>
          <p:nvGrpSpPr>
            <p:cNvPr id="16" name="组合 57"/>
            <p:cNvGrpSpPr/>
            <p:nvPr/>
          </p:nvGrpSpPr>
          <p:grpSpPr>
            <a:xfrm>
              <a:off x="1594572" y="1803366"/>
              <a:ext cx="5500726" cy="892552"/>
              <a:chOff x="7309612" y="2089118"/>
              <a:chExt cx="5500726" cy="892552"/>
            </a:xfrm>
          </p:grpSpPr>
          <p:sp>
            <p:nvSpPr>
              <p:cNvPr id="18"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9" name="椭圆 1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7" name="直接连接符 1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3208368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094524"/>
          </a:xfrm>
          <a:prstGeom prst="rect">
            <a:avLst/>
          </a:prstGeom>
          <a:noFill/>
        </p:spPr>
        <p:txBody>
          <a:bodyPr wrap="square" rtlCol="0">
            <a:spAutoFit/>
          </a:bodyPr>
          <a:lstStyle/>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我目不转睛地瞧着他。</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“有什么好瞧呢？小伙子！过了湖，你还要赶你的路程呀！”</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离开渡口，因为是走顺风，他就搭上橹，扯起破碎风篷来。他独自坐在船艘上，毫无表情地捋着雪白的胡子，任情地高声朗唱着：</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我住在这古渡前头六十年。</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我不管地，也不管天，</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我凭良心吃饭，我靠气力赚钱！</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有钱的人我不爱，无钱的人我不怜！</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有删改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grpSp>
        <p:nvGrpSpPr>
          <p:cNvPr id="15" name="组合 56"/>
          <p:cNvGrpSpPr/>
          <p:nvPr/>
        </p:nvGrpSpPr>
        <p:grpSpPr>
          <a:xfrm>
            <a:off x="1594572" y="1692598"/>
            <a:ext cx="20228628" cy="895733"/>
            <a:chOff x="1594572" y="1803366"/>
            <a:chExt cx="20228628" cy="895733"/>
          </a:xfrm>
        </p:grpSpPr>
        <p:grpSp>
          <p:nvGrpSpPr>
            <p:cNvPr id="16" name="组合 57"/>
            <p:cNvGrpSpPr/>
            <p:nvPr/>
          </p:nvGrpSpPr>
          <p:grpSpPr>
            <a:xfrm>
              <a:off x="1594572" y="1803366"/>
              <a:ext cx="5500726" cy="892552"/>
              <a:chOff x="7309612" y="2089118"/>
              <a:chExt cx="5500726" cy="892552"/>
            </a:xfrm>
          </p:grpSpPr>
          <p:sp>
            <p:nvSpPr>
              <p:cNvPr id="18"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9" name="椭圆 1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7" name="直接连接符 1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4565556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92552"/>
          </a:xfrm>
          <a:prstGeom prst="rect">
            <a:avLst/>
          </a:prstGeom>
          <a:noFill/>
        </p:spPr>
        <p:txBody>
          <a:bodyPr wrap="square" rtlCol="0">
            <a:spAutoFit/>
          </a:bodyPr>
          <a:lstStyle/>
          <a:p>
            <a:pPr>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6.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小说多次写到风浪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包括风或浪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，请从文中找出三处，结合全文谈谈各自的作用。 </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3" name="矩形 12"/>
          <p:cNvSpPr/>
          <p:nvPr/>
        </p:nvSpPr>
        <p:spPr>
          <a:xfrm>
            <a:off x="2023200" y="4051955"/>
            <a:ext cx="19800000" cy="73332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56"/>
          <p:cNvGrpSpPr/>
          <p:nvPr/>
        </p:nvGrpSpPr>
        <p:grpSpPr>
          <a:xfrm>
            <a:off x="1594572" y="1692598"/>
            <a:ext cx="20228628" cy="895733"/>
            <a:chOff x="1594572" y="1803366"/>
            <a:chExt cx="20228628" cy="895733"/>
          </a:xfrm>
        </p:grpSpPr>
        <p:grpSp>
          <p:nvGrpSpPr>
            <p:cNvPr id="16" name="组合 57"/>
            <p:cNvGrpSpPr/>
            <p:nvPr/>
          </p:nvGrpSpPr>
          <p:grpSpPr>
            <a:xfrm>
              <a:off x="1594572" y="1803366"/>
              <a:ext cx="5500726" cy="892552"/>
              <a:chOff x="7309612" y="2089118"/>
              <a:chExt cx="5500726" cy="892552"/>
            </a:xfrm>
          </p:grpSpPr>
          <p:sp>
            <p:nvSpPr>
              <p:cNvPr id="18"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9" name="椭圆 1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7" name="直接连接符 1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82964" y="4051956"/>
            <a:ext cx="19800000" cy="722409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开篇“微风波动着皱纹似的浪头，轻轻地吻着沙岸”，交代环境，为人物出场做铺垫，暗示老人生活的艰辛。②第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16</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段“夜色苍茫地侵袭着我们的周围，浪头荡出了微微的合拍的呼啸”，推动情节发展，浪头呼啸，让“我”发急，“合拍”暗示二人和谐相处深入交流。③第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29</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段“外面风浪渐渐地大了起来，我翻来覆去地睡不着，他也翻来覆去地睡不着”，承上启下，巧妙过渡，似乎老天也为老人的悲惨遭遇鸣不平，风浪渐大，同情更深。④第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段“第二天，又是一般的微风，细雨”，情节突转，看似微风细雨依旧，其实是老人历尽艰辛的泰然。⑤第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段“离开渡口，因为是走顺风，他就搭上橹，扯起破碎风篷来”，寄寓美好祝福，收束全文。“顺风”让人想到老人的生活、青年的未来能够一帆风顺。</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本题要求探究环境描写的作用。先按照题干要求在文中筛选出三处关于风浪的描写，再从情感表达与情节发展的角度去思考其作用。</a:t>
            </a:r>
          </a:p>
        </p:txBody>
      </p:sp>
    </p:spTree>
    <p:extLst>
      <p:ext uri="{BB962C8B-B14F-4D97-AF65-F5344CB8AC3E}">
        <p14:creationId xmlns:p14="http://schemas.microsoft.com/office/powerpoint/2010/main" xmlns="" val="767217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5693866"/>
          </a:xfrm>
          <a:prstGeom prst="rect">
            <a:avLst/>
          </a:prstGeom>
          <a:noFill/>
        </p:spPr>
        <p:txBody>
          <a:bodyPr wrap="square" rtlCol="0">
            <a:spAutoFit/>
          </a:bodyPr>
          <a:lstStyle/>
          <a:p>
            <a:pPr>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类型七　探究与经典篇目比较</a:t>
            </a: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比较阅读，一般来说是把和课本中内容相关而又有所不同的文章联系起来进行比较的阅读，这是一种同中求异、异中求同的思维过程。</a:t>
            </a: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这篇小说的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处与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篇的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有相似之处，但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不相同。请简要分析异同。 </a:t>
            </a:r>
          </a:p>
        </p:txBody>
      </p:sp>
      <p:grpSp>
        <p:nvGrpSpPr>
          <p:cNvPr id="15" name="组合 56"/>
          <p:cNvGrpSpPr/>
          <p:nvPr/>
        </p:nvGrpSpPr>
        <p:grpSpPr>
          <a:xfrm>
            <a:off x="1594572" y="1692598"/>
            <a:ext cx="20228628" cy="895733"/>
            <a:chOff x="1594572" y="1803366"/>
            <a:chExt cx="20228628" cy="895733"/>
          </a:xfrm>
        </p:grpSpPr>
        <p:grpSp>
          <p:nvGrpSpPr>
            <p:cNvPr id="16" name="组合 57"/>
            <p:cNvGrpSpPr/>
            <p:nvPr/>
          </p:nvGrpSpPr>
          <p:grpSpPr>
            <a:xfrm>
              <a:off x="1594572" y="1803366"/>
              <a:ext cx="5500726" cy="892552"/>
              <a:chOff x="7309612" y="2089118"/>
              <a:chExt cx="5500726" cy="892552"/>
            </a:xfrm>
          </p:grpSpPr>
          <p:sp>
            <p:nvSpPr>
              <p:cNvPr id="18"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9" name="椭圆 1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7" name="直接连接符 1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7953949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016554"/>
          </a:xfrm>
          <a:prstGeom prst="rect">
            <a:avLst/>
          </a:prstGeom>
          <a:noFill/>
        </p:spPr>
        <p:txBody>
          <a:bodyPr wrap="square" rtlCol="0">
            <a:spAutoFit/>
          </a:bodyPr>
          <a:lstStyle/>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首先要审明题干的要求，明确相应的比较点：比较什么方面的异同点。</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根据比较点，比较异同。先结合文本内容，总结文本中需比较的要点，再走出文本，回忆课本中比较点加以比较；回答时先逐条说出它们的相同之处，再回答不同之处，相互对照，相互阐发。比如回答人物性情、气质的相似点，要想想两个人都有什么样的性情、气质，二人都有什么样的优点、缺点等。</a:t>
            </a:r>
          </a:p>
          <a:p>
            <a:pP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7.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老渡夫这一形象与沈从文笔下的老船夫</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翠翠的爷爷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在性情、气质上有不少相似之处，但二人精神困境的根源实则不同。请简要分析这种相似与不同。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原文见本讲“针对训练”的第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古渡头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grpSp>
        <p:nvGrpSpPr>
          <p:cNvPr id="15" name="组合 56"/>
          <p:cNvGrpSpPr/>
          <p:nvPr/>
        </p:nvGrpSpPr>
        <p:grpSpPr>
          <a:xfrm>
            <a:off x="1594572" y="1692598"/>
            <a:ext cx="20228628" cy="895733"/>
            <a:chOff x="1594572" y="1803366"/>
            <a:chExt cx="20228628" cy="895733"/>
          </a:xfrm>
        </p:grpSpPr>
        <p:grpSp>
          <p:nvGrpSpPr>
            <p:cNvPr id="16" name="组合 57"/>
            <p:cNvGrpSpPr/>
            <p:nvPr/>
          </p:nvGrpSpPr>
          <p:grpSpPr>
            <a:xfrm>
              <a:off x="1594572" y="1803366"/>
              <a:ext cx="5500726" cy="892552"/>
              <a:chOff x="7309612" y="2089118"/>
              <a:chExt cx="5500726" cy="892552"/>
            </a:xfrm>
          </p:grpSpPr>
          <p:sp>
            <p:nvSpPr>
              <p:cNvPr id="18"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9" name="椭圆 1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7" name="直接连接符 1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214208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023200" y="2988743"/>
            <a:ext cx="19800000" cy="8396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56"/>
          <p:cNvGrpSpPr/>
          <p:nvPr/>
        </p:nvGrpSpPr>
        <p:grpSpPr>
          <a:xfrm>
            <a:off x="1594572" y="1692598"/>
            <a:ext cx="20228628" cy="895733"/>
            <a:chOff x="1594572" y="1803366"/>
            <a:chExt cx="20228628" cy="895733"/>
          </a:xfrm>
        </p:grpSpPr>
        <p:grpSp>
          <p:nvGrpSpPr>
            <p:cNvPr id="16" name="组合 57"/>
            <p:cNvGrpSpPr/>
            <p:nvPr/>
          </p:nvGrpSpPr>
          <p:grpSpPr>
            <a:xfrm>
              <a:off x="1594572" y="1803366"/>
              <a:ext cx="5500726" cy="892552"/>
              <a:chOff x="7309612" y="2089118"/>
              <a:chExt cx="5500726" cy="892552"/>
            </a:xfrm>
          </p:grpSpPr>
          <p:sp>
            <p:nvSpPr>
              <p:cNvPr id="18"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19" name="椭圆 1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7" name="直接连接符 1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023200" y="2988742"/>
            <a:ext cx="19800000" cy="578369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性情、气质上的相似之处：①都温和善良，诚挚率真：②都善于自我解脱，刚强不屈；③都淡泊名利，不卑不亢，追求独立自在的生活。精神困境的不同根源：①老渡夫的精神困境源自战乱的生活现实，独生子被抓做伕子，媳妇带着孙子改嫁，兵连祸结，民不聊生。②老船夫的精神困境源自现代文明对传统的冲击，为孙女翠翠的未来而担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如有其他答案，可根据观点明确、理由充分、论述合理的程度酌情给分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本题将文本人物老渡夫与课内人物老船夫进行比较，解答时应先答出两个人物的相同之处。注意“性情、气质”的限定，即人物的性格特点。再答出不同之处，根据两人的遭遇，着重找出两人各自的 “精神困境的根源”。</a:t>
            </a:r>
          </a:p>
        </p:txBody>
      </p:sp>
    </p:spTree>
    <p:extLst>
      <p:ext uri="{BB962C8B-B14F-4D97-AF65-F5344CB8AC3E}">
        <p14:creationId xmlns:p14="http://schemas.microsoft.com/office/powerpoint/2010/main" xmlns="" val="2030470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黄　河</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萧　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悲壮的黄土层茫茫地顺着黄河的北岸延展下去，河水在辽远的转弯的地方完全是银白色，而在近处，它们则扭绞着旋卷着和鱼鳞一样。帆船，那么奇怪的帆船！这些帆船一只排着一只，它们的行走特别迟缓。载客的船也从这边陆续出发，大的，小的，还有载着货物的，载着马匹的。还有些响着铃子的，呼叫着的，乱翻着绳索的。等两只船在河心相遇的时候，水手们用着过高的喉咙，他们是用着最响亮的声音，这不是为了必要，好像对于黄河他们在实行一种约束，或者对于河水起着不能控制的心情，而过高地提拔自己。</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黄河的唯一的特征，就是它是黄土的流，而不是水的流。照在河面上的阳光反射的也不强烈。船是四方形的，如同在泥上滑行，所以运行的迟滞是有理由的。</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4091966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p:cTn id="11" dur="500" fill="hold"/>
                                        <p:tgtEl>
                                          <p:spTgt spid="69"/>
                                        </p:tgtEl>
                                        <p:attrNameLst>
                                          <p:attrName>ppt_w</p:attrName>
                                        </p:attrNameLst>
                                      </p:cBhvr>
                                      <p:tavLst>
                                        <p:tav tm="0">
                                          <p:val>
                                            <p:fltVal val="0"/>
                                          </p:val>
                                        </p:tav>
                                        <p:tav tm="100000">
                                          <p:val>
                                            <p:strVal val="#ppt_w"/>
                                          </p:val>
                                        </p:tav>
                                      </p:tavLst>
                                    </p:anim>
                                    <p:anim calcmode="lin" valueType="num">
                                      <p:cBhvr>
                                        <p:cTn id="12" dur="500" fill="hold"/>
                                        <p:tgtEl>
                                          <p:spTgt spid="69"/>
                                        </p:tgtEl>
                                        <p:attrNameLst>
                                          <p:attrName>ppt_h</p:attrName>
                                        </p:attrNameLst>
                                      </p:cBhvr>
                                      <p:tavLst>
                                        <p:tav tm="0">
                                          <p:val>
                                            <p:fltVal val="0"/>
                                          </p:val>
                                        </p:tav>
                                        <p:tav tm="100000">
                                          <p:val>
                                            <p:strVal val="#ppt_h"/>
                                          </p:val>
                                        </p:tav>
                                      </p:tavLst>
                                    </p:anim>
                                    <p:animEffect transition="in" filter="fade">
                                      <p:cBhvr>
                                        <p:cTn id="1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9694962"/>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阎胡子的船，正上满了肥硕的袋子，预备开船了。可是他又犯了他的老毛病，提着酒壶去打酒</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这船上有坐闲船的，老阎，你没看见？”</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“那得让他下去，多出一分力量可不是闹着玩的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在哪地方？他在哪地方？”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那灰色的兵士，</a:t>
            </a:r>
            <a:r>
              <a:rPr lang="zh-CN" altLang="en-US" sz="4000" u="sng"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他向着阳光微笑：</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“在这里，在这里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他手中拿着撑船的长篙站在船头上。</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阎胡子从舱里伸出一只手来：“去去去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快下去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快下去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你是官兵，是保卫国家的，这河上也不是没有兵船。”阎胡子是山东人，十多年以前因为黄河涨大水逃到关东又逃到山西的。所以山东人的火性还在他身上常常出现。</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“我是八路。我的老婆生病，她死啦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我是赶快过河去赶队伍的。”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40831001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17734"/>
            <a:ext cx="19800000" cy="44577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374"/>
            <a:ext cx="1969892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项，“他老人家便开始操心国事了”在文中没有体现，他只是关心自己家里的事。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项，“相信国民党”改为“个人认为”较妥当。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项，“表明祁家男人都在外干大事业，不像女人只干小家务”错误，任意猜测，于文无据。且“强烈的对比”表述也不恰当。</a:t>
            </a:r>
          </a:p>
        </p:txBody>
      </p:sp>
    </p:spTree>
    <p:extLst>
      <p:ext uri="{BB962C8B-B14F-4D97-AF65-F5344CB8AC3E}">
        <p14:creationId xmlns:p14="http://schemas.microsoft.com/office/powerpoint/2010/main" xmlns="" val="22580716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09452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于是撑起花色的帆来。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水流和绳子似的在撑篙之间扭绞着。在船板上来回跑着的水手们的汗珠被风扫成碎沫而掠着河面。兵士看着黄河的滚滚浪涛，看着阎胡子雄伟的身材，想象着他曾经与黄河搏斗的壮阔场景和顽强意志。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“老乡！听你说话是山东口音。过来多少年啦？” </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“没多少年，十几年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俺家那边就是游击队保卫着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都是八路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阎胡子红得近乎赭色的脸像是用泥土塑成的，又像是在窑里边被烧炼过，显着结实，坚硬。</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船行到了河心，冰排从上边流下来的声音好像古琴在骚闹着似的。阎胡子留意的并不是这河上的买卖，而是“家”的回念</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5531752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89474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赵城，赵城俺住了八年啦！你说那地方要紧不要紧？俺那孩子太小，带他到这河上来吧，不能做什么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跟他娘在家吧</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又怕日本兵来到杀了他。这过河逃难的整天有，俺这船就是载面粉过来，再载着难民回去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真是除了去当兵，干什么都没有心思！”</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“我这回要赶的部队就是在赵城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好！那么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他站起来摇着舵柄，船快靠岸了。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他们走下船来：“我想让你带一个回信去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等到饭馆喝两盅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风陵渡车站附近，层层转转的是一些板棚或席棚，里边冒着气，响着勺子，还有一种油香夹杂着一种咸味在那地方缭绕着。</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一盘炒豆腐，一壶四两酒，蹲在阎胡子的桌面上。</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“你要吃什么，你只管吃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俺在这河上多少总比你们当兵的多赚俩。”阎胡子的话，和一串珠子似的咯啦咯啦地被玩弄着：</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3365590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09452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“黄河的大水一来到俺山东那地方，就像几十万大军已经到了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连小孩子夜晚吵着不睡的时候，你若说‘来大水啦’，他就安静了一刻。一个黑沉沉的夜里，大水可真的来啦，爹爹那天晚上就死啦，娘也许是第二天死的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兵士站起来，衣襟上涂着油渍和灰尘。</a:t>
            </a:r>
            <a:r>
              <a:rPr lang="zh-CN" altLang="en-US" sz="4000" u="sng"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但他脸上的表情是开展的，愉快的，平坦和希望的。</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他讲话的声音并不高朗，温和而宽弛：“我要赶路的，老乡！要给你家带个信吗？”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阎胡子感到一阵忙乱，带什么呢？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站在长城上会使人感到一种恐惧，那恐惧是人类历史的血流又鼓荡起来了！而站在黄河边上所起的并不是恐惧，而是对人类的一种默泣，对于病痛和荒凉永远的诅咒。</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那兵士站起来向阎胡子说：“我就要赶火车去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再会啦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兵士听到背后有呼唤他的声音：“站住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站住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3966419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649408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他回头看时，那老头好像一只小熊似的奔在沙滩上：“我问你，是不是中国这回打胜仗，老百姓就得好日子过啦？”</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八路的兵士走回来，好像是沉思了一会，而后拍着那老头的肩膀：“是的，我们这回必胜</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老百姓一定有好日子过的。”</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那兵士都模糊得像画面上的粗壮的小人一样了，可是阎胡子仍旧在沙滩上站着。</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阎胡子的两脚深深地陷进沙滩去，那圆圆的涡旋埋没了他的两脚了。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一九三八年八月六日　汉口</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1939</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文艺阵地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卷第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期，有删改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8072800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1692771"/>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题型专练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nSpc>
                <a:spcPct val="130000"/>
              </a:lnSpc>
              <a:spcAft>
                <a:spcPts val="0"/>
              </a:spcAft>
            </a:pPr>
            <a:r>
              <a:rPr lang="zh-CN" altLang="en-US" sz="4000" kern="100" dirty="0">
                <a:solidFill>
                  <a:srgbClr val="EF8340"/>
                </a:solidFill>
                <a:latin typeface="微软雅黑" pitchFamily="34" charset="-122"/>
                <a:ea typeface="微软雅黑" pitchFamily="34" charset="-122"/>
                <a:cs typeface="Courier New" panose="02070309020205020404" pitchFamily="49" charset="0"/>
              </a:rPr>
              <a:t> </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1.</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探究标题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作者为什么以“黄河”为题？请结合文本，谈谈你的认识。</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2023200" y="4854310"/>
            <a:ext cx="19800000" cy="65308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053082" y="4811070"/>
            <a:ext cx="19800000"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小说的背景，也就是小说描写的自然环境就是黄河及其沿岸景色。②小说的情节发展过程都发生在黄河的一个渡口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风陵渡，这为小说中的人物提供了活动空间和舞台。③黄河的洪涝灾害曾给两岸百姓带来灾难，而日寇侵略中华，战火已燃烧至黄河岸边，黄河成了大军运送物资、难民的通道，黄河变成了特殊的地点、地域。④黄河具有象征性，它象征着以阎胡子和八路军战士为代表的中国人民的抗战精神，象征着中华民族顽强不屈的精神。⑤小说中的人物阎胡子、八路军战士等典型人物都具有黄河一般的特征和神韵，他们对家事和国事的处理都拥有黄河般的宽广胸怀和惊人气魄。</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探究这道题，要对文本进行深入理解，从表面与深层意蕴两个方面思考。</a:t>
            </a:r>
          </a:p>
        </p:txBody>
      </p:sp>
    </p:spTree>
    <p:extLst>
      <p:ext uri="{BB962C8B-B14F-4D97-AF65-F5344CB8AC3E}">
        <p14:creationId xmlns:p14="http://schemas.microsoft.com/office/powerpoint/2010/main" xmlns="" val="41969864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6" grpId="0"/>
    </p:bldLst>
  </p:timing>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1614801"/>
          </a:xfrm>
          <a:prstGeom prst="rect">
            <a:avLst/>
          </a:prstGeom>
          <a:noFill/>
        </p:spPr>
        <p:txBody>
          <a:bodyPr wrap="square" rtlCol="0">
            <a:spAutoFit/>
          </a:bodyPr>
          <a:lstStyle/>
          <a:p>
            <a:pPr>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2.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探究人物形象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关于这篇小说的主人公，有人说是阎胡子，也有人说是八路军兵士，还有人说阎胡子和八路军兵士都是。你的观点呢？请结合文本谈谈你的个人见解。</a:t>
            </a:r>
          </a:p>
        </p:txBody>
      </p:sp>
      <p:sp>
        <p:nvSpPr>
          <p:cNvPr id="8" name="矩形 7"/>
          <p:cNvSpPr/>
          <p:nvPr/>
        </p:nvSpPr>
        <p:spPr>
          <a:xfrm>
            <a:off x="2023200" y="4964336"/>
            <a:ext cx="19800000" cy="642084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12846" y="4964336"/>
            <a:ext cx="19800000" cy="506350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观点一：主人公是阎胡子。原因：①从情节看，全文是围绕阎胡子的身世、家庭、生活来有效地展开的。②从人物形象看，塑造了一个性格耿直、性情火暴却通情达理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或“识大体”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技术娴熟、思念家乡、家庭责任感强、热爱国家、慷慨热情的船夫形象，阎胡子的形象十分饱满，生动地表达了主题。③从环境看，阎胡子生活环境中自然灾害频发，加之眼下又遭遇到战争，这让他自然就有了对生活、未来的担忧，但他却更高一层表现出对国家命运和前途的顾虑。④从主题看，小说主题是抗击敌寇保家卫国，小说是通过阎胡子为国家运送物资，同时还运送难民，眼下又顺捎八路军战士等来表现的。</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2455005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23200" y="2844726"/>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2032293" y="2916734"/>
            <a:ext cx="19800000" cy="873469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二：主人公是八路军兵士。原因：①从情节看，八路军兵士贯穿了小说的始末，主要情节都是围绕八路军兵士展开的。开端是八路军兵士要过黄河，发展过程中八路军兵士认识了阎胡子，听取他的倾诉，交谈中阎胡子得知八路军兵士正在保卫自己家乡，就请他吃饭，高潮是八路军兵士坚定地回答阎胡子的疑问，结局是八路军兵士远去。是他使阎胡子对中国必胜有坚定的信心。②从人物形象看，八路军兵士组织观念强，有责任心，守纪律，善良，本分，坦诚直率，对抗战胜利充满信心，是小说要歌颂的形象。③从环境看，八路军兵士处在战争时期，虽然恰逢妻子去世的家庭不幸，但国家正经受灾难，他顾全大局，顺应历史大潮流。④从主题看，小说的主题是抗击敌寇保家卫国，八路军兵士所代表的部队正在保卫国家，与敌人做殊死搏斗，可歌可泣，是值得大力弘扬的。</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观点三：主人公是阎胡子和八路军兵士。原因分析可将上述两者综合。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谁是小说的主人公，就这篇小说而言，确实存在异议，因为整个故事是围绕战争来写的，两个人物都是作品要赞颂的对象，解说多从“三要素”和主题的角度进行。</a:t>
            </a:r>
          </a:p>
        </p:txBody>
      </p:sp>
    </p:spTree>
    <p:extLst>
      <p:ext uri="{BB962C8B-B14F-4D97-AF65-F5344CB8AC3E}">
        <p14:creationId xmlns:p14="http://schemas.microsoft.com/office/powerpoint/2010/main" xmlns="" val="19593863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14582"/>
          </a:xfrm>
          <a:prstGeom prst="rect">
            <a:avLst/>
          </a:prstGeom>
          <a:noFill/>
        </p:spPr>
        <p:txBody>
          <a:bodyPr wrap="square" rtlCol="0">
            <a:spAutoFit/>
          </a:bodyPr>
          <a:lstStyle/>
          <a:p>
            <a:pPr>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3.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探究情节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结尾两个段落安排有怎样的目的？请结合文本谈谈你的认识。</a:t>
            </a:r>
          </a:p>
        </p:txBody>
      </p:sp>
      <p:sp>
        <p:nvSpPr>
          <p:cNvPr id="8" name="矩形 7"/>
          <p:cNvSpPr/>
          <p:nvPr/>
        </p:nvSpPr>
        <p:spPr>
          <a:xfrm>
            <a:off x="2023200" y="3990337"/>
            <a:ext cx="19800000" cy="73948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990337"/>
            <a:ext cx="19800000"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内容上，结尾两段，通过写“那兵士都模糊得像画面上的粗壮的小人一样了”表明阎胡子站立的时间之长，通过描写“阎胡子的两脚深深地陷进沙滩去”表明他站立得稳定、有力。②人物形象塑造上，这个长久站立的动作其实要表现的是阎胡子的心情，作者通过描写，化心情为动作，化无形为有形，更形象，更具有表现力。它形象地表明了阎胡子对胜利、对和平的深切期待。③结构上，使小说情节完整，构思精巧，至此具有无限的想象空间。④主题上，这一剪影式的画面，形象地把身影与黄河融为一体，鼓舞人们前进战斗。</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目的可以从文本中归纳，有结构、内容、人物形象、表现主题等方面的因素。</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0039516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1614801"/>
          </a:xfrm>
          <a:prstGeom prst="rect">
            <a:avLst/>
          </a:prstGeom>
          <a:noFill/>
        </p:spPr>
        <p:txBody>
          <a:bodyPr wrap="square" rtlCol="0">
            <a:spAutoFit/>
          </a:bodyPr>
          <a:lstStyle/>
          <a:p>
            <a:pPr>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4.</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探究艺术特色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抗日战争爆发后，萧红的小说追求一种“阔大”的艺术风格，其形象中还饱含着强劲、剽悍等，试探究这一艺术风格在文本中的具体体现。</a:t>
            </a:r>
          </a:p>
        </p:txBody>
      </p:sp>
      <p:sp>
        <p:nvSpPr>
          <p:cNvPr id="8" name="矩形 7"/>
          <p:cNvSpPr/>
          <p:nvPr/>
        </p:nvSpPr>
        <p:spPr>
          <a:xfrm>
            <a:off x="2023200" y="4818872"/>
            <a:ext cx="19800000" cy="6566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2964" y="4818872"/>
            <a:ext cx="19800000"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阔大的艺术风格具体体现在：①壮阔的景象。描绘的是风陵渡一带的壮丽开阔景观，有悲壮的黄土高原、湍急的黄河巨浪、骚闹着的冰排等，标题为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黄河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，也显示出景象的阔大。②宏大的场面。描绘出一幅中原战略要地宏大而繁忙的图画，有黄河之上的众多帆船、渡口一派繁忙的景象、许多装满货物的运输船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如“肥硕的袋子”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等，即使是风陵渡车站附近的棚或缭绕着的气味声响都显得不同凡响。③高大的形象。出场的主要人物之一阎胡子，身材雄伟、坚韧顽强、胸怀宽广、气壮山河，如“兵士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看着阎胡子雄伟的身材，想象着他曾经与黄河搏斗的壮阔场景和顽强意志”，黄河洪涝灾害曾给他家带来灾难，但他坚韧地生存着，在黄河渡口与风浪搏斗谋生计，如今日寇侵华，他又在黄河上帮助大军运送物资、难民；主要人物之二八路军兵士，</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7417419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23200" y="3057568"/>
            <a:ext cx="19800000" cy="83276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7505" y="3060750"/>
            <a:ext cx="19800000" cy="7294305"/>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心报效国家，充满自信，不仅是一名坚决抗日的英雄，更是当时无数八路军战士保家卫国的高大英雄形象的普通代表，他回家安葬妻子后，就赶快回部队，对阎胡子“是不是中国这回打胜仗”的发问给予了坚定的回答，答案强劲有力；就是次要人物的对话，也描写得声势浩大，如水手们相互之间的说话，声音响亮，似有盖过黄河之上的狂风、波涛之声势。在这些高大的艺术人物形象描绘中，饱含着的或是力量强劲，或是形象剽悍，意气高昂，这些都成了战争时期一种伟大精神的鼓舞与号召。④博大</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激荡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的情怀。小说所抒发的情怀十分博大</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激荡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表达出了高尚的真挚的情感。无论是小说塑造的人物情感，还是作者所表达的情感，都具有热爱家乡、热爱祖国的赤热之情；表达出人民群众在国难当头之际，因盼望过上和平安定的好日子而对八路军寄予了殷切的期望，歌颂了八路军和人民群众的鱼水深情；还满怀深情地传递了中国军民顽强不屈和战胜侵略者的必胜信念。</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9097868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22129"/>
            <a:ext cx="19800000" cy="7294305"/>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下列对小说相关内容和艺术特色的分析和鉴赏，最恰当的一项是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祁老太爷壮年的时候没有被战争吓倒的原因是：他心态好，逢节他要过节，遇年他要祭祖；他本分，只是一个安分守己的公民；他容易满足，只求不愁吃不愁穿。</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在祁老太爷的心理上，北平的灾难跟一个人免不了有些头疼脑热，过几天自然会好了一样，这是采用对比的手法描写人物的感受，刻画人物的心理。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祁老太爷总觉得学问既不及儿子，更不及孙子，所以很怕儿孙们看不起他，于是，他对晚辈说话的时候总是先愣一会儿，表示很会思想，这表现出他有虚荣心。</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小说节选部分的语言，除了通俗易懂，具有北京口语特色外，随处可见的最主要的特色是富有哲理，如“老人说一句，小顺儿的妈点一次头，或说一声‘是’”。</a:t>
            </a:r>
          </a:p>
        </p:txBody>
      </p:sp>
    </p:spTree>
    <p:extLst>
      <p:ext uri="{BB962C8B-B14F-4D97-AF65-F5344CB8AC3E}">
        <p14:creationId xmlns:p14="http://schemas.microsoft.com/office/powerpoint/2010/main" xmlns="" val="99228801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1692771"/>
          </a:xfrm>
          <a:prstGeom prst="rect">
            <a:avLst/>
          </a:prstGeom>
          <a:noFill/>
        </p:spPr>
        <p:txBody>
          <a:bodyPr wrap="square" rtlCol="0">
            <a:spAutoFit/>
          </a:bodyPr>
          <a:lstStyle/>
          <a:p>
            <a:pPr>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5.</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探究主题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结合文本，试从这篇小说不同人物的角度出发，探究小说所表达的主题。</a:t>
            </a:r>
          </a:p>
          <a:p>
            <a:pPr>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23200" y="4054092"/>
            <a:ext cx="19800000" cy="73310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2964" y="4054092"/>
            <a:ext cx="19800000" cy="7294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①从阎胡子的角度出发：小说通过抗战时期阎胡子船载八路军兵士奔赴战场保家卫国的故事，体现了百姓对抗战的大力支持，抒发了以阎胡子为代表的百姓对抗战胜利的强烈渴盼、对和平生活的深切向往之情。②从八路军兵士的角度出发：小说通过抗战时期一名八路军兵士舍小家保国家，过黄河时使百姓代表阎胡子对战胜日寇树立信心，从而让老百姓把对和平的渴盼之情寄托在八路军的身上的故事，赞扬了八路军誓死保家卫国的精神和必胜的坚定信念。③从阎胡子、八路军兵士两个人的角度出发：小说通过抗战时期阎胡子船载八路军兵士奔赴战场保家卫国、八路军兵士激发阎胡子树立抗战必胜的信心的故事，表达了中国人民对胜利的期盼，对和平生活的深切向往之情，表现了老百姓对八路军的支持与信任，歌颂了八路军与人民群众的鱼水深情。</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按照要求从不同人物的角度探究主题，必须在对整个文本内容理解的基础上，对主题进行归纳。</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5989248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14582"/>
          </a:xfrm>
          <a:prstGeom prst="rect">
            <a:avLst/>
          </a:prstGeom>
          <a:noFill/>
        </p:spPr>
        <p:txBody>
          <a:bodyPr wrap="square" rtlCol="0">
            <a:spAutoFit/>
          </a:bodyPr>
          <a:lstStyle/>
          <a:p>
            <a:pPr>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6.</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探究环境描写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试结合文本，探究这篇小说中自然环境描写的特点及作用。</a:t>
            </a:r>
          </a:p>
        </p:txBody>
      </p:sp>
      <p:sp>
        <p:nvSpPr>
          <p:cNvPr id="8" name="矩形 7"/>
          <p:cNvSpPr/>
          <p:nvPr/>
        </p:nvSpPr>
        <p:spPr>
          <a:xfrm>
            <a:off x="2023200" y="4054092"/>
            <a:ext cx="19800000" cy="73310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2964" y="4054092"/>
            <a:ext cx="19800000"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小说中对黄河自然环境的描写有多处，分别在不同的段落中呈现，总体来说，写出黄河的水流湍急、浑浊、夹杂着冰块，特点是：①流淌湍急；②环境艰险。作用：①渲染险恶的环境气氛，营造人物出场的环境；②表现人物阎胡子的性格特征，为八路军兵士的出场做铺垫；③推动情节的发展，黄河水流的横亘，才引出了渡河的人物；④深化了作品的主题，环境既增强了险恶性，又具有象征或暗示作用。</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环境的总特点必须要进行概括，难点在对环境描写作用的探究上，往往有多方面的思考，要结合上下文归纳。</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8687453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2492990"/>
          </a:xfrm>
          <a:prstGeom prst="rect">
            <a:avLst/>
          </a:prstGeom>
          <a:noFill/>
        </p:spPr>
        <p:txBody>
          <a:bodyPr wrap="square" rtlCol="0">
            <a:spAutoFit/>
          </a:bodyPr>
          <a:lstStyle/>
          <a:p>
            <a:pPr>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7.</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探究与经典篇目比较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这篇小说与陆蠡笔下的散文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囚绿记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都写于战争年代，思想层面、写法有相似之处，但也不尽相同。请简要分析这种相似与不同。</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23200" y="4860950"/>
            <a:ext cx="19800000" cy="65242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2964" y="4860950"/>
            <a:ext cx="19800000"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相似：①都写了战争带给人们苦难，但人们没有失去信心；②都赞颂了中华民族坚贞不屈的民族气节和精神；③都采用了借事物来进行象征的手法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如“黄河”“绿”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。不同：①这篇小说直接歌颂中国军民有坚定的信心抗击日寇保家卫国，而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囚绿记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则间接表达对民族光明前景的信心。②这篇小说借助人物形象赞扬时代英雄来表现主题；而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囚绿记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则托物言志，借助绿色的生命，展示个人向往光明、自由，从而赞颂民族精神。③采用的文章体裁不同。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意思对即可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本题将文本与课内篇目进行比较，解答时应先分析“思想层面”“写法”的相似之处，再答出不同之处。</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42785671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894743"/>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全真模拟</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8.</a:t>
            </a:r>
            <a:r>
              <a:rPr lang="zh-CN" altLang="en-US"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下列对作品思想内容和艺术特色的分析和概括，最恰当的一项是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开端两个自然段说黄河之上船只航行缓慢，是因为黄土层顺着黄河北岸延展，远近呈现出不同的特点和河上的船只太多。</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巧合能推动情节的发展，如阎胡子生气地让兵士下船，可一听说是八路，阎胡子态度就变了，因为八路正保卫着他的家乡。</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兵士要赶的部队就在阎胡子的家乡赵城，他催促阎胡子给家里带个信，但因太突然，或是酒喝得太多，阎胡子不知道带什么。</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黄河的大水一来到俺山东那地方，就像几十万大军已经到了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连小孩子夜晚吵着不睡的时候，你若说‘来大水啦’，他就安静了一刻”，运用比喻、夸张的修辞手法，侧面描写洪水泛滥。</a:t>
            </a:r>
          </a:p>
        </p:txBody>
      </p:sp>
      <p:grpSp>
        <p:nvGrpSpPr>
          <p:cNvPr id="8" name="组合 56"/>
          <p:cNvGrpSpPr/>
          <p:nvPr/>
        </p:nvGrpSpPr>
        <p:grpSpPr>
          <a:xfrm>
            <a:off x="1594572" y="1692598"/>
            <a:ext cx="20228628" cy="895733"/>
            <a:chOff x="1594572" y="1803366"/>
            <a:chExt cx="20228628" cy="895733"/>
          </a:xfrm>
        </p:grpSpPr>
        <p:grpSp>
          <p:nvGrpSpPr>
            <p:cNvPr id="9" name="组合 57"/>
            <p:cNvGrpSpPr/>
            <p:nvPr/>
          </p:nvGrpSpPr>
          <p:grpSpPr>
            <a:xfrm>
              <a:off x="1594572" y="1803366"/>
              <a:ext cx="5500726" cy="892552"/>
              <a:chOff x="7309612" y="2089118"/>
              <a:chExt cx="5500726" cy="892552"/>
            </a:xfrm>
          </p:grpSpPr>
          <p:sp>
            <p:nvSpPr>
              <p:cNvPr id="11"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2" name="椭圆 11"/>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1842519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23200" y="3052674"/>
            <a:ext cx="19800000" cy="83325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94899" y="3049492"/>
            <a:ext cx="19800000"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项，原因表述错误，原文说黄河“是黄土的流，而不是水的流”“船是四方形的，如同在泥上滑行，所以运行的迟滞是有理由的”。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但因太突然”分析错误，从原文看，并不是很突然，在船未靠岸时阎胡子就已经知晓，后又吃饭喝酒，后兵士还询问，“或是酒喝得太多”纯属无中生有。结合全文分析，或因激动，或因家乡父母双亡，或因不知带给谁，或因类似“近乡情更怯”之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项，“夸张”错误，“侧面描写洪水泛滥”内容分析不完整，应该是“侧面描写洪水泛滥给人们带来的恐惧感”。</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5998429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814582"/>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9.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阎胡子对八路军战士的态度和感情经历了一个怎样的变化过程？</a:t>
            </a:r>
          </a:p>
        </p:txBody>
      </p:sp>
      <p:sp>
        <p:nvSpPr>
          <p:cNvPr id="8" name="矩形 7"/>
          <p:cNvSpPr/>
          <p:nvPr/>
        </p:nvSpPr>
        <p:spPr>
          <a:xfrm>
            <a:off x="2023200" y="3976122"/>
            <a:ext cx="19800000" cy="74090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976122"/>
            <a:ext cx="19800000"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最初是要赶兵士下船，表现出对兵士搭乘商船的抵触心理；②听说兵士是八路军，就没有再坚持赶他下船，体现了相应的宽容；③接着以老乡的身份攀谈起来，阎胡子语气也变得亲切了；④接着阎胡子邀兵士一起喝酒，一起聊天，显得很客气；⑤兵士临走时，阎胡子还问他中国能不能打胜仗，表现出对兵士的关切；⑥最后望着兵士离去的身影，流露出深切的期待、感激之情，寄托了深切的希望。</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主要考查人物形象，侧重人物的心理变化，要结合文章中人物的心理描写、行动、语言等进行归纳。</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4512226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59764" cy="1614801"/>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10.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在你心目中，阎胡子有怎样的形象特点？试结合材料谈谈你的理解并举例。</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23200" y="3780831"/>
            <a:ext cx="19800000" cy="76043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2053082" y="3933559"/>
            <a:ext cx="19800000"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性格耿直、性情火暴。如听说有人在船上便向兵士叫喊，“山东人的火性还在他身上常常出现”。②通情达理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或“识大体”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如他听兵士解释原因后就不再坚持让他下船。③嗜酒。如他打酒、喝酒。④皮肤色泽深，体格健壮。如描写有“阎胡子红得近乎赭色的脸像是用泥土塑成的，又像是在窑里边被烧炼过，显着结实，坚硬”“雄伟的身材”。⑤技术娴熟。如“冰排从上边流下来的声音好像古琴在骚闹着似的。阎胡子留意的并不是这河上的买卖”，间接表现他驾船技术高超。⑥思念家乡，家庭责任感强。行船过程中、上岸喝酒时与八路军兵士的对话，都能体现他思乡情深厚，“你说那地方要紧不要紧？俺那孩子太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，一段文字体现了他担心、关心家庭。</a:t>
            </a:r>
          </a:p>
        </p:txBody>
      </p:sp>
    </p:spTree>
    <p:extLst>
      <p:ext uri="{BB962C8B-B14F-4D97-AF65-F5344CB8AC3E}">
        <p14:creationId xmlns:p14="http://schemas.microsoft.com/office/powerpoint/2010/main" xmlns="" val="26246590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5" grpId="0"/>
    </p:bldLst>
  </p:timing>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23200" y="3132758"/>
            <a:ext cx="19800000" cy="82524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164316"/>
            <a:ext cx="19800000" cy="4343305"/>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⑦热爱国家。如他说“俺这船就是载面粉过来，再载着难民回去”，关心“是不是中国这回打胜仗，老百姓就得好日子过啦”等。⑧慷慨热情。听说兵士要去守卫赵城，对兵士十分热情，还慷慨地请他吃饭。⑨历经劫难，坚韧顽强。他的家乡遭遇黄河大洪水，父母双亡，经历磨难，坚韧地生存着。</a:t>
            </a: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本题考查人物形象。与性格特征不同，形象特点的范围要大些。归纳时，必须以文本材料为例加以解说。</a:t>
            </a:r>
          </a:p>
        </p:txBody>
      </p:sp>
      <p:grpSp>
        <p:nvGrpSpPr>
          <p:cNvPr id="10" name="组合 56"/>
          <p:cNvGrpSpPr/>
          <p:nvPr/>
        </p:nvGrpSpPr>
        <p:grpSpPr>
          <a:xfrm>
            <a:off x="1594572" y="1692598"/>
            <a:ext cx="20228628" cy="895733"/>
            <a:chOff x="1594572" y="1803366"/>
            <a:chExt cx="20228628" cy="895733"/>
          </a:xfrm>
        </p:grpSpPr>
        <p:grpSp>
          <p:nvGrpSpPr>
            <p:cNvPr id="11" name="组合 57"/>
            <p:cNvGrpSpPr/>
            <p:nvPr/>
          </p:nvGrpSpPr>
          <p:grpSpPr>
            <a:xfrm>
              <a:off x="1594572" y="1803366"/>
              <a:ext cx="5500726" cy="892552"/>
              <a:chOff x="7309612" y="2089118"/>
              <a:chExt cx="5500726" cy="892552"/>
            </a:xfrm>
          </p:grpSpPr>
          <p:sp>
            <p:nvSpPr>
              <p:cNvPr id="13"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14" name="椭圆 13"/>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2048876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17734"/>
            <a:ext cx="19800000" cy="44577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374"/>
            <a:ext cx="19698922"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项，列举不够，“原因”的表述不完整，应该还有“赶上兵荒马乱，他也自有办法”。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项，“对比的手法”错误，应该是“比喻的手法”。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项，“随处可见的最主要的特色是富有哲理”错误，只有极少数句子有哲理，“老人说一句，小顺儿的妈点一次头，或说一声‘是’”这仍然属于具有北京口语特色。</a:t>
            </a:r>
          </a:p>
        </p:txBody>
      </p:sp>
    </p:spTree>
    <p:extLst>
      <p:ext uri="{BB962C8B-B14F-4D97-AF65-F5344CB8AC3E}">
        <p14:creationId xmlns:p14="http://schemas.microsoft.com/office/powerpoint/2010/main" xmlns="" val="12537714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7294305"/>
          </a:xfrm>
          <a:prstGeom prst="rect">
            <a:avLst/>
          </a:prstGeom>
          <a:noFill/>
        </p:spPr>
        <p:txBody>
          <a:bodyPr wrap="square" rtlCol="0">
            <a:spAutoFit/>
          </a:bodyPr>
          <a:lstStyle/>
          <a:p>
            <a:pPr>
              <a:lnSpc>
                <a:spcPct val="130000"/>
              </a:lnSpc>
            </a:pPr>
            <a:r>
              <a:rPr lang="zh-CN" altLang="en-US" sz="4000" dirty="0">
                <a:solidFill>
                  <a:srgbClr val="EF8340"/>
                </a:solidFill>
                <a:latin typeface="微软雅黑" pitchFamily="34" charset="-122"/>
                <a:ea typeface="微软雅黑" pitchFamily="34" charset="-122"/>
              </a:rPr>
              <a:t>*</a:t>
            </a:r>
            <a:r>
              <a:rPr lang="en-US" altLang="zh-CN" sz="4000" dirty="0">
                <a:solidFill>
                  <a:srgbClr val="EF8340"/>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下列对小说相关内容和艺术特色的分析和鉴赏，最恰当的一项是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在作品的开篇，作者借祁老太爷的经历说明北京城刚刚遭遇八国联军的侵犯，又来了持续不断的内战，这也恰恰交代了小说故事发生的社会环境。</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小说借助祁家大院中的人物展开故事情节，作为一家之主的祁老太爷又成了故事情节之中的线索性人物。</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祁老太爷特意给长孙媳妇讲道理，是怕年轻人不知道历史而粗心大意，所以一再强调北平是块宝地，再大的乱子也不会超过三个月。可谓阅历丰富，用心良苦。</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作者在对小顺儿的妈进行肖像描写时语言极其简约，但也刻意写到她的眼睛“又大又水灵”，与祁老太爷的眼睛形成了鲜明的对比，强调了女性的独特之美。</a:t>
            </a:r>
          </a:p>
        </p:txBody>
      </p:sp>
      <p:sp>
        <p:nvSpPr>
          <p:cNvPr id="12" name="矩形 11"/>
          <p:cNvSpPr/>
          <p:nvPr/>
        </p:nvSpPr>
        <p:spPr>
          <a:xfrm>
            <a:off x="2040539" y="10095273"/>
            <a:ext cx="19800000" cy="14593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96229" y="10092091"/>
            <a:ext cx="1969892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项，“刚刚”不准确。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项，“强调备足三个月的食物”更为妥帖。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项，“强调了女性的独特之美”错。</a:t>
            </a:r>
          </a:p>
        </p:txBody>
      </p:sp>
    </p:spTree>
    <p:extLst>
      <p:ext uri="{BB962C8B-B14F-4D97-AF65-F5344CB8AC3E}">
        <p14:creationId xmlns:p14="http://schemas.microsoft.com/office/powerpoint/2010/main" xmlns="" val="28339591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小说中祁老太爷家的长孙媳妇是一个什么样的人？请结合情节简要分析。</a:t>
            </a:r>
          </a:p>
        </p:txBody>
      </p:sp>
      <p:sp>
        <p:nvSpPr>
          <p:cNvPr id="12" name="矩形 11"/>
          <p:cNvSpPr/>
          <p:nvPr/>
        </p:nvSpPr>
        <p:spPr>
          <a:xfrm>
            <a:off x="2040539" y="3927269"/>
            <a:ext cx="19800000" cy="76273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23200" y="3927269"/>
            <a:ext cx="19698922" cy="7294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是小顺儿的娘，为祁家生儿育女，祁老太爷偏疼这个长孙媳妇； ②会持家，一家十口的衣食茶水，与亲友邻居的庆吊交际，差不多都由她一手操持； ③相貌一般，但懂得家族中的规矩，不像祁家二孙媳妇那样惹老人生气；④很有耐心，老人说过多次的话还当作新的听；⑤天生的好脾气，别人笑她没有擦好粉她也不会急；⑥善良，对老人和孩子们充满善意，有时候对他们说善意的谎言。</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对小说中人物形象的分析鉴赏能力。答案一般“隐藏”在文本中，考生细读文本，发现“端倪”，然后用规范的术语总结出来即可。“一家十口的衣食茶水，与亲友邻居的庆吊交际，便差不多都由长孙媳妇一手操持了”说明她是会持家的人；“当她没有把粉擦好而被人家嘲笑的时候，她仍旧一点儿也不发急，而随着人家笑自己。她是天生的好脾气”说明她是脾气好的人；“对老人和儿童，她很会运用善意的欺骗”说明她是善良的人。</a:t>
            </a:r>
          </a:p>
        </p:txBody>
      </p:sp>
    </p:spTree>
    <p:extLst>
      <p:ext uri="{BB962C8B-B14F-4D97-AF65-F5344CB8AC3E}">
        <p14:creationId xmlns:p14="http://schemas.microsoft.com/office/powerpoint/2010/main" xmlns="" val="22553449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小说中画波浪线的句子“祁老人把白须梳够，又用手掌轻轻擦了两把，才对小顺儿的妈说”运用了哪种描写手法？有怎样的作用？请加以赏析。</a:t>
            </a:r>
          </a:p>
        </p:txBody>
      </p:sp>
      <p:sp>
        <p:nvSpPr>
          <p:cNvPr id="12" name="矩形 11"/>
          <p:cNvSpPr/>
          <p:nvPr/>
        </p:nvSpPr>
        <p:spPr>
          <a:xfrm>
            <a:off x="2040539" y="4633465"/>
            <a:ext cx="19800000" cy="692114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40539" y="4604592"/>
            <a:ext cx="19698922"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细节描写。作用：刻画出祁老太爷在晚辈面前总想立下规矩，摆出长者的姿态的形象；表现出祁老太爷想显示自己很有思想；表现了祁老太爷的这些行为已经形成了习惯。与前文相呼应。</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画波浪线的句子是比较细致的动作描写，说细节描写也可以。细节描写是为了更好地刻画人物，应该主要从祁老太爷的角度回答作用。</a:t>
            </a:r>
          </a:p>
        </p:txBody>
      </p:sp>
    </p:spTree>
    <p:extLst>
      <p:ext uri="{BB962C8B-B14F-4D97-AF65-F5344CB8AC3E}">
        <p14:creationId xmlns:p14="http://schemas.microsoft.com/office/powerpoint/2010/main" xmlns="" val="29699026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a:solidFill>
                  <a:srgbClr val="EF8340"/>
                </a:solidFill>
                <a:latin typeface="微软雅黑" pitchFamily="34" charset="-122"/>
                <a:ea typeface="微软雅黑" pitchFamily="34" charset="-122"/>
              </a:rPr>
              <a:t>第</a:t>
            </a:r>
            <a:r>
              <a:rPr lang="en-US" altLang="zh-CN" sz="6000" b="1" dirty="0">
                <a:solidFill>
                  <a:srgbClr val="EF8340"/>
                </a:solidFill>
                <a:latin typeface="微软雅黑" pitchFamily="34" charset="-122"/>
                <a:ea typeface="微软雅黑" pitchFamily="34" charset="-122"/>
              </a:rPr>
              <a:t>2</a:t>
            </a:r>
            <a:r>
              <a:rPr lang="zh-CN" altLang="en-US" sz="6000" b="1" dirty="0">
                <a:solidFill>
                  <a:srgbClr val="EF8340"/>
                </a:solidFill>
                <a:latin typeface="微软雅黑" pitchFamily="34" charset="-122"/>
                <a:ea typeface="微软雅黑" pitchFamily="34" charset="-122"/>
              </a:rPr>
              <a:t>讲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子母题型变式</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284534"/>
            <a:ext cx="14369680" cy="1631216"/>
          </a:xfrm>
          <a:prstGeom prst="rect">
            <a:avLst/>
          </a:prstGeom>
          <a:noFill/>
        </p:spPr>
        <p:txBody>
          <a:bodyPr wrap="square" rtlCol="0">
            <a:spAutoFit/>
          </a:bodyPr>
          <a:lstStyle/>
          <a:p>
            <a:r>
              <a:rPr lang="zh-CN" altLang="en-US" sz="10000" b="1" dirty="0">
                <a:solidFill>
                  <a:srgbClr val="404040"/>
                </a:solidFill>
                <a:latin typeface="微软雅黑" pitchFamily="34" charset="-122"/>
                <a:ea typeface="微软雅黑" pitchFamily="34" charset="-122"/>
              </a:rPr>
              <a:t>把握小说情节</a:t>
            </a:r>
          </a:p>
        </p:txBody>
      </p:sp>
    </p:spTree>
    <p:extLst>
      <p:ext uri="{BB962C8B-B14F-4D97-AF65-F5344CB8AC3E}">
        <p14:creationId xmlns:p14="http://schemas.microsoft.com/office/powerpoint/2010/main" xmlns="" val="15790549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3693319"/>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zh-CN" altLang="en-US" sz="3600" dirty="0">
                <a:solidFill>
                  <a:schemeClr val="tx1">
                    <a:lumMod val="50000"/>
                    <a:lumOff val="50000"/>
                  </a:schemeClr>
                </a:solidFill>
                <a:latin typeface="微软雅黑" pitchFamily="34" charset="-122"/>
                <a:ea typeface="微软雅黑" pitchFamily="34" charset="-122"/>
              </a:rPr>
              <a:t>新课标全国卷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在“文学类文本阅读”中涉及的考点有“分析综合”</a:t>
            </a:r>
            <a:r>
              <a:rPr lang="en-US" altLang="zh-CN" sz="3600" dirty="0">
                <a:solidFill>
                  <a:schemeClr val="tx1">
                    <a:lumMod val="50000"/>
                    <a:lumOff val="50000"/>
                  </a:schemeClr>
                </a:solidFill>
                <a:latin typeface="微软雅黑" pitchFamily="34" charset="-122"/>
                <a:ea typeface="微软雅黑" pitchFamily="34" charset="-122"/>
              </a:rPr>
              <a:t>(C</a:t>
            </a:r>
            <a:r>
              <a:rPr lang="zh-CN" altLang="en-US" sz="3600" dirty="0">
                <a:solidFill>
                  <a:schemeClr val="tx1">
                    <a:lumMod val="50000"/>
                    <a:lumOff val="50000"/>
                  </a:schemeClr>
                </a:solidFill>
                <a:latin typeface="微软雅黑" pitchFamily="34" charset="-122"/>
                <a:ea typeface="微软雅黑" pitchFamily="34" charset="-122"/>
              </a:rPr>
              <a:t>级</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和“鉴赏评价”</a:t>
            </a:r>
            <a:r>
              <a:rPr lang="en-US" altLang="zh-CN" sz="3600" dirty="0">
                <a:solidFill>
                  <a:schemeClr val="tx1">
                    <a:lumMod val="50000"/>
                    <a:lumOff val="50000"/>
                  </a:schemeClr>
                </a:solidFill>
                <a:latin typeface="微软雅黑" pitchFamily="34" charset="-122"/>
                <a:ea typeface="微软雅黑" pitchFamily="34" charset="-122"/>
              </a:rPr>
              <a:t>(D</a:t>
            </a:r>
            <a:r>
              <a:rPr lang="zh-CN" altLang="en-US" sz="3600" dirty="0">
                <a:solidFill>
                  <a:schemeClr val="tx1">
                    <a:lumMod val="50000"/>
                    <a:lumOff val="50000"/>
                  </a:schemeClr>
                </a:solidFill>
                <a:latin typeface="微软雅黑" pitchFamily="34" charset="-122"/>
                <a:ea typeface="微软雅黑" pitchFamily="34" charset="-122"/>
              </a:rPr>
              <a:t>级</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3600" b="1" dirty="0">
                <a:solidFill>
                  <a:srgbClr val="EF8340"/>
                </a:solidFill>
                <a:latin typeface="微软雅黑" pitchFamily="34" charset="-122"/>
                <a:ea typeface="微软雅黑" pitchFamily="34" charset="-122"/>
              </a:rPr>
              <a:t>考情透析    </a:t>
            </a:r>
            <a:r>
              <a:rPr lang="zh-CN" altLang="en-US" sz="3600" dirty="0">
                <a:solidFill>
                  <a:schemeClr val="tx1">
                    <a:lumMod val="50000"/>
                    <a:lumOff val="50000"/>
                  </a:schemeClr>
                </a:solidFill>
                <a:latin typeface="微软雅黑" pitchFamily="34" charset="-122"/>
                <a:ea typeface="微软雅黑" pitchFamily="34" charset="-122"/>
              </a:rPr>
              <a:t>文学类文本的选择题，是每年高考的必考题型，原来的题型一般采用五选二的形式，但</a:t>
            </a:r>
            <a:r>
              <a:rPr lang="en-US" altLang="zh-CN" sz="3600" dirty="0">
                <a:solidFill>
                  <a:schemeClr val="tx1">
                    <a:lumMod val="50000"/>
                    <a:lumOff val="50000"/>
                  </a:schemeClr>
                </a:solidFill>
                <a:latin typeface="微软雅黑" pitchFamily="34" charset="-122"/>
                <a:ea typeface="微软雅黑" pitchFamily="34" charset="-122"/>
              </a:rPr>
              <a:t>2017</a:t>
            </a:r>
            <a:r>
              <a:rPr lang="zh-CN" altLang="en-US" sz="3600" dirty="0">
                <a:solidFill>
                  <a:schemeClr val="tx1">
                    <a:lumMod val="50000"/>
                    <a:lumOff val="50000"/>
                  </a:schemeClr>
                </a:solidFill>
                <a:latin typeface="微软雅黑" pitchFamily="34" charset="-122"/>
                <a:ea typeface="微软雅黑" pitchFamily="34" charset="-122"/>
              </a:rPr>
              <a:t>年的</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中将题型变成了四选一，这一题型的改变在复习时要引起注意。选项涉及对小说内容的理解、对故事情节的分析等多方面的内容，具有一定的综合性。</a:t>
            </a:r>
          </a:p>
        </p:txBody>
      </p:sp>
    </p:spTree>
    <p:extLst>
      <p:ext uri="{BB962C8B-B14F-4D97-AF65-F5344CB8AC3E}">
        <p14:creationId xmlns:p14="http://schemas.microsoft.com/office/powerpoint/2010/main" xmlns="" val="10168004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6574107"/>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zh-CN" altLang="en-US" sz="3600" dirty="0">
                <a:solidFill>
                  <a:schemeClr val="tx1">
                    <a:lumMod val="50000"/>
                    <a:lumOff val="50000"/>
                  </a:schemeClr>
                </a:solidFill>
                <a:latin typeface="微软雅黑" pitchFamily="34" charset="-122"/>
                <a:ea typeface="微软雅黑" pitchFamily="34" charset="-122"/>
              </a:rPr>
              <a:t>本考点在</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中的要求是“分析作品结构”，考查分析综合能力，能力层级为</a:t>
            </a:r>
            <a:r>
              <a:rPr lang="en-US" altLang="zh-CN" sz="3600" dirty="0">
                <a:solidFill>
                  <a:schemeClr val="tx1">
                    <a:lumMod val="50000"/>
                    <a:lumOff val="50000"/>
                  </a:schemeClr>
                </a:solidFill>
                <a:latin typeface="微软雅黑" pitchFamily="34" charset="-122"/>
                <a:ea typeface="微软雅黑" pitchFamily="34" charset="-122"/>
              </a:rPr>
              <a:t>C</a:t>
            </a:r>
            <a:r>
              <a:rPr lang="zh-CN" altLang="en-US" sz="3600" dirty="0">
                <a:solidFill>
                  <a:schemeClr val="tx1">
                    <a:lumMod val="50000"/>
                    <a:lumOff val="50000"/>
                  </a:schemeClr>
                </a:solidFill>
                <a:latin typeface="微软雅黑" pitchFamily="34" charset="-122"/>
                <a:ea typeface="微软雅黑" pitchFamily="34" charset="-122"/>
              </a:rPr>
              <a:t>。就小说来讲，分析作品结构主要是分析小说的情节结构，包括情节本身及情节要素、情节的安排技巧等内容。</a:t>
            </a:r>
          </a:p>
          <a:p>
            <a:pPr>
              <a:lnSpc>
                <a:spcPct val="130000"/>
              </a:lnSpc>
            </a:pPr>
            <a:r>
              <a:rPr lang="zh-CN" altLang="en-US" sz="3600" b="1" dirty="0">
                <a:solidFill>
                  <a:srgbClr val="EF8340"/>
                </a:solidFill>
                <a:latin typeface="微软雅黑" pitchFamily="34" charset="-122"/>
                <a:ea typeface="微软雅黑" pitchFamily="34" charset="-122"/>
              </a:rPr>
              <a:t>考情透析   </a:t>
            </a:r>
            <a:r>
              <a:rPr lang="zh-CN" altLang="en-US" sz="3600" dirty="0">
                <a:solidFill>
                  <a:schemeClr val="tx1">
                    <a:lumMod val="50000"/>
                    <a:lumOff val="50000"/>
                  </a:schemeClr>
                </a:solidFill>
                <a:latin typeface="微软雅黑" pitchFamily="34" charset="-122"/>
                <a:ea typeface="微软雅黑" pitchFamily="34" charset="-122"/>
              </a:rPr>
              <a:t>小说情节是小说阅读考查的重要内容，通常采用下面几种考查方式：①考查情节的内容。要求考生对小说的情节进行梳理概括，近年新课标全国卷没有对此直接命题，其他省份多有考查。②考查情节的作用。如</a:t>
            </a:r>
            <a:r>
              <a:rPr lang="en-US" altLang="zh-CN" sz="3600" dirty="0">
                <a:solidFill>
                  <a:schemeClr val="tx1">
                    <a:lumMod val="50000"/>
                    <a:lumOff val="50000"/>
                  </a:schemeClr>
                </a:solidFill>
                <a:latin typeface="微软雅黑" pitchFamily="34" charset="-122"/>
                <a:ea typeface="微软雅黑" pitchFamily="34" charset="-122"/>
              </a:rPr>
              <a:t>2016</a:t>
            </a:r>
            <a:r>
              <a:rPr lang="zh-CN" altLang="en-US" sz="3600" dirty="0">
                <a:solidFill>
                  <a:schemeClr val="tx1">
                    <a:lumMod val="50000"/>
                    <a:lumOff val="50000"/>
                  </a:schemeClr>
                </a:solidFill>
                <a:latin typeface="微软雅黑" pitchFamily="34" charset="-122"/>
                <a:ea typeface="微软雅黑" pitchFamily="34" charset="-122"/>
              </a:rPr>
              <a:t>年全国卷</a:t>
            </a:r>
            <a:r>
              <a:rPr lang="en-US" altLang="zh-CN" sz="3600" dirty="0">
                <a:solidFill>
                  <a:schemeClr val="tx1">
                    <a:lumMod val="50000"/>
                    <a:lumOff val="50000"/>
                  </a:schemeClr>
                </a:solidFill>
                <a:latin typeface="微软雅黑" pitchFamily="34" charset="-122"/>
                <a:ea typeface="微软雅黑" pitchFamily="34" charset="-122"/>
              </a:rPr>
              <a:t>Ⅱ</a:t>
            </a:r>
            <a:r>
              <a:rPr lang="zh-CN" altLang="en-US" sz="3600" dirty="0">
                <a:solidFill>
                  <a:schemeClr val="tx1">
                    <a:lumMod val="50000"/>
                    <a:lumOff val="50000"/>
                  </a:schemeClr>
                </a:solidFill>
                <a:latin typeface="微软雅黑" pitchFamily="34" charset="-122"/>
                <a:ea typeface="微软雅黑" pitchFamily="34" charset="-122"/>
              </a:rPr>
              <a:t>，</a:t>
            </a:r>
            <a:r>
              <a:rPr lang="en-US" altLang="zh-CN" sz="3600" dirty="0">
                <a:solidFill>
                  <a:schemeClr val="tx1">
                    <a:lumMod val="50000"/>
                    <a:lumOff val="50000"/>
                  </a:schemeClr>
                </a:solidFill>
                <a:latin typeface="微软雅黑" pitchFamily="34" charset="-122"/>
                <a:ea typeface="微软雅黑" pitchFamily="34" charset="-122"/>
              </a:rPr>
              <a:t>2015</a:t>
            </a:r>
            <a:r>
              <a:rPr lang="zh-CN" altLang="en-US" sz="3600" dirty="0">
                <a:solidFill>
                  <a:schemeClr val="tx1">
                    <a:lumMod val="50000"/>
                    <a:lumOff val="50000"/>
                  </a:schemeClr>
                </a:solidFill>
                <a:latin typeface="微软雅黑" pitchFamily="34" charset="-122"/>
                <a:ea typeface="微软雅黑" pitchFamily="34" charset="-122"/>
              </a:rPr>
              <a:t>年全国卷</a:t>
            </a:r>
            <a:r>
              <a:rPr lang="en-US" altLang="zh-CN" sz="3600" dirty="0">
                <a:solidFill>
                  <a:schemeClr val="tx1">
                    <a:lumMod val="50000"/>
                    <a:lumOff val="50000"/>
                  </a:schemeClr>
                </a:solidFill>
                <a:latin typeface="微软雅黑" pitchFamily="34" charset="-122"/>
                <a:ea typeface="微软雅黑" pitchFamily="34" charset="-122"/>
              </a:rPr>
              <a:t>Ⅰ</a:t>
            </a:r>
            <a:r>
              <a:rPr lang="zh-CN" altLang="en-US" sz="3600" dirty="0">
                <a:solidFill>
                  <a:schemeClr val="tx1">
                    <a:lumMod val="50000"/>
                    <a:lumOff val="50000"/>
                  </a:schemeClr>
                </a:solidFill>
                <a:latin typeface="微软雅黑" pitchFamily="34" charset="-122"/>
                <a:ea typeface="微软雅黑" pitchFamily="34" charset="-122"/>
              </a:rPr>
              <a:t>等。③考查情节安排的技巧。如</a:t>
            </a:r>
            <a:r>
              <a:rPr lang="en-US" altLang="zh-CN" sz="3600" dirty="0">
                <a:solidFill>
                  <a:schemeClr val="tx1">
                    <a:lumMod val="50000"/>
                    <a:lumOff val="50000"/>
                  </a:schemeClr>
                </a:solidFill>
                <a:latin typeface="微软雅黑" pitchFamily="34" charset="-122"/>
                <a:ea typeface="微软雅黑" pitchFamily="34" charset="-122"/>
              </a:rPr>
              <a:t>2013</a:t>
            </a:r>
            <a:r>
              <a:rPr lang="zh-CN" altLang="en-US" sz="3600" dirty="0">
                <a:solidFill>
                  <a:schemeClr val="tx1">
                    <a:lumMod val="50000"/>
                    <a:lumOff val="50000"/>
                  </a:schemeClr>
                </a:solidFill>
                <a:latin typeface="微软雅黑" pitchFamily="34" charset="-122"/>
                <a:ea typeface="微软雅黑" pitchFamily="34" charset="-122"/>
              </a:rPr>
              <a:t>年新课标全国卷</a:t>
            </a:r>
            <a:r>
              <a:rPr lang="en-US" altLang="zh-CN" sz="3600" dirty="0">
                <a:solidFill>
                  <a:schemeClr val="tx1">
                    <a:lumMod val="50000"/>
                    <a:lumOff val="50000"/>
                  </a:schemeClr>
                </a:solidFill>
                <a:latin typeface="微软雅黑" pitchFamily="34" charset="-122"/>
                <a:ea typeface="微软雅黑" pitchFamily="34" charset="-122"/>
              </a:rPr>
              <a:t>Ⅰ</a:t>
            </a:r>
            <a:r>
              <a:rPr lang="zh-CN" altLang="en-US" sz="3600" dirty="0">
                <a:solidFill>
                  <a:schemeClr val="tx1">
                    <a:lumMod val="50000"/>
                    <a:lumOff val="50000"/>
                  </a:schemeClr>
                </a:solidFill>
                <a:latin typeface="微软雅黑" pitchFamily="34" charset="-122"/>
                <a:ea typeface="微软雅黑" pitchFamily="34" charset="-122"/>
              </a:rPr>
              <a:t>。有些试题把情节技巧和作用结合起来考查，如</a:t>
            </a:r>
            <a:r>
              <a:rPr lang="en-US" altLang="zh-CN" sz="3600" dirty="0">
                <a:solidFill>
                  <a:schemeClr val="tx1">
                    <a:lumMod val="50000"/>
                    <a:lumOff val="50000"/>
                  </a:schemeClr>
                </a:solidFill>
                <a:latin typeface="微软雅黑" pitchFamily="34" charset="-122"/>
                <a:ea typeface="微软雅黑" pitchFamily="34" charset="-122"/>
              </a:rPr>
              <a:t>2014</a:t>
            </a:r>
            <a:r>
              <a:rPr lang="zh-CN" altLang="en-US" sz="3600" dirty="0">
                <a:solidFill>
                  <a:schemeClr val="tx1">
                    <a:lumMod val="50000"/>
                    <a:lumOff val="50000"/>
                  </a:schemeClr>
                </a:solidFill>
                <a:latin typeface="微软雅黑" pitchFamily="34" charset="-122"/>
                <a:ea typeface="微软雅黑" pitchFamily="34" charset="-122"/>
              </a:rPr>
              <a:t>年新课标全国卷</a:t>
            </a:r>
            <a:r>
              <a:rPr lang="en-US" altLang="zh-CN" sz="3600" dirty="0">
                <a:solidFill>
                  <a:schemeClr val="tx1">
                    <a:lumMod val="50000"/>
                    <a:lumOff val="50000"/>
                  </a:schemeClr>
                </a:solidFill>
                <a:latin typeface="微软雅黑" pitchFamily="34" charset="-122"/>
                <a:ea typeface="微软雅黑" pitchFamily="34" charset="-122"/>
              </a:rPr>
              <a:t>Ⅰ</a:t>
            </a:r>
            <a:r>
              <a:rPr lang="zh-CN" altLang="en-US" sz="3600" dirty="0">
                <a:solidFill>
                  <a:schemeClr val="tx1">
                    <a:lumMod val="50000"/>
                    <a:lumOff val="50000"/>
                  </a:schemeClr>
                </a:solidFill>
                <a:latin typeface="微软雅黑" pitchFamily="34" charset="-122"/>
                <a:ea typeface="微软雅黑" pitchFamily="34" charset="-122"/>
              </a:rPr>
              <a:t>的小说阅读。</a:t>
            </a:r>
          </a:p>
          <a:p>
            <a:pPr>
              <a:lnSpc>
                <a:spcPct val="130000"/>
              </a:lnSpc>
            </a:pPr>
            <a:endParaRPr lang="zh-CN" altLang="en-US" sz="3600" dirty="0">
              <a:latin typeface="微软雅黑" pitchFamily="34" charset="-122"/>
              <a:ea typeface="微软雅黑" pitchFamily="34" charset="-122"/>
            </a:endParaRPr>
          </a:p>
        </p:txBody>
      </p:sp>
    </p:spTree>
    <p:extLst>
      <p:ext uri="{BB962C8B-B14F-4D97-AF65-F5344CB8AC3E}">
        <p14:creationId xmlns:p14="http://schemas.microsoft.com/office/powerpoint/2010/main" xmlns="" val="30590026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9694962"/>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标“*”的为本考点题</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Ⅰ] </a:t>
            </a: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马兰花</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李德霞</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大清早，马兰花从蔬菜批发市场接了满满一车菜回来。车子还没扎稳，邻摊卖水果的三孬就凑过来说：“兰花姐，卖咸菜的麻婶出事了。”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马兰花一惊：“出啥事啦？”</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三孬说：“前天晚上，麻婶收摊回家后，突发脑溢血，幸亏被邻居发现，送到医院里，听说现在还在抢救呢。”</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马兰花想起来了，难怪昨天就没看见麻婶摆摊卖咸菜。三孬又说：“前天上午麻婶接咸菜钱不够，不是借了你六百块钱吗？听说麻婶的女儿从上海赶过来了，你最好还是抽空跟她说说去。”</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387130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additive="base">
                                        <p:cTn id="11" dur="500" fill="hold"/>
                                        <p:tgtEl>
                                          <p:spTgt spid="69"/>
                                        </p:tgtEl>
                                        <p:attrNameLst>
                                          <p:attrName>ppt_x</p:attrName>
                                        </p:attrNameLst>
                                      </p:cBhvr>
                                      <p:tavLst>
                                        <p:tav tm="0">
                                          <p:val>
                                            <p:strVal val="#ppt_x"/>
                                          </p:val>
                                        </p:tav>
                                        <p:tav tm="100000">
                                          <p:val>
                                            <p:strVal val="#ppt_x"/>
                                          </p:val>
                                        </p:tav>
                                      </p:tavLst>
                                    </p:anim>
                                    <p:anim calcmode="lin" valueType="num">
                                      <p:cBhvr additive="base">
                                        <p:cTn id="12"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整整一个上午，马兰花都提不起精神来，不时地瞅着菜摊旁边的那块空地发呆。以前，麻婶就在那里摆摊卖咸菜，不忙的时候，就和马兰花说说话，聊聊天。有时买菜的人多，马兰花忙不过来，不用招呼，麻婶就会主动过来帮个忙</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中午，跑出租车的男人进了菜摊。马兰花就把麻婶的事跟她男人说了。男人说：“我开车陪你去趟医院吧。一来看看麻婶，二来把麻婶借钱的事跟她女儿说说，免得日后有麻烦。”</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马兰花就从三孬的水果摊上买了一大兜水果，坐着男人的车去了医院。</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麻婶已转入重症监护室，还没有脱离生命危险。门口的长椅上，麻婶的女儿哭得眼泪一把，鼻涕一把。马兰花安慰了一番，放下水果就出了医院。男人撵上来，不满地对马兰花说：“我碰你好几次，你咋不提麻婶借钱的事？”</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马兰花说：“你也不看看，那是提钱的时候吗？”</a:t>
            </a:r>
          </a:p>
        </p:txBody>
      </p:sp>
    </p:spTree>
    <p:extLst>
      <p:ext uri="{BB962C8B-B14F-4D97-AF65-F5344CB8AC3E}">
        <p14:creationId xmlns:p14="http://schemas.microsoft.com/office/powerpoint/2010/main" xmlns="" val="26160946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男人急了：“你现在不提，万一麻婶救不过来，你找谁要去？”</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马兰花火了：“你咋尽往坏处想啊？你就肯定麻婶救不过来？你就肯定人家会赖咱那六百块钱？啥人啊！”</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男人铁青了脸，怒气冲冲地上了车。一路上，男人把车开得飞快。</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第三天，有消息传来，麻婶没能救过来，昨天她女儿火化了麻婶，带着骨灰连夜飞回了上海。</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男人知道后，特意赶过来，冲着马兰花吼：“钱呢？麻婶的女儿还你了吗？老子就没见过你这么傻的女人！”</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男人离开时，一脚踢翻一只菜篓子，红艳艳的西红柿滚了一地。</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马兰花的眼泪在眼眶里打转转。</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1495298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从此，男人耿耿于怀，</a:t>
            </a:r>
            <a:r>
              <a:rPr lang="zh-CN" altLang="en-US" sz="4000" u="wavyHeavy" dirty="0">
                <a:solidFill>
                  <a:schemeClr val="tx1">
                    <a:lumMod val="50000"/>
                    <a:lumOff val="50000"/>
                  </a:schemeClr>
                </a:solidFill>
                <a:latin typeface="微软雅黑" pitchFamily="34" charset="-122"/>
                <a:ea typeface="微软雅黑" pitchFamily="34" charset="-122"/>
              </a:rPr>
              <a:t>有事没事就把六百块钱的事挂在嘴边</a:t>
            </a:r>
            <a:r>
              <a:rPr lang="zh-CN" altLang="en-US" sz="4000" dirty="0">
                <a:solidFill>
                  <a:schemeClr val="tx1">
                    <a:lumMod val="50000"/>
                    <a:lumOff val="50000"/>
                  </a:schemeClr>
                </a:solidFill>
                <a:latin typeface="微软雅黑" pitchFamily="34" charset="-122"/>
                <a:ea typeface="微软雅黑" pitchFamily="34" charset="-122"/>
              </a:rPr>
              <a:t>。马兰花只当没听见。一天，正吃着饭，</a:t>
            </a:r>
            <a:r>
              <a:rPr lang="zh-CN" altLang="en-US" sz="4000" u="wavyHeavy" dirty="0">
                <a:solidFill>
                  <a:schemeClr val="tx1">
                    <a:lumMod val="50000"/>
                    <a:lumOff val="50000"/>
                  </a:schemeClr>
                </a:solidFill>
                <a:latin typeface="微软雅黑" pitchFamily="34" charset="-122"/>
                <a:ea typeface="微软雅黑" pitchFamily="34" charset="-122"/>
              </a:rPr>
              <a:t>男人又拿六百块钱说事了</a:t>
            </a:r>
            <a:r>
              <a:rPr lang="zh-CN" altLang="en-US" sz="4000" dirty="0">
                <a:solidFill>
                  <a:schemeClr val="tx1">
                    <a:lumMod val="50000"/>
                    <a:lumOff val="50000"/>
                  </a:schemeClr>
                </a:solidFill>
                <a:latin typeface="微软雅黑" pitchFamily="34" charset="-122"/>
                <a:ea typeface="微软雅黑" pitchFamily="34" charset="-122"/>
              </a:rPr>
              <a:t>。男人说：“咱都进城好几年了，住的房子还是租来的。你倒好，</a:t>
            </a:r>
            <a:r>
              <a:rPr lang="zh-CN" altLang="en-US" sz="4000" u="wavyHeavy" dirty="0">
                <a:solidFill>
                  <a:schemeClr val="tx1">
                    <a:lumMod val="50000"/>
                    <a:lumOff val="50000"/>
                  </a:schemeClr>
                </a:solidFill>
                <a:latin typeface="微软雅黑" pitchFamily="34" charset="-122"/>
                <a:ea typeface="微软雅黑" pitchFamily="34" charset="-122"/>
              </a:rPr>
              <a:t>拿六百块钱打了水漂儿</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马兰花终于憋不住了，眼里含着泪说：“你有完没完？不就六百块钱吗？是个命！就当麻婶是我干妈，我孝敬了干妈，成了吧？”</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男人一撂碗，拂袖而去，把屋门摔得山响。</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日子水一样流淌。转眼，一个月过去。</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这天，马兰花卖完菜回到家。一进门，就看见男人系着围裙，做了香喷喷的一桌饭菜。马兰花呆了，诧异地说：“日头从西边出来啦？”</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上小学二年级的女儿嘴快，说：“妈妈，是有位阿姨给你寄来了钱和信，爸爸高兴，说是要犒劳你的。”</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379693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3293209"/>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马兰花看着男人说：“到底咋回事？”</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男人挠挠头，嘿嘿一笑：“是麻婶的女儿从上海寄来的。”</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“信里都说了些啥？”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男人从抽屉里取出一张汇款单和一封信，说：“你自己看嘛。”</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7463969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916734"/>
            <a:ext cx="19788326"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马兰花接过信，就着灯光看起来。信中写道：“兰花姐，实在是对不起了。母亲去世后，我没来得及整理她的东西，就大包小包地运回上海了。前几天清理母亲的遗物时，我意外地发现了一个小本本，上面记着她借你六百块钱的事，还有借钱的日期。根据时间推断，我敢肯定，母亲没有还这笔钱。本来母亲在医院时，你还送了一兜水果过来，可你就是没提母亲借钱的事。还好我曾经和母亲到你家串过门，记着地址。不然麻烦可就大了。汇去一千元，多出来的四百块算是对大姐的一点儿心意吧。还有一事，我听母亲说过，大姐一家住的那房子还是租来的。母亲走了，房子我用不上，一时半会儿也卖不了，大姐如果不嫌弃，就搬过去住吧，就当帮我看房子了，钥匙我随后寄去。”</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马兰花读着信，读出满眼的泪水</a:t>
            </a:r>
            <a:r>
              <a:rPr lang="en-US" altLang="zh-CN" sz="4000" dirty="0">
                <a:solidFill>
                  <a:schemeClr val="tx1">
                    <a:lumMod val="50000"/>
                    <a:lumOff val="50000"/>
                  </a:schemeClr>
                </a:solidFill>
                <a:latin typeface="微软雅黑" pitchFamily="34" charset="-122"/>
                <a:ea typeface="微软雅黑" pitchFamily="34" charset="-122"/>
              </a:rPr>
              <a:t>……</a:t>
            </a:r>
          </a:p>
          <a:p>
            <a:pPr algn="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有删改</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23625995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6754" y="3778993"/>
            <a:ext cx="19788326" cy="8816773"/>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下列对这篇小说思想内容与艺术特色的分析和鉴赏，最恰当的两项是</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．马兰花刚从市场接菜回来，三孬就急忙告诉她麻婶生病住院的事，还鼓动她到医院向麻婶女儿要钱，说明三孬好嚼舌，是个搬弄是非的人。</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．马兰花的丈夫因为六百元钱就耿耿于怀，收到一千元的汇款单后又主动为妻子做饭，这些细节惟妙惟肖地写出了这个人物的世故圆滑、反复无常。</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．小说以麻婶女儿来信作为结局，既在意料之外，又在情理之中，不仅呼应了故事留下的悬念，还巧妙地造成了情节的逆转，颇具艺术匠心。</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．小说注重于细微处写人，从上海来信中可以看出，麻婶的女儿是一个通情达理的人，又是一个精明的人，她内心深处很不愿意欠别人的情。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a:t>
            </a:r>
            <a:r>
              <a:rPr lang="zh-CN" altLang="en-US" sz="4000" dirty="0">
                <a:solidFill>
                  <a:schemeClr val="tx1">
                    <a:lumMod val="50000"/>
                    <a:lumOff val="50000"/>
                  </a:schemeClr>
                </a:solidFill>
                <a:latin typeface="微软雅黑" pitchFamily="34" charset="-122"/>
                <a:ea typeface="微软雅黑" pitchFamily="34" charset="-122"/>
              </a:rPr>
              <a:t>．发生在马兰花与麻婶两家之间的故事温馨动人，其中也蕴含着作者对当下社会伦理道德和人际关系的忧虑与反思，这是小说的深刻之处。</a:t>
            </a: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原味母题</a:t>
            </a:r>
          </a:p>
        </p:txBody>
      </p:sp>
    </p:spTree>
    <p:extLst>
      <p:ext uri="{BB962C8B-B14F-4D97-AF65-F5344CB8AC3E}">
        <p14:creationId xmlns:p14="http://schemas.microsoft.com/office/powerpoint/2010/main" xmlns="" val="4435534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16338"/>
            <a:ext cx="19800000" cy="79390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88742"/>
            <a:ext cx="19800000"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项不给分。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项，“说明三孬好嚼舌，是个搬弄是非的人”错，三孬告诉马兰花关于麻婶的事情，只是作为旁观者转述事情，并不能表现这一性格特点；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项，“这些细节惟妙惟肖地写出了这个人物的世故圆滑、反复无常”错，表现的是马兰花丈夫重利的思想；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项，“又是一个精明的人，她内心深处很不愿意欠别人的情”的解说不太合理，是更多地表现了麻婶的女儿知恩图报的品质。</a:t>
            </a:r>
          </a:p>
        </p:txBody>
      </p:sp>
    </p:spTree>
    <p:extLst>
      <p:ext uri="{BB962C8B-B14F-4D97-AF65-F5344CB8AC3E}">
        <p14:creationId xmlns:p14="http://schemas.microsoft.com/office/powerpoint/2010/main" xmlns="" val="9301407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14582"/>
          </a:xfrm>
          <a:prstGeom prst="rect">
            <a:avLst/>
          </a:prstGeom>
          <a:noFill/>
        </p:spPr>
        <p:txBody>
          <a:bodyPr wrap="square" rtlCol="0">
            <a:spAutoFit/>
          </a:bodyPr>
          <a:lstStyle/>
          <a:p>
            <a:pPr>
              <a:lnSpc>
                <a:spcPct val="130000"/>
              </a:lnSpc>
            </a:pPr>
            <a:r>
              <a:rPr lang="zh-CN" altLang="en-US" sz="4000" dirty="0">
                <a:solidFill>
                  <a:srgbClr val="EF8340"/>
                </a:solidFill>
                <a:latin typeface="微软雅黑" pitchFamily="34" charset="-122"/>
                <a:ea typeface="微软雅黑" pitchFamily="34" charset="-122"/>
              </a:rPr>
              <a:t>*</a:t>
            </a:r>
            <a:r>
              <a:rPr lang="en-US" altLang="zh-CN" sz="4000" dirty="0">
                <a:solidFill>
                  <a:srgbClr val="EF8340"/>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小说有明暗两条线索，分别是什么？这样处理有什么好处？请简要分析。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023200" y="4208744"/>
            <a:ext cx="19800000" cy="67466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19976" y="4186792"/>
            <a:ext cx="19800000" cy="578369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问：明线是马兰花一家为借款而引发的冲突，暗线是麻婶母女的还款过程。第二问：①设置麻婶母女还款这一暗线，虽然着墨不多，但仍可展现她们的品质，丰富小说的主题；②明暗线索交织，使小说情节更为集中紧凑，突出了主人公的形象。</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小说行文思路及线索结构的能力。本篇小说的主要构架就是小说的主人公夫妻二人因六百元借款而引起的争执，这也是文章从表象层面所叙述的内容，所以这是小说的明线；而承载夫妻二人在借款这件事情上态度发生变化的事情是麻婶母女还款之事。明暗线索交织安排的作用主要从表现小说主人公人物形象、主题、情节发展等方面进行分析。第一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分，第二问每点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p>
        </p:txBody>
      </p:sp>
    </p:spTree>
    <p:extLst>
      <p:ext uri="{BB962C8B-B14F-4D97-AF65-F5344CB8AC3E}">
        <p14:creationId xmlns:p14="http://schemas.microsoft.com/office/powerpoint/2010/main" xmlns="" val="4136590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1818" y="3060750"/>
            <a:ext cx="19788326" cy="8094524"/>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标“*”的为本考点题</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Ⅱ] </a:t>
            </a:r>
            <a:r>
              <a:rPr lang="zh-CN" altLang="en-US" sz="4000" dirty="0">
                <a:solidFill>
                  <a:schemeClr val="tx1">
                    <a:lumMod val="50000"/>
                    <a:lumOff val="50000"/>
                  </a:schemeClr>
                </a:solidFill>
                <a:latin typeface="微软雅黑" pitchFamily="34" charset="-122"/>
                <a:ea typeface="微软雅黑" pitchFamily="34" charset="-122"/>
              </a:rPr>
              <a:t>阅读下面的文字，完成</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题。</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塾师老汪</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汪在开封上过七年学，也算有学问了。老汪瘦，留个分头，穿上长衫，像个读书人；但老汪嘴笨，又有些结巴，并不适合教书。也许他肚子里有东西，但像茶壶里煮饺子，倒不出来。头几年教私塾，每到一家，教不到三个月，就被人辞退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人问：“老汪，你有学问吗？”</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老汪红着脸：“拿纸笔来，我给你做一篇述论。”</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人：“有，咋说不出来呢？”</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老汪叹息：“我跟你说不清楚，躁人之辞多，吉人之辞寡。”</a:t>
            </a:r>
          </a:p>
        </p:txBody>
      </p:sp>
    </p:spTree>
    <p:extLst>
      <p:ext uri="{BB962C8B-B14F-4D97-AF65-F5344CB8AC3E}">
        <p14:creationId xmlns:p14="http://schemas.microsoft.com/office/powerpoint/2010/main" xmlns="" val="23581354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additive="base">
                                        <p:cTn id="11" dur="500" fill="hold"/>
                                        <p:tgtEl>
                                          <p:spTgt spid="69"/>
                                        </p:tgtEl>
                                        <p:attrNameLst>
                                          <p:attrName>ppt_x</p:attrName>
                                        </p:attrNameLst>
                                      </p:cBhvr>
                                      <p:tavLst>
                                        <p:tav tm="0">
                                          <p:val>
                                            <p:strVal val="#ppt_x"/>
                                          </p:val>
                                        </p:tav>
                                        <p:tav tm="100000">
                                          <p:val>
                                            <p:strVal val="#ppt_x"/>
                                          </p:val>
                                        </p:tav>
                                      </p:tavLst>
                                    </p:anim>
                                    <p:anim calcmode="lin" valueType="num">
                                      <p:cBhvr additive="base">
                                        <p:cTn id="12"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208744"/>
            <a:ext cx="19800000" cy="67466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小说在刻画马兰花这个形象时，突出了她的哪些性格特征？请简要分析。</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053082" y="4185651"/>
            <a:ext cx="19800000"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朴实善良。听说麻婶的不幸后，不时发呆，并及时到医院探视。②善解人意。见麻婶女儿伤心，便不再提借钱的事；丈夫对她不满，她尽量忍让。③做人有原则。尽管挣钱不易，但不为钱伤害情义；丈夫言行过分，她会据理力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概括小说人物形象的能力。马兰花这一人物形象主要是通过三孬告知麻婶突发脑溢血、马兰花去医院探视以及与丈夫之间的摩擦等事情来表现的。从马兰花知道消息后的发呆、去医院探视、与丈夫的交谈等可看出她的朴实善良；从她在医院的表现和对待丈夫的态度可看出她的善解人意和忍让；从她对丈夫反复提起借钱一事的表现可看出她做人做事有一定的原则。</a:t>
            </a:r>
          </a:p>
        </p:txBody>
      </p:sp>
    </p:spTree>
    <p:extLst>
      <p:ext uri="{BB962C8B-B14F-4D97-AF65-F5344CB8AC3E}">
        <p14:creationId xmlns:p14="http://schemas.microsoft.com/office/powerpoint/2010/main" xmlns="" val="207359953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776341"/>
            <a:ext cx="19800000" cy="6179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小说三次写马兰花流泪，每次流泪的表现都不同，心情也不一样。请结合小说内容进行具体分析，并说明这样写有什么效果。</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053082" y="4769247"/>
            <a:ext cx="19800000"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具体分析：①第一次是“眼泪在眼眶里打转转”，强忍泪水的背后，是受到丈夫指责后的委屈与隐忍；②第二次是“眼里含着泪”，含着泪水的背后，是对丈夫不明人情事理、斤斤计较的气愤与不满；③最后一次是“满眼的泪水”，满眼泪水的背后，是对麻婶去世的惋惜，对麻婶女儿知恩图报的感激，以及对丈夫终于不再唠叨埋怨的释然。说明效果：三次描写，层层递进，丰富了马兰花的人物形象，凸显了小说“人间自有真情在”的主题。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具体分析，每点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分；说明效果，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5842827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3060750"/>
            <a:ext cx="19800000" cy="7894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057568"/>
            <a:ext cx="19800000"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究小说情节安排以及人物心理的能力。小说中三次写到了马兰花流泪，第一次是在麻婶刚刚去世丈夫埋怨她的时候，这表明马兰花受到丈夫指责后内心的委屈与隐忍；第二次流泪是在她多次忍受丈夫的埋怨之后而反抗时，表现了她对丈夫处世态度的不满；第三处流泪是在读麻婶女儿写的信时，这表明她对麻婶的思念、对其女儿知恩图报的欣慰与感激等。作者设置三处流泪，不仅是为了凸显主人公的人物形象，更是为了表现“人间自有真情在”的主题。</a:t>
            </a:r>
          </a:p>
        </p:txBody>
      </p:sp>
    </p:spTree>
    <p:extLst>
      <p:ext uri="{BB962C8B-B14F-4D97-AF65-F5344CB8AC3E}">
        <p14:creationId xmlns:p14="http://schemas.microsoft.com/office/powerpoint/2010/main" xmlns="" val="1466477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6754" y="3778993"/>
            <a:ext cx="19788326"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5.</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概括情节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请梳理出小说的行文思路。</a:t>
            </a:r>
            <a:endParaRPr lang="en-US" altLang="zh-CN" sz="4000" dirty="0">
              <a:solidFill>
                <a:schemeClr val="tx1">
                  <a:lumMod val="50000"/>
                  <a:lumOff val="50000"/>
                </a:schemeClr>
              </a:solidFill>
              <a:latin typeface="微软雅黑" pitchFamily="34" charset="-122"/>
              <a:ea typeface="微软雅黑" pitchFamily="34" charset="-122"/>
            </a:endParaRPr>
          </a:p>
        </p:txBody>
      </p:sp>
      <p:pic>
        <p:nvPicPr>
          <p:cNvPr id="11" name="Picture 2"/>
          <p:cNvPicPr>
            <a:picLocks noChangeAspect="1" noChangeArrowheads="1"/>
          </p:cNvPicPr>
          <p:nvPr/>
        </p:nvPicPr>
        <p:blipFill>
          <a:blip r:embed="rId2" cstate="print"/>
          <a:srcRect/>
          <a:stretch>
            <a:fillRect/>
          </a:stretch>
        </p:blipFill>
        <p:spPr bwMode="auto">
          <a:xfrm>
            <a:off x="2059953" y="3005230"/>
            <a:ext cx="2677891" cy="597458"/>
          </a:xfrm>
          <a:prstGeom prst="rect">
            <a:avLst/>
          </a:prstGeom>
          <a:solidFill>
            <a:srgbClr val="404040"/>
          </a:solidFill>
          <a:ln w="9525">
            <a:noFill/>
            <a:miter lim="800000"/>
            <a:headEnd/>
            <a:tailEnd/>
          </a:ln>
          <a:effectLst/>
        </p:spPr>
      </p:pic>
      <p:sp>
        <p:nvSpPr>
          <p:cNvPr id="12" name="矩形 11"/>
          <p:cNvSpPr/>
          <p:nvPr/>
        </p:nvSpPr>
        <p:spPr>
          <a:xfrm>
            <a:off x="2249964" y="295286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对点子题</a:t>
            </a:r>
          </a:p>
        </p:txBody>
      </p:sp>
      <p:sp>
        <p:nvSpPr>
          <p:cNvPr id="10" name="矩形 9"/>
          <p:cNvSpPr/>
          <p:nvPr/>
        </p:nvSpPr>
        <p:spPr>
          <a:xfrm>
            <a:off x="2023200" y="4851414"/>
            <a:ext cx="19800000" cy="61039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56953" y="4848232"/>
            <a:ext cx="19800000" cy="297312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马兰花借钱给麻婶；②到医院看望麻婶未提钱；③对丈夫常拿六百元钱说事很伤心；④因麻婶女儿还钱、借房而满眼泪水。</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抓住主要的矛盾冲突、重要场面、重要事件等几方面概括。围绕“马兰花借钱”以及由此引发的一系列事件作答。</a:t>
            </a:r>
          </a:p>
        </p:txBody>
      </p:sp>
    </p:spTree>
    <p:extLst>
      <p:ext uri="{BB962C8B-B14F-4D97-AF65-F5344CB8AC3E}">
        <p14:creationId xmlns:p14="http://schemas.microsoft.com/office/powerpoint/2010/main" xmlns="" val="41453471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6.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线索及其作用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小说以“六百元钱”为线索，写了不同的人物，跌宕起伏。请结合全文简要分析其作用。</a:t>
            </a:r>
          </a:p>
        </p:txBody>
      </p:sp>
      <p:sp>
        <p:nvSpPr>
          <p:cNvPr id="8" name="矩形 7"/>
          <p:cNvSpPr/>
          <p:nvPr/>
        </p:nvSpPr>
        <p:spPr>
          <a:xfrm>
            <a:off x="2023200" y="4776341"/>
            <a:ext cx="19800000" cy="6179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4810398"/>
            <a:ext cx="19800000"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六百元钱贯穿全文，使文章浑然一体，结构完整严谨，由借钱始还钱终，中间是夫妻二人因此而发生的矛盾；②丰富了人物形象，马兰花的善良、丈夫的暴躁、麻婶女儿的感恩因六百元钱而充分显露；③突显主题，六百元钱，有借有还，表明人间自有真情在。</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从人物形象、情节发展、主题表达等角度分析。题干中是“不同的人物”，分析时不能只分析马兰花一人。</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2309319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776341"/>
            <a:ext cx="19800000" cy="6179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7.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情节作用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小说中画波浪线部分提到“六百块钱”，一段中三次提及，反复出现，有什么作用？</a:t>
            </a:r>
          </a:p>
        </p:txBody>
      </p:sp>
      <p:sp>
        <p:nvSpPr>
          <p:cNvPr id="8" name="矩形 7"/>
          <p:cNvSpPr/>
          <p:nvPr/>
        </p:nvSpPr>
        <p:spPr>
          <a:xfrm>
            <a:off x="2053082" y="4927435"/>
            <a:ext cx="19800000"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交代双方矛盾产生的缘由，推动故事情节的自然发展。②为塑造人物形象服务，形成两个人物性格特点之间的鲜明对比。③可以使发展中的情节跌宕起伏，前后呼应。④更能一步步地激化矛盾，最终为彰显主题服务。</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可以从与人物形象塑造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或性格特征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的关系、与主题的关系和激发读者兴趣等方面思考。</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2363399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4776341"/>
            <a:ext cx="19800000" cy="6179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8.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结构安排的作用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小说以马兰花夫妇收到麻婶女儿的来信结尾，这样的安排有什么作用？请结合全文谈谈你的看法。</a:t>
            </a:r>
          </a:p>
        </p:txBody>
      </p:sp>
      <p:sp>
        <p:nvSpPr>
          <p:cNvPr id="8" name="矩形 7"/>
          <p:cNvSpPr/>
          <p:nvPr/>
        </p:nvSpPr>
        <p:spPr>
          <a:xfrm>
            <a:off x="2053082" y="4769247"/>
            <a:ext cx="19800000"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一：我认为结尾深化了“人间自有真情在”的主题。①小说结尾是马兰花夫妇收到了麻婶女儿的来信，信的内容是表达对马兰花的感激之情，不仅还了母亲所借的钱，还将母亲的房子借给他们使用。善有善报的感恩之情满人间。②“马兰花读着信，读出满眼的泪水”，满眼泪水的背后，是对麻婶去世的惋惜，对麻婶女儿知恩图报的感激，以及对丈夫终于不再唠叨的释然。人与人之间的相助之情满社会。③“男人系着围裙，做了香喷喷的一桌饭菜”，男人因为来信而明白了自己的错误，知错即改的夫妻温情满家园。</a:t>
            </a:r>
          </a:p>
        </p:txBody>
      </p:sp>
    </p:spTree>
    <p:extLst>
      <p:ext uri="{BB962C8B-B14F-4D97-AF65-F5344CB8AC3E}">
        <p14:creationId xmlns:p14="http://schemas.microsoft.com/office/powerpoint/2010/main" xmlns="" val="3077866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3060750"/>
            <a:ext cx="19800000" cy="7894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057568"/>
            <a:ext cx="19800000" cy="8014502"/>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二：我认为结尾实现了情节的逆转，收到“出人意料、情理之中”的表达效果。①心灵的逆转。麻婶女儿在来信中表达了对马兰花的感激之情，不仅还了母亲所借的钱，还将母亲的房子借给他们使用。这与前面男人指责妻子“拿六百块钱打了水漂儿”形成对比，造成逆转。②现实的逆转。麻婶女儿知恩图报，从母亲的小本本里面得知实情，与前文麻婶女儿火化了麻婶回上海，马兰花可能无法再收回自己的钱形成了逆转。③人情的逆转。麻婶记账、女儿还钱、男人改错、兰花流泪，让原本冷漠的社会一下子变得温情脉脉。</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三：我认为结尾进一步丰富了人物的形象。①马兰花读信含泪，满眼泪水的背后，是对麻婶去世的惋惜，对麻婶女儿知恩图报的感激，以及对丈夫终于不再唠叨的释然。其善良形象跃然纸上。②“男人系着围裙，做了香喷喷的一桌饭菜”，让我们在看到其暴躁的同时也看到了其人性中知错能改的美好一面。③麻婶女儿从母亲的小本本里面得知实情，不仅借六百还一千，还将母亲的房子借给他们使用，表达的是对马兰花的感激之情，其知恩图报的美德也随之被凸显出来。</a:t>
            </a:r>
          </a:p>
        </p:txBody>
      </p:sp>
    </p:spTree>
    <p:extLst>
      <p:ext uri="{BB962C8B-B14F-4D97-AF65-F5344CB8AC3E}">
        <p14:creationId xmlns:p14="http://schemas.microsoft.com/office/powerpoint/2010/main" xmlns="" val="11912054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3060750"/>
            <a:ext cx="19800000" cy="7894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057568"/>
            <a:ext cx="19800000"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可围绕信的内容以及马兰花、男人、麻婶女儿等相关人物，从深化主题、人物塑造、情节逆转等角度探究。</a:t>
            </a:r>
          </a:p>
        </p:txBody>
      </p:sp>
    </p:spTree>
    <p:extLst>
      <p:ext uri="{BB962C8B-B14F-4D97-AF65-F5344CB8AC3E}">
        <p14:creationId xmlns:p14="http://schemas.microsoft.com/office/powerpoint/2010/main" xmlns="" val="194307193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21880" y="2772718"/>
            <a:ext cx="11039884" cy="7294305"/>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类型一　概括情节类</a:t>
            </a:r>
            <a:endParaRPr lang="en-US" altLang="zh-CN" sz="4000" b="1" kern="100" dirty="0">
              <a:solidFill>
                <a:srgbClr val="EF8340"/>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情节构成</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情节是小说所描写的事件发展演变的全过程，一般由开端、发展、高潮、结局四个部分组成。有的小说前面还有序幕，后面还有尾声。尾声多为对故事背景的交代，用环境描写来渲染气氛；序幕多为对故事或人物的后续交代。</a:t>
            </a:r>
          </a:p>
          <a:p>
            <a:pPr indent="1071563" algn="just">
              <a:lnSpc>
                <a:spcPct val="130000"/>
              </a:lnSpc>
              <a:spcAft>
                <a:spcPts val="0"/>
              </a:spcAft>
            </a:pPr>
            <a:endParaRPr lang="zh-CN" altLang="en-US" sz="4000" b="1" dirty="0">
              <a:solidFill>
                <a:schemeClr val="tx1">
                  <a:lumMod val="50000"/>
                  <a:lumOff val="50000"/>
                </a:schemeClr>
              </a:solidFill>
              <a:latin typeface="微软雅黑" pitchFamily="34" charset="-122"/>
              <a:ea typeface="微软雅黑" pitchFamily="34" charset="-122"/>
            </a:endParaRPr>
          </a:p>
        </p:txBody>
      </p:sp>
      <p:pic>
        <p:nvPicPr>
          <p:cNvPr id="5" name="图片 4"/>
          <p:cNvPicPr>
            <a:picLocks noChangeAspect="1"/>
          </p:cNvPicPr>
          <p:nvPr/>
        </p:nvPicPr>
        <p:blipFill>
          <a:blip r:embed="rId2" cstate="print"/>
          <a:stretch>
            <a:fillRect/>
          </a:stretch>
        </p:blipFill>
        <p:spPr>
          <a:xfrm>
            <a:off x="13321804" y="5292998"/>
            <a:ext cx="8069348" cy="5036085"/>
          </a:xfrm>
          <a:prstGeom prst="rect">
            <a:avLst/>
          </a:prstGeom>
        </p:spPr>
      </p:pic>
    </p:spTree>
    <p:extLst>
      <p:ext uri="{BB962C8B-B14F-4D97-AF65-F5344CB8AC3E}">
        <p14:creationId xmlns:p14="http://schemas.microsoft.com/office/powerpoint/2010/main" xmlns="" val="17047517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0" end="0"/>
                                            </p:txEl>
                                          </p:spTgt>
                                        </p:tgtEl>
                                        <p:attrNameLst>
                                          <p:attrName>style.visibility</p:attrName>
                                        </p:attrNameLst>
                                      </p:cBhvr>
                                      <p:to>
                                        <p:strVal val="visible"/>
                                      </p:to>
                                    </p:set>
                                    <p:animEffect transition="in" filter="fade">
                                      <p:cBhvr>
                                        <p:cTn id="10" dur="2000"/>
                                        <p:tgtEl>
                                          <p:spTgt spid="69">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9">
                                            <p:txEl>
                                              <p:pRg st="1" end="1"/>
                                            </p:txEl>
                                          </p:spTgt>
                                        </p:tgtEl>
                                        <p:attrNameLst>
                                          <p:attrName>style.visibility</p:attrName>
                                        </p:attrNameLst>
                                      </p:cBhvr>
                                      <p:to>
                                        <p:strVal val="visible"/>
                                      </p:to>
                                    </p:set>
                                    <p:animEffect transition="in" filter="fade">
                                      <p:cBhvr>
                                        <p:cTn id="13" dur="2000"/>
                                        <p:tgtEl>
                                          <p:spTgt spid="69">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9">
                                            <p:txEl>
                                              <p:pRg st="2" end="2"/>
                                            </p:txEl>
                                          </p:spTgt>
                                        </p:tgtEl>
                                        <p:attrNameLst>
                                          <p:attrName>style.visibility</p:attrName>
                                        </p:attrNameLst>
                                      </p:cBhvr>
                                      <p:to>
                                        <p:strVal val="visible"/>
                                      </p:to>
                                    </p:set>
                                    <p:animEffect transition="in" filter="fade">
                                      <p:cBhvr>
                                        <p:cTn id="16" dur="2000"/>
                                        <p:tgtEl>
                                          <p:spTgt spid="69">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9">
                                            <p:txEl>
                                              <p:pRg st="3" end="3"/>
                                            </p:txEl>
                                          </p:spTgt>
                                        </p:tgtEl>
                                        <p:attrNameLst>
                                          <p:attrName>style.visibility</p:attrName>
                                        </p:attrNameLst>
                                      </p:cBhvr>
                                      <p:to>
                                        <p:strVal val="visible"/>
                                      </p:to>
                                    </p:set>
                                    <p:animEffect transition="in" filter="fade">
                                      <p:cBhvr>
                                        <p:cTn id="19" dur="2000"/>
                                        <p:tgtEl>
                                          <p:spTgt spid="69">
                                            <p:txEl>
                                              <p:pRg st="3" end="3"/>
                                            </p:txEl>
                                          </p:spTgt>
                                        </p:tgtEl>
                                      </p:cBhvr>
                                    </p:animEffect>
                                  </p:childTnLst>
                                </p:cTn>
                              </p:par>
                              <p:par>
                                <p:cTn id="20" presetID="1"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729430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但不管辞之多寡，学堂上，</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论语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中“四海困穷，天禄永终”一句，哪有翻来覆去讲十天还讲不清楚的道理？自己讲不清楚，动不动还跟学生急：“啥叫朽木不可雕呢？ 圣人指的就是你们。”</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四处流落七八年，老汪终于在镇上落下了脚。</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汪的私塾，设在东家老范的牛屋。老汪亲题了一块匾，“种桃书屋”，挂在牛屋的门楣上。老范自家设私塾，允许别家孩子来随听，不用交束脩，自带干粮就行了。十里八乡，便有许多孩子来随听。由于老汪讲文讲不清楚，徒儿们十有八个与他作对，何况十有八个本也没想听学，只是借此躲开家中活计，图个安逸罢了。但老汪是个认真的人， 便平添了许多烦恼，往往讲着讲着就不讲了，说：“我讲你们也不懂。”</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4553985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安排技巧</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情节安排的技巧包括设悬念、做铺垫、设伏笔、过渡、照应、点题等，此部分将在后面“品味表达技巧”里细讲。</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marL="742950" indent="-742950" algn="just">
              <a:lnSpc>
                <a:spcPct val="130000"/>
              </a:lnSpc>
              <a:spcAft>
                <a:spcPts val="0"/>
              </a:spcAft>
              <a:buAutoNum type="arabicPeriod"/>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用简明的语句概括主要故事情节。</a:t>
            </a:r>
          </a:p>
          <a:p>
            <a:pPr marL="742950" indent="-742950" algn="just">
              <a:lnSpc>
                <a:spcPct val="130000"/>
              </a:lnSpc>
              <a:spcAft>
                <a:spcPts val="0"/>
              </a:spcAft>
              <a:buAutoNum type="arabicPeriod"/>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文中共写了哪几件事？请依次加以概括。</a:t>
            </a:r>
          </a:p>
          <a:p>
            <a:pPr marL="742950" indent="-742950" algn="just">
              <a:lnSpc>
                <a:spcPct val="130000"/>
              </a:lnSpc>
              <a:spcAft>
                <a:spcPts val="0"/>
              </a:spcAft>
              <a:buAutoNum type="arabicPeriod"/>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概括小说的某一部分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开端、发展、高潮和结局四部分中的某一个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内容。</a:t>
            </a:r>
          </a:p>
          <a:p>
            <a:pPr marL="742950" indent="-742950" algn="just">
              <a:lnSpc>
                <a:spcPct val="130000"/>
              </a:lnSpc>
              <a:spcAft>
                <a:spcPts val="0"/>
              </a:spcAft>
              <a:buAutoNum type="arabicPeriod"/>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简要概括人物的心理变化过程。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考查概括小说局部情节的能力</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marL="742950" indent="-742950" algn="just">
              <a:lnSpc>
                <a:spcPct val="130000"/>
              </a:lnSpc>
              <a:spcAft>
                <a:spcPts val="0"/>
              </a:spcAft>
              <a:buAutoNum type="arabicPeriod"/>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小说的情节一波三折，请概括出情节发展的跌宕之处。</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9724821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1614801"/>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四抓”概括情节</a:t>
            </a:r>
          </a:p>
        </p:txBody>
      </p:sp>
      <p:graphicFrame>
        <p:nvGraphicFramePr>
          <p:cNvPr id="4" name="表格 3"/>
          <p:cNvGraphicFramePr>
            <a:graphicFrameLocks noGrp="1"/>
          </p:cNvGraphicFramePr>
          <p:nvPr>
            <p:extLst>
              <p:ext uri="{D42A27DB-BD31-4B8C-83A1-F6EECF244321}">
                <p14:modId xmlns:p14="http://schemas.microsoft.com/office/powerpoint/2010/main" xmlns="" val="2295028128"/>
              </p:ext>
            </p:extLst>
          </p:nvPr>
        </p:nvGraphicFramePr>
        <p:xfrm>
          <a:off x="2023200" y="4776340"/>
          <a:ext cx="19859764" cy="6925369"/>
        </p:xfrm>
        <a:graphic>
          <a:graphicData uri="http://schemas.openxmlformats.org/drawingml/2006/table">
            <a:tbl>
              <a:tblPr>
                <a:tableStyleId>{5C22544A-7EE6-4342-B048-85BDC9FD1C3A}</a:tableStyleId>
              </a:tblPr>
              <a:tblGrid>
                <a:gridCol w="1505516">
                  <a:extLst>
                    <a:ext uri="{9D8B030D-6E8A-4147-A177-3AD203B41FA5}">
                      <a16:colId xmlns:a16="http://schemas.microsoft.com/office/drawing/2014/main" xmlns="" val="20000"/>
                    </a:ext>
                  </a:extLst>
                </a:gridCol>
                <a:gridCol w="18354248">
                  <a:extLst>
                    <a:ext uri="{9D8B030D-6E8A-4147-A177-3AD203B41FA5}">
                      <a16:colId xmlns:a16="http://schemas.microsoft.com/office/drawing/2014/main" xmlns="" val="20001"/>
                    </a:ext>
                  </a:extLst>
                </a:gridCol>
              </a:tblGrid>
              <a:tr h="1888737">
                <a:tc>
                  <a:txBody>
                    <a:bodyPr/>
                    <a:lstStyle/>
                    <a:p>
                      <a:pPr algn="ctr">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抓线索</a:t>
                      </a:r>
                    </a:p>
                  </a:txBody>
                  <a:tcPr marL="68580" marR="68580" marT="0" marB="0" anchor="ctr"/>
                </a:tc>
                <a:tc>
                  <a:txBody>
                    <a:bodyPr/>
                    <a:lstStyle/>
                    <a:p>
                      <a:pPr algn="l">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线索贯穿小说的情节发展，它可以是某人、某物、某种情感、某个事件，还可以是时间、空间。阅读小说，抓住线索是把握故事情节发展的关键。如小说《项链》中的线索是项链，女主人公“借项链—丢项链—赔项链—还债务—发现项链是赝品”，都与“项链”有关</a:t>
                      </a:r>
                    </a:p>
                  </a:txBody>
                  <a:tcPr marL="68580" marR="68580" marT="0" marB="0" anchor="ctr"/>
                </a:tc>
                <a:extLst>
                  <a:ext uri="{0D108BD9-81ED-4DB2-BD59-A6C34878D82A}">
                    <a16:rowId xmlns:a16="http://schemas.microsoft.com/office/drawing/2014/main" xmlns="" val="10000"/>
                  </a:ext>
                </a:extLst>
              </a:tr>
              <a:tr h="1888737">
                <a:tc>
                  <a:txBody>
                    <a:bodyPr/>
                    <a:lstStyle/>
                    <a:p>
                      <a:pPr algn="ctr">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抓过程</a:t>
                      </a:r>
                    </a:p>
                  </a:txBody>
                  <a:tcPr marL="68580" marR="68580" marT="0" marB="0" anchor="ctr"/>
                </a:tc>
                <a:tc>
                  <a:txBody>
                    <a:bodyPr/>
                    <a:lstStyle/>
                    <a:p>
                      <a:pPr algn="l">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事件的发展过程一般分为开端、发展、高潮、结局，把握事件的这些关键点即可梳理情节。同时还要注意在具体作品中，出于作者的艺术构思，有时不一定按照现实中事件发生、发展的自然顺序来写，有时可以省略某一部分，有时可颠倒或交错</a:t>
                      </a:r>
                    </a:p>
                  </a:txBody>
                  <a:tcPr marL="68580" marR="68580" marT="0" marB="0" anchor="ctr"/>
                </a:tc>
                <a:extLst>
                  <a:ext uri="{0D108BD9-81ED-4DB2-BD59-A6C34878D82A}">
                    <a16:rowId xmlns:a16="http://schemas.microsoft.com/office/drawing/2014/main" xmlns="" val="10001"/>
                  </a:ext>
                </a:extLst>
              </a:tr>
              <a:tr h="1259158">
                <a:tc>
                  <a:txBody>
                    <a:bodyPr/>
                    <a:lstStyle/>
                    <a:p>
                      <a:pPr algn="ctr">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抓人物</a:t>
                      </a:r>
                    </a:p>
                  </a:txBody>
                  <a:tcPr marL="68580" marR="68580" marT="0" marB="0" anchor="ctr"/>
                </a:tc>
                <a:tc>
                  <a:txBody>
                    <a:bodyPr/>
                    <a:lstStyle/>
                    <a:p>
                      <a:pPr algn="l">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在事件发展的不同阶段，人物的心理情感会有所变化，把握人物心理描写的相关信息，按照人物情感变化即可梳理出情节脉络</a:t>
                      </a:r>
                    </a:p>
                  </a:txBody>
                  <a:tcPr marL="68580" marR="68580" marT="0" marB="0" anchor="ctr"/>
                </a:tc>
                <a:extLst>
                  <a:ext uri="{0D108BD9-81ED-4DB2-BD59-A6C34878D82A}">
                    <a16:rowId xmlns:a16="http://schemas.microsoft.com/office/drawing/2014/main" xmlns="" val="10002"/>
                  </a:ext>
                </a:extLst>
              </a:tr>
              <a:tr h="1888737">
                <a:tc>
                  <a:txBody>
                    <a:bodyPr/>
                    <a:lstStyle/>
                    <a:p>
                      <a:pPr algn="ctr">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抓空间</a:t>
                      </a:r>
                    </a:p>
                  </a:txBody>
                  <a:tcPr marL="68580" marR="68580" marT="0" marB="0" anchor="ctr"/>
                </a:tc>
                <a:tc>
                  <a:txBody>
                    <a:bodyPr/>
                    <a:lstStyle/>
                    <a:p>
                      <a:pPr algn="l">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小说的故事，是在一定的时间和空间内发生的，不同的场所会有不同的情节。抓住场所的变换，也可概括出情节。如《林教头风雪山神庙》就可按照林冲活动的地点概括情节：酒店遇故交</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市场买刀寻敌</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看管草料场</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风雪夜山神庙复仇</a:t>
                      </a:r>
                    </a:p>
                  </a:txBody>
                  <a:tcPr marL="68580" marR="68580" marT="0" marB="0" anchor="ct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xmlns="" val="6259978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3293209"/>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答题模板</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模板一：主人公在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时候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地点，做了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事情。</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模板二：小说先写了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，接着写了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，又写了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，最后写了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模板三：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小说的主要情节有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32742367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 </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阴　谋</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星新一</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动物园里养着一头大象。旁边有一群鸽子在这安了家。游客们扔给大象的食物，只要能分到一点儿余惠，鸽子们就可以不劳而获地吃个饱。</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鸽子们的生活轻松愉快，但是由于闲得无聊，一般的话题也都谈腻了，于是议论渐渐激烈起来。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“大象这家伙，我真是从心眼儿里讨厌它。”</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“说得对。那个大块头，骄傲得不得了，眼里好像根本没有咱们。”</a:t>
            </a:r>
          </a:p>
        </p:txBody>
      </p:sp>
    </p:spTree>
    <p:extLst>
      <p:ext uri="{BB962C8B-B14F-4D97-AF65-F5344CB8AC3E}">
        <p14:creationId xmlns:p14="http://schemas.microsoft.com/office/powerpoint/2010/main" xmlns="" val="27696380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09452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鸽子们发泄着怨气。这怨气本来是出自靠大象的余惠度日的屈辱感，但是谁也不想承认，谁也不说。它们除了说大象几句坏话外，别无良策。</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“我们要想一个巧妙的办法治它一下。”</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于是鸽子们商量起办法来。世上再没有比策划阴谋更高兴的事了。接连几天，鸽子们都专心致志地制订计策。不久，妙计终于被想出来了。鸽子代表凑到大象眼前，装出一本正经的样子说：</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“伟大的象先生，你只满足于人类的喂养，不觉得可耻吗？”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“这些事我连想也没想过，可是经你这么一说，觉得也有道理。”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“现在应该觉醒，起来斗争。你比人个头大，力气大，怎么也不会输。应该叫人类知道你的厉害。”</a:t>
            </a:r>
          </a:p>
        </p:txBody>
      </p:sp>
    </p:spTree>
    <p:extLst>
      <p:ext uri="{BB962C8B-B14F-4D97-AF65-F5344CB8AC3E}">
        <p14:creationId xmlns:p14="http://schemas.microsoft.com/office/powerpoint/2010/main" xmlns="" val="8125204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649408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鸽子的阴谋是想煽动驯顺的大象起来闹事。然后看着大象是怎样被人类制服的，借以取乐。这样一来，蒙受更大屈辱的就是大象而不是自己了。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但是，这里有一点估计错了：大象比预想的更听话。它认真地考虑了鸽子的意见，头脑清晰了，浑身充满了力量。于是它撞毁了栅栏，跑到街上去横冲直撞，把眼睛看到的，鼻子碰到的东西全给破坏了；一直到挨了几发子弹，一命呜呼才罢休。</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这样一来，鸽子们的长期屈辱的生活算是结束了，这是值得祝贺的。可是鸽子们在生存竞争十分激烈的其他地方却难以生活。不到几天，就因为饥饿而悲惨地死掉了。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星新一微型小说选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，有删改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29544781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614801"/>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小说情节的展开基本上遵循着“开端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发展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结局”的模式，请梳理文章的基本情节。</a:t>
            </a:r>
          </a:p>
        </p:txBody>
      </p:sp>
      <p:sp>
        <p:nvSpPr>
          <p:cNvPr id="12" name="矩形 11"/>
          <p:cNvSpPr/>
          <p:nvPr/>
        </p:nvSpPr>
        <p:spPr>
          <a:xfrm>
            <a:off x="1880324" y="4779523"/>
            <a:ext cx="19942876" cy="66056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891998" y="4772405"/>
            <a:ext cx="19931202"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开端：鸽子在大象旁边安家，靠大象的余惠生活。发展：鸽子逐渐对大象产生了怨恨，试图整治它。高潮：在鸽子的教唆下，大象挑战人类并被枪杀。结局：鸽子的屈辱生活结束了，但它们也被饿死了。</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本题考查概括作品情节的能力。梳理小说情节，首先要对作品的内容要点进行概括，理清全文的行文思路，然后再根据题目的具体要求答题。</a:t>
            </a:r>
          </a:p>
        </p:txBody>
      </p:sp>
    </p:spTree>
    <p:extLst>
      <p:ext uri="{BB962C8B-B14F-4D97-AF65-F5344CB8AC3E}">
        <p14:creationId xmlns:p14="http://schemas.microsoft.com/office/powerpoint/2010/main" xmlns="" val="14245569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093428"/>
          </a:xfrm>
          <a:prstGeom prst="rect">
            <a:avLst/>
          </a:prstGeom>
          <a:noFill/>
        </p:spPr>
        <p:txBody>
          <a:bodyPr wrap="square" rtlCol="0">
            <a:spAutoFit/>
          </a:bodyPr>
          <a:lstStyle/>
          <a:p>
            <a:pPr>
              <a:lnSpc>
                <a:spcPct val="130000"/>
              </a:lnSpc>
            </a:pPr>
            <a:r>
              <a:rPr lang="zh-CN" altLang="en-US" sz="4000" b="1" dirty="0">
                <a:solidFill>
                  <a:srgbClr val="EF8340"/>
                </a:solidFill>
                <a:latin typeface="微软雅黑" pitchFamily="34" charset="-122"/>
                <a:ea typeface="微软雅黑" pitchFamily="34" charset="-122"/>
              </a:rPr>
              <a:t>类型二　情节作用、技巧类</a:t>
            </a:r>
            <a:endParaRPr lang="en-US" altLang="zh-CN" sz="4000" b="1" dirty="0">
              <a:solidFill>
                <a:srgbClr val="EF8340"/>
              </a:solidFill>
              <a:latin typeface="微软雅黑" pitchFamily="34" charset="-122"/>
              <a:ea typeface="微软雅黑" pitchFamily="34" charset="-122"/>
            </a:endParaRPr>
          </a:p>
          <a:p>
            <a:pPr algn="ct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知识储备</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线索</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线索的类型</a:t>
            </a:r>
          </a:p>
          <a:p>
            <a:pPr>
              <a:lnSpc>
                <a:spcPct val="130000"/>
              </a:lnSpc>
            </a:pPr>
            <a:endParaRPr lang="zh-CN" altLang="en-US" sz="4000" b="1" dirty="0">
              <a:solidFill>
                <a:srgbClr val="EF8340"/>
              </a:solidFill>
              <a:latin typeface="微软雅黑" pitchFamily="34" charset="-122"/>
              <a:ea typeface="微软雅黑"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xmlns="" val="3310940988"/>
              </p:ext>
            </p:extLst>
          </p:nvPr>
        </p:nvGraphicFramePr>
        <p:xfrm>
          <a:off x="2024540" y="6301110"/>
          <a:ext cx="19798660" cy="4754880"/>
        </p:xfrm>
        <a:graphic>
          <a:graphicData uri="http://schemas.openxmlformats.org/drawingml/2006/table">
            <a:tbl>
              <a:tblPr>
                <a:tableStyleId>{5C22544A-7EE6-4342-B048-85BDC9FD1C3A}</a:tableStyleId>
              </a:tblPr>
              <a:tblGrid>
                <a:gridCol w="4312488">
                  <a:extLst>
                    <a:ext uri="{9D8B030D-6E8A-4147-A177-3AD203B41FA5}">
                      <a16:colId xmlns:a16="http://schemas.microsoft.com/office/drawing/2014/main" xmlns="" val="20000"/>
                    </a:ext>
                  </a:extLst>
                </a:gridCol>
                <a:gridCol w="15486172">
                  <a:extLst>
                    <a:ext uri="{9D8B030D-6E8A-4147-A177-3AD203B41FA5}">
                      <a16:colId xmlns:a16="http://schemas.microsoft.com/office/drawing/2014/main" xmlns="" val="20001"/>
                    </a:ext>
                  </a:extLst>
                </a:gridCol>
              </a:tblGrid>
              <a:tr h="381642">
                <a:tc>
                  <a:txBody>
                    <a:bodyPr/>
                    <a:lstStyle/>
                    <a:p>
                      <a:pPr algn="ctr" defTabSz="2117725" rtl="0" fontAlgn="base">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　型</a:t>
                      </a:r>
                    </a:p>
                  </a:txBody>
                  <a:tcPr marL="68580" marR="68580" marT="0" marB="0" anchor="ctr"/>
                </a:tc>
                <a:tc>
                  <a:txBody>
                    <a:bodyPr/>
                    <a:lstStyle/>
                    <a:p>
                      <a:pPr algn="ctr" defTabSz="2117725" rtl="0" fontAlgn="base">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示　例</a:t>
                      </a:r>
                    </a:p>
                  </a:txBody>
                  <a:tcPr marL="68580" marR="68580" marT="0" marB="0" anchor="ctr"/>
                </a:tc>
                <a:extLst>
                  <a:ext uri="{0D108BD9-81ED-4DB2-BD59-A6C34878D82A}">
                    <a16:rowId xmlns:a16="http://schemas.microsoft.com/office/drawing/2014/main" xmlns="" val="10000"/>
                  </a:ext>
                </a:extLst>
              </a:tr>
              <a:tr h="381642">
                <a:tc>
                  <a:txBody>
                    <a:bodyPr/>
                    <a:lstStyle/>
                    <a:p>
                      <a:pPr algn="just" defTabSz="2117725" rtl="0" fontAlgn="base">
                        <a:lnSpc>
                          <a:spcPct val="130000"/>
                        </a:lnSpc>
                        <a:spcBef>
                          <a:spcPct val="0"/>
                        </a:spcBef>
                        <a:spcAft>
                          <a:spcPts val="0"/>
                        </a:spcAft>
                      </a:pPr>
                      <a:r>
                        <a:rPr lang="zh-CN"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以人物为线索</a:t>
                      </a:r>
                    </a:p>
                  </a:txBody>
                  <a:tcPr marL="68580" marR="68580" marT="0" marB="0" anchor="ctr"/>
                </a:tc>
                <a:tc>
                  <a:txBody>
                    <a:bodyPr/>
                    <a:lstStyle/>
                    <a:p>
                      <a:pPr algn="just" defTabSz="2117725" rtl="0" fontAlgn="base">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如莫泊桑的《我的叔叔于勒》</a:t>
                      </a:r>
                    </a:p>
                  </a:txBody>
                  <a:tcPr marL="68580" marR="68580" marT="0" marB="0" anchor="ctr"/>
                </a:tc>
                <a:extLst>
                  <a:ext uri="{0D108BD9-81ED-4DB2-BD59-A6C34878D82A}">
                    <a16:rowId xmlns:a16="http://schemas.microsoft.com/office/drawing/2014/main" xmlns="" val="10001"/>
                  </a:ext>
                </a:extLst>
              </a:tr>
              <a:tr h="763285">
                <a:tc>
                  <a:txBody>
                    <a:bodyPr/>
                    <a:lstStyle/>
                    <a:p>
                      <a:pPr algn="just" defTabSz="2117725" rtl="0" fontAlgn="base">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以事物为线索</a:t>
                      </a:r>
                    </a:p>
                  </a:txBody>
                  <a:tcPr marL="68580" marR="68580" marT="0" marB="0" anchor="ctr"/>
                </a:tc>
                <a:tc>
                  <a:txBody>
                    <a:bodyPr/>
                    <a:lstStyle/>
                    <a:p>
                      <a:pPr algn="just" defTabSz="2117725" rtl="0" fontAlgn="base">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即所谓的“物线法”。如安徒生的《皇帝的新装》、张之路的《羚羊木雕》等</a:t>
                      </a:r>
                    </a:p>
                  </a:txBody>
                  <a:tcPr marL="68580" marR="68580" marT="0" marB="0" anchor="ctr"/>
                </a:tc>
                <a:extLst>
                  <a:ext uri="{0D108BD9-81ED-4DB2-BD59-A6C34878D82A}">
                    <a16:rowId xmlns:a16="http://schemas.microsoft.com/office/drawing/2014/main" xmlns="" val="10002"/>
                  </a:ext>
                </a:extLst>
              </a:tr>
              <a:tr h="763285">
                <a:tc>
                  <a:txBody>
                    <a:bodyPr/>
                    <a:lstStyle/>
                    <a:p>
                      <a:pPr algn="just" defTabSz="2117725" rtl="0" fontAlgn="base">
                        <a:lnSpc>
                          <a:spcPct val="130000"/>
                        </a:lnSpc>
                        <a:spcBef>
                          <a:spcPct val="0"/>
                        </a:spcBef>
                        <a:spcAft>
                          <a:spcPts val="0"/>
                        </a:spcAft>
                      </a:pPr>
                      <a:r>
                        <a:rPr lang="zh-CN"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以中心事件为线索</a:t>
                      </a:r>
                    </a:p>
                  </a:txBody>
                  <a:tcPr marL="68580" marR="68580" marT="0" marB="0" anchor="ctr"/>
                </a:tc>
                <a:tc>
                  <a:txBody>
                    <a:bodyPr/>
                    <a:lstStyle/>
                    <a:p>
                      <a:pPr algn="just" defTabSz="2117725" rtl="0" fontAlgn="base">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如契诃夫的《变色龙》以警官奥楚蔑洛夫处理</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狗咬人事件</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为中心来展开故事情节</a:t>
                      </a:r>
                    </a:p>
                  </a:txBody>
                  <a:tcPr marL="68580" marR="68580" marT="0" marB="0" anchor="ct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xmlns="" val="41981667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extLst>
              <p:ext uri="{D42A27DB-BD31-4B8C-83A1-F6EECF244321}">
                <p14:modId xmlns:p14="http://schemas.microsoft.com/office/powerpoint/2010/main" xmlns="" val="3368896381"/>
              </p:ext>
            </p:extLst>
          </p:nvPr>
        </p:nvGraphicFramePr>
        <p:xfrm>
          <a:off x="2030469" y="3132758"/>
          <a:ext cx="19798660" cy="3962400"/>
        </p:xfrm>
        <a:graphic>
          <a:graphicData uri="http://schemas.openxmlformats.org/drawingml/2006/table">
            <a:tbl>
              <a:tblPr>
                <a:tableStyleId>{5C22544A-7EE6-4342-B048-85BDC9FD1C3A}</a:tableStyleId>
              </a:tblPr>
              <a:tblGrid>
                <a:gridCol w="3952448">
                  <a:extLst>
                    <a:ext uri="{9D8B030D-6E8A-4147-A177-3AD203B41FA5}">
                      <a16:colId xmlns:a16="http://schemas.microsoft.com/office/drawing/2014/main" xmlns="" val="20000"/>
                    </a:ext>
                  </a:extLst>
                </a:gridCol>
                <a:gridCol w="15846212">
                  <a:extLst>
                    <a:ext uri="{9D8B030D-6E8A-4147-A177-3AD203B41FA5}">
                      <a16:colId xmlns:a16="http://schemas.microsoft.com/office/drawing/2014/main" xmlns="" val="20001"/>
                    </a:ext>
                  </a:extLst>
                </a:gridCol>
              </a:tblGrid>
              <a:tr h="381642">
                <a:tc>
                  <a:txBody>
                    <a:bodyPr/>
                    <a:lstStyle/>
                    <a:p>
                      <a:pPr algn="ctr" defTabSz="2117725" rtl="0" fontAlgn="base">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　型</a:t>
                      </a:r>
                    </a:p>
                  </a:txBody>
                  <a:tcPr marL="68580" marR="68580" marT="0" marB="0" anchor="ctr"/>
                </a:tc>
                <a:tc>
                  <a:txBody>
                    <a:bodyPr/>
                    <a:lstStyle/>
                    <a:p>
                      <a:pPr algn="ctr" defTabSz="2117725" rtl="0" fontAlgn="base">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示　例</a:t>
                      </a:r>
                    </a:p>
                  </a:txBody>
                  <a:tcPr marL="68580" marR="68580" marT="0" marB="0" anchor="ctr"/>
                </a:tc>
                <a:extLst>
                  <a:ext uri="{0D108BD9-81ED-4DB2-BD59-A6C34878D82A}">
                    <a16:rowId xmlns:a16="http://schemas.microsoft.com/office/drawing/2014/main" xmlns="" val="10000"/>
                  </a:ext>
                </a:extLst>
              </a:tr>
              <a:tr h="763285">
                <a:tc>
                  <a:txBody>
                    <a:bodyPr/>
                    <a:lstStyle/>
                    <a:p>
                      <a:pPr algn="just" defTabSz="2117725" rtl="0" fontAlgn="base">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以作者思想</a:t>
                      </a:r>
                    </a:p>
                    <a:p>
                      <a:pPr algn="just" defTabSz="2117725" rtl="0" fontAlgn="base">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感情为线索</a:t>
                      </a:r>
                    </a:p>
                  </a:txBody>
                  <a:tcPr marL="68580" marR="68580" marT="0" marB="0" anchor="ctr"/>
                </a:tc>
                <a:tc>
                  <a:txBody>
                    <a:bodyPr/>
                    <a:lstStyle/>
                    <a:p>
                      <a:pPr algn="just" defTabSz="2117725" rtl="0" fontAlgn="base">
                        <a:lnSpc>
                          <a:spcPct val="130000"/>
                        </a:lnSpc>
                        <a:spcBef>
                          <a:spcPct val="0"/>
                        </a:spcBef>
                        <a:spcAft>
                          <a:spcPts val="0"/>
                        </a:spcAft>
                      </a:pPr>
                      <a:r>
                        <a:rPr lang="zh-CN"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如都德的《最后一课》即以</a:t>
                      </a:r>
                      <a:r>
                        <a:rPr 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我</a:t>
                      </a:r>
                      <a:r>
                        <a:rPr 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小弗朗士</a:t>
                      </a:r>
                      <a:r>
                        <a:rPr 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的情感变化为线索</a:t>
                      </a:r>
                    </a:p>
                  </a:txBody>
                  <a:tcPr marL="68580" marR="68580" marT="0" marB="0" anchor="ctr"/>
                </a:tc>
                <a:extLst>
                  <a:ext uri="{0D108BD9-81ED-4DB2-BD59-A6C34878D82A}">
                    <a16:rowId xmlns:a16="http://schemas.microsoft.com/office/drawing/2014/main" xmlns="" val="10001"/>
                  </a:ext>
                </a:extLst>
              </a:tr>
              <a:tr h="763285">
                <a:tc>
                  <a:txBody>
                    <a:bodyPr/>
                    <a:lstStyle/>
                    <a:p>
                      <a:pPr algn="just" defTabSz="2117725" rtl="0" fontAlgn="base">
                        <a:lnSpc>
                          <a:spcPct val="130000"/>
                        </a:lnSpc>
                        <a:spcBef>
                          <a:spcPct val="0"/>
                        </a:spcBef>
                        <a:spcAft>
                          <a:spcPts val="0"/>
                        </a:spcAft>
                      </a:pPr>
                      <a:r>
                        <a:rPr lang="zh-CN"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以空间、时间为线索</a:t>
                      </a:r>
                    </a:p>
                  </a:txBody>
                  <a:tcPr marL="68580" marR="68580" marT="0" marB="0" anchor="ctr"/>
                </a:tc>
                <a:tc>
                  <a:txBody>
                    <a:bodyPr/>
                    <a:lstStyle/>
                    <a:p>
                      <a:pPr algn="just" defTabSz="2117725" rtl="0" fontAlgn="base">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如鲁迅的《社戏》以 </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看戏前</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看戏</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看戏后</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的时间为线索</a:t>
                      </a:r>
                    </a:p>
                  </a:txBody>
                  <a:tcPr marL="68580" marR="68580" marT="0" marB="0" anchor="ct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xmlns="" val="36322929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92552"/>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线索的结构</a:t>
            </a:r>
          </a:p>
        </p:txBody>
      </p:sp>
      <p:graphicFrame>
        <p:nvGraphicFramePr>
          <p:cNvPr id="4" name="表格 3"/>
          <p:cNvGraphicFramePr>
            <a:graphicFrameLocks noGrp="1"/>
          </p:cNvGraphicFramePr>
          <p:nvPr>
            <p:extLst>
              <p:ext uri="{D42A27DB-BD31-4B8C-83A1-F6EECF244321}">
                <p14:modId xmlns:p14="http://schemas.microsoft.com/office/powerpoint/2010/main" xmlns="" val="4224902220"/>
              </p:ext>
            </p:extLst>
          </p:nvPr>
        </p:nvGraphicFramePr>
        <p:xfrm>
          <a:off x="2023200" y="3924846"/>
          <a:ext cx="19837104" cy="5547360"/>
        </p:xfrm>
        <a:graphic>
          <a:graphicData uri="http://schemas.openxmlformats.org/drawingml/2006/table">
            <a:tbl>
              <a:tblPr>
                <a:tableStyleId>{5C22544A-7EE6-4342-B048-85BDC9FD1C3A}</a:tableStyleId>
              </a:tblPr>
              <a:tblGrid>
                <a:gridCol w="1324119">
                  <a:extLst>
                    <a:ext uri="{9D8B030D-6E8A-4147-A177-3AD203B41FA5}">
                      <a16:colId xmlns:a16="http://schemas.microsoft.com/office/drawing/2014/main" xmlns="" val="20000"/>
                    </a:ext>
                  </a:extLst>
                </a:gridCol>
                <a:gridCol w="12259985">
                  <a:extLst>
                    <a:ext uri="{9D8B030D-6E8A-4147-A177-3AD203B41FA5}">
                      <a16:colId xmlns:a16="http://schemas.microsoft.com/office/drawing/2014/main" xmlns="" val="20001"/>
                    </a:ext>
                  </a:extLst>
                </a:gridCol>
                <a:gridCol w="6253000">
                  <a:extLst>
                    <a:ext uri="{9D8B030D-6E8A-4147-A177-3AD203B41FA5}">
                      <a16:colId xmlns:a16="http://schemas.microsoft.com/office/drawing/2014/main" xmlns="" val="20002"/>
                    </a:ext>
                  </a:extLst>
                </a:gridCol>
              </a:tblGrid>
              <a:tr h="0">
                <a:tc>
                  <a:txBody>
                    <a:bodyPr/>
                    <a:lstStyle/>
                    <a:p>
                      <a:pPr marL="0" algn="ctr"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a:t>
                      </a:r>
                    </a:p>
                  </a:txBody>
                  <a:tcPr marL="68580" marR="68580" marT="0" marB="0" anchor="ctr"/>
                </a:tc>
                <a:tc>
                  <a:txBody>
                    <a:bodyPr/>
                    <a:lstStyle/>
                    <a:p>
                      <a:pPr marL="0" algn="ctr"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特　点</a:t>
                      </a:r>
                    </a:p>
                  </a:txBody>
                  <a:tcPr marL="68580" marR="68580" marT="0" marB="0" anchor="ctr"/>
                </a:tc>
                <a:tc>
                  <a:txBody>
                    <a:bodyPr/>
                    <a:lstStyle/>
                    <a:p>
                      <a:pPr marL="0" algn="ctr"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示　例</a:t>
                      </a:r>
                    </a:p>
                  </a:txBody>
                  <a:tcPr marL="68580" marR="68580" marT="0" marB="0" anchor="ctr"/>
                </a:tc>
                <a:extLst>
                  <a:ext uri="{0D108BD9-81ED-4DB2-BD59-A6C34878D82A}">
                    <a16:rowId xmlns:a16="http://schemas.microsoft.com/office/drawing/2014/main" xmlns="" val="10000"/>
                  </a:ext>
                </a:extLst>
              </a:tr>
              <a:tr h="0">
                <a:tc>
                  <a:txBody>
                    <a:bodyPr/>
                    <a:lstStyle/>
                    <a:p>
                      <a:pPr marL="0" algn="just" defTabSz="2117725" rtl="0" eaLnBrk="1" fontAlgn="base" latinLnBrk="0" hangingPunct="1">
                        <a:lnSpc>
                          <a:spcPct val="130000"/>
                        </a:lnSpc>
                        <a:spcBef>
                          <a:spcPct val="0"/>
                        </a:spcBef>
                        <a:spcAft>
                          <a:spcPts val="0"/>
                        </a:spcAft>
                      </a:pPr>
                      <a:r>
                        <a:rPr lang="zh-CN"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单线</a:t>
                      </a:r>
                    </a:p>
                    <a:p>
                      <a:pPr marL="0" algn="just" defTabSz="2117725" rtl="0" eaLnBrk="1" fontAlgn="base" latinLnBrk="0" hangingPunct="1">
                        <a:lnSpc>
                          <a:spcPct val="130000"/>
                        </a:lnSpc>
                        <a:spcBef>
                          <a:spcPct val="0"/>
                        </a:spcBef>
                        <a:spcAft>
                          <a:spcPts val="0"/>
                        </a:spcAft>
                      </a:pPr>
                      <a:r>
                        <a:rPr lang="zh-CN"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结构</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这种结构类型的特点是情节单纯，线索明晰。构成小说情节的线索只有一条，多是围绕一两个主要人物来展开情节。小说情节由开端、发展、高潮到结局，依次展开，环环相扣，犹如链条一般。主题在完整的情节描写和人物刻画中表现出来</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如鲁迅的小说《孔乙己》以孔乙己到咸亨酒店喝酒的前后经过为线索来展开叙事，生动而深刻地表现了辛亥革命前一个下层知识分子的复杂性格和悲惨的一生</a:t>
                      </a:r>
                    </a:p>
                  </a:txBody>
                  <a:tcPr marL="68580" marR="68580" marT="0" marB="0" anchor="ct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620907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如讲到“有朋自远方来，不亦乐乎”，徒儿们以为远道来了朋友，孔子高兴，而老汪说高兴个啥呀，恰恰是圣人伤了心，如果身边有朋友，心里的话都说完了，远道来个人，不是添堵吗？恰恰是身边没朋友，才把这个远道来的人当朋友呢；这个远道来的人， 是不是朋友，还两说着呢；只不过借着这话儿，拐着弯骂人罢了。徒儿们都说孔子不是东西，老汪一个人伤心地流下了眼泪。</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汪教学之余，有个癖好，每月两次，阴历十五和三十，中午时分，爱一个人四处乱走。拽开大步，一路走去，见人也不打招呼。有时顺着大路，有时在野地里。夏天走出一头汗，冬天也走出一头汗。大家一开始觉得他是乱走，但月月如此，年年如此，也就不是乱走了。十五或三十，偶尔刮大风下大雨不能走了，老汪会被憋得满头青筋。一天中午，东家老范从各村起租子回来，老汪身披褂子正要出门，两人在门口碰上了。老范想起今天是阴历十五，便拦住老汪问：“老汪，这一年一年的，到底走个啥呢？”</a:t>
            </a:r>
          </a:p>
        </p:txBody>
      </p:sp>
    </p:spTree>
    <p:extLst>
      <p:ext uri="{BB962C8B-B14F-4D97-AF65-F5344CB8AC3E}">
        <p14:creationId xmlns:p14="http://schemas.microsoft.com/office/powerpoint/2010/main" xmlns="" val="42593745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xmlns="" val="3871737647"/>
              </p:ext>
            </p:extLst>
          </p:nvPr>
        </p:nvGraphicFramePr>
        <p:xfrm>
          <a:off x="2023200" y="2916734"/>
          <a:ext cx="19837104" cy="7132320"/>
        </p:xfrm>
        <a:graphic>
          <a:graphicData uri="http://schemas.openxmlformats.org/drawingml/2006/table">
            <a:tbl>
              <a:tblPr>
                <a:tableStyleId>{5C22544A-7EE6-4342-B048-85BDC9FD1C3A}</a:tableStyleId>
              </a:tblPr>
              <a:tblGrid>
                <a:gridCol w="1324119">
                  <a:extLst>
                    <a:ext uri="{9D8B030D-6E8A-4147-A177-3AD203B41FA5}">
                      <a16:colId xmlns:a16="http://schemas.microsoft.com/office/drawing/2014/main" xmlns="" val="20000"/>
                    </a:ext>
                  </a:extLst>
                </a:gridCol>
                <a:gridCol w="13142837">
                  <a:extLst>
                    <a:ext uri="{9D8B030D-6E8A-4147-A177-3AD203B41FA5}">
                      <a16:colId xmlns:a16="http://schemas.microsoft.com/office/drawing/2014/main" xmlns="" val="20001"/>
                    </a:ext>
                  </a:extLst>
                </a:gridCol>
                <a:gridCol w="5370148">
                  <a:extLst>
                    <a:ext uri="{9D8B030D-6E8A-4147-A177-3AD203B41FA5}">
                      <a16:colId xmlns:a16="http://schemas.microsoft.com/office/drawing/2014/main" xmlns="" val="20002"/>
                    </a:ext>
                  </a:extLst>
                </a:gridCol>
              </a:tblGrid>
              <a:tr h="0">
                <a:tc>
                  <a:txBody>
                    <a:bodyPr/>
                    <a:lstStyle/>
                    <a:p>
                      <a:pPr marL="0" algn="ctr"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a:t>
                      </a:r>
                    </a:p>
                  </a:txBody>
                  <a:tcPr marL="68580" marR="68580" marT="0" marB="0" anchor="ctr"/>
                </a:tc>
                <a:tc>
                  <a:txBody>
                    <a:bodyPr/>
                    <a:lstStyle/>
                    <a:p>
                      <a:pPr marL="0" algn="ctr"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特　点</a:t>
                      </a:r>
                    </a:p>
                  </a:txBody>
                  <a:tcPr marL="68580" marR="68580" marT="0" marB="0" anchor="ctr"/>
                </a:tc>
                <a:tc>
                  <a:txBody>
                    <a:bodyPr/>
                    <a:lstStyle/>
                    <a:p>
                      <a:pPr marL="0" algn="ctr"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示　例</a:t>
                      </a:r>
                    </a:p>
                  </a:txBody>
                  <a:tcPr marL="68580" marR="68580" marT="0" marB="0" anchor="ctr"/>
                </a:tc>
                <a:extLst>
                  <a:ext uri="{0D108BD9-81ED-4DB2-BD59-A6C34878D82A}">
                    <a16:rowId xmlns:a16="http://schemas.microsoft.com/office/drawing/2014/main" xmlns="" val="10000"/>
                  </a:ext>
                </a:extLst>
              </a:tr>
              <a:tr h="0">
                <a:tc>
                  <a:txBody>
                    <a:bodyPr/>
                    <a:lstStyle/>
                    <a:p>
                      <a:pPr marL="0" algn="just"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复线</a:t>
                      </a:r>
                    </a:p>
                    <a:p>
                      <a:pPr marL="0" algn="just"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结构</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明线：在小说中由人物活动或事件发展所直接呈现出来的线索。小说明线所叙述的人物故事较集中、突出。</a:t>
                      </a:r>
                    </a:p>
                    <a:p>
                      <a:pPr marL="0" algn="just"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暗线：未直接描写的人物活动或事件所间接呈现出来的线索。暗线能够在更广大、更深的层面上揭示出当时社会的各种矛盾或斗争的焦点，使故事情节的安排更加巧妙，使小说的矛盾和主题更加突出。</a:t>
                      </a:r>
                    </a:p>
                    <a:p>
                      <a:pPr marL="0" algn="just"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③复线结构的特点是双线并行，同时展开，能容纳更为纷繁复杂的生活内容，能使人物形象更丰满</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如鲁迅的小说《药》采用双线结构模式。明线是华老栓一家的故事，暗线则是夏家的故事，通过华、夏两家的命运表现双重主题：群众的愚昧和革命者的悲哀</a:t>
                      </a:r>
                    </a:p>
                  </a:txBody>
                  <a:tcPr marL="68580" marR="68580" marT="0" marB="0" anchor="ctr"/>
                </a:tc>
                <a:extLst>
                  <a:ext uri="{0D108BD9-81ED-4DB2-BD59-A6C34878D82A}">
                    <a16:rowId xmlns:a16="http://schemas.microsoft.com/office/drawing/2014/main" xmlns="" val="10001"/>
                  </a:ext>
                </a:extLst>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6897" y="10049054"/>
            <a:ext cx="19859764" cy="2415020"/>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小说线索安排的作用。一般来说，恰当地设置小说的线索：一可使小说结构清晰，情节集中；二可通过线索巧妙安排结构，揭示主题。在分析小说的线索时，尤其要注意双线结构。</a:t>
            </a:r>
          </a:p>
        </p:txBody>
      </p:sp>
    </p:spTree>
    <p:extLst>
      <p:ext uri="{BB962C8B-B14F-4D97-AF65-F5344CB8AC3E}">
        <p14:creationId xmlns:p14="http://schemas.microsoft.com/office/powerpoint/2010/main" xmlns="" val="385699580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p:cTn id="11" dur="500" fill="hold"/>
                                        <p:tgtEl>
                                          <p:spTgt spid="69"/>
                                        </p:tgtEl>
                                        <p:attrNameLst>
                                          <p:attrName>ppt_w</p:attrName>
                                        </p:attrNameLst>
                                      </p:cBhvr>
                                      <p:tavLst>
                                        <p:tav tm="0">
                                          <p:val>
                                            <p:fltVal val="0"/>
                                          </p:val>
                                        </p:tav>
                                        <p:tav tm="100000">
                                          <p:val>
                                            <p:strVal val="#ppt_w"/>
                                          </p:val>
                                        </p:tav>
                                      </p:tavLst>
                                    </p:anim>
                                    <p:anim calcmode="lin" valueType="num">
                                      <p:cBhvr>
                                        <p:cTn id="12" dur="500" fill="hold"/>
                                        <p:tgtEl>
                                          <p:spTgt spid="69"/>
                                        </p:tgtEl>
                                        <p:attrNameLst>
                                          <p:attrName>ppt_h</p:attrName>
                                        </p:attrNameLst>
                                      </p:cBhvr>
                                      <p:tavLst>
                                        <p:tav tm="0">
                                          <p:val>
                                            <p:fltVal val="0"/>
                                          </p:val>
                                        </p:tav>
                                        <p:tav tm="100000">
                                          <p:val>
                                            <p:strVal val="#ppt_h"/>
                                          </p:val>
                                        </p:tav>
                                      </p:tavLst>
                                    </p:anim>
                                    <p:animEffect transition="in" filter="fade">
                                      <p:cBhvr>
                                        <p:cTn id="1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1692771"/>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情节结构安排</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情节结构安排除了上面提到的基本模式外，还有以下几种较为常见的方式：</a:t>
            </a:r>
          </a:p>
        </p:txBody>
      </p:sp>
      <p:graphicFrame>
        <p:nvGraphicFramePr>
          <p:cNvPr id="6" name="表格 5"/>
          <p:cNvGraphicFramePr>
            <a:graphicFrameLocks noGrp="1"/>
          </p:cNvGraphicFramePr>
          <p:nvPr>
            <p:extLst>
              <p:ext uri="{D42A27DB-BD31-4B8C-83A1-F6EECF244321}">
                <p14:modId xmlns:p14="http://schemas.microsoft.com/office/powerpoint/2010/main" xmlns="" val="3034855218"/>
              </p:ext>
            </p:extLst>
          </p:nvPr>
        </p:nvGraphicFramePr>
        <p:xfrm>
          <a:off x="2160564" y="4716934"/>
          <a:ext cx="19370152" cy="6339840"/>
        </p:xfrm>
        <a:graphic>
          <a:graphicData uri="http://schemas.openxmlformats.org/drawingml/2006/table">
            <a:tbl>
              <a:tblPr>
                <a:tableStyleId>{5C22544A-7EE6-4342-B048-85BDC9FD1C3A}</a:tableStyleId>
              </a:tblPr>
              <a:tblGrid>
                <a:gridCol w="1440160">
                  <a:extLst>
                    <a:ext uri="{9D8B030D-6E8A-4147-A177-3AD203B41FA5}">
                      <a16:colId xmlns:a16="http://schemas.microsoft.com/office/drawing/2014/main" xmlns="" val="20000"/>
                    </a:ext>
                  </a:extLst>
                </a:gridCol>
                <a:gridCol w="17929992">
                  <a:extLst>
                    <a:ext uri="{9D8B030D-6E8A-4147-A177-3AD203B41FA5}">
                      <a16:colId xmlns:a16="http://schemas.microsoft.com/office/drawing/2014/main" xmlns="" val="20001"/>
                    </a:ext>
                  </a:extLst>
                </a:gridCol>
              </a:tblGrid>
              <a:tr h="0">
                <a:tc>
                  <a:txBody>
                    <a:bodyPr/>
                    <a:lstStyle/>
                    <a:p>
                      <a:pPr marL="0" algn="ctr"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方式</a:t>
                      </a:r>
                    </a:p>
                  </a:txBody>
                  <a:tcPr marL="68580" marR="68580" marT="0" marB="0" anchor="ctr"/>
                </a:tc>
                <a:tc>
                  <a:txBody>
                    <a:bodyPr/>
                    <a:lstStyle/>
                    <a:p>
                      <a:pPr marL="0" algn="ctr"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特点、作用</a:t>
                      </a:r>
                    </a:p>
                  </a:txBody>
                  <a:tcPr marL="68580" marR="68580" marT="0" marB="0" anchor="ctr"/>
                </a:tc>
                <a:extLst>
                  <a:ext uri="{0D108BD9-81ED-4DB2-BD59-A6C34878D82A}">
                    <a16:rowId xmlns:a16="http://schemas.microsoft.com/office/drawing/2014/main" xmlns="" val="10000"/>
                  </a:ext>
                </a:extLst>
              </a:tr>
              <a:tr h="0">
                <a:tc>
                  <a:txBody>
                    <a:bodyPr/>
                    <a:lstStyle/>
                    <a:p>
                      <a:pPr marL="0" algn="just" defTabSz="2117725" rtl="0" eaLnBrk="1" fontAlgn="base" latinLnBrk="0" hangingPunct="1">
                        <a:lnSpc>
                          <a:spcPct val="130000"/>
                        </a:lnSpc>
                        <a:spcBef>
                          <a:spcPct val="0"/>
                        </a:spcBef>
                        <a:spcAft>
                          <a:spcPts val="0"/>
                        </a:spcAft>
                      </a:pPr>
                      <a:r>
                        <a:rPr lang="zh-CN"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摇摆式</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即通常所说的</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一波三折</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大多数小说情节发展轨迹并不呈现为一条直线，不会很顺利地开端、发展、高潮、结局，而往往会在发展或高潮处横生枝节，使情节发生波折，经历一定的波折后，再回到正轨。这就出现了情节的摇摆。情节的摇摆往往赋予小说更为摄人心魄的魅力。如王任叔的《河豚子》，写一位农民在二十世纪二三十年代的社会背景中，因穷困而想自杀的过程：弄回毒鱼， 却看到孩子们兴高采烈；怕见惨象而外出， 回来后却见妻儿欢笑等待；吃后等死，却因煮的时间长鱼失去毒性，死不成仍要受苦</a:t>
                      </a:r>
                    </a:p>
                  </a:txBody>
                  <a:tcPr marL="68580" marR="68580" marT="0" marB="0" anchor="ct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4990782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6" name="表格 5"/>
          <p:cNvGraphicFramePr>
            <a:graphicFrameLocks noGrp="1"/>
          </p:cNvGraphicFramePr>
          <p:nvPr>
            <p:extLst>
              <p:ext uri="{D42A27DB-BD31-4B8C-83A1-F6EECF244321}">
                <p14:modId xmlns:p14="http://schemas.microsoft.com/office/powerpoint/2010/main" xmlns="" val="2242667665"/>
              </p:ext>
            </p:extLst>
          </p:nvPr>
        </p:nvGraphicFramePr>
        <p:xfrm>
          <a:off x="2232572" y="3204766"/>
          <a:ext cx="19370152" cy="7848872"/>
        </p:xfrm>
        <a:graphic>
          <a:graphicData uri="http://schemas.openxmlformats.org/drawingml/2006/table">
            <a:tbl>
              <a:tblPr>
                <a:tableStyleId>{5C22544A-7EE6-4342-B048-85BDC9FD1C3A}</a:tableStyleId>
              </a:tblPr>
              <a:tblGrid>
                <a:gridCol w="1440160">
                  <a:extLst>
                    <a:ext uri="{9D8B030D-6E8A-4147-A177-3AD203B41FA5}">
                      <a16:colId xmlns:a16="http://schemas.microsoft.com/office/drawing/2014/main" xmlns="" val="20000"/>
                    </a:ext>
                  </a:extLst>
                </a:gridCol>
                <a:gridCol w="17929992">
                  <a:extLst>
                    <a:ext uri="{9D8B030D-6E8A-4147-A177-3AD203B41FA5}">
                      <a16:colId xmlns:a16="http://schemas.microsoft.com/office/drawing/2014/main" xmlns="" val="20001"/>
                    </a:ext>
                  </a:extLst>
                </a:gridCol>
              </a:tblGrid>
              <a:tr h="872097">
                <a:tc>
                  <a:txBody>
                    <a:bodyPr/>
                    <a:lstStyle/>
                    <a:p>
                      <a:pPr marL="0" algn="ctr"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方式</a:t>
                      </a:r>
                    </a:p>
                  </a:txBody>
                  <a:tcPr marL="68580" marR="68580" marT="0" marB="0" anchor="ctr"/>
                </a:tc>
                <a:tc>
                  <a:txBody>
                    <a:bodyPr/>
                    <a:lstStyle/>
                    <a:p>
                      <a:pPr marL="0" algn="ctr"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特点、作用</a:t>
                      </a:r>
                    </a:p>
                  </a:txBody>
                  <a:tcPr marL="68580" marR="68580" marT="0" marB="0" anchor="ctr"/>
                </a:tc>
                <a:extLst>
                  <a:ext uri="{0D108BD9-81ED-4DB2-BD59-A6C34878D82A}">
                    <a16:rowId xmlns:a16="http://schemas.microsoft.com/office/drawing/2014/main" xmlns="" val="10000"/>
                  </a:ext>
                </a:extLst>
              </a:tr>
              <a:tr h="6976775">
                <a:tc>
                  <a:txBody>
                    <a:bodyPr/>
                    <a:lstStyle/>
                    <a:p>
                      <a:pPr marL="0" algn="just"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欧</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亨利式</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结尾出人意料，而又在情理之中，这是欧</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亨利式情节结构的主要特征和构思要求。这种结构形式是将生活的矛盾拧成集中、尖锐、强烈的冲突，然后又把笔力凝聚在剧变的关键上，以合乎逻辑的陡变实现矛盾转化的戏剧性效果。</a:t>
                      </a:r>
                    </a:p>
                    <a:p>
                      <a:pPr marL="0" algn="just"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例如莫泊桑短篇小说《项链》，写小公务员的妻子玛蒂尔德为参加一次晚会，向朋友借了一串钻石项链，来炫耀自己的美丽。不料项链在回家途中不慎丢失，她只得借钱买了新项链还给朋友。为了偿还债务，她节衣缩食，凡事亲力亲为，整整劳苦了十年。十年后与朋友再次相遇，却得知当年丢失的是假钻石项链。结局让人哭笑不得，极大地讽刺了玛蒂尔德的虚荣，出乎意料，又在情理之中</a:t>
                      </a:r>
                    </a:p>
                  </a:txBody>
                  <a:tcPr marL="68580" marR="68580" marT="0" marB="0" anchor="ct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23991508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6" name="表格 5"/>
          <p:cNvGraphicFramePr>
            <a:graphicFrameLocks noGrp="1"/>
          </p:cNvGraphicFramePr>
          <p:nvPr>
            <p:extLst>
              <p:ext uri="{D42A27DB-BD31-4B8C-83A1-F6EECF244321}">
                <p14:modId xmlns:p14="http://schemas.microsoft.com/office/powerpoint/2010/main" xmlns="" val="3307652064"/>
              </p:ext>
            </p:extLst>
          </p:nvPr>
        </p:nvGraphicFramePr>
        <p:xfrm>
          <a:off x="2232572" y="3204766"/>
          <a:ext cx="19370152" cy="6768752"/>
        </p:xfrm>
        <a:graphic>
          <a:graphicData uri="http://schemas.openxmlformats.org/drawingml/2006/table">
            <a:tbl>
              <a:tblPr>
                <a:tableStyleId>{5C22544A-7EE6-4342-B048-85BDC9FD1C3A}</a:tableStyleId>
              </a:tblPr>
              <a:tblGrid>
                <a:gridCol w="1440160">
                  <a:extLst>
                    <a:ext uri="{9D8B030D-6E8A-4147-A177-3AD203B41FA5}">
                      <a16:colId xmlns:a16="http://schemas.microsoft.com/office/drawing/2014/main" xmlns="" val="20000"/>
                    </a:ext>
                  </a:extLst>
                </a:gridCol>
                <a:gridCol w="17929992">
                  <a:extLst>
                    <a:ext uri="{9D8B030D-6E8A-4147-A177-3AD203B41FA5}">
                      <a16:colId xmlns:a16="http://schemas.microsoft.com/office/drawing/2014/main" xmlns="" val="20001"/>
                    </a:ext>
                  </a:extLst>
                </a:gridCol>
              </a:tblGrid>
              <a:tr h="846094">
                <a:tc>
                  <a:txBody>
                    <a:bodyPr/>
                    <a:lstStyle/>
                    <a:p>
                      <a:pPr marL="0" algn="ctr"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方式</a:t>
                      </a:r>
                    </a:p>
                  </a:txBody>
                  <a:tcPr marL="68580" marR="68580" marT="0" marB="0" anchor="ctr"/>
                </a:tc>
                <a:tc>
                  <a:txBody>
                    <a:bodyPr/>
                    <a:lstStyle/>
                    <a:p>
                      <a:pPr marL="0" algn="ctr"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特点、作用</a:t>
                      </a:r>
                    </a:p>
                  </a:txBody>
                  <a:tcPr marL="68580" marR="68580" marT="0" marB="0" anchor="ctr"/>
                </a:tc>
                <a:extLst>
                  <a:ext uri="{0D108BD9-81ED-4DB2-BD59-A6C34878D82A}">
                    <a16:rowId xmlns:a16="http://schemas.microsoft.com/office/drawing/2014/main" xmlns="" val="10000"/>
                  </a:ext>
                </a:extLst>
              </a:tr>
              <a:tr h="2538282">
                <a:tc>
                  <a:txBody>
                    <a:bodyPr/>
                    <a:lstStyle/>
                    <a:p>
                      <a:pPr marL="0" algn="just"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蒙太奇式</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或叫</a:t>
                      </a:r>
                      <a:r>
                        <a:rPr 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镜头组合式</a:t>
                      </a:r>
                      <a:r>
                        <a:rPr 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。即运用电影蒙太奇组接法，把几个有内在联系的镜头或场面连接起来，构成一个有机完整的结构。几个镜头的衔接，能造成一种意境，表达出作者的思想</a:t>
                      </a:r>
                    </a:p>
                  </a:txBody>
                  <a:tcPr marL="68580" marR="68580" marT="0" marB="0" anchor="ctr"/>
                </a:tc>
                <a:extLst>
                  <a:ext uri="{0D108BD9-81ED-4DB2-BD59-A6C34878D82A}">
                    <a16:rowId xmlns:a16="http://schemas.microsoft.com/office/drawing/2014/main" xmlns="" val="10001"/>
                  </a:ext>
                </a:extLst>
              </a:tr>
              <a:tr h="3384376">
                <a:tc>
                  <a:txBody>
                    <a:bodyPr/>
                    <a:lstStyle/>
                    <a:p>
                      <a:pPr marL="0" algn="just" defTabSz="2117725" rtl="0" eaLnBrk="1" fontAlgn="base" latinLnBrk="0" hangingPunct="1">
                        <a:lnSpc>
                          <a:spcPct val="130000"/>
                        </a:lnSpc>
                        <a:spcBef>
                          <a:spcPct val="0"/>
                        </a:spcBef>
                        <a:spcAft>
                          <a:spcPts val="0"/>
                        </a:spcAft>
                      </a:pPr>
                      <a:r>
                        <a:rPr lang="zh-CN"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对话式</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以人物在特定场景中的富有个性的对话，构成作品的主体。言为心声，这种形式便于突出人物性格特征，结构简洁明快。采用对话的手法，直接切入生活的横断面，透视人物的精神世界，将他们各自所持生活态度的差异显示出来；在有限的篇幅里，折射出较丰富的思想</a:t>
                      </a:r>
                    </a:p>
                  </a:txBody>
                  <a:tcPr marL="68580" marR="68580" marT="0" marB="0" anchor="ct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xmlns="" val="36177405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6" name="表格 5"/>
          <p:cNvGraphicFramePr>
            <a:graphicFrameLocks noGrp="1"/>
          </p:cNvGraphicFramePr>
          <p:nvPr>
            <p:extLst>
              <p:ext uri="{D42A27DB-BD31-4B8C-83A1-F6EECF244321}">
                <p14:modId xmlns:p14="http://schemas.microsoft.com/office/powerpoint/2010/main" xmlns="" val="1825131547"/>
              </p:ext>
            </p:extLst>
          </p:nvPr>
        </p:nvGraphicFramePr>
        <p:xfrm>
          <a:off x="2232572" y="3204766"/>
          <a:ext cx="19370152" cy="4754880"/>
        </p:xfrm>
        <a:graphic>
          <a:graphicData uri="http://schemas.openxmlformats.org/drawingml/2006/table">
            <a:tbl>
              <a:tblPr>
                <a:tableStyleId>{5C22544A-7EE6-4342-B048-85BDC9FD1C3A}</a:tableStyleId>
              </a:tblPr>
              <a:tblGrid>
                <a:gridCol w="1440160">
                  <a:extLst>
                    <a:ext uri="{9D8B030D-6E8A-4147-A177-3AD203B41FA5}">
                      <a16:colId xmlns:a16="http://schemas.microsoft.com/office/drawing/2014/main" xmlns="" val="20000"/>
                    </a:ext>
                  </a:extLst>
                </a:gridCol>
                <a:gridCol w="17929992">
                  <a:extLst>
                    <a:ext uri="{9D8B030D-6E8A-4147-A177-3AD203B41FA5}">
                      <a16:colId xmlns:a16="http://schemas.microsoft.com/office/drawing/2014/main" xmlns="" val="20001"/>
                    </a:ext>
                  </a:extLst>
                </a:gridCol>
              </a:tblGrid>
              <a:tr h="0">
                <a:tc>
                  <a:txBody>
                    <a:bodyPr/>
                    <a:lstStyle/>
                    <a:p>
                      <a:pPr marL="0" algn="ctr"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方式</a:t>
                      </a:r>
                    </a:p>
                  </a:txBody>
                  <a:tcPr marL="68580" marR="68580" marT="0" marB="0" anchor="ctr"/>
                </a:tc>
                <a:tc>
                  <a:txBody>
                    <a:bodyPr/>
                    <a:lstStyle/>
                    <a:p>
                      <a:pPr marL="0" algn="ctr"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特点、作用</a:t>
                      </a:r>
                    </a:p>
                  </a:txBody>
                  <a:tcPr marL="68580" marR="68580" marT="0" marB="0" anchor="ctr"/>
                </a:tc>
                <a:extLst>
                  <a:ext uri="{0D108BD9-81ED-4DB2-BD59-A6C34878D82A}">
                    <a16:rowId xmlns:a16="http://schemas.microsoft.com/office/drawing/2014/main" xmlns="" val="10000"/>
                  </a:ext>
                </a:extLst>
              </a:tr>
              <a:tr h="40064">
                <a:tc>
                  <a:txBody>
                    <a:bodyPr/>
                    <a:lstStyle/>
                    <a:p>
                      <a:pPr marL="0" algn="just"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独白式</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以人物在特定环境中的心理活动为线索叙述故事，推动情节的发展。这种形式便于抒发人物内心深处的情感，表达对事物、人物的思考</a:t>
                      </a:r>
                    </a:p>
                  </a:txBody>
                  <a:tcPr marL="68580" marR="68580" marT="0" marB="0" anchor="ctr"/>
                </a:tc>
                <a:extLst>
                  <a:ext uri="{0D108BD9-81ED-4DB2-BD59-A6C34878D82A}">
                    <a16:rowId xmlns:a16="http://schemas.microsoft.com/office/drawing/2014/main" xmlns="" val="10001"/>
                  </a:ext>
                </a:extLst>
              </a:tr>
              <a:tr h="0">
                <a:tc>
                  <a:txBody>
                    <a:bodyPr/>
                    <a:lstStyle/>
                    <a:p>
                      <a:pPr marL="0" algn="just" defTabSz="2117725" rtl="0" eaLnBrk="1" fontAlgn="base" latinLnBrk="0" hangingPunct="1">
                        <a:lnSpc>
                          <a:spcPct val="130000"/>
                        </a:lnSpc>
                        <a:spcBef>
                          <a:spcPct val="0"/>
                        </a:spcBef>
                        <a:spcAft>
                          <a:spcPts val="0"/>
                        </a:spcAft>
                      </a:pPr>
                      <a:r>
                        <a:rPr lang="zh-CN"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抑扬式</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假如</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扬</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是主体， 却先在</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抑</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上着笔，突然一转归于</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扬</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。或者相反。用这种方法，使情节多变，造成鲜明对比，使读者产生恍然大悟的感觉，可以给读者留下较深刻的印象</a:t>
                      </a:r>
                    </a:p>
                  </a:txBody>
                  <a:tcPr marL="68580" marR="68580" marT="0" marB="0" anchor="ct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xmlns="" val="1508775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92552"/>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小说常用开头方式及作用</a:t>
            </a:r>
          </a:p>
        </p:txBody>
      </p:sp>
      <p:graphicFrame>
        <p:nvGraphicFramePr>
          <p:cNvPr id="4" name="表格 3"/>
          <p:cNvGraphicFramePr>
            <a:graphicFrameLocks noGrp="1"/>
          </p:cNvGraphicFramePr>
          <p:nvPr>
            <p:extLst>
              <p:ext uri="{D42A27DB-BD31-4B8C-83A1-F6EECF244321}">
                <p14:modId xmlns:p14="http://schemas.microsoft.com/office/powerpoint/2010/main" xmlns="" val="3570978366"/>
              </p:ext>
            </p:extLst>
          </p:nvPr>
        </p:nvGraphicFramePr>
        <p:xfrm>
          <a:off x="2023200" y="3909152"/>
          <a:ext cx="19800000" cy="4983854"/>
        </p:xfrm>
        <a:graphic>
          <a:graphicData uri="http://schemas.openxmlformats.org/drawingml/2006/table">
            <a:tbl>
              <a:tblPr>
                <a:tableStyleId>{5C22544A-7EE6-4342-B048-85BDC9FD1C3A}</a:tableStyleId>
              </a:tblPr>
              <a:tblGrid>
                <a:gridCol w="1865556">
                  <a:extLst>
                    <a:ext uri="{9D8B030D-6E8A-4147-A177-3AD203B41FA5}">
                      <a16:colId xmlns:a16="http://schemas.microsoft.com/office/drawing/2014/main" xmlns="" val="20000"/>
                    </a:ext>
                  </a:extLst>
                </a:gridCol>
                <a:gridCol w="6768752">
                  <a:extLst>
                    <a:ext uri="{9D8B030D-6E8A-4147-A177-3AD203B41FA5}">
                      <a16:colId xmlns:a16="http://schemas.microsoft.com/office/drawing/2014/main" xmlns="" val="20001"/>
                    </a:ext>
                  </a:extLst>
                </a:gridCol>
                <a:gridCol w="11165692">
                  <a:extLst>
                    <a:ext uri="{9D8B030D-6E8A-4147-A177-3AD203B41FA5}">
                      <a16:colId xmlns:a16="http://schemas.microsoft.com/office/drawing/2014/main" xmlns="" val="20002"/>
                    </a:ext>
                  </a:extLst>
                </a:gridCol>
              </a:tblGrid>
              <a:tr h="1021454">
                <a:tc>
                  <a:txBody>
                    <a:bodyPr/>
                    <a:lstStyle/>
                    <a:p>
                      <a:pPr marL="0" algn="ctr"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方　式</a:t>
                      </a:r>
                    </a:p>
                  </a:txBody>
                  <a:tcPr marL="68580" marR="68580" marT="0" marB="0" anchor="ctr"/>
                </a:tc>
                <a:tc>
                  <a:txBody>
                    <a:bodyPr/>
                    <a:lstStyle/>
                    <a:p>
                      <a:pPr marL="0" algn="ctr"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释　义</a:t>
                      </a:r>
                    </a:p>
                  </a:txBody>
                  <a:tcPr marL="68580" marR="68580" marT="0" marB="0" anchor="ctr"/>
                </a:tc>
                <a:tc>
                  <a:txBody>
                    <a:bodyPr/>
                    <a:lstStyle/>
                    <a:p>
                      <a:pPr marL="0" algn="ctr"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　用</a:t>
                      </a:r>
                    </a:p>
                  </a:txBody>
                  <a:tcPr marL="68580" marR="68580" marT="0" marB="0" anchor="ctr"/>
                </a:tc>
                <a:extLst>
                  <a:ext uri="{0D108BD9-81ED-4DB2-BD59-A6C34878D82A}">
                    <a16:rowId xmlns:a16="http://schemas.microsoft.com/office/drawing/2014/main" xmlns="" val="10000"/>
                  </a:ext>
                </a:extLst>
              </a:tr>
              <a:tr h="0">
                <a:tc>
                  <a:txBody>
                    <a:bodyPr/>
                    <a:lstStyle/>
                    <a:p>
                      <a:pPr marL="0" algn="just" defTabSz="2117725" rtl="0" eaLnBrk="1" fontAlgn="base" latinLnBrk="0" hangingPunct="1">
                        <a:lnSpc>
                          <a:spcPct val="130000"/>
                        </a:lnSpc>
                        <a:spcBef>
                          <a:spcPct val="0"/>
                        </a:spcBef>
                        <a:spcAft>
                          <a:spcPts val="0"/>
                        </a:spcAft>
                      </a:pPr>
                      <a:r>
                        <a:rPr lang="zh-CN"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悬念法</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在作品开头提出疑问，然后在行文过程中或结尾回答疑问</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激发读者的阅读兴趣；</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引出下文的情节；</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突出人物形象</a:t>
                      </a:r>
                    </a:p>
                  </a:txBody>
                  <a:tcPr marL="68580" marR="68580" marT="0" marB="0" anchor="ctr"/>
                </a:tc>
                <a:extLst>
                  <a:ext uri="{0D108BD9-81ED-4DB2-BD59-A6C34878D82A}">
                    <a16:rowId xmlns:a16="http://schemas.microsoft.com/office/drawing/2014/main" xmlns="" val="10001"/>
                  </a:ext>
                </a:extLst>
              </a:tr>
              <a:tr h="40084">
                <a:tc>
                  <a:txBody>
                    <a:bodyPr/>
                    <a:lstStyle/>
                    <a:p>
                      <a:pPr marL="0" algn="just" defTabSz="2117725" rtl="0" eaLnBrk="1" fontAlgn="base" latinLnBrk="0" hangingPunct="1">
                        <a:lnSpc>
                          <a:spcPct val="130000"/>
                        </a:lnSpc>
                        <a:spcBef>
                          <a:spcPct val="0"/>
                        </a:spcBef>
                        <a:spcAft>
                          <a:spcPts val="0"/>
                        </a:spcAft>
                      </a:pPr>
                      <a:r>
                        <a:rPr lang="zh-CN"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写景法</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对景物或者环境进行描写</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交代故事发生的环境；</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渲染气氛；</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烘托人物心情；</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为情节的发展做铺垫；</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⑤</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暗示故事的结局</a:t>
                      </a:r>
                    </a:p>
                  </a:txBody>
                  <a:tcPr marL="68580" marR="68580" marT="0" marB="0" anchor="ct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xmlns="" val="2143233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14582"/>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小说中间段</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情节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的作用</a:t>
            </a:r>
          </a:p>
        </p:txBody>
      </p:sp>
      <p:graphicFrame>
        <p:nvGraphicFramePr>
          <p:cNvPr id="5" name="表格 4"/>
          <p:cNvGraphicFramePr>
            <a:graphicFrameLocks noGrp="1"/>
          </p:cNvGraphicFramePr>
          <p:nvPr>
            <p:extLst>
              <p:ext uri="{D42A27DB-BD31-4B8C-83A1-F6EECF244321}">
                <p14:modId xmlns:p14="http://schemas.microsoft.com/office/powerpoint/2010/main" xmlns="" val="3753615805"/>
              </p:ext>
            </p:extLst>
          </p:nvPr>
        </p:nvGraphicFramePr>
        <p:xfrm>
          <a:off x="2031436" y="3978156"/>
          <a:ext cx="19571288" cy="7924800"/>
        </p:xfrm>
        <a:graphic>
          <a:graphicData uri="http://schemas.openxmlformats.org/drawingml/2006/table">
            <a:tbl>
              <a:tblPr>
                <a:tableStyleId>{5C22544A-7EE6-4342-B048-85BDC9FD1C3A}</a:tableStyleId>
              </a:tblPr>
              <a:tblGrid>
                <a:gridCol w="2577400">
                  <a:extLst>
                    <a:ext uri="{9D8B030D-6E8A-4147-A177-3AD203B41FA5}">
                      <a16:colId xmlns:a16="http://schemas.microsoft.com/office/drawing/2014/main" xmlns="" val="20000"/>
                    </a:ext>
                  </a:extLst>
                </a:gridCol>
                <a:gridCol w="16993888">
                  <a:extLst>
                    <a:ext uri="{9D8B030D-6E8A-4147-A177-3AD203B41FA5}">
                      <a16:colId xmlns:a16="http://schemas.microsoft.com/office/drawing/2014/main" xmlns="" val="20001"/>
                    </a:ext>
                  </a:extLst>
                </a:gridCol>
              </a:tblGrid>
              <a:tr h="25420">
                <a:tc>
                  <a:txBody>
                    <a:bodyPr/>
                    <a:lstStyle/>
                    <a:p>
                      <a:pPr marL="0" algn="ctr" defTabSz="2119122" rtl="0" eaLnBrk="1" latinLnBrk="0" hangingPunct="1">
                        <a:lnSpc>
                          <a:spcPct val="130000"/>
                        </a:lnSpc>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思考角度</a:t>
                      </a:r>
                    </a:p>
                  </a:txBody>
                  <a:tcPr marL="68580" marR="68580" marT="0" marB="0" anchor="ctr"/>
                </a:tc>
                <a:tc>
                  <a:txBody>
                    <a:bodyPr/>
                    <a:lstStyle/>
                    <a:p>
                      <a:pPr marL="0" algn="ctr" defTabSz="2119122" rtl="0" eaLnBrk="1" latinLnBrk="0" hangingPunct="1">
                        <a:lnSpc>
                          <a:spcPct val="130000"/>
                        </a:lnSpc>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作用</a:t>
                      </a:r>
                    </a:p>
                  </a:txBody>
                  <a:tcPr marL="68580" marR="68580" marT="0" marB="0" anchor="ctr"/>
                </a:tc>
                <a:extLst>
                  <a:ext uri="{0D108BD9-81ED-4DB2-BD59-A6C34878D82A}">
                    <a16:rowId xmlns:a16="http://schemas.microsoft.com/office/drawing/2014/main" xmlns="" val="10000"/>
                  </a:ext>
                </a:extLst>
              </a:tr>
              <a:tr h="0">
                <a:tc>
                  <a:txBody>
                    <a:bodyPr/>
                    <a:lstStyle/>
                    <a:p>
                      <a:pPr marL="0" algn="ctr" defTabSz="2119122" rtl="0" eaLnBrk="1" latinLnBrk="0" hangingPunct="1">
                        <a:lnSpc>
                          <a:spcPct val="130000"/>
                        </a:lnSpc>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与相关情</a:t>
                      </a:r>
                    </a:p>
                    <a:p>
                      <a:pPr marL="0" algn="ctr" defTabSz="2119122" rtl="0" eaLnBrk="1" latinLnBrk="0" hangingPunct="1">
                        <a:lnSpc>
                          <a:spcPct val="130000"/>
                        </a:lnSpc>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节的关系</a:t>
                      </a:r>
                    </a:p>
                  </a:txBody>
                  <a:tcPr marL="68580" marR="68580" marT="0" marB="0" anchor="ctr"/>
                </a:tc>
                <a:tc>
                  <a:txBody>
                    <a:bodyPr/>
                    <a:lstStyle/>
                    <a:p>
                      <a:pPr algn="l">
                        <a:lnSpc>
                          <a:spcPct val="130000"/>
                        </a:lnSpc>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主要是照应和伏笔：照应就是文学作品前后之间的呼应，能使情节连贯，脉络清晰、结构紧凑；伏笔指在文学作品中，前面为后面情节发展所做的提示或暗示。小说中使用照应和伏笔，能使情节曲折、结构严谨，显示出构思的精巧</a:t>
                      </a:r>
                    </a:p>
                  </a:txBody>
                  <a:tcPr marL="68580" marR="68580" marT="0" marB="0" anchor="ctr"/>
                </a:tc>
                <a:extLst>
                  <a:ext uri="{0D108BD9-81ED-4DB2-BD59-A6C34878D82A}">
                    <a16:rowId xmlns:a16="http://schemas.microsoft.com/office/drawing/2014/main" xmlns="" val="10001"/>
                  </a:ext>
                </a:extLst>
              </a:tr>
              <a:tr h="0">
                <a:tc>
                  <a:txBody>
                    <a:bodyPr/>
                    <a:lstStyle/>
                    <a:p>
                      <a:pPr algn="ctr">
                        <a:lnSpc>
                          <a:spcPct val="130000"/>
                        </a:lnSpc>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与主题</a:t>
                      </a:r>
                    </a:p>
                    <a:p>
                      <a:pPr algn="ctr">
                        <a:lnSpc>
                          <a:spcPct val="130000"/>
                        </a:lnSpc>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的关系</a:t>
                      </a:r>
                    </a:p>
                  </a:txBody>
                  <a:tcPr marL="68580" marR="68580" marT="0" marB="0" anchor="ctr"/>
                </a:tc>
                <a:tc>
                  <a:txBody>
                    <a:bodyPr/>
                    <a:lstStyle/>
                    <a:p>
                      <a:pPr algn="l">
                        <a:lnSpc>
                          <a:spcPct val="130000"/>
                        </a:lnSpc>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揭示小说的主题。如《在烈日和暴雨下》中暴雨狂泻，道路迷茫，</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半死半活</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的祥子</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低着头一步一步地往前拽</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的情节，反映了旧社会人力车夫的凄苦生活和悲惨命运</a:t>
                      </a:r>
                    </a:p>
                  </a:txBody>
                  <a:tcPr marL="68580" marR="68580" marT="0" marB="0" anchor="ctr"/>
                </a:tc>
                <a:extLst>
                  <a:ext uri="{0D108BD9-81ED-4DB2-BD59-A6C34878D82A}">
                    <a16:rowId xmlns:a16="http://schemas.microsoft.com/office/drawing/2014/main" xmlns="" val="10002"/>
                  </a:ext>
                </a:extLst>
              </a:tr>
              <a:tr h="32008">
                <a:tc>
                  <a:txBody>
                    <a:bodyPr/>
                    <a:lstStyle/>
                    <a:p>
                      <a:pPr algn="ctr">
                        <a:lnSpc>
                          <a:spcPct val="130000"/>
                        </a:lnSpc>
                        <a:spcAft>
                          <a:spcPts val="0"/>
                        </a:spcAft>
                      </a:pPr>
                      <a:r>
                        <a:rPr lang="zh-CN"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与人物</a:t>
                      </a:r>
                    </a:p>
                    <a:p>
                      <a:pPr algn="ctr">
                        <a:lnSpc>
                          <a:spcPct val="130000"/>
                        </a:lnSpc>
                        <a:spcAft>
                          <a:spcPts val="0"/>
                        </a:spcAft>
                      </a:pPr>
                      <a:r>
                        <a:rPr lang="zh-CN"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的关系</a:t>
                      </a:r>
                    </a:p>
                  </a:txBody>
                  <a:tcPr marL="68580" marR="68580" marT="0" marB="0" anchor="ctr"/>
                </a:tc>
                <a:tc>
                  <a:txBody>
                    <a:bodyPr/>
                    <a:lstStyle/>
                    <a:p>
                      <a:pPr algn="l">
                        <a:lnSpc>
                          <a:spcPct val="130000"/>
                        </a:lnSpc>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展现人物性格。如《林教头风雪山神庙》中林冲买刀并在街上寻觅仇家的情节，就显示了林冲急躁的性格</a:t>
                      </a:r>
                    </a:p>
                  </a:txBody>
                  <a:tcPr marL="68580" marR="68580" marT="0" marB="0" anchor="ct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xmlns="" val="9088137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14582"/>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小说常用的结尾方式及作用</a:t>
            </a:r>
          </a:p>
        </p:txBody>
      </p:sp>
      <p:graphicFrame>
        <p:nvGraphicFramePr>
          <p:cNvPr id="6" name="表格 5"/>
          <p:cNvGraphicFramePr>
            <a:graphicFrameLocks noGrp="1"/>
          </p:cNvGraphicFramePr>
          <p:nvPr>
            <p:extLst>
              <p:ext uri="{D42A27DB-BD31-4B8C-83A1-F6EECF244321}">
                <p14:modId xmlns:p14="http://schemas.microsoft.com/office/powerpoint/2010/main" xmlns="" val="4078097211"/>
              </p:ext>
            </p:extLst>
          </p:nvPr>
        </p:nvGraphicFramePr>
        <p:xfrm>
          <a:off x="2055422" y="3976122"/>
          <a:ext cx="19827542" cy="5364480"/>
        </p:xfrm>
        <a:graphic>
          <a:graphicData uri="http://schemas.openxmlformats.org/drawingml/2006/table">
            <a:tbl>
              <a:tblPr>
                <a:tableStyleId>{5C22544A-7EE6-4342-B048-85BDC9FD1C3A}</a:tableStyleId>
              </a:tblPr>
              <a:tblGrid>
                <a:gridCol w="2121366">
                  <a:extLst>
                    <a:ext uri="{9D8B030D-6E8A-4147-A177-3AD203B41FA5}">
                      <a16:colId xmlns:a16="http://schemas.microsoft.com/office/drawing/2014/main" xmlns="" val="20000"/>
                    </a:ext>
                  </a:extLst>
                </a:gridCol>
                <a:gridCol w="17706176">
                  <a:extLst>
                    <a:ext uri="{9D8B030D-6E8A-4147-A177-3AD203B41FA5}">
                      <a16:colId xmlns:a16="http://schemas.microsoft.com/office/drawing/2014/main" xmlns="" val="20001"/>
                    </a:ext>
                  </a:extLst>
                </a:gridCol>
              </a:tblGrid>
              <a:tr h="0">
                <a:tc>
                  <a:txBody>
                    <a:bodyPr/>
                    <a:lstStyle/>
                    <a:p>
                      <a:pPr algn="ctr">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方　式</a:t>
                      </a:r>
                    </a:p>
                  </a:txBody>
                  <a:tcPr marL="68580" marR="68580" marT="0" marB="0" anchor="ctr"/>
                </a:tc>
                <a:tc>
                  <a:txBody>
                    <a:bodyPr/>
                    <a:lstStyle/>
                    <a:p>
                      <a:pPr algn="ctr">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　用</a:t>
                      </a:r>
                    </a:p>
                  </a:txBody>
                  <a:tcPr marL="68580" marR="68580" marT="0" marB="0" anchor="ctr"/>
                </a:tc>
                <a:extLst>
                  <a:ext uri="{0D108BD9-81ED-4DB2-BD59-A6C34878D82A}">
                    <a16:rowId xmlns:a16="http://schemas.microsoft.com/office/drawing/2014/main" xmlns="" val="10000"/>
                  </a:ext>
                </a:extLst>
              </a:tr>
              <a:tr h="0">
                <a:tc>
                  <a:txBody>
                    <a:bodyPr/>
                    <a:lstStyle/>
                    <a:p>
                      <a:pPr marL="0" algn="l" defTabSz="2119122" rtl="0" eaLnBrk="1" latinLnBrk="0" hangingPunct="1">
                        <a:lnSpc>
                          <a:spcPct val="130000"/>
                        </a:lnSpc>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出人意料的结局</a:t>
                      </a:r>
                    </a:p>
                  </a:txBody>
                  <a:tcPr marL="68580" marR="68580" marT="0" marB="0" anchor="ctr"/>
                </a:tc>
                <a:tc>
                  <a:txBody>
                    <a:bodyPr/>
                    <a:lstStyle/>
                    <a:p>
                      <a:pPr marL="0" algn="l" defTabSz="2119122" rtl="0" eaLnBrk="1" latinLnBrk="0" hangingPunct="1">
                        <a:lnSpc>
                          <a:spcPct val="130000"/>
                        </a:lnSpc>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从结构安排上看，它使平淡的故事情节陡然生出波澜，猛烈撞击读者的心灵，产生出震撼人心的力量；</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从表现手法上看，与前文的伏笔相照应，使人觉得又在情理之中；</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突出人物形象；④突出文章主旨</a:t>
                      </a:r>
                    </a:p>
                  </a:txBody>
                  <a:tcPr marL="68580" marR="68580" marT="0" marB="0" anchor="ctr"/>
                </a:tc>
                <a:extLst>
                  <a:ext uri="{0D108BD9-81ED-4DB2-BD59-A6C34878D82A}">
                    <a16:rowId xmlns:a16="http://schemas.microsoft.com/office/drawing/2014/main" xmlns="" val="10001"/>
                  </a:ext>
                </a:extLst>
              </a:tr>
              <a:tr h="0">
                <a:tc>
                  <a:txBody>
                    <a:bodyPr/>
                    <a:lstStyle/>
                    <a:p>
                      <a:pPr marL="0" algn="l" defTabSz="2119122" rtl="0" eaLnBrk="1" latinLnBrk="0" hangingPunct="1">
                        <a:lnSpc>
                          <a:spcPct val="130000"/>
                        </a:lnSpc>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令人伤感的结局</a:t>
                      </a:r>
                    </a:p>
                  </a:txBody>
                  <a:tcPr marL="68580" marR="68580" marT="0" marB="0" anchor="ctr"/>
                </a:tc>
                <a:tc>
                  <a:txBody>
                    <a:bodyPr/>
                    <a:lstStyle/>
                    <a:p>
                      <a:pPr marL="0" algn="l" defTabSz="2119122" rtl="0" eaLnBrk="1" latinLnBrk="0" hangingPunct="1">
                        <a:lnSpc>
                          <a:spcPct val="130000"/>
                        </a:lnSpc>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从主题上看，能更好地深化主题；</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从表现人物性格上看，能更好地塑造人物性格；</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这种结局令人感动，令人回味，引人思考</a:t>
                      </a:r>
                    </a:p>
                  </a:txBody>
                  <a:tcPr marL="68580" marR="68580" marT="0" marB="0" anchor="ct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xmlns="" val="4362932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6" name="表格 5"/>
          <p:cNvGraphicFramePr>
            <a:graphicFrameLocks noGrp="1"/>
          </p:cNvGraphicFramePr>
          <p:nvPr>
            <p:extLst>
              <p:ext uri="{D42A27DB-BD31-4B8C-83A1-F6EECF244321}">
                <p14:modId xmlns:p14="http://schemas.microsoft.com/office/powerpoint/2010/main" xmlns="" val="2837690199"/>
              </p:ext>
            </p:extLst>
          </p:nvPr>
        </p:nvGraphicFramePr>
        <p:xfrm>
          <a:off x="2023200" y="3276774"/>
          <a:ext cx="19827542" cy="6156960"/>
        </p:xfrm>
        <a:graphic>
          <a:graphicData uri="http://schemas.openxmlformats.org/drawingml/2006/table">
            <a:tbl>
              <a:tblPr>
                <a:tableStyleId>{5C22544A-7EE6-4342-B048-85BDC9FD1C3A}</a:tableStyleId>
              </a:tblPr>
              <a:tblGrid>
                <a:gridCol w="2121366">
                  <a:extLst>
                    <a:ext uri="{9D8B030D-6E8A-4147-A177-3AD203B41FA5}">
                      <a16:colId xmlns:a16="http://schemas.microsoft.com/office/drawing/2014/main" xmlns="" val="20000"/>
                    </a:ext>
                  </a:extLst>
                </a:gridCol>
                <a:gridCol w="17706176">
                  <a:extLst>
                    <a:ext uri="{9D8B030D-6E8A-4147-A177-3AD203B41FA5}">
                      <a16:colId xmlns:a16="http://schemas.microsoft.com/office/drawing/2014/main" xmlns="" val="20001"/>
                    </a:ext>
                  </a:extLst>
                </a:gridCol>
              </a:tblGrid>
              <a:tr h="0">
                <a:tc>
                  <a:txBody>
                    <a:bodyPr/>
                    <a:lstStyle/>
                    <a:p>
                      <a:pPr algn="ctr">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方　式</a:t>
                      </a:r>
                    </a:p>
                  </a:txBody>
                  <a:tcPr marL="68580" marR="68580" marT="0" marB="0" anchor="ctr"/>
                </a:tc>
                <a:tc>
                  <a:txBody>
                    <a:bodyPr/>
                    <a:lstStyle/>
                    <a:p>
                      <a:pPr algn="ctr">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　用</a:t>
                      </a:r>
                    </a:p>
                  </a:txBody>
                  <a:tcPr marL="68580" marR="68580" marT="0" marB="0" anchor="ctr"/>
                </a:tc>
                <a:extLst>
                  <a:ext uri="{0D108BD9-81ED-4DB2-BD59-A6C34878D82A}">
                    <a16:rowId xmlns:a16="http://schemas.microsoft.com/office/drawing/2014/main" xmlns="" val="10000"/>
                  </a:ext>
                </a:extLst>
              </a:tr>
              <a:tr h="40084">
                <a:tc>
                  <a:txBody>
                    <a:bodyPr/>
                    <a:lstStyle/>
                    <a:p>
                      <a:pPr marL="0" algn="l" defTabSz="2119122" rtl="0" eaLnBrk="1" latinLnBrk="0" hangingPunct="1">
                        <a:lnSpc>
                          <a:spcPct val="130000"/>
                        </a:lnSpc>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令人喜悦的结局</a:t>
                      </a:r>
                    </a:p>
                  </a:txBody>
                  <a:tcPr marL="68580" marR="68580" marT="0" marB="0" anchor="ctr"/>
                </a:tc>
                <a:tc>
                  <a:txBody>
                    <a:bodyPr/>
                    <a:lstStyle/>
                    <a:p>
                      <a:pPr marL="0" algn="l" defTabSz="2119122" rtl="0" eaLnBrk="1" latinLnBrk="0" hangingPunct="1">
                        <a:lnSpc>
                          <a:spcPct val="130000"/>
                        </a:lnSpc>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从表达效果上看，小说的喜剧结局给读者留下了广阔的想象空间，耐人寻味；</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从阅读者的情感体验上看，符合人们阅读的心理预期，容易引起读者的共鸣，给人以欣慰、愉悦之感；③从主题上看，这样的结局凸显出的美好人性，符合大众对审美的追求</a:t>
                      </a:r>
                    </a:p>
                  </a:txBody>
                  <a:tcPr marL="68580" marR="68580" marT="0" marB="0" anchor="ctr"/>
                </a:tc>
                <a:extLst>
                  <a:ext uri="{0D108BD9-81ED-4DB2-BD59-A6C34878D82A}">
                    <a16:rowId xmlns:a16="http://schemas.microsoft.com/office/drawing/2014/main" xmlns="" val="10001"/>
                  </a:ext>
                </a:extLst>
              </a:tr>
              <a:tr h="48076">
                <a:tc>
                  <a:txBody>
                    <a:bodyPr/>
                    <a:lstStyle/>
                    <a:p>
                      <a:pPr marL="0" algn="l" defTabSz="2119122" rtl="0" eaLnBrk="1" latinLnBrk="0" hangingPunct="1">
                        <a:lnSpc>
                          <a:spcPct val="130000"/>
                        </a:lnSpc>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留下空白的结局</a:t>
                      </a:r>
                    </a:p>
                  </a:txBody>
                  <a:tcPr marL="68580" marR="68580" marT="0" marB="0" anchor="ctr"/>
                </a:tc>
                <a:tc>
                  <a:txBody>
                    <a:bodyPr/>
                    <a:lstStyle/>
                    <a:p>
                      <a:pPr marL="0" algn="l" defTabSz="2119122" rtl="0" eaLnBrk="1" latinLnBrk="0" hangingPunct="1">
                        <a:lnSpc>
                          <a:spcPct val="130000"/>
                        </a:lnSpc>
                        <a:spcAft>
                          <a:spcPts val="0"/>
                        </a:spcAft>
                      </a:pP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耐人寻味；留下了</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空白</a:t>
                      </a: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，让读者想象，进行艺术再创造</a:t>
                      </a:r>
                    </a:p>
                  </a:txBody>
                  <a:tcPr marL="68580" marR="68580" marT="0" marB="0" anchor="ct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xmlns="" val="17521986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093428"/>
          </a:xfrm>
          <a:prstGeom prst="rect">
            <a:avLst/>
          </a:prstGeom>
          <a:noFill/>
        </p:spPr>
        <p:txBody>
          <a:bodyPr wrap="square" rtlCol="0">
            <a:spAutoFit/>
          </a:bodyPr>
          <a:lstStyle/>
          <a:p>
            <a:pPr algn="ct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类题指津</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题型一　情节作用类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设问方式</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小说叙述某一情节，有什么作用？请简要分析。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文中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情节在小说中起到什么作用？请具体说明。</a:t>
            </a:r>
          </a:p>
        </p:txBody>
      </p:sp>
    </p:spTree>
    <p:extLst>
      <p:ext uri="{BB962C8B-B14F-4D97-AF65-F5344CB8AC3E}">
        <p14:creationId xmlns:p14="http://schemas.microsoft.com/office/powerpoint/2010/main" xmlns="" val="23499131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老汪：“东家，没法给你说，说也说不清。”</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这年端午节，老范招待老汪吃饭，吃着吃着，又说到走上。老汪喝多了，趴到桌角上哭着说：“总想一个人。半个月积得憋得慌，走走散散，也就好了。”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这下老范明白了：“怕不是你爹吧，当年供你上学不容易。”</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老汪哭着摇头：“不会是他。”</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老范：“如果是活着的人，想谁，找谁一趟不就完了？”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老汪摇头：“找不得，找不得，当年就是因为个找，我差点丢了命。”</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老范心里一惊，不再问了，只是说：“大中午的，野地里不干净，别碰着无常。”</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老汪摇头：“缘溪行，忘路之远近。”</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又说：“碰到无常也不怕，他要让我走，我就跟他走了。”</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1220092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1692771"/>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答题思路</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情节作用“四考虑”</a:t>
            </a:r>
          </a:p>
        </p:txBody>
      </p:sp>
      <p:graphicFrame>
        <p:nvGraphicFramePr>
          <p:cNvPr id="4" name="表格 3"/>
          <p:cNvGraphicFramePr>
            <a:graphicFrameLocks noGrp="1"/>
          </p:cNvGraphicFramePr>
          <p:nvPr>
            <p:extLst>
              <p:ext uri="{D42A27DB-BD31-4B8C-83A1-F6EECF244321}">
                <p14:modId xmlns:p14="http://schemas.microsoft.com/office/powerpoint/2010/main" xmlns="" val="4160531070"/>
              </p:ext>
            </p:extLst>
          </p:nvPr>
        </p:nvGraphicFramePr>
        <p:xfrm>
          <a:off x="2448596" y="4716934"/>
          <a:ext cx="19374604" cy="6048672"/>
        </p:xfrm>
        <a:graphic>
          <a:graphicData uri="http://schemas.openxmlformats.org/drawingml/2006/table">
            <a:tbl>
              <a:tblPr>
                <a:tableStyleId>{5C22544A-7EE6-4342-B048-85BDC9FD1C3A}</a:tableStyleId>
              </a:tblPr>
              <a:tblGrid>
                <a:gridCol w="1118798">
                  <a:extLst>
                    <a:ext uri="{9D8B030D-6E8A-4147-A177-3AD203B41FA5}">
                      <a16:colId xmlns:a16="http://schemas.microsoft.com/office/drawing/2014/main" xmlns="" val="20000"/>
                    </a:ext>
                  </a:extLst>
                </a:gridCol>
                <a:gridCol w="18255806">
                  <a:extLst>
                    <a:ext uri="{9D8B030D-6E8A-4147-A177-3AD203B41FA5}">
                      <a16:colId xmlns:a16="http://schemas.microsoft.com/office/drawing/2014/main" xmlns="" val="20001"/>
                    </a:ext>
                  </a:extLst>
                </a:gridCol>
              </a:tblGrid>
              <a:tr h="6048672">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考虑对结构的作用</a:t>
                      </a:r>
                    </a:p>
                  </a:txBody>
                  <a:tcPr marL="68580" marR="68580" marT="0" marB="0" anchor="ctr"/>
                </a:tc>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开头部分情节的作用：总领全文；照应题目，呼应下文；引出下文，为后文做铺垫；开门见山，直入主题；欲扬先抑；对比衬托；渲染气氛，奠定基调；埋下伏笔；设置悬念。</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中间部分情节的作用： 过渡</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承上启下</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；由……转向</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到</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由叙述转向议论，由写景转向抒情，由正面到反面</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；为下文写……做铺垫</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为议论、抒情做铺垫</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推动情节的发展；照应；总结上文；呼应前文。③结尾的作用：卒章显志，点明中心；戛然而止，回味深长；点明题旨；深化主题；照应前文，结构严谨；升华感情，画龙点睛；言有尽而意无穷；以小见大。④将情节浓缩为标题，其作用有：一是起线索作用，贯穿全文；二是点明主题</a:t>
                      </a:r>
                    </a:p>
                  </a:txBody>
                  <a:tcPr marL="68580" marR="68580" marT="0" marB="0" anchor="ct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xmlns="" val="36019915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3880543641"/>
              </p:ext>
            </p:extLst>
          </p:nvPr>
        </p:nvGraphicFramePr>
        <p:xfrm>
          <a:off x="2235898" y="3060750"/>
          <a:ext cx="19587302" cy="4279392"/>
        </p:xfrm>
        <a:graphic>
          <a:graphicData uri="http://schemas.openxmlformats.org/drawingml/2006/table">
            <a:tbl>
              <a:tblPr>
                <a:tableStyleId>{5C22544A-7EE6-4342-B048-85BDC9FD1C3A}</a:tableStyleId>
              </a:tblPr>
              <a:tblGrid>
                <a:gridCol w="2620747">
                  <a:extLst>
                    <a:ext uri="{9D8B030D-6E8A-4147-A177-3AD203B41FA5}">
                      <a16:colId xmlns:a16="http://schemas.microsoft.com/office/drawing/2014/main" xmlns="" val="20000"/>
                    </a:ext>
                  </a:extLst>
                </a:gridCol>
                <a:gridCol w="16966555">
                  <a:extLst>
                    <a:ext uri="{9D8B030D-6E8A-4147-A177-3AD203B41FA5}">
                      <a16:colId xmlns:a16="http://schemas.microsoft.com/office/drawing/2014/main" xmlns="" val="20001"/>
                    </a:ext>
                  </a:extLst>
                </a:gridCol>
              </a:tblGrid>
              <a:tr h="0">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考虑对人物的作用</a:t>
                      </a:r>
                    </a:p>
                  </a:txBody>
                  <a:tcPr marL="68580" marR="68580" marT="0" marB="0" anchor="ctr"/>
                </a:tc>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或刻画了人物形象，或突出了人物的性格特点；交代人物活动的社会环境</a:t>
                      </a:r>
                    </a:p>
                  </a:txBody>
                  <a:tcPr marL="68580" marR="68580" marT="0" marB="0" anchor="ctr"/>
                </a:tc>
                <a:extLst>
                  <a:ext uri="{0D108BD9-81ED-4DB2-BD59-A6C34878D82A}">
                    <a16:rowId xmlns:a16="http://schemas.microsoft.com/office/drawing/2014/main" xmlns="" val="10000"/>
                  </a:ext>
                </a:extLst>
              </a:tr>
              <a:tr h="0">
                <a:tc>
                  <a:txBody>
                    <a:bodyPr/>
                    <a:lstStyle/>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考虑对主题的作用</a:t>
                      </a:r>
                    </a:p>
                  </a:txBody>
                  <a:tcPr marL="68580" marR="68580" marT="0" marB="0" anchor="ctr"/>
                </a:tc>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点题和突出、深化主题等作用。常用答题术语：揭示</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表达、寄托、暗示</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了……的主题、深化主题、突出主题等</a:t>
                      </a:r>
                    </a:p>
                  </a:txBody>
                  <a:tcPr marL="68580" marR="68580" marT="0" marB="0" anchor="ctr"/>
                </a:tc>
                <a:extLst>
                  <a:ext uri="{0D108BD9-81ED-4DB2-BD59-A6C34878D82A}">
                    <a16:rowId xmlns:a16="http://schemas.microsoft.com/office/drawing/2014/main" xmlns="" val="10001"/>
                  </a:ext>
                </a:extLst>
              </a:tr>
              <a:tr h="0">
                <a:tc>
                  <a:txBody>
                    <a:bodyPr/>
                    <a:lstStyle/>
                    <a:p>
                      <a:pPr marL="0" algn="l"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考虑对读者的作用</a:t>
                      </a:r>
                    </a:p>
                  </a:txBody>
                  <a:tcPr marL="68580" marR="68580" marT="0" marB="0" anchor="ctr"/>
                </a:tc>
                <a:tc>
                  <a:txBody>
                    <a:bodyPr/>
                    <a:lstStyle/>
                    <a:p>
                      <a:pPr marL="0" algn="l"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吸引读者注意力、激发读者的阅读兴趣、引发读者思考等</a:t>
                      </a:r>
                    </a:p>
                  </a:txBody>
                  <a:tcPr marL="68580" marR="68580" marT="0" marB="0" anchor="ct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xmlns="" val="95471153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14582"/>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答题模板</a:t>
            </a:r>
            <a:r>
              <a:rPr lang="en-US" altLang="zh-CN" sz="4000" b="1"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pic>
        <p:nvPicPr>
          <p:cNvPr id="20482" name="Picture 2" descr="Q2A"/>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64620" y="3976122"/>
            <a:ext cx="9433048" cy="61172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1285588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0482"/>
                                        </p:tgtEl>
                                        <p:attrNameLst>
                                          <p:attrName>style.visibility</p:attrName>
                                        </p:attrNameLst>
                                      </p:cBhvr>
                                      <p:to>
                                        <p:strVal val="visible"/>
                                      </p:to>
                                    </p:set>
                                    <p:animEffect transition="in" filter="fade">
                                      <p:cBhvr>
                                        <p:cTn id="14"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9694962"/>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树上的天使</a:t>
            </a:r>
          </a:p>
          <a:p>
            <a:pPr algn="ct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玛雅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瑞诺德斯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拉特森</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又来了，那些烦人的松鼠！每到半夜，屋外的松鼠们就开始搬运它们的美食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山核桃。而我却每每被山核桃砸落在屋顶上的声音吵醒，然后无奈地睁着双眼。每到这个时候，我的脑子就会不由自主地想到那些如雪片般飞来的账单以及我已经拖欠了房东许久的租金。最后，在被折磨得筋疲力尽后，我终于昏昏睡去。</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第二天，我起了个大早，赶去教堂。会餐后，一位老妇人问我能否送她回家。在去她家的路上，她问我：“你喜欢吃山核桃吗？”</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山核桃？我僵硬地笑了笑，反问道：“你为什么这么问？”我的耳边仿佛又响起了那些山核桃砸落的声音。</a:t>
            </a:r>
          </a:p>
        </p:txBody>
      </p:sp>
    </p:spTree>
    <p:extLst>
      <p:ext uri="{BB962C8B-B14F-4D97-AF65-F5344CB8AC3E}">
        <p14:creationId xmlns:p14="http://schemas.microsoft.com/office/powerpoint/2010/main" xmlns="" val="34982001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“我以</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美元一袋的价格将它们卖给一家农场。”她回答道，“如果你喜欢，我可以以低一点儿的价格卖给你一袋，以报答你送我回家。”</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就算白送，我也不要。“不了，谢谢。”我说。</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一回到家，我便倒在了床上，我太累了。但又一次，松鼠的骚动声在我头顶响起。这还没到半夜呢！我愤愤地想：它们就不能让我有片刻的安宁吗？</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突然，就像被一个山核桃猛地砸中了脑袋，我灵光一闪：我明白了，财富就在我的头顶上！我从床上一跃而起，冲出屋子。我看到了，就在我的窗台下，已经积了厚厚的一大片山核桃。</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美元一袋，我欣喜地想，只要卖出四袋就够付下周的房租了。而事实上，地上山核桃的数量已足以让我清偿所有的债务。</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几年时间很快过去了，我的生活正慢慢好转。而真正让我对生活充满感恩的，并不是那些山核桃，而是上帝派来的天使</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它们就住在树上，它们告诉我：上帝就在我们身边。</a:t>
            </a:r>
          </a:p>
        </p:txBody>
      </p:sp>
    </p:spTree>
    <p:extLst>
      <p:ext uri="{BB962C8B-B14F-4D97-AF65-F5344CB8AC3E}">
        <p14:creationId xmlns:p14="http://schemas.microsoft.com/office/powerpoint/2010/main" xmlns="" val="36140586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2492990"/>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最后一段写“我的生活正慢慢好转”，并且赞美松鼠是天使。请分析作者这样写的作用。</a:t>
            </a:r>
          </a:p>
        </p:txBody>
      </p:sp>
      <p:sp>
        <p:nvSpPr>
          <p:cNvPr id="8" name="矩形 7"/>
          <p:cNvSpPr/>
          <p:nvPr/>
        </p:nvSpPr>
        <p:spPr>
          <a:xfrm>
            <a:off x="1996474" y="5367925"/>
            <a:ext cx="20029365" cy="60172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5367924"/>
            <a:ext cx="19931202"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与题目相照应。②先抑后扬，先写“我”对松鼠的不满，不堪其扰，后写“我”对松鼠的感激，使小说更加生动。③点明主旨，松鼠帮“我”渡过难关，使我明白：生活中总会遇到困难，只要勇敢面对，永不绝望，机遇就在身边。</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本题考查分析作品情节作用的能力。分析小说结尾的作用，要从“情节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结构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人物、主题、艺术手法、读者感受”等角度思考。本篇小说的结尾，从结构上看，照应了小说的标题；从艺术手法的角度看，小说采用了先抑后扬的手法，增强了故事的曲折性，使故事更加生动；从主旨的角度看，点明了小说的主题。</a:t>
            </a:r>
          </a:p>
        </p:txBody>
      </p:sp>
    </p:spTree>
    <p:extLst>
      <p:ext uri="{BB962C8B-B14F-4D97-AF65-F5344CB8AC3E}">
        <p14:creationId xmlns:p14="http://schemas.microsoft.com/office/powerpoint/2010/main" xmlns="" val="5937372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093428"/>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题型二　分析情节安排的技巧</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设问方式</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小说的情节安排很有特色，请结合相关情节简要分析。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小说的开头或结尾有何特色或作用？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作者反复写</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情节，有什么作用？</a:t>
            </a:r>
          </a:p>
        </p:txBody>
      </p:sp>
    </p:spTree>
    <p:extLst>
      <p:ext uri="{BB962C8B-B14F-4D97-AF65-F5344CB8AC3E}">
        <p14:creationId xmlns:p14="http://schemas.microsoft.com/office/powerpoint/2010/main" xmlns="" val="18309453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9474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答题思路</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审读题目要求。确定是就作品的局部情节设题，还是就整篇作品设题；是否明确了具体的技巧。</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确定思考的方向。就作品局部情节设题，并且明确了具体技巧的，就应结合具体内容进行分析，并分析技巧的艺术效果。若就整篇作品设题，并未明确解题技巧，则应从形象塑造、情节安排、环境描写、主题表现、表现手法、修辞手法、艺术效果等角度思考，并做到“四看”：</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①看情节自身前后的关联性；</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②看情节安排是否符合人物性格特征及其发展变化的轨迹；</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③看情节安排是否有利于表现主题；</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④看情节安排是否合乎生活逻辑。</a:t>
            </a:r>
          </a:p>
        </p:txBody>
      </p:sp>
    </p:spTree>
    <p:extLst>
      <p:ext uri="{BB962C8B-B14F-4D97-AF65-F5344CB8AC3E}">
        <p14:creationId xmlns:p14="http://schemas.microsoft.com/office/powerpoint/2010/main" xmlns="" val="31887508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9474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答题模板</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情节结构特点＋结合文本具体分析＋表达效果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对表达主题的作用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坐</a:t>
            </a:r>
          </a:p>
          <a:p>
            <a:pPr algn="ct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美</a:t>
            </a:r>
            <a:r>
              <a:rPr lang="en-US" altLang="zh-CN" sz="4000" dirty="0">
                <a:solidFill>
                  <a:schemeClr val="tx1">
                    <a:lumMod val="50000"/>
                    <a:lumOff val="50000"/>
                  </a:schemeClr>
                </a:solidFill>
                <a:latin typeface="微软雅黑" pitchFamily="34" charset="-122"/>
                <a:ea typeface="微软雅黑" pitchFamily="34" charset="-122"/>
              </a:rPr>
              <a:t>]H.E.</a:t>
            </a:r>
            <a:r>
              <a:rPr lang="zh-CN" altLang="en-US" sz="4000" dirty="0">
                <a:solidFill>
                  <a:schemeClr val="tx1">
                    <a:lumMod val="50000"/>
                    <a:lumOff val="50000"/>
                  </a:schemeClr>
                </a:solidFill>
                <a:latin typeface="微软雅黑" pitchFamily="34" charset="-122"/>
                <a:ea typeface="微软雅黑" pitchFamily="34" charset="-122"/>
              </a:rPr>
              <a:t>弗朗西斯</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早晨，他看见一男一女坐在他家门前的台阶上。他们整天坐着，一动也不动。他每隔一阵子就从前门的玻璃偷看他们一下。天黑了，他们还不走，他猜测他们什么时候吃东西、睡觉、做其他的事情。黎明时，他们还坐在那儿，坐在那儿任凭日晒雨淋。</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起初，只有隔壁的邻居打电话来问：他们是谁？在那儿干什么？他不知道。后来，街坊邻里都打电话来问，连经过那儿看见他们的人都打电话来。他从未听过那对男女交谈。</a:t>
            </a:r>
          </a:p>
        </p:txBody>
      </p:sp>
    </p:spTree>
    <p:extLst>
      <p:ext uri="{BB962C8B-B14F-4D97-AF65-F5344CB8AC3E}">
        <p14:creationId xmlns:p14="http://schemas.microsoft.com/office/powerpoint/2010/main" xmlns="" val="11326628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6416115"/>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接着他开始接到来自市内各个角落的电话，有陌生人和市参议员，有专门职业者和办事员，有收垃圾者及从事其他社会工作的人。还有邮差，每天都得绕过他们来送信。这时，他觉得必须采取一些行动了。他要求他们离开。他们什么也没说，只是坐着，看着，一脸漠然。他说他要叫警察来。警察骂了他们一顿，向他们解释自己的权利范围，然后用警车把他们带走了。早上，他们又回来了。这回警察说，如果不是监牢太挤了，就要把他们关起来，其实如果他坚持的话，警察仍得找个地方关他们。“那是你们的问题。”他说。“不，实际上是你的问题。”警察这么对他说，但仍然将二人带走了。隔天早上，他向外一看，那男人和女人又坐在台阶上了。</a:t>
            </a:r>
          </a:p>
        </p:txBody>
      </p:sp>
    </p:spTree>
    <p:extLst>
      <p:ext uri="{BB962C8B-B14F-4D97-AF65-F5344CB8AC3E}">
        <p14:creationId xmlns:p14="http://schemas.microsoft.com/office/powerpoint/2010/main" xmlns="" val="22394400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3679</TotalTime>
  <Words>62754</Words>
  <Application>Microsoft Office PowerPoint</Application>
  <PresentationFormat>自定义</PresentationFormat>
  <Paragraphs>2464</Paragraphs>
  <Slides>447</Slides>
  <Notes>1</Notes>
  <HiddenSlides>0</HiddenSlides>
  <MMClips>0</MMClips>
  <ScaleCrop>false</ScaleCrop>
  <HeadingPairs>
    <vt:vector size="4" baseType="variant">
      <vt:variant>
        <vt:lpstr>主题</vt:lpstr>
      </vt:variant>
      <vt:variant>
        <vt:i4>1</vt:i4>
      </vt:variant>
      <vt:variant>
        <vt:lpstr>幻灯片标题</vt:lpstr>
      </vt:variant>
      <vt:variant>
        <vt:i4>447</vt:i4>
      </vt:variant>
    </vt:vector>
  </HeadingPairs>
  <TitlesOfParts>
    <vt:vector size="44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幻灯片 232</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lpstr>幻灯片 244</vt:lpstr>
      <vt:lpstr>幻灯片 245</vt:lpstr>
      <vt:lpstr>幻灯片 246</vt:lpstr>
      <vt:lpstr>幻灯片 247</vt:lpstr>
      <vt:lpstr>幻灯片 248</vt:lpstr>
      <vt:lpstr>幻灯片 249</vt:lpstr>
      <vt:lpstr>幻灯片 250</vt:lpstr>
      <vt:lpstr>幻灯片 251</vt:lpstr>
      <vt:lpstr>幻灯片 252</vt:lpstr>
      <vt:lpstr>幻灯片 253</vt:lpstr>
      <vt:lpstr>幻灯片 254</vt:lpstr>
      <vt:lpstr>幻灯片 255</vt:lpstr>
      <vt:lpstr>幻灯片 256</vt:lpstr>
      <vt:lpstr>幻灯片 257</vt:lpstr>
      <vt:lpstr>幻灯片 258</vt:lpstr>
      <vt:lpstr>幻灯片 259</vt:lpstr>
      <vt:lpstr>幻灯片 260</vt:lpstr>
      <vt:lpstr>幻灯片 261</vt:lpstr>
      <vt:lpstr>幻灯片 262</vt:lpstr>
      <vt:lpstr>幻灯片 263</vt:lpstr>
      <vt:lpstr>幻灯片 264</vt:lpstr>
      <vt:lpstr>幻灯片 265</vt:lpstr>
      <vt:lpstr>幻灯片 266</vt:lpstr>
      <vt:lpstr>幻灯片 267</vt:lpstr>
      <vt:lpstr>幻灯片 268</vt:lpstr>
      <vt:lpstr>幻灯片 269</vt:lpstr>
      <vt:lpstr>幻灯片 270</vt:lpstr>
      <vt:lpstr>幻灯片 271</vt:lpstr>
      <vt:lpstr>幻灯片 272</vt:lpstr>
      <vt:lpstr>幻灯片 273</vt:lpstr>
      <vt:lpstr>幻灯片 274</vt:lpstr>
      <vt:lpstr>幻灯片 275</vt:lpstr>
      <vt:lpstr>幻灯片 276</vt:lpstr>
      <vt:lpstr>幻灯片 277</vt:lpstr>
      <vt:lpstr>幻灯片 278</vt:lpstr>
      <vt:lpstr>幻灯片 279</vt:lpstr>
      <vt:lpstr>幻灯片 280</vt:lpstr>
      <vt:lpstr>幻灯片 281</vt:lpstr>
      <vt:lpstr>幻灯片 282</vt:lpstr>
      <vt:lpstr>幻灯片 283</vt:lpstr>
      <vt:lpstr>幻灯片 284</vt:lpstr>
      <vt:lpstr>幻灯片 285</vt:lpstr>
      <vt:lpstr>幻灯片 286</vt:lpstr>
      <vt:lpstr>幻灯片 287</vt:lpstr>
      <vt:lpstr>幻灯片 288</vt:lpstr>
      <vt:lpstr>幻灯片 289</vt:lpstr>
      <vt:lpstr>幻灯片 290</vt:lpstr>
      <vt:lpstr>幻灯片 291</vt:lpstr>
      <vt:lpstr>幻灯片 292</vt:lpstr>
      <vt:lpstr>幻灯片 293</vt:lpstr>
      <vt:lpstr>幻灯片 294</vt:lpstr>
      <vt:lpstr>幻灯片 295</vt:lpstr>
      <vt:lpstr>幻灯片 296</vt:lpstr>
      <vt:lpstr>幻灯片 297</vt:lpstr>
      <vt:lpstr>幻灯片 298</vt:lpstr>
      <vt:lpstr>幻灯片 299</vt:lpstr>
      <vt:lpstr>幻灯片 300</vt:lpstr>
      <vt:lpstr>幻灯片 301</vt:lpstr>
      <vt:lpstr>幻灯片 302</vt:lpstr>
      <vt:lpstr>幻灯片 303</vt:lpstr>
      <vt:lpstr>幻灯片 304</vt:lpstr>
      <vt:lpstr>幻灯片 305</vt:lpstr>
      <vt:lpstr>幻灯片 306</vt:lpstr>
      <vt:lpstr>幻灯片 307</vt:lpstr>
      <vt:lpstr>幻灯片 308</vt:lpstr>
      <vt:lpstr>幻灯片 309</vt:lpstr>
      <vt:lpstr>幻灯片 310</vt:lpstr>
      <vt:lpstr>幻灯片 311</vt:lpstr>
      <vt:lpstr>幻灯片 312</vt:lpstr>
      <vt:lpstr>幻灯片 313</vt:lpstr>
      <vt:lpstr>幻灯片 314</vt:lpstr>
      <vt:lpstr>幻灯片 315</vt:lpstr>
      <vt:lpstr>幻灯片 316</vt:lpstr>
      <vt:lpstr>幻灯片 317</vt:lpstr>
      <vt:lpstr>幻灯片 318</vt:lpstr>
      <vt:lpstr>幻灯片 319</vt:lpstr>
      <vt:lpstr>幻灯片 320</vt:lpstr>
      <vt:lpstr>幻灯片 321</vt:lpstr>
      <vt:lpstr>幻灯片 322</vt:lpstr>
      <vt:lpstr>幻灯片 323</vt:lpstr>
      <vt:lpstr>幻灯片 324</vt:lpstr>
      <vt:lpstr>幻灯片 325</vt:lpstr>
      <vt:lpstr>幻灯片 326</vt:lpstr>
      <vt:lpstr>幻灯片 327</vt:lpstr>
      <vt:lpstr>幻灯片 328</vt:lpstr>
      <vt:lpstr>幻灯片 329</vt:lpstr>
      <vt:lpstr>幻灯片 330</vt:lpstr>
      <vt:lpstr>幻灯片 331</vt:lpstr>
      <vt:lpstr>幻灯片 332</vt:lpstr>
      <vt:lpstr>幻灯片 333</vt:lpstr>
      <vt:lpstr>幻灯片 334</vt:lpstr>
      <vt:lpstr>幻灯片 335</vt:lpstr>
      <vt:lpstr>幻灯片 336</vt:lpstr>
      <vt:lpstr>幻灯片 337</vt:lpstr>
      <vt:lpstr>幻灯片 338</vt:lpstr>
      <vt:lpstr>幻灯片 339</vt:lpstr>
      <vt:lpstr>幻灯片 340</vt:lpstr>
      <vt:lpstr>幻灯片 341</vt:lpstr>
      <vt:lpstr>幻灯片 342</vt:lpstr>
      <vt:lpstr>幻灯片 343</vt:lpstr>
      <vt:lpstr>幻灯片 344</vt:lpstr>
      <vt:lpstr>幻灯片 345</vt:lpstr>
      <vt:lpstr>幻灯片 346</vt:lpstr>
      <vt:lpstr>幻灯片 347</vt:lpstr>
      <vt:lpstr>幻灯片 348</vt:lpstr>
      <vt:lpstr>幻灯片 349</vt:lpstr>
      <vt:lpstr>幻灯片 350</vt:lpstr>
      <vt:lpstr>幻灯片 351</vt:lpstr>
      <vt:lpstr>幻灯片 352</vt:lpstr>
      <vt:lpstr>幻灯片 353</vt:lpstr>
      <vt:lpstr>幻灯片 354</vt:lpstr>
      <vt:lpstr>幻灯片 355</vt:lpstr>
      <vt:lpstr>幻灯片 356</vt:lpstr>
      <vt:lpstr>幻灯片 357</vt:lpstr>
      <vt:lpstr>幻灯片 358</vt:lpstr>
      <vt:lpstr>幻灯片 359</vt:lpstr>
      <vt:lpstr>幻灯片 360</vt:lpstr>
      <vt:lpstr>幻灯片 361</vt:lpstr>
      <vt:lpstr>幻灯片 362</vt:lpstr>
      <vt:lpstr>幻灯片 363</vt:lpstr>
      <vt:lpstr>幻灯片 364</vt:lpstr>
      <vt:lpstr>幻灯片 365</vt:lpstr>
      <vt:lpstr>幻灯片 366</vt:lpstr>
      <vt:lpstr>幻灯片 367</vt:lpstr>
      <vt:lpstr>幻灯片 368</vt:lpstr>
      <vt:lpstr>幻灯片 369</vt:lpstr>
      <vt:lpstr>幻灯片 370</vt:lpstr>
      <vt:lpstr>幻灯片 371</vt:lpstr>
      <vt:lpstr>幻灯片 372</vt:lpstr>
      <vt:lpstr>幻灯片 373</vt:lpstr>
      <vt:lpstr>幻灯片 374</vt:lpstr>
      <vt:lpstr>幻灯片 375</vt:lpstr>
      <vt:lpstr>幻灯片 376</vt:lpstr>
      <vt:lpstr>幻灯片 377</vt:lpstr>
      <vt:lpstr>幻灯片 378</vt:lpstr>
      <vt:lpstr>幻灯片 379</vt:lpstr>
      <vt:lpstr>幻灯片 380</vt:lpstr>
      <vt:lpstr>幻灯片 381</vt:lpstr>
      <vt:lpstr>幻灯片 382</vt:lpstr>
      <vt:lpstr>幻灯片 383</vt:lpstr>
      <vt:lpstr>幻灯片 384</vt:lpstr>
      <vt:lpstr>幻灯片 385</vt:lpstr>
      <vt:lpstr>幻灯片 386</vt:lpstr>
      <vt:lpstr>幻灯片 387</vt:lpstr>
      <vt:lpstr>幻灯片 388</vt:lpstr>
      <vt:lpstr>幻灯片 389</vt:lpstr>
      <vt:lpstr>幻灯片 390</vt:lpstr>
      <vt:lpstr>幻灯片 391</vt:lpstr>
      <vt:lpstr>幻灯片 392</vt:lpstr>
      <vt:lpstr>幻灯片 393</vt:lpstr>
      <vt:lpstr>幻灯片 394</vt:lpstr>
      <vt:lpstr>幻灯片 395</vt:lpstr>
      <vt:lpstr>幻灯片 396</vt:lpstr>
      <vt:lpstr>幻灯片 397</vt:lpstr>
      <vt:lpstr>幻灯片 398</vt:lpstr>
      <vt:lpstr>幻灯片 399</vt:lpstr>
      <vt:lpstr>幻灯片 400</vt:lpstr>
      <vt:lpstr>幻灯片 401</vt:lpstr>
      <vt:lpstr>幻灯片 402</vt:lpstr>
      <vt:lpstr>幻灯片 403</vt:lpstr>
      <vt:lpstr>幻灯片 404</vt:lpstr>
      <vt:lpstr>幻灯片 405</vt:lpstr>
      <vt:lpstr>幻灯片 406</vt:lpstr>
      <vt:lpstr>幻灯片 407</vt:lpstr>
      <vt:lpstr>幻灯片 408</vt:lpstr>
      <vt:lpstr>幻灯片 409</vt:lpstr>
      <vt:lpstr>幻灯片 410</vt:lpstr>
      <vt:lpstr>幻灯片 411</vt:lpstr>
      <vt:lpstr>幻灯片 412</vt:lpstr>
      <vt:lpstr>幻灯片 413</vt:lpstr>
      <vt:lpstr>幻灯片 414</vt:lpstr>
      <vt:lpstr>幻灯片 415</vt:lpstr>
      <vt:lpstr>幻灯片 416</vt:lpstr>
      <vt:lpstr>幻灯片 417</vt:lpstr>
      <vt:lpstr>幻灯片 418</vt:lpstr>
      <vt:lpstr>幻灯片 419</vt:lpstr>
      <vt:lpstr>幻灯片 420</vt:lpstr>
      <vt:lpstr>幻灯片 421</vt:lpstr>
      <vt:lpstr>幻灯片 422</vt:lpstr>
      <vt:lpstr>幻灯片 423</vt:lpstr>
      <vt:lpstr>幻灯片 424</vt:lpstr>
      <vt:lpstr>幻灯片 425</vt:lpstr>
      <vt:lpstr>幻灯片 426</vt:lpstr>
      <vt:lpstr>幻灯片 427</vt:lpstr>
      <vt:lpstr>幻灯片 428</vt:lpstr>
      <vt:lpstr>幻灯片 429</vt:lpstr>
      <vt:lpstr>幻灯片 430</vt:lpstr>
      <vt:lpstr>幻灯片 431</vt:lpstr>
      <vt:lpstr>幻灯片 432</vt:lpstr>
      <vt:lpstr>幻灯片 433</vt:lpstr>
      <vt:lpstr>幻灯片 434</vt:lpstr>
      <vt:lpstr>幻灯片 435</vt:lpstr>
      <vt:lpstr>幻灯片 436</vt:lpstr>
      <vt:lpstr>幻灯片 437</vt:lpstr>
      <vt:lpstr>幻灯片 438</vt:lpstr>
      <vt:lpstr>幻灯片 439</vt:lpstr>
      <vt:lpstr>幻灯片 440</vt:lpstr>
      <vt:lpstr>幻灯片 441</vt:lpstr>
      <vt:lpstr>幻灯片 442</vt:lpstr>
      <vt:lpstr>幻灯片 443</vt:lpstr>
      <vt:lpstr>幻灯片 444</vt:lpstr>
      <vt:lpstr>幻灯片 445</vt:lpstr>
      <vt:lpstr>幻灯片 446</vt:lpstr>
      <vt:lpstr>幻灯片 447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User</cp:lastModifiedBy>
  <cp:revision>614</cp:revision>
  <dcterms:created xsi:type="dcterms:W3CDTF">2016-01-31T01:38:40Z</dcterms:created>
  <dcterms:modified xsi:type="dcterms:W3CDTF">2017-03-17T08:11:11Z</dcterms:modified>
</cp:coreProperties>
</file>