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1520" r:id="rId3"/>
    <p:sldId id="1333" r:id="rId5"/>
    <p:sldId id="1426" r:id="rId6"/>
    <p:sldId id="1285" r:id="rId7"/>
    <p:sldId id="1483" r:id="rId8"/>
    <p:sldId id="1521" r:id="rId9"/>
    <p:sldId id="1523" r:id="rId10"/>
    <p:sldId id="1524" r:id="rId11"/>
    <p:sldId id="1525" r:id="rId12"/>
    <p:sldId id="1526" r:id="rId13"/>
    <p:sldId id="1527" r:id="rId14"/>
    <p:sldId id="1528" r:id="rId15"/>
    <p:sldId id="1529" r:id="rId16"/>
    <p:sldId id="1530" r:id="rId17"/>
    <p:sldId id="1532" r:id="rId18"/>
    <p:sldId id="1533" r:id="rId19"/>
    <p:sldId id="1534" r:id="rId20"/>
    <p:sldId id="1535" r:id="rId21"/>
    <p:sldId id="1536" r:id="rId22"/>
    <p:sldId id="1470" r:id="rId23"/>
    <p:sldId id="1468" r:id="rId24"/>
    <p:sldId id="1472" r:id="rId25"/>
    <p:sldId id="1357" r:id="rId26"/>
    <p:sldId id="1358" r:id="rId27"/>
    <p:sldId id="1359" r:id="rId28"/>
    <p:sldId id="1360" r:id="rId29"/>
    <p:sldId id="1117" r:id="rId3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00FF"/>
    <a:srgbClr val="0066FF"/>
    <a:srgbClr val="A38302"/>
    <a:srgbClr val="FEFCDE"/>
    <a:srgbClr val="00B050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38" autoAdjust="0"/>
    <p:restoredTop sz="94705" autoAdjust="0"/>
  </p:normalViewPr>
  <p:slideViewPr>
    <p:cSldViewPr>
      <p:cViewPr>
        <p:scale>
          <a:sx n="100" d="100"/>
          <a:sy n="100" d="100"/>
        </p:scale>
        <p:origin x="-2022" y="-834"/>
      </p:cViewPr>
      <p:guideLst>
        <p:guide orient="horz" pos="3162"/>
        <p:guide pos="5764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06"/>
        <p:guide pos="226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6"/>
          <p:cNvGrpSpPr/>
          <p:nvPr userDrawn="1"/>
        </p:nvGrpSpPr>
        <p:grpSpPr>
          <a:xfrm>
            <a:off x="-107950" y="-85725"/>
            <a:ext cx="9359900" cy="5283200"/>
            <a:chOff x="-108520" y="-94828"/>
            <a:chExt cx="9361040" cy="5869236"/>
          </a:xfrm>
        </p:grpSpPr>
        <p:pic>
          <p:nvPicPr>
            <p:cNvPr id="2051" name="Picture 3" descr="C:\Users\Administrator\Desktop\未标题-1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-108520" y="-94828"/>
              <a:ext cx="9361040" cy="58692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矩形 8"/>
            <p:cNvSpPr/>
            <p:nvPr/>
          </p:nvSpPr>
          <p:spPr>
            <a:xfrm>
              <a:off x="611560" y="2353444"/>
              <a:ext cx="5184576" cy="6480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00" strike="noStrike" noProof="1"/>
            </a:p>
          </p:txBody>
        </p:sp>
      </p:grpSp>
      <p:sp>
        <p:nvSpPr>
          <p:cNvPr id="10" name="矩形 9"/>
          <p:cNvSpPr/>
          <p:nvPr userDrawn="1"/>
        </p:nvSpPr>
        <p:spPr>
          <a:xfrm>
            <a:off x="611188" y="1600200"/>
            <a:ext cx="2665412" cy="485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C:\Users\Administrator\Desktop\未标题-22.pn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3332163"/>
            <a:ext cx="9145588" cy="1920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>
            <a:off x="0" y="3460750"/>
            <a:ext cx="9144000" cy="1701800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6"/>
          <p:cNvGrpSpPr/>
          <p:nvPr userDrawn="1"/>
        </p:nvGrpSpPr>
        <p:grpSpPr>
          <a:xfrm>
            <a:off x="-107950" y="-85725"/>
            <a:ext cx="9359900" cy="5283200"/>
            <a:chOff x="-108520" y="-94828"/>
            <a:chExt cx="9361040" cy="5869236"/>
          </a:xfrm>
        </p:grpSpPr>
        <p:pic>
          <p:nvPicPr>
            <p:cNvPr id="4099" name="Picture 3" descr="C:\Users\Administrator\Desktop\未标题-1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-108520" y="-94828"/>
              <a:ext cx="9361040" cy="58692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矩形 8"/>
            <p:cNvSpPr/>
            <p:nvPr/>
          </p:nvSpPr>
          <p:spPr>
            <a:xfrm>
              <a:off x="611560" y="2353444"/>
              <a:ext cx="5184576" cy="6480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00" strike="noStrike" noProof="1"/>
            </a:p>
          </p:txBody>
        </p:sp>
      </p:grpSp>
      <p:sp>
        <p:nvSpPr>
          <p:cNvPr id="10" name="矩形 9"/>
          <p:cNvSpPr/>
          <p:nvPr userDrawn="1"/>
        </p:nvSpPr>
        <p:spPr>
          <a:xfrm>
            <a:off x="611188" y="1600200"/>
            <a:ext cx="2665412" cy="485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2"/>
            <a:ext cx="7886700" cy="3262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9B106E5E-93E4-4E00-A6B4-288AF17FBD93}" type="datetimeFigureOut">
              <a:rPr lang="zh-CN" altLang="en-US" sz="144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56689A2-8639-4030-8423-EB1B3D95EDE0}" type="slidenum">
              <a:rPr lang="zh-CN" altLang="en-US" sz="144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副标题 2"/>
          <p:cNvSpPr txBox="1"/>
          <p:nvPr/>
        </p:nvSpPr>
        <p:spPr>
          <a:xfrm>
            <a:off x="1917189" y="2522339"/>
            <a:ext cx="5381625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r>
              <a:rPr lang="zh-CN" altLang="en-US" sz="20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部编 </a:t>
            </a:r>
            <a:r>
              <a:rPr lang="en-US" altLang="zh-CN" sz="20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RJ·</a:t>
            </a:r>
            <a:r>
              <a:rPr lang="zh-CN" altLang="en-US" sz="20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四年级下册</a:t>
            </a:r>
            <a:endParaRPr lang="zh-CN" altLang="en-US" sz="20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8" name="标题 1"/>
          <p:cNvSpPr txBox="1"/>
          <p:nvPr/>
        </p:nvSpPr>
        <p:spPr>
          <a:xfrm>
            <a:off x="-36513" y="1430534"/>
            <a:ext cx="9289032" cy="777479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ctr"/>
            <a:r>
              <a:rPr lang="zh-CN" sz="48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 故事新编</a:t>
            </a:r>
            <a:endParaRPr lang="zh-CN" sz="480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591084" y="2294631"/>
            <a:ext cx="4033838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3"/>
          <p:cNvSpPr/>
          <p:nvPr/>
        </p:nvSpPr>
        <p:spPr>
          <a:xfrm>
            <a:off x="851462" y="1352001"/>
            <a:ext cx="7238524" cy="575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1.</a:t>
            </a:r>
            <a:r>
              <a:rPr lang="zh-CN" altLang="en-US" sz="21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一定要熟悉“故事”，这是写好“故事新编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”的前提</a:t>
            </a:r>
            <a:r>
              <a:rPr lang="zh-CN" altLang="en-US" sz="21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。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550444" y="582930"/>
            <a:ext cx="1827371" cy="504349"/>
          </a:xfrm>
          <a:prstGeom prst="roundRect">
            <a:avLst>
              <a:gd name="adj" fmla="val 2943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zh-CN" altLang="en-US" sz="2400" b="1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</a:t>
            </a:r>
            <a:r>
              <a:rPr lang="zh-CN" sz="2400" b="1" strike="noStrike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</a:t>
            </a:r>
            <a:r>
              <a:rPr lang="zh-CN" altLang="en-US" sz="2400" b="1" strike="noStrike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</a:t>
            </a:r>
            <a:endParaRPr lang="zh-CN" sz="2400" b="1" strike="noStrike" noProof="1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3"/>
          <p:cNvSpPr/>
          <p:nvPr/>
        </p:nvSpPr>
        <p:spPr>
          <a:xfrm>
            <a:off x="860254" y="1921303"/>
            <a:ext cx="7238524" cy="106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2.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一定要“新编”，这是写好“故事新编”的关键。新编，即写出新意，或者编写出新的情节，或者表达出新的旨意。</a:t>
            </a:r>
            <a:endParaRPr lang="zh-CN" altLang="en-US" sz="2100" dirty="0" smtClean="0"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pitchFamily="49" charset="-122"/>
            </a:endParaRPr>
          </a:p>
        </p:txBody>
      </p:sp>
      <p:sp>
        <p:nvSpPr>
          <p:cNvPr id="6" name="矩形 3"/>
          <p:cNvSpPr/>
          <p:nvPr/>
        </p:nvSpPr>
        <p:spPr>
          <a:xfrm>
            <a:off x="888829" y="2925823"/>
            <a:ext cx="7036837" cy="1545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3.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要展开合理的想象，如心理、细节等，但又不能天马行空；要挖掘，挖掘出新意，绝不能泥古不化；最好能和现实发生“关系”，能带点“刺”。</a:t>
            </a:r>
            <a:endParaRPr lang="zh-CN" altLang="en-US" sz="2100" dirty="0" smtClean="0"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68803" y="437546"/>
            <a:ext cx="3826432" cy="1024010"/>
            <a:chOff x="6750" y="613"/>
            <a:chExt cx="7251" cy="2149"/>
          </a:xfrm>
        </p:grpSpPr>
        <p:sp>
          <p:nvSpPr>
            <p:cNvPr id="6" name="圆角矩形 5"/>
            <p:cNvSpPr/>
            <p:nvPr/>
          </p:nvSpPr>
          <p:spPr>
            <a:xfrm>
              <a:off x="8632" y="1159"/>
              <a:ext cx="5369" cy="1058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A1C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zh-CN" altLang="en-US" sz="2400" strike="noStrike" noProof="1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故事新编方法技巧</a:t>
              </a:r>
              <a:endParaRPr lang="zh-CN" sz="2400" strike="noStrike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6750" y="613"/>
              <a:ext cx="1882" cy="214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" name="文本框 2"/>
          <p:cNvSpPr txBox="1"/>
          <p:nvPr/>
        </p:nvSpPr>
        <p:spPr>
          <a:xfrm>
            <a:off x="1153222" y="1596903"/>
            <a:ext cx="6712744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改写</a:t>
            </a:r>
            <a:r>
              <a:rPr lang="en-US" altLang="zh-CN" sz="21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: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  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保留原作品的主要情节，根据原作品，运用现代意识对其加以改造、生发，重新编述出一个故事，赋予其新的内容和新的意义，给人耳目一新的感觉。历史是现实的镜子，故事新编正是让读者在现实社会与历史的对照中，有所联想，有所感悟。</a:t>
            </a:r>
            <a:endParaRPr lang="zh-CN" altLang="en-US" sz="21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61874" y="2715766"/>
            <a:ext cx="1512570" cy="128397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696348" y="887912"/>
            <a:ext cx="7774197" cy="1545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仿写</a:t>
            </a:r>
            <a:r>
              <a:rPr lang="en-US" altLang="zh-CN" sz="21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保留原作品的情节、人物的性格特点、形象特征、甚至语言也可以套用，只是对人物的身份和背景略加改变，或巧妙融入现代生活的素材，使文章别具意味。</a:t>
            </a:r>
            <a:endParaRPr lang="zh-CN" altLang="en-US" sz="21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4654" y="1342567"/>
            <a:ext cx="8007593" cy="2515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续写</a:t>
            </a:r>
            <a:r>
              <a:rPr lang="en-US" altLang="zh-CN" sz="21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续写必须认真研读原著，准确把握原著所叙述的故事、全面理解原著所描写的人物形象，抓住原“故事” 中人物的言行、性格特点以及语言风格，大胆地展开想像，新编出来的故事应与“故事’中人物的言行、性格以及语言风格相吻合</a:t>
            </a:r>
            <a:r>
              <a:rPr lang="en-US" altLang="zh-CN" sz="2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合乎生活的真实与发展的逻辑，要做到前后一贯，避免矛盾。</a:t>
            </a:r>
            <a:endParaRPr lang="zh-CN" altLang="en-US" sz="21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3"/>
          <p:cNvSpPr/>
          <p:nvPr/>
        </p:nvSpPr>
        <p:spPr>
          <a:xfrm>
            <a:off x="3376296" y="2060366"/>
            <a:ext cx="14968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pitchFamily="49" charset="-122"/>
              </a:rPr>
              <a:t>新编故事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4747896" y="1626869"/>
            <a:ext cx="336306" cy="1558144"/>
          </a:xfrm>
          <a:prstGeom prst="leftBrace">
            <a:avLst>
              <a:gd name="adj1" fmla="val 49789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grpSp>
        <p:nvGrpSpPr>
          <p:cNvPr id="2" name="组合 11"/>
          <p:cNvGrpSpPr/>
          <p:nvPr/>
        </p:nvGrpSpPr>
        <p:grpSpPr>
          <a:xfrm>
            <a:off x="5102701" y="1508942"/>
            <a:ext cx="1539240" cy="1819751"/>
            <a:chOff x="9063" y="4752"/>
            <a:chExt cx="3232" cy="3821"/>
          </a:xfrm>
        </p:grpSpPr>
        <p:sp>
          <p:nvSpPr>
            <p:cNvPr id="5" name="文本框 3"/>
            <p:cNvSpPr txBox="1"/>
            <p:nvPr/>
          </p:nvSpPr>
          <p:spPr>
            <a:xfrm>
              <a:off x="9237" y="4752"/>
              <a:ext cx="3058" cy="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主题新</a:t>
              </a:r>
              <a:endPara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3"/>
            <p:cNvSpPr txBox="1"/>
            <p:nvPr/>
          </p:nvSpPr>
          <p:spPr>
            <a:xfrm>
              <a:off x="9063" y="7606"/>
              <a:ext cx="3196" cy="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环境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</a:t>
              </a:r>
              <a:endPara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3"/>
            <p:cNvSpPr txBox="1"/>
            <p:nvPr/>
          </p:nvSpPr>
          <p:spPr>
            <a:xfrm>
              <a:off x="9223" y="6258"/>
              <a:ext cx="2795" cy="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立意新</a:t>
              </a:r>
              <a:endPara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36554" y="1703546"/>
            <a:ext cx="1483519" cy="1483519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804496" y="1112190"/>
            <a:ext cx="7682278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自从司马光砸缸之后，他就名扬天下，成了家喻户晓的人物，许多人都称赞他的机智、勇敢。</a:t>
            </a:r>
            <a:endParaRPr lang="zh-CN" altLang="en-US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宋人报社在当天晚报上就发表了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一代神童司马光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的评论，大写司马光在小伙伴掉入水缸里而无法自救时，如何如何冷静，如何如何机智。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2827020" y="383540"/>
            <a:ext cx="42684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司马光砸缸之后</a:t>
            </a:r>
            <a:r>
              <a:rPr lang="en-US" altLang="zh-CN" sz="2400" dirty="0" smtClean="0">
                <a:solidFill>
                  <a:srgbClr val="E04236"/>
                </a:solidFill>
                <a:latin typeface="+mn-ea"/>
                <a:ea typeface="+mn-ea"/>
              </a:rPr>
              <a:t>……</a:t>
            </a:r>
            <a:endParaRPr lang="zh-CN" altLang="en-US" sz="2400" dirty="0">
              <a:solidFill>
                <a:srgbClr val="E04236"/>
              </a:solidFill>
              <a:latin typeface="+mn-ea"/>
              <a:ea typeface="+mn-ea"/>
            </a:endParaRPr>
          </a:p>
        </p:txBody>
      </p:sp>
      <p:grpSp>
        <p:nvGrpSpPr>
          <p:cNvPr id="13316" name="组合 11"/>
          <p:cNvGrpSpPr/>
          <p:nvPr/>
        </p:nvGrpSpPr>
        <p:grpSpPr>
          <a:xfrm>
            <a:off x="344488" y="223838"/>
            <a:ext cx="1716639" cy="645158"/>
            <a:chOff x="541" y="351"/>
            <a:chExt cx="2705" cy="101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1729" cy="10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示例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2" name="五边形 1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714448" y="452767"/>
            <a:ext cx="7739355" cy="4061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司马光就读的“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书舍”也立即改名为“司马光学堂”。许多“望子成龙、望女成凤”的有钱人家硬是把自己的子女往“司马光学堂”里塞。</a:t>
            </a:r>
            <a:endParaRPr lang="zh-CN" altLang="en-US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还有些人家，虽然经济条件有限，他们的子女上不了“司马光学堂”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但总归没闲着，把原本留长发的儿子拖进了理发店，剃了个正宗的“司马光发型”。</a:t>
            </a:r>
            <a:endParaRPr lang="zh-CN" altLang="en-US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622129" y="716537"/>
            <a:ext cx="7963559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于是，司马光就如小燕子赵薇一样，一下子就红遍了大江南北。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但是好景不长，经被砸破缸的人家反映，再由中国考古专家小组考察研究，说这口缸原造于五代十国时期，做工精细，可谓传世宝缸，少说也值一千两银子。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503434" y="604436"/>
            <a:ext cx="4870865" cy="4061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于是，被砸破缸的人家把司马光告上了宋朝最高人民法院。审判官考虑到司马光年纪尚小，不适用刑律，便命司马光的家人赔偿一千两银子给原告。幸好司马光的叔叔是大户人家，所以才能如数照付了事。</a:t>
            </a:r>
            <a:endParaRPr lang="zh-CN" altLang="en-US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http://5b0988e595225.cdn.sohucs.com/q_70,c_zoom,w_640/images/20180201/bd57d6ec1a4c48689efeb15dc1598ed4.jpe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93360" y="1424353"/>
            <a:ext cx="3165231" cy="2373923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49964" y="1016428"/>
            <a:ext cx="5853259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新编故事是不是特别有趣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我们也来编写吧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可以新编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龟兔赛跑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，也可以另选一个熟悉的故事，如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狐假虎威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井底之蛙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狐狸与乌鸦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，创编新故事。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粉色粗铅笔头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4117" y="1490663"/>
            <a:ext cx="1635919" cy="23902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/Users/SWJ/AppData/Local/Temp/kaimatting_20191021013255/output_20191021013302..pngoutput_20191021013302.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4170" y="2051685"/>
            <a:ext cx="2873375" cy="2558415"/>
          </a:xfrm>
          <a:prstGeom prst="rect">
            <a:avLst/>
          </a:prstGeom>
        </p:spPr>
      </p:pic>
      <p:sp>
        <p:nvSpPr>
          <p:cNvPr id="4" name="椭圆形标注 3"/>
          <p:cNvSpPr/>
          <p:nvPr/>
        </p:nvSpPr>
        <p:spPr>
          <a:xfrm>
            <a:off x="3237865" y="340995"/>
            <a:ext cx="5882640" cy="4269105"/>
          </a:xfrm>
          <a:prstGeom prst="wedgeEllipseCallout">
            <a:avLst>
              <a:gd name="adj1" fmla="val -54678"/>
              <a:gd name="adj2" fmla="val 1485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850639" y="821690"/>
            <a:ext cx="4609539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大家好啊，你认识我们吗？我们就是《龟兔赛跑》里的主人公。不用说，我就是那只兔子。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唉，故事里，我因为轻敌、骄傲自大，输了。如果能再来一次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16" name="组合 11"/>
          <p:cNvGrpSpPr/>
          <p:nvPr/>
        </p:nvGrpSpPr>
        <p:grpSpPr>
          <a:xfrm>
            <a:off x="344488" y="223838"/>
            <a:ext cx="2630487" cy="644525"/>
            <a:chOff x="541" y="351"/>
            <a:chExt cx="4145" cy="1018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6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solidFill>
                    <a:srgbClr val="FFFF0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导入新课</a:t>
              </a:r>
              <a:endParaRPr lang="zh-CN" altLang="en-US" sz="3600" noProof="1"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  <a:cs typeface="+mn-cs"/>
              </a:endParaRPr>
            </a:p>
          </p:txBody>
        </p:sp>
        <p:sp>
          <p:nvSpPr>
            <p:cNvPr id="5" name="五边形 4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2945" y="0"/>
            <a:ext cx="9176945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4237990" y="3428345"/>
            <a:ext cx="457327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/>
              <a:t>故事本来是什么样的？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4237990" y="4076417"/>
            <a:ext cx="457327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/>
              <a:t>故事还可能是怎样的？</a:t>
            </a:r>
            <a:endParaRPr lang="zh-CN" altLang="en-US" sz="3200"/>
          </a:p>
        </p:txBody>
      </p:sp>
      <p:sp>
        <p:nvSpPr>
          <p:cNvPr id="6" name="TextBox 5"/>
          <p:cNvSpPr txBox="1"/>
          <p:nvPr/>
        </p:nvSpPr>
        <p:spPr>
          <a:xfrm>
            <a:off x="467544" y="313256"/>
            <a:ext cx="3486785" cy="74549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4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狐假虎威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5135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3599815" y="2496185"/>
            <a:ext cx="4619625" cy="10763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/>
              <a:t>如果青蛙从井底出来会发生什么样的故事？</a:t>
            </a:r>
            <a:endParaRPr lang="zh-CN" altLang="en-US" sz="3200"/>
          </a:p>
        </p:txBody>
      </p:sp>
      <p:sp>
        <p:nvSpPr>
          <p:cNvPr id="4" name="TextBox 3"/>
          <p:cNvSpPr txBox="1"/>
          <p:nvPr/>
        </p:nvSpPr>
        <p:spPr>
          <a:xfrm>
            <a:off x="467544" y="313256"/>
            <a:ext cx="3486785" cy="62230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坐井观天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626" y="0"/>
            <a:ext cx="9144000" cy="5108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478915" y="3869690"/>
            <a:ext cx="5013325" cy="10763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/>
              <a:t>乌鸦如果不听信狐狸的赞美，会发生什么故事呢？</a:t>
            </a:r>
            <a:endParaRPr lang="zh-CN" altLang="en-US" sz="3200"/>
          </a:p>
        </p:txBody>
      </p:sp>
      <p:sp>
        <p:nvSpPr>
          <p:cNvPr id="4" name="TextBox 3"/>
          <p:cNvSpPr txBox="1"/>
          <p:nvPr/>
        </p:nvSpPr>
        <p:spPr>
          <a:xfrm>
            <a:off x="467544" y="313256"/>
            <a:ext cx="3486785" cy="62230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乌鸦和狐狸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99"/>
          <p:cNvSpPr txBox="1"/>
          <p:nvPr/>
        </p:nvSpPr>
        <p:spPr>
          <a:xfrm>
            <a:off x="1004194" y="800611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altLang="zh-CN" sz="2400" b="1" dirty="0" smtClean="0">
                <a:ea typeface="宋体" panose="02010600030101010101" pitchFamily="2" charset="-122"/>
              </a:rPr>
              <a:t>                           </a:t>
            </a:r>
            <a:r>
              <a:rPr lang="zh-CN" altLang="en-US" sz="2400" b="1" dirty="0" smtClean="0">
                <a:ea typeface="宋体" panose="02010600030101010101" pitchFamily="2" charset="-122"/>
              </a:rPr>
              <a:t>乌龟又赢了</a:t>
            </a:r>
            <a:endPara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1275606"/>
            <a:ext cx="7089378" cy="34150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三年前，乌龟和兔子赛跑，兔子输得很惨，所以名声大败。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三年后，兔子决心比赛时不再睡觉了，兔子认为如果这样，乌龟就会必输无疑了。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/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/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这天，乌龟收到了兔子送来的挑战书，就慌了神：我上一次赢了它也知识侥幸胜了一场比赛，这次兔子还动真格了，我可怎么办那？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为此，乌龟急得像热锅上的蚂蚁，每天都在家里苦思冥想，突然，它灵机一动，想：兔子虽然跑得快，体力充沛，但</a:t>
            </a:r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232886" y="915566"/>
            <a:ext cx="36004" cy="38164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371878" y="915565"/>
            <a:ext cx="1476164" cy="1630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开门见山</a:t>
            </a:r>
            <a:r>
              <a:rPr lang="en-US" altLang="zh-CN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写出兔子的决心，也交代了前面的故事。</a:t>
            </a:r>
            <a:r>
              <a:rPr lang="en-US" altLang="zh-CN" sz="20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endParaRPr lang="en-US" altLang="zh-CN" sz="2000" b="1" dirty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40637" y="2981692"/>
            <a:ext cx="1476164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心理描写，为后文故事的发展做铺垫。</a:t>
            </a:r>
            <a:r>
              <a:rPr lang="en-US" altLang="zh-CN" sz="2000" b="1" dirty="0" smtClean="0">
                <a:solidFill>
                  <a:prstClr val="black"/>
                </a:solidFill>
                <a:latin typeface="楷体_GB2312" panose="02010609030101010101" charset="-122"/>
                <a:cs typeface="楷体_GB2312" panose="02010609030101010101" charset="-122"/>
              </a:rPr>
              <a:t>  </a:t>
            </a:r>
            <a:endParaRPr lang="en-US" altLang="zh-CN" sz="2000" b="1" dirty="0">
              <a:solidFill>
                <a:prstClr val="black"/>
              </a:solidFill>
              <a:latin typeface="楷体_GB2312" panose="02010609030101010101" charset="-122"/>
              <a:cs typeface="楷体_GB2312" panose="02010609030101010101" charset="-122"/>
            </a:endParaRPr>
          </a:p>
        </p:txBody>
      </p:sp>
      <p:grpSp>
        <p:nvGrpSpPr>
          <p:cNvPr id="13316" name="组合 11"/>
          <p:cNvGrpSpPr/>
          <p:nvPr/>
        </p:nvGrpSpPr>
        <p:grpSpPr>
          <a:xfrm>
            <a:off x="344488" y="223838"/>
            <a:ext cx="1716639" cy="645158"/>
            <a:chOff x="541" y="351"/>
            <a:chExt cx="2705" cy="101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1729" cy="10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例文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2" name="五边形 1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512" y="721022"/>
            <a:ext cx="7089378" cy="37846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是，它却是个十足的大呆瓜！如果我利用高科技的“武器”，它也不知道啊！于是，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乌龟就到高科技市场买了一双溜冰鞋，在家里静静地等待着比赛的到来。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/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/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比赛的日子到了，兔子和乌龟都早早地来到了比赛场地，做好了比赛的准备，站在起跑线上严阵以待。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在观众席上的观众更是呼声如潮，特别是兔子家族，因为上次兔子的惨败对它们打击很大，所以它们一定要为兔子加油，让兔子为家族争光。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232886" y="761086"/>
            <a:ext cx="0" cy="3970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380312" y="987574"/>
            <a:ext cx="1476164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发挥想象力。</a:t>
            </a:r>
            <a:r>
              <a:rPr lang="en-US" altLang="zh-CN" sz="2000" b="1" dirty="0" smtClean="0">
                <a:solidFill>
                  <a:prstClr val="black"/>
                </a:solidFill>
                <a:latin typeface="楷体_GB2312" panose="02010609030101010101" charset="-122"/>
                <a:cs typeface="楷体_GB2312" panose="02010609030101010101" charset="-122"/>
              </a:rPr>
              <a:t> </a:t>
            </a:r>
            <a:endParaRPr lang="en-US" altLang="zh-CN" sz="2000" b="1" dirty="0">
              <a:solidFill>
                <a:prstClr val="black"/>
              </a:solidFill>
              <a:latin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95882" y="2632859"/>
            <a:ext cx="1476164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侧面描写，突出龟兔赛跑的影响力。</a:t>
            </a:r>
            <a:endParaRPr lang="zh-CN" sz="2000" b="1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lvl="0"/>
            <a:endParaRPr lang="zh-CN" altLang="zh-CN" sz="2000" b="1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lvl="0"/>
            <a:r>
              <a:rPr lang="zh-CN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增加情节的趣味。</a:t>
            </a:r>
            <a:r>
              <a:rPr lang="en-US" altLang="zh-CN" sz="2000" b="1" dirty="0" smtClean="0">
                <a:solidFill>
                  <a:prstClr val="black"/>
                </a:solidFill>
                <a:latin typeface="楷体_GB2312" panose="02010609030101010101" charset="-122"/>
                <a:cs typeface="楷体_GB2312" panose="02010609030101010101" charset="-122"/>
              </a:rPr>
              <a:t> </a:t>
            </a:r>
            <a:endParaRPr lang="en-US" altLang="zh-CN" sz="2000" b="1" dirty="0">
              <a:solidFill>
                <a:prstClr val="black"/>
              </a:solidFill>
              <a:latin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3250" y="771550"/>
            <a:ext cx="7089378" cy="267652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zh-CN" altLang="en-US" sz="2400" b="1" dirty="0" smtClean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/>
            <a:endParaRPr lang="zh-CN" altLang="en-US" sz="2400" b="1" dirty="0" smtClean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/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这时，裁判狮子大王“砰”地一声枪响，比赛开始了，兔子鼓足了劲往前跑，而乌龟则利用溜冰鞋，在跑道上飞快地划。渐渐，乌龟开始领先兔子……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终于，乌龟冲过了终点，而兔子却昏倒了，当它醒来时，哭着说：“为什么乌龟又赢了……”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232886" y="843558"/>
            <a:ext cx="0" cy="31683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284938" y="1635646"/>
            <a:ext cx="1767606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动词的使用很恰当，结尾点题，生动有趣。</a:t>
            </a:r>
            <a:endParaRPr lang="zh-CN" sz="2000" b="1" dirty="0">
              <a:solidFill>
                <a:prstClr val="black"/>
              </a:solidFill>
              <a:latin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493395" y="499110"/>
            <a:ext cx="8361045" cy="3770630"/>
          </a:xfrm>
          <a:prstGeom prst="cloud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83568" y="1275606"/>
            <a:ext cx="7599373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800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点评</a:t>
            </a:r>
            <a:r>
              <a:rPr lang="zh-CN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这篇</a:t>
            </a: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习作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语言生动有趣，想象丰富大胆，情节的发展符合小动物的性格特点。</a:t>
            </a:r>
            <a:endParaRPr lang="zh-CN" altLang="en-US" sz="24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indent="306070"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此外，文中铺垫的手法以及文末点题的小技巧，凸显了作者的写作功底，是篇完整的佳作。</a:t>
            </a: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SWJ/AppData/Local/Temp/kaimatting_20191021013255/output_20191021013302..pngoutput_20191021013302.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27650" y="2353310"/>
            <a:ext cx="2873375" cy="2558415"/>
          </a:xfrm>
          <a:prstGeom prst="rect">
            <a:avLst/>
          </a:prstGeom>
        </p:spPr>
      </p:pic>
      <p:sp>
        <p:nvSpPr>
          <p:cNvPr id="4" name="云形 3"/>
          <p:cNvSpPr/>
          <p:nvPr/>
        </p:nvSpPr>
        <p:spPr>
          <a:xfrm>
            <a:off x="1153160" y="580390"/>
            <a:ext cx="6132830" cy="2302510"/>
          </a:xfrm>
          <a:prstGeom prst="cloud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快快写起来吧！</a:t>
            </a:r>
            <a:endParaRPr lang="zh-CN" altLang="en-US" sz="480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/Users/SWJ/AppData/Local/Temp/kaimatting_20191021013255/output_20191021013302..pngoutput_20191021013302.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45815" y="1993900"/>
            <a:ext cx="2873375" cy="2558415"/>
          </a:xfrm>
          <a:prstGeom prst="rect">
            <a:avLst/>
          </a:prstGeom>
        </p:spPr>
      </p:pic>
      <p:sp>
        <p:nvSpPr>
          <p:cNvPr id="4" name="椭圆形标注 3"/>
          <p:cNvSpPr/>
          <p:nvPr/>
        </p:nvSpPr>
        <p:spPr>
          <a:xfrm flipH="1">
            <a:off x="287020" y="1062355"/>
            <a:ext cx="3542665" cy="2162175"/>
          </a:xfrm>
          <a:prstGeom prst="wedgeEllipseCallout">
            <a:avLst>
              <a:gd name="adj1" fmla="val -54678"/>
              <a:gd name="adj2" fmla="val 1485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文本框 5"/>
          <p:cNvSpPr txBox="1"/>
          <p:nvPr/>
        </p:nvSpPr>
        <p:spPr>
          <a:xfrm>
            <a:off x="647065" y="1379220"/>
            <a:ext cx="28219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再来一次？我猜结局肯定还一样！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形标注 1"/>
          <p:cNvSpPr/>
          <p:nvPr/>
        </p:nvSpPr>
        <p:spPr>
          <a:xfrm flipH="1">
            <a:off x="5582285" y="401955"/>
            <a:ext cx="3542665" cy="2162175"/>
          </a:xfrm>
          <a:prstGeom prst="wedgeEllipseCallout">
            <a:avLst>
              <a:gd name="adj1" fmla="val 42812"/>
              <a:gd name="adj2" fmla="val 57195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942330" y="718820"/>
            <a:ext cx="28219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那可不一定，不信就让同学们来写一写吧！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/Users/SWJ/AppData/Local/Temp/kaimatting_20191021013255/output_20191021013302..pngoutput_20191021013302.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32270" y="2999105"/>
            <a:ext cx="2173605" cy="19354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73634" y="1292872"/>
            <a:ext cx="878205" cy="391289"/>
          </a:xfrm>
          <a:prstGeom prst="rect">
            <a:avLst/>
          </a:prstGeom>
          <a:grpFill/>
          <a:ln w="28575" cmpd="sng">
            <a:solidFill>
              <a:srgbClr val="FF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50294" y="2787774"/>
            <a:ext cx="7128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重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新编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想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象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一个和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原来不同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的故事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1148856"/>
            <a:ext cx="806070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3400">
              <a:lnSpc>
                <a:spcPct val="150000"/>
              </a:lnSpc>
            </a:pPr>
            <a:r>
              <a:rPr lang="zh-CN" altLang="en-US" sz="2400" dirty="0" smtClean="0"/>
              <a:t>你一定知道</a:t>
            </a:r>
            <a:r>
              <a:rPr lang="en-US" altLang="zh-CN" sz="2400" dirty="0" smtClean="0"/>
              <a:t>《</a:t>
            </a:r>
            <a:r>
              <a:rPr lang="zh-CN" altLang="en-US" sz="2400" dirty="0"/>
              <a:t>龟兔赛跑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的故事吧？如果让你重新编一个龟兔赛跑的故事，你会怎么编呢？</a:t>
            </a:r>
            <a:endParaRPr lang="zh-CN" altLang="en-US" sz="2400" dirty="0"/>
          </a:p>
        </p:txBody>
      </p:sp>
      <p:grpSp>
        <p:nvGrpSpPr>
          <p:cNvPr id="14337" name="组合 11"/>
          <p:cNvGrpSpPr/>
          <p:nvPr/>
        </p:nvGrpSpPr>
        <p:grpSpPr>
          <a:xfrm>
            <a:off x="344488" y="223838"/>
            <a:ext cx="2631122" cy="645158"/>
            <a:chOff x="541" y="351"/>
            <a:chExt cx="4146" cy="1019"/>
          </a:xfrm>
        </p:grpSpPr>
        <p:sp>
          <p:nvSpPr>
            <p:cNvPr id="7170" name="文本框 1"/>
            <p:cNvSpPr txBox="1"/>
            <p:nvPr/>
          </p:nvSpPr>
          <p:spPr>
            <a:xfrm>
              <a:off x="1517" y="351"/>
              <a:ext cx="3170" cy="10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600" noProof="1"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华文彩云" panose="02010800040101010101" charset="-122"/>
                  <a:ea typeface="华文彩云" panose="02010800040101010101" charset="-122"/>
                  <a:cs typeface="+mn-cs"/>
                </a:rPr>
                <a:t>审题指导</a:t>
              </a:r>
              <a:endParaRPr lang="zh-CN" altLang="en-US" sz="36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  <p:sp>
          <p:nvSpPr>
            <p:cNvPr id="2" name="五边形 1"/>
            <p:cNvSpPr/>
            <p:nvPr/>
          </p:nvSpPr>
          <p:spPr>
            <a:xfrm>
              <a:off x="541" y="519"/>
              <a:ext cx="820" cy="684"/>
            </a:xfrm>
            <a:prstGeom prst="homePlate">
              <a:avLst/>
            </a:prstGeom>
            <a:solidFill>
              <a:schemeClr val="accent6"/>
            </a:solidFill>
            <a:ln w="28575" cmpd="sng">
              <a:solidFill>
                <a:srgbClr val="7030A0"/>
              </a:solidFill>
              <a:prstDash val="solid"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73001" y="1126148"/>
            <a:ext cx="3447707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◇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兔子和乌龟都赢了。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06285" y="32240"/>
            <a:ext cx="56908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先设想一下故事的结局：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3949555" y="2148987"/>
            <a:ext cx="3814053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◇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兔子和乌龟都没赢。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3984724" y="3160102"/>
            <a:ext cx="3447707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◇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兔子赢了。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4055062" y="4004163"/>
            <a:ext cx="3447707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◇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乌龟又赢了。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0293" y="1757218"/>
            <a:ext cx="1514108" cy="288352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-111125" y="82550"/>
            <a:ext cx="98412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假如我们选“乌龟又赢了”这个结局，下面是新的故事情节：</a:t>
            </a:r>
            <a:endPara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4185920" y="1565910"/>
            <a:ext cx="489458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◇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河流挡道   撞上树桩  掉进陷阱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路遇不测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4185920" y="2724785"/>
            <a:ext cx="46672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◇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跑反方向  这回比谁跑得慢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急中出错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85920" y="3883660"/>
            <a:ext cx="49923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◇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路上看到一只花蝴蝶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遇到诱惑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8434" name="Picture 2" descr="http://5b0988e595225.cdn.sohucs.com/q_70,c_zoom,w_640/images/20180124/74100222eedc4c439d0c22e595162210.jpe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2854" y="1808968"/>
            <a:ext cx="3857625" cy="262890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8"/>
          <p:cNvSpPr txBox="1"/>
          <p:nvPr/>
        </p:nvSpPr>
        <p:spPr>
          <a:xfrm>
            <a:off x="438774" y="1051891"/>
            <a:ext cx="3774939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◇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新增了一段下坡路，乌龟头一缩迅速滚下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赛程变化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4596" y="3177430"/>
            <a:ext cx="416839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◇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借助滑板   利用宝葫芦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借助工具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7409" name="Picture 1" descr="d:\Documents\Tencent Files\2720870067\Image\C2C\Image2\3@`S00([NEY85}A2IK1NQ1Q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04048" y="1275606"/>
            <a:ext cx="3205190" cy="2050806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1990" y="772160"/>
            <a:ext cx="3965575" cy="896778"/>
            <a:chOff x="-274865" y="712509"/>
            <a:chExt cx="5630778" cy="2430378"/>
          </a:xfrm>
        </p:grpSpPr>
        <p:sp>
          <p:nvSpPr>
            <p:cNvPr id="5" name="云形标注 4"/>
            <p:cNvSpPr/>
            <p:nvPr/>
          </p:nvSpPr>
          <p:spPr>
            <a:xfrm>
              <a:off x="-274865" y="712509"/>
              <a:ext cx="5630778" cy="2430378"/>
            </a:xfrm>
            <a:prstGeom prst="cloudCallout">
              <a:avLst>
                <a:gd name="adj1" fmla="val 35364"/>
                <a:gd name="adj2" fmla="val 120852"/>
              </a:avLst>
            </a:prstGeom>
            <a:solidFill>
              <a:schemeClr val="bg1"/>
            </a:solidFill>
            <a:ln>
              <a:solidFill>
                <a:srgbClr val="E042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6" name="文本框 12"/>
            <p:cNvSpPr txBox="1"/>
            <p:nvPr/>
          </p:nvSpPr>
          <p:spPr>
            <a:xfrm>
              <a:off x="366103" y="1249439"/>
              <a:ext cx="4348032" cy="11220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1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怎样理解故事新编呢？</a:t>
              </a:r>
              <a:endPara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8"/>
          <p:cNvSpPr txBox="1"/>
          <p:nvPr/>
        </p:nvSpPr>
        <p:spPr>
          <a:xfrm>
            <a:off x="789916" y="2390005"/>
            <a:ext cx="7563583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故事新编贵在于“新”。  它既不是对原著故事的简单概括，也不是为原著写续篇，而是在原来的主题、人物、情节基础上，赋予新的思想内容，注入现代人的思想理念。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53978" y="612458"/>
            <a:ext cx="2760821" cy="157734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796936" y="1128248"/>
            <a:ext cx="3305175" cy="896779"/>
            <a:chOff x="-274865" y="712509"/>
            <a:chExt cx="5630778" cy="2430378"/>
          </a:xfrm>
        </p:grpSpPr>
        <p:sp>
          <p:nvSpPr>
            <p:cNvPr id="4" name="云形标注 3"/>
            <p:cNvSpPr/>
            <p:nvPr/>
          </p:nvSpPr>
          <p:spPr>
            <a:xfrm>
              <a:off x="-274865" y="712509"/>
              <a:ext cx="5630778" cy="2430378"/>
            </a:xfrm>
            <a:prstGeom prst="cloudCallout">
              <a:avLst>
                <a:gd name="adj1" fmla="val -36061"/>
                <a:gd name="adj2" fmla="val 109823"/>
              </a:avLst>
            </a:prstGeom>
            <a:solidFill>
              <a:schemeClr val="bg1"/>
            </a:solidFill>
            <a:ln>
              <a:solidFill>
                <a:srgbClr val="E042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5" name="文本框 12"/>
            <p:cNvSpPr txBox="1"/>
            <p:nvPr/>
          </p:nvSpPr>
          <p:spPr>
            <a:xfrm>
              <a:off x="623424" y="977101"/>
              <a:ext cx="3899354" cy="19979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100" b="1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21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故事新编包括哪些内容呢？</a:t>
              </a:r>
              <a:endPara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7"/>
          <p:cNvSpPr txBox="1"/>
          <p:nvPr/>
        </p:nvSpPr>
        <p:spPr>
          <a:xfrm>
            <a:off x="6185535" y="2630805"/>
            <a:ext cx="15627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语言新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2818130" y="2666365"/>
            <a:ext cx="13093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环境新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59605" y="2659380"/>
            <a:ext cx="13931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人物新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7"/>
          <p:cNvSpPr txBox="1"/>
          <p:nvPr/>
        </p:nvSpPr>
        <p:spPr>
          <a:xfrm>
            <a:off x="1176020" y="2646680"/>
            <a:ext cx="15119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主题新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1133367" y="3493953"/>
            <a:ext cx="416839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通俗来讲就是旧瓶装新酒。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43943" y="563879"/>
            <a:ext cx="2051774" cy="172695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第一PPT模板网-WWW.1PPT.COM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2324</Words>
  <Application>WPS 演示</Application>
  <PresentationFormat>全屏显示(16:9)</PresentationFormat>
  <Paragraphs>145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黑体</vt:lpstr>
      <vt:lpstr>微软雅黑</vt:lpstr>
      <vt:lpstr>Calibri</vt:lpstr>
      <vt:lpstr>楷体</vt:lpstr>
      <vt:lpstr>华文彩云</vt:lpstr>
      <vt:lpstr>Arial Unicode MS</vt:lpstr>
      <vt:lpstr>Calibri Light</vt:lpstr>
      <vt:lpstr>Times New Roman</vt:lpstr>
      <vt:lpstr>仿宋</vt:lpstr>
      <vt:lpstr>楷体_GB2312</vt:lpstr>
      <vt:lpstr>新宋体</vt:lpstr>
      <vt:lpstr>Arial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148</cp:revision>
  <dcterms:created xsi:type="dcterms:W3CDTF">2017-03-17T02:28:00Z</dcterms:created>
  <dcterms:modified xsi:type="dcterms:W3CDTF">2022-06-10T02:35:33Z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