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8" r:id="rId4"/>
    <p:sldMasterId id="2147483711" r:id="rId5"/>
  </p:sldMasterIdLst>
  <p:notesMasterIdLst>
    <p:notesMasterId r:id="rId54"/>
  </p:notesMasterIdLst>
  <p:sldIdLst>
    <p:sldId id="256" r:id="rId6"/>
    <p:sldId id="257" r:id="rId7"/>
    <p:sldId id="376" r:id="rId8"/>
    <p:sldId id="258" r:id="rId9"/>
    <p:sldId id="259" r:id="rId10"/>
    <p:sldId id="260" r:id="rId11"/>
    <p:sldId id="261" r:id="rId12"/>
    <p:sldId id="377" r:id="rId13"/>
    <p:sldId id="378" r:id="rId14"/>
    <p:sldId id="619" r:id="rId15"/>
    <p:sldId id="264" r:id="rId16"/>
    <p:sldId id="440" r:id="rId17"/>
    <p:sldId id="262" r:id="rId18"/>
    <p:sldId id="696" r:id="rId19"/>
    <p:sldId id="693" r:id="rId20"/>
    <p:sldId id="708" r:id="rId21"/>
    <p:sldId id="694" r:id="rId22"/>
    <p:sldId id="695" r:id="rId23"/>
    <p:sldId id="710" r:id="rId24"/>
    <p:sldId id="711" r:id="rId25"/>
    <p:sldId id="712" r:id="rId26"/>
    <p:sldId id="709" r:id="rId27"/>
    <p:sldId id="697" r:id="rId28"/>
    <p:sldId id="698" r:id="rId29"/>
    <p:sldId id="699" r:id="rId30"/>
    <p:sldId id="701" r:id="rId31"/>
    <p:sldId id="714" r:id="rId32"/>
    <p:sldId id="715" r:id="rId33"/>
    <p:sldId id="716" r:id="rId34"/>
    <p:sldId id="702" r:id="rId35"/>
    <p:sldId id="703" r:id="rId36"/>
    <p:sldId id="717" r:id="rId37"/>
    <p:sldId id="718" r:id="rId38"/>
    <p:sldId id="387" r:id="rId39"/>
    <p:sldId id="720" r:id="rId40"/>
    <p:sldId id="724" r:id="rId41"/>
    <p:sldId id="713" r:id="rId42"/>
    <p:sldId id="704" r:id="rId43"/>
    <p:sldId id="725" r:id="rId44"/>
    <p:sldId id="336" r:id="rId45"/>
    <p:sldId id="401" r:id="rId46"/>
    <p:sldId id="624" r:id="rId47"/>
    <p:sldId id="338" r:id="rId48"/>
    <p:sldId id="518" r:id="rId49"/>
    <p:sldId id="404" r:id="rId50"/>
    <p:sldId id="519" r:id="rId51"/>
    <p:sldId id="358" r:id="rId52"/>
    <p:sldId id="721" r:id="rId53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D0A44-1938-4985-A468-F118A032495C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AC6C7-230D-4271-82C4-490BC1C92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02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>
            <a:extLst>
              <a:ext uri="{FF2B5EF4-FFF2-40B4-BE49-F238E27FC236}">
                <a16:creationId xmlns:a16="http://schemas.microsoft.com/office/drawing/2014/main" id="{28FD375D-C01F-4963-A1EF-CBDD5D95D38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1986" name="文本占位符 2">
            <a:extLst>
              <a:ext uri="{FF2B5EF4-FFF2-40B4-BE49-F238E27FC236}">
                <a16:creationId xmlns:a16="http://schemas.microsoft.com/office/drawing/2014/main" id="{27F1C228-88AE-45A1-8F24-8884FDF859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>
            <a:extLst>
              <a:ext uri="{FF2B5EF4-FFF2-40B4-BE49-F238E27FC236}">
                <a16:creationId xmlns:a16="http://schemas.microsoft.com/office/drawing/2014/main" id="{8BBAC346-C7E9-492C-84CE-C468F42A242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4" name="文本占位符 2">
            <a:extLst>
              <a:ext uri="{FF2B5EF4-FFF2-40B4-BE49-F238E27FC236}">
                <a16:creationId xmlns:a16="http://schemas.microsoft.com/office/drawing/2014/main" id="{16A9C9BD-8417-49D0-A690-2A054596B4C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>
            <a:extLst>
              <a:ext uri="{FF2B5EF4-FFF2-40B4-BE49-F238E27FC236}">
                <a16:creationId xmlns:a16="http://schemas.microsoft.com/office/drawing/2014/main" id="{52E3B13E-E6F3-447F-A7B4-FAD4EEF9F4B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2" name="文本占位符 2">
            <a:extLst>
              <a:ext uri="{FF2B5EF4-FFF2-40B4-BE49-F238E27FC236}">
                <a16:creationId xmlns:a16="http://schemas.microsoft.com/office/drawing/2014/main" id="{D391F3AE-CA19-45DA-A1A8-C4D555AA8AB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>
            <a:extLst>
              <a:ext uri="{FF2B5EF4-FFF2-40B4-BE49-F238E27FC236}">
                <a16:creationId xmlns:a16="http://schemas.microsoft.com/office/drawing/2014/main" id="{4411F73B-73B5-4AD6-96BE-F02198E8BCC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0178" name="文本占位符 2">
            <a:extLst>
              <a:ext uri="{FF2B5EF4-FFF2-40B4-BE49-F238E27FC236}">
                <a16:creationId xmlns:a16="http://schemas.microsoft.com/office/drawing/2014/main" id="{BD624526-E1D4-4166-98A4-783E526F7B8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>
            <a:extLst>
              <a:ext uri="{FF2B5EF4-FFF2-40B4-BE49-F238E27FC236}">
                <a16:creationId xmlns:a16="http://schemas.microsoft.com/office/drawing/2014/main" id="{6A116F5F-62C5-4C2C-A296-9C4988753C2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2226" name="文本占位符 2">
            <a:extLst>
              <a:ext uri="{FF2B5EF4-FFF2-40B4-BE49-F238E27FC236}">
                <a16:creationId xmlns:a16="http://schemas.microsoft.com/office/drawing/2014/main" id="{1F1192B8-C118-4231-834B-96075712F70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69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5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69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3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13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190500"/>
            <a:ext cx="8540750" cy="489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1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5204354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29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71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6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019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54757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5033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5226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0585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3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3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543286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304325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1215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932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5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32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14439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45069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298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465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9089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22290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018320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929489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28866"/>
            <a:ext cx="8229600" cy="48762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D90859B-48DE-4B6A-9540-861FCA450AFB}" type="datetimeFigureOut">
              <a:rPr lang="zh-CN" altLang="en-US"/>
              <a:pPr/>
              <a:t>2018/8/19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69D9860-5F15-4E1F-BD25-805D80D7FFF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70575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500"/>
            </a:lvl1pPr>
            <a:lvl2pPr marL="289084" indent="0" algn="ctr">
              <a:buNone/>
              <a:defRPr sz="1300"/>
            </a:lvl2pPr>
            <a:lvl3pPr marL="578644" indent="0" algn="ctr">
              <a:buNone/>
              <a:defRPr sz="1100"/>
            </a:lvl3pPr>
            <a:lvl4pPr marL="867728" indent="0" algn="ctr">
              <a:buNone/>
              <a:defRPr sz="1000"/>
            </a:lvl4pPr>
            <a:lvl5pPr marL="1156811" indent="0" algn="ctr">
              <a:buNone/>
              <a:defRPr sz="1000"/>
            </a:lvl5pPr>
            <a:lvl6pPr marL="1446848" indent="0" algn="ctr">
              <a:buNone/>
              <a:defRPr sz="1000"/>
            </a:lvl6pPr>
            <a:lvl7pPr marL="1735931" indent="0" algn="ctr">
              <a:buNone/>
              <a:defRPr sz="1000"/>
            </a:lvl7pPr>
            <a:lvl8pPr marL="2025015" indent="0" algn="ctr">
              <a:buNone/>
              <a:defRPr sz="1000"/>
            </a:lvl8pPr>
            <a:lvl9pPr marL="2314099" indent="0" algn="ctr">
              <a:buNone/>
              <a:defRPr sz="10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252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0" y="1587326"/>
            <a:ext cx="8708572" cy="4489862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542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4783"/>
            <a:ext cx="7886701" cy="2377281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4553"/>
            <a:ext cx="7886701" cy="12501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28908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57864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86772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5681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4684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3593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31409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687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6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6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0787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04271"/>
            <a:ext cx="7886701" cy="1104636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1" cy="686593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 b="1"/>
            </a:lvl1pPr>
            <a:lvl2pPr marL="289084" indent="0">
              <a:buNone/>
              <a:defRPr sz="1300" b="1"/>
            </a:lvl2pPr>
            <a:lvl3pPr marL="578644" indent="0">
              <a:buNone/>
              <a:defRPr sz="1100" b="1"/>
            </a:lvl3pPr>
            <a:lvl4pPr marL="867728" indent="0">
              <a:buNone/>
              <a:defRPr sz="1000" b="1"/>
            </a:lvl4pPr>
            <a:lvl5pPr marL="1156811" indent="0">
              <a:buNone/>
              <a:defRPr sz="1000" b="1"/>
            </a:lvl5pPr>
            <a:lvl6pPr marL="1446848" indent="0">
              <a:buNone/>
              <a:defRPr sz="1000" b="1"/>
            </a:lvl6pPr>
            <a:lvl7pPr marL="1735931" indent="0">
              <a:buNone/>
              <a:defRPr sz="1000" b="1"/>
            </a:lvl7pPr>
            <a:lvl8pPr marL="2025015" indent="0">
              <a:buNone/>
              <a:defRPr sz="1000" b="1"/>
            </a:lvl8pPr>
            <a:lvl9pPr marL="2314099" indent="0">
              <a:buNone/>
              <a:defRPr sz="10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1" cy="3070490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400969"/>
            <a:ext cx="3887390" cy="686593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 b="1"/>
            </a:lvl1pPr>
            <a:lvl2pPr marL="289084" indent="0">
              <a:buNone/>
              <a:defRPr sz="1300" b="1"/>
            </a:lvl2pPr>
            <a:lvl3pPr marL="578644" indent="0">
              <a:buNone/>
              <a:defRPr sz="1100" b="1"/>
            </a:lvl3pPr>
            <a:lvl4pPr marL="867728" indent="0">
              <a:buNone/>
              <a:defRPr sz="1000" b="1"/>
            </a:lvl4pPr>
            <a:lvl5pPr marL="1156811" indent="0">
              <a:buNone/>
              <a:defRPr sz="1000" b="1"/>
            </a:lvl5pPr>
            <a:lvl6pPr marL="1446848" indent="0">
              <a:buNone/>
              <a:defRPr sz="1000" b="1"/>
            </a:lvl6pPr>
            <a:lvl7pPr marL="1735931" indent="0">
              <a:buNone/>
              <a:defRPr sz="1000" b="1"/>
            </a:lvl7pPr>
            <a:lvl8pPr marL="2025015" indent="0">
              <a:buNone/>
              <a:defRPr sz="1000" b="1"/>
            </a:lvl8pPr>
            <a:lvl9pPr marL="2314099" indent="0">
              <a:buNone/>
              <a:defRPr sz="10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087563"/>
            <a:ext cx="3887390" cy="3070490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14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5033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5224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1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126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629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854"/>
            <a:ext cx="4629150" cy="406135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2"/>
            <a:ext cx="2949178" cy="3176323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000"/>
            </a:lvl1pPr>
            <a:lvl2pPr marL="289084" indent="0">
              <a:buNone/>
              <a:defRPr sz="900"/>
            </a:lvl2pPr>
            <a:lvl3pPr marL="578644" indent="0">
              <a:buNone/>
              <a:defRPr sz="800"/>
            </a:lvl3pPr>
            <a:lvl4pPr marL="867728" indent="0">
              <a:buNone/>
              <a:defRPr sz="600"/>
            </a:lvl4pPr>
            <a:lvl5pPr marL="1156811" indent="0">
              <a:buNone/>
              <a:defRPr sz="600"/>
            </a:lvl5pPr>
            <a:lvl6pPr marL="1446848" indent="0">
              <a:buNone/>
              <a:defRPr sz="600"/>
            </a:lvl6pPr>
            <a:lvl7pPr marL="1735931" indent="0">
              <a:buNone/>
              <a:defRPr sz="600"/>
            </a:lvl7pPr>
            <a:lvl8pPr marL="2025015" indent="0">
              <a:buNone/>
              <a:defRPr sz="600"/>
            </a:lvl8pPr>
            <a:lvl9pPr marL="2314099" indent="0">
              <a:buNone/>
              <a:defRPr sz="6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0012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854"/>
            <a:ext cx="4629150" cy="4061354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000"/>
            </a:lvl1pPr>
            <a:lvl2pPr marL="289084" indent="0">
              <a:buNone/>
              <a:defRPr sz="1800"/>
            </a:lvl2pPr>
            <a:lvl3pPr marL="578644" indent="0">
              <a:buNone/>
              <a:defRPr sz="1500"/>
            </a:lvl3pPr>
            <a:lvl4pPr marL="867728" indent="0">
              <a:buNone/>
              <a:defRPr sz="1300"/>
            </a:lvl4pPr>
            <a:lvl5pPr marL="1156811" indent="0">
              <a:buNone/>
              <a:defRPr sz="1300"/>
            </a:lvl5pPr>
            <a:lvl6pPr marL="1446848" indent="0">
              <a:buNone/>
              <a:defRPr sz="1300"/>
            </a:lvl6pPr>
            <a:lvl7pPr marL="1735931" indent="0">
              <a:buNone/>
              <a:defRPr sz="1300"/>
            </a:lvl7pPr>
            <a:lvl8pPr marL="2025015" indent="0">
              <a:buNone/>
              <a:defRPr sz="1300"/>
            </a:lvl8pPr>
            <a:lvl9pPr marL="2314099" indent="0">
              <a:buNone/>
              <a:defRPr sz="1300"/>
            </a:lvl9pPr>
          </a:lstStyle>
          <a:p>
            <a:pPr lvl="0"/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2"/>
            <a:ext cx="2949178" cy="3176323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000"/>
            </a:lvl1pPr>
            <a:lvl2pPr marL="289084" indent="0">
              <a:buNone/>
              <a:defRPr sz="900"/>
            </a:lvl2pPr>
            <a:lvl3pPr marL="578644" indent="0">
              <a:buNone/>
              <a:defRPr sz="800"/>
            </a:lvl3pPr>
            <a:lvl4pPr marL="867728" indent="0">
              <a:buNone/>
              <a:defRPr sz="600"/>
            </a:lvl4pPr>
            <a:lvl5pPr marL="1156811" indent="0">
              <a:buNone/>
              <a:defRPr sz="600"/>
            </a:lvl5pPr>
            <a:lvl6pPr marL="1446848" indent="0">
              <a:buNone/>
              <a:defRPr sz="600"/>
            </a:lvl6pPr>
            <a:lvl7pPr marL="1735931" indent="0">
              <a:buNone/>
              <a:defRPr sz="600"/>
            </a:lvl7pPr>
            <a:lvl8pPr marL="2025015" indent="0">
              <a:buNone/>
              <a:defRPr sz="600"/>
            </a:lvl8pPr>
            <a:lvl9pPr marL="2314099" indent="0">
              <a:buNone/>
              <a:defRPr sz="6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53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0" y="1587326"/>
            <a:ext cx="8708572" cy="448986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548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272"/>
            <a:ext cx="1971675" cy="484319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04272"/>
            <a:ext cx="5800725" cy="484319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055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  <a:prstGeom prst="rect">
            <a:avLst/>
          </a:prstGeom>
        </p:spPr>
        <p:txBody>
          <a:bodyPr lIns="68577" tIns="34289" rIns="68577" bIns="34289" anchor="b"/>
          <a:lstStyle>
            <a:lvl1pPr algn="ctr"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  <a:prstGeom prst="rect">
            <a:avLst/>
          </a:prstGeom>
        </p:spPr>
        <p:txBody>
          <a:bodyPr lIns="68577" tIns="34289" rIns="68577" bIns="34289"/>
          <a:lstStyle>
            <a:lvl1pPr marL="0" indent="0" algn="ctr">
              <a:buNone/>
              <a:defRPr sz="1500"/>
            </a:lvl1pPr>
            <a:lvl2pPr marL="289070" indent="0" algn="ctr">
              <a:buNone/>
              <a:defRPr sz="1300"/>
            </a:lvl2pPr>
            <a:lvl3pPr marL="578615" indent="0" algn="ctr">
              <a:buNone/>
              <a:defRPr sz="1100"/>
            </a:lvl3pPr>
            <a:lvl4pPr marL="867686" indent="0" algn="ctr">
              <a:buNone/>
              <a:defRPr sz="1000"/>
            </a:lvl4pPr>
            <a:lvl5pPr marL="1156753" indent="0" algn="ctr">
              <a:buNone/>
              <a:defRPr sz="1000"/>
            </a:lvl5pPr>
            <a:lvl6pPr marL="1446776" indent="0" algn="ctr">
              <a:buNone/>
              <a:defRPr sz="1000"/>
            </a:lvl6pPr>
            <a:lvl7pPr marL="1735844" indent="0" algn="ctr">
              <a:buNone/>
              <a:defRPr sz="1000"/>
            </a:lvl7pPr>
            <a:lvl8pPr marL="2024914" indent="0" algn="ctr">
              <a:buNone/>
              <a:defRPr sz="1000"/>
            </a:lvl8pPr>
            <a:lvl9pPr marL="2313983" indent="0" algn="ctr">
              <a:buNone/>
              <a:defRPr sz="10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629117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0" y="1587328"/>
            <a:ext cx="8708572" cy="4489862"/>
          </a:xfrm>
          <a:prstGeom prst="rect">
            <a:avLst/>
          </a:prstGeom>
        </p:spPr>
        <p:txBody>
          <a:bodyPr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6357222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1" y="1424785"/>
            <a:ext cx="7886701" cy="2377281"/>
          </a:xfrm>
          <a:prstGeom prst="rect">
            <a:avLst/>
          </a:prstGeom>
        </p:spPr>
        <p:txBody>
          <a:bodyPr lIns="68577" tIns="34289" rIns="68577" bIns="34289" anchor="b"/>
          <a:lstStyle>
            <a:lvl1pPr>
              <a:defRPr sz="3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1" y="3824554"/>
            <a:ext cx="7886701" cy="1250156"/>
          </a:xfrm>
          <a:prstGeom prst="rect">
            <a:avLst/>
          </a:prstGeom>
        </p:spPr>
        <p:txBody>
          <a:bodyPr lIns="68577" tIns="34289" rIns="68577" bIns="34289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28907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57861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86768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5675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4677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3584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2491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31398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56034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6"/>
          </a:xfrm>
          <a:prstGeom prst="rect">
            <a:avLst/>
          </a:prstGeom>
        </p:spPr>
        <p:txBody>
          <a:bodyPr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6"/>
          </a:xfrm>
          <a:prstGeom prst="rect">
            <a:avLst/>
          </a:prstGeom>
        </p:spPr>
        <p:txBody>
          <a:bodyPr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64109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959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4" y="304271"/>
            <a:ext cx="7886701" cy="1104636"/>
          </a:xfrm>
          <a:prstGeom prst="rect">
            <a:avLst/>
          </a:prstGeom>
        </p:spPr>
        <p:txBody>
          <a:bodyPr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4" y="1400969"/>
            <a:ext cx="3868341" cy="686593"/>
          </a:xfrm>
          <a:prstGeom prst="rect">
            <a:avLst/>
          </a:prstGeom>
        </p:spPr>
        <p:txBody>
          <a:bodyPr lIns="68577" tIns="34289" rIns="68577" bIns="34289" anchor="b"/>
          <a:lstStyle>
            <a:lvl1pPr marL="0" indent="0">
              <a:buNone/>
              <a:defRPr sz="1500" b="1"/>
            </a:lvl1pPr>
            <a:lvl2pPr marL="289070" indent="0">
              <a:buNone/>
              <a:defRPr sz="1300" b="1"/>
            </a:lvl2pPr>
            <a:lvl3pPr marL="578615" indent="0">
              <a:buNone/>
              <a:defRPr sz="1100" b="1"/>
            </a:lvl3pPr>
            <a:lvl4pPr marL="867686" indent="0">
              <a:buNone/>
              <a:defRPr sz="1000" b="1"/>
            </a:lvl4pPr>
            <a:lvl5pPr marL="1156753" indent="0">
              <a:buNone/>
              <a:defRPr sz="1000" b="1"/>
            </a:lvl5pPr>
            <a:lvl6pPr marL="1446776" indent="0">
              <a:buNone/>
              <a:defRPr sz="1000" b="1"/>
            </a:lvl6pPr>
            <a:lvl7pPr marL="1735844" indent="0">
              <a:buNone/>
              <a:defRPr sz="1000" b="1"/>
            </a:lvl7pPr>
            <a:lvl8pPr marL="2024914" indent="0">
              <a:buNone/>
              <a:defRPr sz="1000" b="1"/>
            </a:lvl8pPr>
            <a:lvl9pPr marL="2313983" indent="0">
              <a:buNone/>
              <a:defRPr sz="10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4" y="2087563"/>
            <a:ext cx="3868341" cy="3070490"/>
          </a:xfrm>
          <a:prstGeom prst="rect">
            <a:avLst/>
          </a:prstGeom>
        </p:spPr>
        <p:txBody>
          <a:bodyPr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400969"/>
            <a:ext cx="3887390" cy="686593"/>
          </a:xfrm>
          <a:prstGeom prst="rect">
            <a:avLst/>
          </a:prstGeom>
        </p:spPr>
        <p:txBody>
          <a:bodyPr lIns="68577" tIns="34289" rIns="68577" bIns="34289" anchor="b"/>
          <a:lstStyle>
            <a:lvl1pPr marL="0" indent="0">
              <a:buNone/>
              <a:defRPr sz="1500" b="1"/>
            </a:lvl1pPr>
            <a:lvl2pPr marL="289070" indent="0">
              <a:buNone/>
              <a:defRPr sz="1300" b="1"/>
            </a:lvl2pPr>
            <a:lvl3pPr marL="578615" indent="0">
              <a:buNone/>
              <a:defRPr sz="1100" b="1"/>
            </a:lvl3pPr>
            <a:lvl4pPr marL="867686" indent="0">
              <a:buNone/>
              <a:defRPr sz="1000" b="1"/>
            </a:lvl4pPr>
            <a:lvl5pPr marL="1156753" indent="0">
              <a:buNone/>
              <a:defRPr sz="1000" b="1"/>
            </a:lvl5pPr>
            <a:lvl6pPr marL="1446776" indent="0">
              <a:buNone/>
              <a:defRPr sz="1000" b="1"/>
            </a:lvl6pPr>
            <a:lvl7pPr marL="1735844" indent="0">
              <a:buNone/>
              <a:defRPr sz="1000" b="1"/>
            </a:lvl7pPr>
            <a:lvl8pPr marL="2024914" indent="0">
              <a:buNone/>
              <a:defRPr sz="1000" b="1"/>
            </a:lvl8pPr>
            <a:lvl9pPr marL="2313983" indent="0">
              <a:buNone/>
              <a:defRPr sz="10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087563"/>
            <a:ext cx="3887390" cy="3070490"/>
          </a:xfrm>
          <a:prstGeom prst="rect">
            <a:avLst/>
          </a:prstGeom>
        </p:spPr>
        <p:txBody>
          <a:bodyPr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993324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146833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302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lIns="68577" tIns="34289" rIns="68577" bIns="34289" anchor="b"/>
          <a:lstStyle>
            <a:lvl1pPr>
              <a:defRPr sz="2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856"/>
            <a:ext cx="4629150" cy="4061354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defRPr sz="20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3"/>
            <a:ext cx="2949178" cy="3176323"/>
          </a:xfrm>
          <a:prstGeom prst="rect">
            <a:avLst/>
          </a:prstGeom>
        </p:spPr>
        <p:txBody>
          <a:bodyPr lIns="68577" tIns="34289" rIns="68577" bIns="34289"/>
          <a:lstStyle>
            <a:lvl1pPr marL="0" indent="0">
              <a:buNone/>
              <a:defRPr sz="1000"/>
            </a:lvl1pPr>
            <a:lvl2pPr marL="289070" indent="0">
              <a:buNone/>
              <a:defRPr sz="900"/>
            </a:lvl2pPr>
            <a:lvl3pPr marL="578615" indent="0">
              <a:buNone/>
              <a:defRPr sz="800"/>
            </a:lvl3pPr>
            <a:lvl4pPr marL="867686" indent="0">
              <a:buNone/>
              <a:defRPr sz="600"/>
            </a:lvl4pPr>
            <a:lvl5pPr marL="1156753" indent="0">
              <a:buNone/>
              <a:defRPr sz="600"/>
            </a:lvl5pPr>
            <a:lvl6pPr marL="1446776" indent="0">
              <a:buNone/>
              <a:defRPr sz="600"/>
            </a:lvl6pPr>
            <a:lvl7pPr marL="1735844" indent="0">
              <a:buNone/>
              <a:defRPr sz="600"/>
            </a:lvl7pPr>
            <a:lvl8pPr marL="2024914" indent="0">
              <a:buNone/>
              <a:defRPr sz="600"/>
            </a:lvl8pPr>
            <a:lvl9pPr marL="2313983" indent="0">
              <a:buNone/>
              <a:defRPr sz="6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51104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  <a:prstGeom prst="rect">
            <a:avLst/>
          </a:prstGeom>
        </p:spPr>
        <p:txBody>
          <a:bodyPr lIns="68577" tIns="34289" rIns="68577" bIns="34289" anchor="b"/>
          <a:lstStyle>
            <a:lvl1pPr>
              <a:defRPr sz="2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856"/>
            <a:ext cx="4629150" cy="4061354"/>
          </a:xfrm>
          <a:prstGeom prst="rect">
            <a:avLst/>
          </a:prstGeom>
        </p:spPr>
        <p:txBody>
          <a:bodyPr lIns="68577" tIns="34289" rIns="68577" bIns="34289"/>
          <a:lstStyle>
            <a:lvl1pPr marL="0" indent="0">
              <a:buNone/>
              <a:defRPr sz="2000"/>
            </a:lvl1pPr>
            <a:lvl2pPr marL="289070" indent="0">
              <a:buNone/>
              <a:defRPr sz="1800"/>
            </a:lvl2pPr>
            <a:lvl3pPr marL="578615" indent="0">
              <a:buNone/>
              <a:defRPr sz="1500"/>
            </a:lvl3pPr>
            <a:lvl4pPr marL="867686" indent="0">
              <a:buNone/>
              <a:defRPr sz="1300"/>
            </a:lvl4pPr>
            <a:lvl5pPr marL="1156753" indent="0">
              <a:buNone/>
              <a:defRPr sz="1300"/>
            </a:lvl5pPr>
            <a:lvl6pPr marL="1446776" indent="0">
              <a:buNone/>
              <a:defRPr sz="1300"/>
            </a:lvl6pPr>
            <a:lvl7pPr marL="1735844" indent="0">
              <a:buNone/>
              <a:defRPr sz="1300"/>
            </a:lvl7pPr>
            <a:lvl8pPr marL="2024914" indent="0">
              <a:buNone/>
              <a:defRPr sz="1300"/>
            </a:lvl8pPr>
            <a:lvl9pPr marL="2313983" indent="0">
              <a:buNone/>
              <a:defRPr sz="1300"/>
            </a:lvl9pPr>
          </a:lstStyle>
          <a:p>
            <a:pPr lvl="0"/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3"/>
            <a:ext cx="2949178" cy="3176323"/>
          </a:xfrm>
          <a:prstGeom prst="rect">
            <a:avLst/>
          </a:prstGeom>
        </p:spPr>
        <p:txBody>
          <a:bodyPr lIns="68577" tIns="34289" rIns="68577" bIns="34289"/>
          <a:lstStyle>
            <a:lvl1pPr marL="0" indent="0">
              <a:buNone/>
              <a:defRPr sz="1000"/>
            </a:lvl1pPr>
            <a:lvl2pPr marL="289070" indent="0">
              <a:buNone/>
              <a:defRPr sz="900"/>
            </a:lvl2pPr>
            <a:lvl3pPr marL="578615" indent="0">
              <a:buNone/>
              <a:defRPr sz="800"/>
            </a:lvl3pPr>
            <a:lvl4pPr marL="867686" indent="0">
              <a:buNone/>
              <a:defRPr sz="600"/>
            </a:lvl4pPr>
            <a:lvl5pPr marL="1156753" indent="0">
              <a:buNone/>
              <a:defRPr sz="600"/>
            </a:lvl5pPr>
            <a:lvl6pPr marL="1446776" indent="0">
              <a:buNone/>
              <a:defRPr sz="600"/>
            </a:lvl6pPr>
            <a:lvl7pPr marL="1735844" indent="0">
              <a:buNone/>
              <a:defRPr sz="600"/>
            </a:lvl7pPr>
            <a:lvl8pPr marL="2024914" indent="0">
              <a:buNone/>
              <a:defRPr sz="600"/>
            </a:lvl8pPr>
            <a:lvl9pPr marL="2313983" indent="0">
              <a:buNone/>
              <a:defRPr sz="6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93945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0" y="272743"/>
            <a:ext cx="8708572" cy="1133803"/>
          </a:xfrm>
          <a:prstGeom prst="rect">
            <a:avLst/>
          </a:prstGeom>
        </p:spPr>
        <p:txBody>
          <a:bodyPr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0" y="1587328"/>
            <a:ext cx="8708572" cy="4489862"/>
          </a:xfrm>
          <a:prstGeom prst="rect">
            <a:avLst/>
          </a:prstGeom>
        </p:spPr>
        <p:txBody>
          <a:bodyPr vert="eaVert"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324441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274"/>
            <a:ext cx="1971675" cy="4843199"/>
          </a:xfrm>
          <a:prstGeom prst="rect">
            <a:avLst/>
          </a:prstGeom>
        </p:spPr>
        <p:txBody>
          <a:bodyPr vert="eaVert" lIns="68577" tIns="34289" rIns="68577" bIns="34289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04274"/>
            <a:ext cx="5800725" cy="4843199"/>
          </a:xfrm>
          <a:prstGeom prst="rect">
            <a:avLst/>
          </a:prstGeom>
        </p:spPr>
        <p:txBody>
          <a:bodyPr vert="eaVert" lIns="68577" tIns="34289" rIns="68577" bIns="34289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938450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603515"/>
      </p:ext>
    </p:extLst>
  </p:cSld>
  <p:clrMapOvr>
    <a:masterClrMapping/>
  </p:clrMapOvr>
  <p:transition>
    <p:random/>
  </p:transition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7108"/>
            <a:ext cx="6858000" cy="1989667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1545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48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304325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1215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929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5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29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03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7019"/>
            <a:ext cx="7886700" cy="2376007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793861"/>
            <a:ext cx="7886700" cy="1250156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088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524001"/>
            <a:ext cx="3886200" cy="362611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4001"/>
            <a:ext cx="3886200" cy="362611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09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401542"/>
            <a:ext cx="3867150" cy="688083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089626"/>
            <a:ext cx="3867150" cy="30671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1542"/>
            <a:ext cx="3886201" cy="68808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9626"/>
            <a:ext cx="3886201" cy="30671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 smtClean="0"/>
              <a:t>8/19/2018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2523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 smtClean="0"/>
              <a:t>8/19/2018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323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 smtClean="0"/>
              <a:t>8/19/2018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754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81000"/>
            <a:ext cx="2948940" cy="133349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825500"/>
            <a:ext cx="4629150" cy="4064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714499"/>
            <a:ext cx="2948940" cy="3175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782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81000"/>
            <a:ext cx="2948940" cy="13335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825500"/>
            <a:ext cx="4629150" cy="40640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714500"/>
            <a:ext cx="2948940" cy="3175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 smtClean="0"/>
              <a:t>8/19/2018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7077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5750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0302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0302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 smtClean="0"/>
              <a:t>8/19/2018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037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347282"/>
      </p:ext>
    </p:extLst>
  </p:cSld>
  <p:clrMapOvr>
    <a:masterClrMapping/>
  </p:clrMapOvr>
  <p:transition>
    <p:rand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4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8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2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8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6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image" Target="../media/image10.jpeg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/>
          <p:nvPr/>
        </p:nvSpPr>
        <p:spPr>
          <a:xfrm>
            <a:off x="0" y="929571"/>
            <a:ext cx="9144000" cy="93486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4688" tIns="37343" rIns="74688" bIns="37343" anchor="ctr"/>
          <a:lstStyle/>
          <a:p>
            <a:pPr defTabSz="846455"/>
            <a:endParaRPr lang="zh-CN" altLang="en-US" sz="1965" noProof="1">
              <a:latin typeface="Calibri" panose="020F0502020204030204" pitchFamily="2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75" y="5080000"/>
            <a:ext cx="9113838" cy="2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588" y="5207000"/>
            <a:ext cx="1903412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>
                <a:cs typeface="+mn-ea"/>
              </a:defRPr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2" y="5207000"/>
            <a:ext cx="2894013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7000"/>
            <a:ext cx="1905000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00476" tIns="50237" rIns="100476" bIns="50237" numCol="1" anchor="t" anchorCtr="0" compatLnSpc="1">
            <a:prstTxWarp prst="textNoShape">
              <a:avLst/>
            </a:prstTxWarp>
          </a:bodyPr>
          <a:lstStyle>
            <a:lvl1pPr defTabSz="846138">
              <a:defRPr sz="1500"/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/>
          <p:nvPr/>
        </p:nvSpPr>
        <p:spPr>
          <a:xfrm>
            <a:off x="779464" y="571501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8200" y="338669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5250" y="153460"/>
            <a:ext cx="666750" cy="61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0000" y="213431"/>
            <a:ext cx="1447800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237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896938" rtl="0" eaLnBrk="1" fontAlgn="base" hangingPunct="1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36550" indent="-3365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3" lvl="1" indent="-28098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20775" lvl="2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0038" lvl="3" indent="-22383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19300" lvl="4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/>
          <p:nvPr/>
        </p:nvSpPr>
        <p:spPr>
          <a:xfrm>
            <a:off x="0" y="714378"/>
            <a:ext cx="9145588" cy="144639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6575" tIns="38286" rIns="76575" bIns="38286" anchor="ctr"/>
          <a:lstStyle/>
          <a:p>
            <a:pPr defTabSz="868680"/>
            <a:endParaRPr lang="zh-CN" altLang="en-US" sz="2055" noProof="1">
              <a:latin typeface="Calibri" panose="020F0502020204030204" pitchFamily="2" charset="0"/>
            </a:endParaRPr>
          </a:p>
        </p:txBody>
      </p:sp>
      <p:sp>
        <p:nvSpPr>
          <p:cNvPr id="2051" name="TextBox 10"/>
          <p:cNvSpPr txBox="1"/>
          <p:nvPr/>
        </p:nvSpPr>
        <p:spPr>
          <a:xfrm>
            <a:off x="550864" y="430389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" y="5379864"/>
            <a:ext cx="9115425" cy="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1188" y="197559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638" y="81139"/>
            <a:ext cx="666750" cy="61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91400" y="142875"/>
            <a:ext cx="1754188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115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776288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290513" indent="-2905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lvl="1" indent="-2397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lvl="2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13" lvl="3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44663" lvl="4" indent="-190500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ChangeArrowheads="1"/>
          </p:cNvSpPr>
          <p:nvPr/>
        </p:nvSpPr>
        <p:spPr bwMode="auto">
          <a:xfrm>
            <a:off x="0" y="928688"/>
            <a:ext cx="9144000" cy="93928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2735" tIns="31367" rIns="62735" bIns="31367" anchor="ctr"/>
          <a:lstStyle/>
          <a:p>
            <a:pPr defTabSz="634604"/>
            <a:endParaRPr lang="zh-CN" altLang="en-US" sz="1700">
              <a:latin typeface="Calibri" pitchFamily="34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" y="5078678"/>
            <a:ext cx="9114234" cy="2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192" y="5205678"/>
            <a:ext cx="1902619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5357" tIns="37678" rIns="75357" bIns="37678"/>
          <a:lstStyle>
            <a:lvl1pPr defTabSz="634841">
              <a:defRPr sz="1500" noProof="1" dirty="0">
                <a:cs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0" y="5205678"/>
            <a:ext cx="2894410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5357" tIns="37678" rIns="75357" bIns="37678"/>
          <a:lstStyle>
            <a:lvl1pPr defTabSz="634841">
              <a:defRPr sz="15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5678"/>
            <a:ext cx="1905000" cy="383646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75357" tIns="37678" rIns="75357" bIns="37678" numCol="1" anchor="t" anchorCtr="0" compatLnSpc="1">
            <a:prstTxWarp prst="textNoShape">
              <a:avLst/>
            </a:prstTxWarp>
          </a:bodyPr>
          <a:lstStyle>
            <a:lvl1pPr defTabSz="634604">
              <a:defRPr sz="1500" smtClean="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>
            <a:spLocks noChangeArrowheads="1"/>
          </p:cNvSpPr>
          <p:nvPr/>
        </p:nvSpPr>
        <p:spPr bwMode="auto">
          <a:xfrm>
            <a:off x="779860" y="571500"/>
            <a:ext cx="1928952" cy="15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7261" tIns="38630" rIns="77261" bIns="38630">
            <a:spAutoFit/>
          </a:bodyPr>
          <a:lstStyle>
            <a:lvl1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9986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4558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130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3702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sz="500">
                <a:solidFill>
                  <a:srgbClr val="A6A6A6"/>
                </a:solidFill>
                <a:latin typeface="Arial Black" pitchFamily="34" charset="0"/>
              </a:rPr>
              <a:t>NO.3 MIDDLE SCHOOL OF SUZHOU NEW DISTRICT</a:t>
            </a:r>
            <a:endParaRPr lang="zh-CN" altLang="en-US" sz="500">
              <a:solidFill>
                <a:srgbClr val="A6A6A6"/>
              </a:solidFill>
              <a:latin typeface="Arial Black" pitchFamily="34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8668"/>
            <a:ext cx="2362200" cy="21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152137"/>
            <a:ext cx="667941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14313"/>
            <a:ext cx="1447800" cy="492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88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897731" rtl="0" eaLnBrk="1" fontAlgn="base" hangingPunct="1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342900"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685800"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028700"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371600" algn="ctr" defTabSz="897731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36947" indent="-336947" algn="l" defTabSz="897731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3" lvl="1" indent="-279797" algn="l" defTabSz="897731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21569" lvl="2" indent="-223838" algn="l" defTabSz="897731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0435" lvl="3" indent="-225029" algn="l" defTabSz="897731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8110" lvl="4" indent="-221456" algn="l" defTabSz="897731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043" lvl="5" indent="-203835" algn="l" defTabSz="897255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189" lvl="6" indent="-203835" algn="l" defTabSz="897255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335" lvl="7" indent="-203835" algn="l" defTabSz="897255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69481" lvl="8" indent="-203835" algn="l" defTabSz="897255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246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588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558" lvl="3" indent="192881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363" lvl="4" indent="256223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731" lvl="5" indent="256223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8878" lvl="6" indent="256223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024" lvl="7" indent="256223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170" lvl="8" indent="256223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2" y="714376"/>
            <a:ext cx="9145191" cy="144199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318" tIns="32159" rIns="64318" bIns="32159" anchor="ctr"/>
          <a:lstStyle/>
          <a:p>
            <a:pPr defTabSz="651256"/>
            <a:endParaRPr lang="zh-CN" altLang="en-US" sz="1700">
              <a:latin typeface="Calibri" pitchFamily="34" charset="0"/>
            </a:endParaRPr>
          </a:p>
        </p:txBody>
      </p:sp>
      <p:sp>
        <p:nvSpPr>
          <p:cNvPr id="2051" name="TextBox 10"/>
          <p:cNvSpPr txBox="1">
            <a:spLocks noChangeArrowheads="1"/>
          </p:cNvSpPr>
          <p:nvPr/>
        </p:nvSpPr>
        <p:spPr bwMode="auto">
          <a:xfrm>
            <a:off x="551260" y="429950"/>
            <a:ext cx="1928948" cy="15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7259" tIns="38629" rIns="77259" bIns="38629">
            <a:spAutoFit/>
          </a:bodyPr>
          <a:lstStyle>
            <a:lvl1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868363"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9986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4558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130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370263" indent="287338" defTabSz="86836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sz="500">
                <a:solidFill>
                  <a:srgbClr val="A6A6A6"/>
                </a:solidFill>
                <a:latin typeface="Arial Black" pitchFamily="34" charset="0"/>
              </a:rPr>
              <a:t>NO.3 MIDDLE SCHOOL OF SUZHOU NEW DISTRICT</a:t>
            </a:r>
            <a:endParaRPr lang="zh-CN" altLang="en-US" sz="500">
              <a:solidFill>
                <a:srgbClr val="A6A6A6"/>
              </a:solidFill>
              <a:latin typeface="Arial Black" pitchFamily="34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5378981"/>
            <a:ext cx="9115425" cy="2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2" y="197114"/>
            <a:ext cx="2361010" cy="21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1" y="82023"/>
            <a:ext cx="66675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2" y="142874"/>
            <a:ext cx="1753791" cy="49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30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defTabSz="775078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342892"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685783"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028675"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371566" algn="ctr" defTabSz="77507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290506" indent="-290506" algn="l" defTabSz="775078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34" lvl="1" indent="-240500" algn="l" defTabSz="775078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9145" lvl="2" indent="-192876" algn="l" defTabSz="775078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6088" lvl="3" indent="-190496" algn="l" defTabSz="775078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412" lvl="4" indent="-191687" algn="l" defTabSz="775078" rtl="0" eaLnBrk="1" fontAlgn="base" hangingPunct="1">
        <a:spcBef>
          <a:spcPts val="85"/>
        </a:spcBef>
        <a:spcAft>
          <a:spcPct val="0"/>
        </a:spcAft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987" lvl="5" indent="-203830" algn="l" defTabSz="775316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17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123" lvl="6" indent="-203830" algn="l" defTabSz="775316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17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259" lvl="7" indent="-203830" algn="l" defTabSz="775316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17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69394" lvl="8" indent="-203830" algn="l" defTabSz="775316" eaLnBrk="1" fontAlgn="base" latinLnBrk="0" hangingPunct="1">
        <a:spcBef>
          <a:spcPts val="86"/>
        </a:spcBef>
        <a:spcAft>
          <a:spcPct val="0"/>
        </a:spcAft>
        <a:buFont typeface="Arial" panose="020B0604020202020204" pitchFamily="34" charset="0"/>
        <a:buChar char="»"/>
        <a:defRPr sz="17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892" lvl="1" indent="65244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688" lvl="2" indent="128585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532" lvl="3" indent="192876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329" lvl="4" indent="256217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680" lvl="5" indent="256217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8817" lvl="6" indent="256217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6953" lvl="7" indent="256217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088" lvl="8" indent="256217" algn="l" defTabSz="687688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04800"/>
            <a:ext cx="7886700" cy="1104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524001"/>
            <a:ext cx="7886700" cy="3626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F805C5F-C2BA-42F0-89F8-232CE79C6DF0}" type="datetimeFigureOut">
              <a:rPr lang="zh-CN" altLang="en-US" smtClean="0"/>
              <a:t>2018/8/19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4D5F2-99CB-4B4C-8F77-155784545F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3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07D397-60AF-4A1D-BB31-E2DC7301DE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1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id="{DA7F46D6-3E12-4AE6-923B-E5D66BC2C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14" y="3350250"/>
            <a:ext cx="9143999" cy="101566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600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C1CDE8EC-9874-4CDF-A261-CACB3645153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736058" y="3457575"/>
            <a:ext cx="365045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21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岳阳楼记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4AC3E1D-2788-4C6C-B2E9-20F575D227B1}"/>
              </a:ext>
            </a:extLst>
          </p:cNvPr>
          <p:cNvCxnSpPr>
            <a:cxnSpLocks/>
          </p:cNvCxnSpPr>
          <p:nvPr/>
        </p:nvCxnSpPr>
        <p:spPr>
          <a:xfrm>
            <a:off x="2736058" y="4142864"/>
            <a:ext cx="36504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059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>
            <a:extLst>
              <a:ext uri="{FF2B5EF4-FFF2-40B4-BE49-F238E27FC236}">
                <a16:creationId xmlns:a16="http://schemas.microsoft.com/office/drawing/2014/main" id="{A3C0E0E7-65D8-479C-83B8-F3FF6E32D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8" y="1546417"/>
            <a:ext cx="8463838" cy="259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记：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古代的一种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文体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，主要通过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记事、记景、记人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来抒发作者的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情感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或发表作者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见解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即景抒情、托物言志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，在写法上大多以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记述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为主而兼有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议论、抒情</a:t>
            </a:r>
            <a:r>
              <a:rPr lang="zh-CN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。例如《小石潭记》《桃花源记》《醉翁亭记》《满井游记》等。</a:t>
            </a:r>
          </a:p>
        </p:txBody>
      </p:sp>
      <p:sp>
        <p:nvSpPr>
          <p:cNvPr id="6" name="圆角矩形 1">
            <a:extLst>
              <a:ext uri="{FF2B5EF4-FFF2-40B4-BE49-F238E27FC236}">
                <a16:creationId xmlns:a16="http://schemas.microsoft.com/office/drawing/2014/main" id="{5E76BE37-9D2E-4D6F-9057-D12B108E7F6A}"/>
              </a:ext>
            </a:extLst>
          </p:cNvPr>
          <p:cNvSpPr/>
          <p:nvPr/>
        </p:nvSpPr>
        <p:spPr>
          <a:xfrm>
            <a:off x="249238" y="915513"/>
            <a:ext cx="1812925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文体知识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DC4A3CF6-525F-4380-B409-3CAA73A0D4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9" y="1671856"/>
            <a:ext cx="8482240" cy="356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40000">
              <a:lnSpc>
                <a:spcPct val="130000"/>
              </a:lnSpc>
              <a:spcBef>
                <a:spcPts val="1200"/>
              </a:spcBef>
            </a:pP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庆历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四年春，滕子京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谪守巴陵郡。越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明年，政通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人和，百废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具兴，乃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重修岳阳楼，增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其旧制，刻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唐贤今人诗赋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于其上，属予作文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以记之。</a:t>
            </a:r>
            <a:endParaRPr lang="en-US" altLang="zh-CN" sz="22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40000">
              <a:lnSpc>
                <a:spcPct val="130000"/>
              </a:lnSpc>
              <a:spcBef>
                <a:spcPts val="1200"/>
              </a:spcBef>
            </a:pP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观夫巴陵胜状，在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洞庭一湖。衔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远山，吞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长江，浩浩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汤汤，横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无际涯，朝晖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夕阴，气象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万千，此则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岳阳楼之大观也，前人之述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备矣。然则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北通巫峡，南极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潇湘，迁客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骚人，多会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于此，览物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之情，得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无异乎？</a:t>
            </a:r>
            <a:endParaRPr lang="zh-CN" altLang="zh-CN" sz="22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1">
            <a:extLst>
              <a:ext uri="{FF2B5EF4-FFF2-40B4-BE49-F238E27FC236}">
                <a16:creationId xmlns:a16="http://schemas.microsoft.com/office/drawing/2014/main" id="{6C4B6412-8F4E-4B49-836B-CDB4F5924A94}"/>
              </a:ext>
            </a:extLst>
          </p:cNvPr>
          <p:cNvSpPr/>
          <p:nvPr/>
        </p:nvSpPr>
        <p:spPr>
          <a:xfrm>
            <a:off x="249238" y="915513"/>
            <a:ext cx="1758237" cy="56800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正其音 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</a:p>
        </p:txBody>
      </p:sp>
      <p:pic>
        <p:nvPicPr>
          <p:cNvPr id="4" name="02">
            <a:hlinkClick r:id="" action="ppaction://media"/>
            <a:extLst>
              <a:ext uri="{FF2B5EF4-FFF2-40B4-BE49-F238E27FC236}">
                <a16:creationId xmlns:a16="http://schemas.microsoft.com/office/drawing/2014/main" id="{F5608B61-1382-4F09-8791-CECE0D81A4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8492.1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78869" y="91551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3">
            <a:extLst>
              <a:ext uri="{FF2B5EF4-FFF2-40B4-BE49-F238E27FC236}">
                <a16:creationId xmlns:a16="http://schemas.microsoft.com/office/drawing/2014/main" id="{AFE1F2A4-99DA-4CEE-AE14-2B3E09DB7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11" y="849556"/>
            <a:ext cx="8818178" cy="453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68000">
              <a:lnSpc>
                <a:spcPct val="110000"/>
              </a:lnSpc>
            </a:pP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若夫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淫雨霏霏，连月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/不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开，阴风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怒号，浊浪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排空，日星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隐曜，山岳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潜形，商旅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不行，樯倾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楫摧，薄暮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冥冥，虎啸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猿啼。登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斯楼也，则有去国怀乡，忧谗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畏讥，满目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萧然，感极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而悲者矣。</a:t>
            </a:r>
            <a:endParaRPr lang="en-US" altLang="zh-CN" sz="20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68000">
              <a:lnSpc>
                <a:spcPct val="110000"/>
              </a:lnSpc>
            </a:pP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至若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春和景明，波澜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不惊，上下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天光，一碧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万顷，沙鸥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翔集，锦鳞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游泳，岸芷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汀兰，郁郁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青青。而或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长烟一空，皓月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千里，浮光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跃金，静影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沉璧，渔歌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互答，此乐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何极！登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斯楼也，则有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心旷神怡，宠辱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偕忘，把酒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临风，其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喜洋洋者矣。</a:t>
            </a:r>
            <a:endParaRPr lang="en-US" altLang="zh-CN" sz="20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68000">
              <a:lnSpc>
                <a:spcPct val="110000"/>
              </a:lnSpc>
            </a:pP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嗟夫！予尝求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古仁人之心，或异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二者之为，何哉？不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以物喜，不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以己悲，居庙堂之高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则忧其民，处江湖之远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则忧其君。是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进亦忧，退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亦忧。然则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何时而乐耶？其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必曰“先天下之忧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而忧，后天下之乐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而乐”乎！噫！微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斯人，吾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谁与归？时六年九月十五日。</a:t>
            </a:r>
            <a:endParaRPr lang="en-US" altLang="zh-CN" sz="20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02">
            <a:hlinkClick r:id="" action="ppaction://media"/>
            <a:extLst>
              <a:ext uri="{FF2B5EF4-FFF2-40B4-BE49-F238E27FC236}">
                <a16:creationId xmlns:a16="http://schemas.microsoft.com/office/drawing/2014/main" id="{C8A8AEA2-2153-4FD6-B585-94937722D0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4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89683" y="33253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9378">
            <a:extLst>
              <a:ext uri="{FF2B5EF4-FFF2-40B4-BE49-F238E27FC236}">
                <a16:creationId xmlns:a16="http://schemas.microsoft.com/office/drawing/2014/main" id="{126C15BF-28EE-430B-97F2-728F25719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1611313"/>
            <a:ext cx="6299729" cy="242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3667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667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浩浩</a:t>
            </a: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汤汤</a:t>
            </a:r>
            <a:r>
              <a:rPr lang="zh-CN" altLang="en-US" sz="3667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霏霏</a:t>
            </a:r>
            <a:r>
              <a:rPr lang="zh-CN" altLang="en-US" sz="3667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隐</a:t>
            </a: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耀</a:t>
            </a:r>
            <a:r>
              <a:rPr lang="zh-CN" altLang="en-US" sz="3667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岸</a:t>
            </a:r>
            <a:r>
              <a:rPr lang="zh-CN" altLang="en-US" sz="3667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芷汀</a:t>
            </a:r>
            <a:r>
              <a:rPr lang="zh-CN" altLang="en-US" sz="3667" dirty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</a:p>
        </p:txBody>
      </p:sp>
      <p:sp>
        <p:nvSpPr>
          <p:cNvPr id="9383" name="文本框 9382">
            <a:extLst>
              <a:ext uri="{FF2B5EF4-FFF2-40B4-BE49-F238E27FC236}">
                <a16:creationId xmlns:a16="http://schemas.microsoft.com/office/drawing/2014/main" id="{635F6C5B-ED15-48D7-95B0-8FD9982BF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1681428"/>
            <a:ext cx="7686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zhé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E06C39-B447-4C2E-A8AF-11ABD8739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0354" y="1611313"/>
            <a:ext cx="11734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shāng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77FBCA-85BE-4CF6-B56D-E52F8CEBE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3024188"/>
            <a:ext cx="7699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fēi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133D3E-5644-470E-9787-2627D4D32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8011" y="3024188"/>
            <a:ext cx="105436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tīng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B4D0A1-CF39-49D8-95FA-84D9937F5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1611313"/>
            <a:ext cx="7686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B2946A-CAE4-463F-9F12-DAF0692F0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1" y="2857500"/>
            <a:ext cx="7686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yào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ABEDA1-D508-4EA6-BCBA-90229EB1F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6282" y="3024188"/>
            <a:ext cx="8241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zhǐ</a:t>
            </a:r>
          </a:p>
        </p:txBody>
      </p:sp>
      <p:sp>
        <p:nvSpPr>
          <p:cNvPr id="13" name="圆角矩形 1">
            <a:extLst>
              <a:ext uri="{FF2B5EF4-FFF2-40B4-BE49-F238E27FC236}">
                <a16:creationId xmlns:a16="http://schemas.microsoft.com/office/drawing/2014/main" id="{27897D49-F1C1-480C-BC1E-4BEDBC75CF9F}"/>
              </a:ext>
            </a:extLst>
          </p:cNvPr>
          <p:cNvSpPr/>
          <p:nvPr/>
        </p:nvSpPr>
        <p:spPr>
          <a:xfrm>
            <a:off x="249238" y="915513"/>
            <a:ext cx="1812925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读准字音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383" grpId="0"/>
      <p:bldP spid="3" grpId="0"/>
      <p:bldP spid="7" grpId="0"/>
      <p:bldP spid="8" grpId="0"/>
      <p:bldP spid="4" grpId="0"/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FEF1ED4C-A3C9-42FB-AB5C-CE89D26EDE6F}"/>
              </a:ext>
            </a:extLst>
          </p:cNvPr>
          <p:cNvSpPr/>
          <p:nvPr/>
        </p:nvSpPr>
        <p:spPr>
          <a:xfrm>
            <a:off x="137058" y="910196"/>
            <a:ext cx="1779259" cy="53491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明其意 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52DA53E-542B-45AE-9AE8-935786E1F276}"/>
              </a:ext>
            </a:extLst>
          </p:cNvPr>
          <p:cNvSpPr/>
          <p:nvPr/>
        </p:nvSpPr>
        <p:spPr>
          <a:xfrm>
            <a:off x="298443" y="1831540"/>
            <a:ext cx="8400776" cy="2933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庆历四年春，滕子京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巴陵郡。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明年，政通人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，百废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兴，乃重修岳阳楼，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其旧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，刻唐贤今人诗赋于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上，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予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文以记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id="{C21BF128-9B2B-4CE3-B83E-F827C630D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8439" y="1842243"/>
            <a:ext cx="31702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太守。 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CF844E8A-28A1-4496-873B-C73E62B6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557" y="1851274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及、到。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id="{3C4227EB-746B-4789-8317-0CBFCC695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8926" y="1851274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和乐。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:a16="http://schemas.microsoft.com/office/drawing/2014/main" id="{440C0674-D212-4A52-BB37-B67A4821F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809" y="2840093"/>
            <a:ext cx="9996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 </a:t>
            </a:r>
          </a:p>
        </p:txBody>
      </p:sp>
      <p:sp>
        <p:nvSpPr>
          <p:cNvPr id="8" name="Text Box 14">
            <a:extLst>
              <a:ext uri="{FF2B5EF4-FFF2-40B4-BE49-F238E27FC236}">
                <a16:creationId xmlns:a16="http://schemas.microsoft.com/office/drawing/2014/main" id="{03309DDE-3E8D-4DF7-92BE-9C6611C1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6932" y="1632653"/>
            <a:ext cx="14670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通“俱”，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全、皆。 </a:t>
            </a:r>
          </a:p>
        </p:txBody>
      </p:sp>
      <p:sp>
        <p:nvSpPr>
          <p:cNvPr id="9" name="Text Box 15">
            <a:extLst>
              <a:ext uri="{FF2B5EF4-FFF2-40B4-BE49-F238E27FC236}">
                <a16:creationId xmlns:a16="http://schemas.microsoft.com/office/drawing/2014/main" id="{99331A3C-8873-4404-9890-C6C62A8B9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8676" y="2686205"/>
            <a:ext cx="14670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通“嘱”，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嘱托。 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58146FE4-9ED4-4427-B7BE-A54804190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3911" y="2840093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写。 </a:t>
            </a:r>
          </a:p>
        </p:txBody>
      </p:sp>
      <p:sp>
        <p:nvSpPr>
          <p:cNvPr id="11" name="Text Box 17">
            <a:extLst>
              <a:ext uri="{FF2B5EF4-FFF2-40B4-BE49-F238E27FC236}">
                <a16:creationId xmlns:a16="http://schemas.microsoft.com/office/drawing/2014/main" id="{1B337EEF-689B-4528-918A-1FA34ADCA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1829" y="1812012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官吏降职或远调。</a:t>
            </a:r>
          </a:p>
        </p:txBody>
      </p:sp>
      <p:sp>
        <p:nvSpPr>
          <p:cNvPr id="12" name="Text Box 18">
            <a:extLst>
              <a:ext uri="{FF2B5EF4-FFF2-40B4-BE49-F238E27FC236}">
                <a16:creationId xmlns:a16="http://schemas.microsoft.com/office/drawing/2014/main" id="{C003BD93-8EBB-408F-8E58-574E9E9F4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4524" y="2824274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代岳阳楼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74159FDA-B0B4-4898-B7EC-B400D4B1D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110" y="3851355"/>
            <a:ext cx="2826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代重修岳阳楼这件事。 </a:t>
            </a: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id="{FD73E49F-7F22-4459-BEF8-69EF957B2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9525" y="2853505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规模</a:t>
            </a:r>
          </a:p>
        </p:txBody>
      </p:sp>
    </p:spTree>
    <p:extLst>
      <p:ext uri="{BB962C8B-B14F-4D97-AF65-F5344CB8AC3E}">
        <p14:creationId xmlns:p14="http://schemas.microsoft.com/office/powerpoint/2010/main" val="25671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C94C8F-F095-4B3E-A5E8-FF618628AB8C}"/>
              </a:ext>
            </a:extLst>
          </p:cNvPr>
          <p:cNvSpPr/>
          <p:nvPr/>
        </p:nvSpPr>
        <p:spPr>
          <a:xfrm>
            <a:off x="308138" y="1318617"/>
            <a:ext cx="8380577" cy="2202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庆历四年的春天，滕子京降职到岳州做太守。到了第二年，政事顺利，百姓和乐，各种荒废了的事业都兴办起来了。于是重新修建岳阳楼，扩展它旧时的规模，把唐代和当今贤士名人的诗赋刻在岳阳楼上面。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他）嘱托我写一篇文章来记述这件事。  </a:t>
            </a:r>
          </a:p>
        </p:txBody>
      </p:sp>
    </p:spTree>
    <p:extLst>
      <p:ext uri="{BB962C8B-B14F-4D97-AF65-F5344CB8AC3E}">
        <p14:creationId xmlns:p14="http://schemas.microsoft.com/office/powerpoint/2010/main" val="2034328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C3E64C7-6052-4177-975F-6B18D45CEF77}"/>
              </a:ext>
            </a:extLst>
          </p:cNvPr>
          <p:cNvSpPr/>
          <p:nvPr/>
        </p:nvSpPr>
        <p:spPr>
          <a:xfrm>
            <a:off x="404648" y="884716"/>
            <a:ext cx="8529145" cy="4344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这一段告诉我们哪些信息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       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重修岳阳楼的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和写作的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缘由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重修岳阳楼的背景是什么？说明了什么？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      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“政通人和，百废具兴。”</a:t>
            </a:r>
          </a:p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说明他在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逆境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中“不以己悲”，仍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奋发有为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，把政事治理得井井有条，可见作者欣赏他有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宽广的胸襟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，和一般的“迁客”不同。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请说说你所了解的“唐贤今人”吟咏岳阳楼的“诗赋”。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     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孟浩然：气蒸云梦泽，波撼岳阳城</a:t>
            </a:r>
          </a:p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杜甫：吴楚东南坼，乾坤日夜浮</a:t>
            </a:r>
          </a:p>
        </p:txBody>
      </p:sp>
    </p:spTree>
    <p:extLst>
      <p:ext uri="{BB962C8B-B14F-4D97-AF65-F5344CB8AC3E}">
        <p14:creationId xmlns:p14="http://schemas.microsoft.com/office/powerpoint/2010/main" val="354890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73795D7-3227-4381-9039-E86212432A51}"/>
              </a:ext>
            </a:extLst>
          </p:cNvPr>
          <p:cNvSpPr/>
          <p:nvPr/>
        </p:nvSpPr>
        <p:spPr>
          <a:xfrm>
            <a:off x="149620" y="1079346"/>
            <a:ext cx="8739352" cy="420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2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巴陵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，在洞庭一湖。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衔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远山，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长江，浩浩汤汤，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涯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，朝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晖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夕阴，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则岳阳楼之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大观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也，前人之述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矣。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通巫峡，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南极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潇湘，        迁客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骚人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，多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于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此，览物之情，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无异乎？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5D0C3B20-FFCE-493E-8013-E41481CA0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739" y="113777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那。 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3A30EE9F-A6CD-430E-8406-FCFC64187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2894" y="1021000"/>
            <a:ext cx="19866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胜景、好景色。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胜：优美。 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FA5497BC-C789-421F-9F0D-3A914558D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8976" y="1021000"/>
            <a:ext cx="12875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用嘴含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→包含。 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6344FA1C-F8D5-4491-BF5A-8EC45DC68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443" y="1123533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吞纳。 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ECD9EFAA-859B-4A13-A7D4-583945E3E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845" y="1197621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宽阔。 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49177559-BE81-4C7C-9B34-E73125D1D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0944" y="1197621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边。 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C367B800-F6EA-46D5-A159-476BB97BF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42" y="2229113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日光。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97073AC8-4B1A-4D57-B8CE-EB742FF6D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4217" y="2229113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景象。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41CD3F76-AB32-40F8-9CA5-FF847D53F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6919" y="2238258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这。</a:t>
            </a: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C406AB53-A6E0-44FC-9E72-F61C50514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436" y="2046595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雄伟景象；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观：景象、风光。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1F915D21-F52A-45D3-9666-C30B0E753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314" y="2046595"/>
            <a:ext cx="8667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详尽。 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8539DD0A-53F1-4957-8892-292E1643E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0881" y="2052501"/>
            <a:ext cx="19800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（既然）这样，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0C1F62EB-3676-4B48-B699-E82B6C451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028" y="3145219"/>
            <a:ext cx="15440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北：向北。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南：向南。 </a:t>
            </a: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099FE675-7B17-41BF-82FD-C4DCA1316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3275" y="3278140"/>
            <a:ext cx="23134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最远到达（某处） </a:t>
            </a:r>
          </a:p>
        </p:txBody>
      </p:sp>
      <p:sp>
        <p:nvSpPr>
          <p:cNvPr id="18" name="Text Box 9">
            <a:extLst>
              <a:ext uri="{FF2B5EF4-FFF2-40B4-BE49-F238E27FC236}">
                <a16:creationId xmlns:a16="http://schemas.microsoft.com/office/drawing/2014/main" id="{A67A6AC0-0A8C-4DD2-B56A-E08FBCBCC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947" y="3299107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诗人。 </a:t>
            </a: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FE1419DF-6B12-43B3-8B40-A53698806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2376" y="3306012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聚集。 </a:t>
            </a:r>
          </a:p>
        </p:txBody>
      </p:sp>
      <p:sp>
        <p:nvSpPr>
          <p:cNvPr id="20" name="Text Box 11">
            <a:extLst>
              <a:ext uri="{FF2B5EF4-FFF2-40B4-BE49-F238E27FC236}">
                <a16:creationId xmlns:a16="http://schemas.microsoft.com/office/drawing/2014/main" id="{C0AE78AC-85CF-4B42-823A-04947F68D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620" y="4377167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能。 </a:t>
            </a:r>
          </a:p>
        </p:txBody>
      </p:sp>
      <p:sp>
        <p:nvSpPr>
          <p:cNvPr id="21" name="Text Box 12">
            <a:extLst>
              <a:ext uri="{FF2B5EF4-FFF2-40B4-BE49-F238E27FC236}">
                <a16:creationId xmlns:a16="http://schemas.microsoft.com/office/drawing/2014/main" id="{AF6A9647-4BDB-445D-BCF0-F706C30C9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007" y="3278649"/>
            <a:ext cx="17541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在。 </a:t>
            </a:r>
          </a:p>
        </p:txBody>
      </p:sp>
    </p:spTree>
    <p:extLst>
      <p:ext uri="{BB962C8B-B14F-4D97-AF65-F5344CB8AC3E}">
        <p14:creationId xmlns:p14="http://schemas.microsoft.com/office/powerpoint/2010/main" val="217581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CF62172-356F-490C-BDBC-5570CA986715}"/>
              </a:ext>
            </a:extLst>
          </p:cNvPr>
          <p:cNvSpPr/>
          <p:nvPr/>
        </p:nvSpPr>
        <p:spPr>
          <a:xfrm>
            <a:off x="185057" y="1108812"/>
            <a:ext cx="8567057" cy="3250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我看那巴陵的好景色，全在洞庭湖上。（洞庭湖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包含着远方的山脉，吞吐着长江的流水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浩浩荡荡，宽阔无边；清晨湖面上撒满阳光，傍晚又是一片阴暗，景物的变化无穷无尽 。这就是在岳阳楼的雄伟壮丽的景象。前人（对这些景象）的记述（已经）很详尽了。（既然）这样，那么这里北面通向巫峡，南面直到潇水、湘水，被降职远调的官员和吟诗作赋的诗人，大多在这里聚会，看了自然景物（而触发）的感情，怎能不有所不同呢？（或：可能会有所不同吧？）</a:t>
            </a:r>
          </a:p>
        </p:txBody>
      </p:sp>
    </p:spTree>
    <p:extLst>
      <p:ext uri="{BB962C8B-B14F-4D97-AF65-F5344CB8AC3E}">
        <p14:creationId xmlns:p14="http://schemas.microsoft.com/office/powerpoint/2010/main" val="2427172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>
            <a:extLst>
              <a:ext uri="{FF2B5EF4-FFF2-40B4-BE49-F238E27FC236}">
                <a16:creationId xmlns:a16="http://schemas.microsoft.com/office/drawing/2014/main" id="{D24D424F-85D2-496E-8B2C-9E54EE050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48" y="969087"/>
            <a:ext cx="7454169" cy="102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第二段</a:t>
            </a:r>
            <a:r>
              <a:rPr lang="en-US" altLang="zh-CN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zh-CN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概括描写洞庭湖全景</a:t>
            </a:r>
            <a:endParaRPr lang="en-US" altLang="zh-CN" sz="2667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2667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5BAA97-2522-482A-85A1-740E788CA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48" y="1747198"/>
            <a:ext cx="649419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总写：</a:t>
            </a:r>
            <a:r>
              <a:rPr lang="en-US" altLang="zh-CN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予观夫巴陵胜状，在洞庭一湖。</a:t>
            </a:r>
            <a:r>
              <a:rPr lang="en-US" altLang="zh-CN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5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9A7DA5-95D3-4E8A-8289-05FD4CBA8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48" y="2303697"/>
            <a:ext cx="7454169" cy="119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全景：</a:t>
            </a:r>
            <a:r>
              <a:rPr lang="en-US" altLang="zh-CN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衔远山，吞长江，浩浩汤汤，横无际涯，朝晖夕阴，气象万千</a:t>
            </a:r>
            <a:r>
              <a:rPr lang="en-US" altLang="zh-CN" sz="25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5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27D590-E49D-4B5E-AD22-6F819A75E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8250" y="2387246"/>
            <a:ext cx="14811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空间、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时间</a:t>
            </a:r>
          </a:p>
        </p:txBody>
      </p:sp>
    </p:spTree>
    <p:extLst>
      <p:ext uri="{BB962C8B-B14F-4D97-AF65-F5344CB8AC3E}">
        <p14:creationId xmlns:p14="http://schemas.microsoft.com/office/powerpoint/2010/main" val="47347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3EEB02C8-78B9-49E9-99C3-9877853240A4}"/>
              </a:ext>
            </a:extLst>
          </p:cNvPr>
          <p:cNvSpPr/>
          <p:nvPr/>
        </p:nvSpPr>
        <p:spPr>
          <a:xfrm>
            <a:off x="249238" y="915513"/>
            <a:ext cx="1812925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18B9A0-5564-48A6-8876-B506538FB520}"/>
              </a:ext>
            </a:extLst>
          </p:cNvPr>
          <p:cNvSpPr/>
          <p:nvPr/>
        </p:nvSpPr>
        <p:spPr>
          <a:xfrm>
            <a:off x="2736136" y="221116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中国四大名楼</a:t>
            </a:r>
          </a:p>
        </p:txBody>
      </p:sp>
    </p:spTree>
    <p:extLst>
      <p:ext uri="{BB962C8B-B14F-4D97-AF65-F5344CB8AC3E}">
        <p14:creationId xmlns:p14="http://schemas.microsoft.com/office/powerpoint/2010/main" val="704169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9" name="文本框 9">
            <a:extLst>
              <a:ext uri="{FF2B5EF4-FFF2-40B4-BE49-F238E27FC236}">
                <a16:creationId xmlns:a16="http://schemas.microsoft.com/office/drawing/2014/main" id="{A2696A8D-A8E7-4CA7-82E5-5B270C0B8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7594" y="1271324"/>
            <a:ext cx="5681927" cy="1225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衔：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洞庭湖中有许多小山，用“衔”字形象地写出</a:t>
            </a:r>
            <a:r>
              <a:rPr lang="zh-CN" altLang="en-US" sz="24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湖与山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的关系。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4F39CF-9730-4D76-A867-8D3781D10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7594" y="2878667"/>
            <a:ext cx="5978260" cy="1225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吞：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不仅形象地写出</a:t>
            </a:r>
            <a:r>
              <a:rPr lang="zh-CN" altLang="en-US" sz="24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湖与江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的关系，而且“吞”字声音宽舒洪亮，读来气势磅礴。</a:t>
            </a:r>
          </a:p>
        </p:txBody>
      </p:sp>
      <p:sp>
        <p:nvSpPr>
          <p:cNvPr id="13" name="右大括号 12">
            <a:extLst>
              <a:ext uri="{FF2B5EF4-FFF2-40B4-BE49-F238E27FC236}">
                <a16:creationId xmlns:a16="http://schemas.microsoft.com/office/drawing/2014/main" id="{9D0CA9BF-E3B8-4A50-AE46-00AF9C291261}"/>
              </a:ext>
            </a:extLst>
          </p:cNvPr>
          <p:cNvSpPr/>
          <p:nvPr/>
        </p:nvSpPr>
        <p:spPr>
          <a:xfrm>
            <a:off x="6966478" y="1567543"/>
            <a:ext cx="361157" cy="2385332"/>
          </a:xfrm>
          <a:prstGeom prst="rightBrace">
            <a:avLst>
              <a:gd name="adj1" fmla="val 6258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b="1" noProof="1">
              <a:latin typeface="宋体" panose="02010600030101010101" pitchFamily="2" charset="-122"/>
            </a:endParaRPr>
          </a:p>
        </p:txBody>
      </p:sp>
      <p:sp>
        <p:nvSpPr>
          <p:cNvPr id="56333" name="文本框 14">
            <a:extLst>
              <a:ext uri="{FF2B5EF4-FFF2-40B4-BE49-F238E27FC236}">
                <a16:creationId xmlns:a16="http://schemas.microsoft.com/office/drawing/2014/main" id="{1BDC5946-1320-41BE-8A99-8116E2778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7776" y="1884120"/>
            <a:ext cx="48683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化静为动</a:t>
            </a:r>
          </a:p>
        </p:txBody>
      </p:sp>
    </p:spTree>
    <p:extLst>
      <p:ext uri="{BB962C8B-B14F-4D97-AF65-F5344CB8AC3E}">
        <p14:creationId xmlns:p14="http://schemas.microsoft.com/office/powerpoint/2010/main" val="380840766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11" grpId="0"/>
      <p:bldP spid="13" grpId="0" bldLvl="0" animBg="1"/>
      <p:bldP spid="563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339139-8674-4A47-BC57-53EE6D6F0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85" y="1258861"/>
            <a:ext cx="6876521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浩浩汤汤：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字音响亮，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叠字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加强气势，形容水大流急，既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绘声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绘形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53A907-41DE-4FD0-BFB0-C049DE626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85" y="2825510"/>
            <a:ext cx="68130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气象万千：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洞庭湖上景象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变化之多之快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C9FFC9-A9CA-47F3-BC96-C12CBEC96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85" y="3712872"/>
            <a:ext cx="44820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横：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显得境界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开阔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气魄</a:t>
            </a:r>
            <a:r>
              <a:rPr lang="zh-CN" altLang="en-US" sz="23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79C043-3608-4A31-A7F9-B24F5440E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0712" y="4236092"/>
            <a:ext cx="25516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炼字</a:t>
            </a:r>
          </a:p>
        </p:txBody>
      </p:sp>
    </p:spTree>
    <p:extLst>
      <p:ext uri="{BB962C8B-B14F-4D97-AF65-F5344CB8AC3E}">
        <p14:creationId xmlns:p14="http://schemas.microsoft.com/office/powerpoint/2010/main" val="319750201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7EFFDD-4AB3-4CD3-A9E9-3530AFA45E3A}"/>
              </a:ext>
            </a:extLst>
          </p:cNvPr>
          <p:cNvSpPr/>
          <p:nvPr/>
        </p:nvSpPr>
        <p:spPr>
          <a:xfrm>
            <a:off x="381000" y="981867"/>
            <a:ext cx="8088086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作者在这里没有对岳阳楼进行详细描绘，原因是什么？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前人之述备矣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”，因为不必再去重复；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第二，从全文看，作者写这篇文章的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不在于介绍岳阳楼的建造经过和它的构造及景物，而在于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借景抒情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835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472366-993C-4156-8B46-24A0FB066786}"/>
              </a:ext>
            </a:extLst>
          </p:cNvPr>
          <p:cNvSpPr/>
          <p:nvPr/>
        </p:nvSpPr>
        <p:spPr>
          <a:xfrm>
            <a:off x="352097" y="952187"/>
            <a:ext cx="8518634" cy="3948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淫雨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霏霏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，连月不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风怒号，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浪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空；日星隐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，山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岳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形；商旅不行，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樯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楫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摧；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暮冥冥，虎啸猿啼。登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楼也，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怀乡，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谗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畏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讥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，满目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萧然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而悲者矣。</a:t>
            </a: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id="{7E33B403-90B3-4E17-9052-052083710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0479" y="782625"/>
            <a:ext cx="321016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雨（或雪）繁密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的样子。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6A6951B9-A78E-48FD-9635-29F7411E7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" y="936513"/>
            <a:ext cx="18883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近似“像那”</a:t>
            </a: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0D3E9249-C58B-4A0A-8F2A-B8B678D7B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225" y="918239"/>
            <a:ext cx="30448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连绵的雨。</a:t>
            </a: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94E7C79B-0E54-4426-A9AB-476B78C6F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8322" y="918239"/>
            <a:ext cx="12049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放晴。</a:t>
            </a:r>
          </a:p>
        </p:txBody>
      </p:sp>
      <p:sp>
        <p:nvSpPr>
          <p:cNvPr id="7" name="Text Box 11">
            <a:extLst>
              <a:ext uri="{FF2B5EF4-FFF2-40B4-BE49-F238E27FC236}">
                <a16:creationId xmlns:a16="http://schemas.microsoft.com/office/drawing/2014/main" id="{92A6732F-6FE8-4738-A9B5-DF0A36FDC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648" y="918239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阴冷。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80133E6A-4578-4F01-AE4A-794806D53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323" y="933410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浑浊。</a:t>
            </a:r>
          </a:p>
        </p:txBody>
      </p:sp>
      <p:sp>
        <p:nvSpPr>
          <p:cNvPr id="9" name="Text Box 13">
            <a:extLst>
              <a:ext uri="{FF2B5EF4-FFF2-40B4-BE49-F238E27FC236}">
                <a16:creationId xmlns:a16="http://schemas.microsoft.com/office/drawing/2014/main" id="{E7B1D297-F4A1-4FE6-8285-48AE83C6C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143" y="91823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推→冲。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5BE6672F-1924-4BB4-A7B7-79AB86ED3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051" y="2000265"/>
            <a:ext cx="17235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名词，光辉。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236AB5F5-3627-4DD1-A8BB-D504B3933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4283" y="1954098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高大的山。</a:t>
            </a: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id="{7C2ACE14-AFC0-46E4-8C3A-EE98A0F9F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351" y="1813613"/>
            <a:ext cx="1723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没于水→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潜藏、隐没。</a:t>
            </a:r>
          </a:p>
        </p:txBody>
      </p:sp>
      <p:sp>
        <p:nvSpPr>
          <p:cNvPr id="14" name="Text Box 18">
            <a:extLst>
              <a:ext uri="{FF2B5EF4-FFF2-40B4-BE49-F238E27FC236}">
                <a16:creationId xmlns:a16="http://schemas.microsoft.com/office/drawing/2014/main" id="{9F6C78F0-C028-4F8B-BE38-834D6A224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544" y="1981795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桅杆。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E375FABC-B6CA-4B75-83D8-496C36E67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8562" y="2024146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桨。</a:t>
            </a:r>
          </a:p>
        </p:txBody>
      </p:sp>
      <p:sp>
        <p:nvSpPr>
          <p:cNvPr id="16" name="Text Box 20">
            <a:extLst>
              <a:ext uri="{FF2B5EF4-FFF2-40B4-BE49-F238E27FC236}">
                <a16:creationId xmlns:a16="http://schemas.microsoft.com/office/drawing/2014/main" id="{32A6FED3-5614-425C-AF50-04B4C3CCF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189" y="202970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迫近。</a:t>
            </a:r>
          </a:p>
        </p:txBody>
      </p:sp>
      <p:sp>
        <p:nvSpPr>
          <p:cNvPr id="17" name="Text Box 21">
            <a:extLst>
              <a:ext uri="{FF2B5EF4-FFF2-40B4-BE49-F238E27FC236}">
                <a16:creationId xmlns:a16="http://schemas.microsoft.com/office/drawing/2014/main" id="{4515F5E9-DC3E-4256-9E91-002203BAE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6530" y="2029477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倒下。</a:t>
            </a: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EE543623-CB42-4AEC-9A0A-665F58132F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632" y="2937293"/>
            <a:ext cx="8831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这个。 </a:t>
            </a:r>
          </a:p>
        </p:txBody>
      </p:sp>
      <p:sp>
        <p:nvSpPr>
          <p:cNvPr id="19" name="Text Box 4">
            <a:extLst>
              <a:ext uri="{FF2B5EF4-FFF2-40B4-BE49-F238E27FC236}">
                <a16:creationId xmlns:a16="http://schemas.microsoft.com/office/drawing/2014/main" id="{A849CB02-1D2F-43B7-A4E1-28F28E70F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1351" y="2964082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就。</a:t>
            </a: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FCFA296F-4444-4BD7-899D-400EE894F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049" y="2973772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产生。</a:t>
            </a:r>
          </a:p>
        </p:txBody>
      </p:sp>
      <p:sp>
        <p:nvSpPr>
          <p:cNvPr id="21" name="Text Box 6">
            <a:extLst>
              <a:ext uri="{FF2B5EF4-FFF2-40B4-BE49-F238E27FC236}">
                <a16:creationId xmlns:a16="http://schemas.microsoft.com/office/drawing/2014/main" id="{470EFAD9-5CD3-4150-B453-EC89FD9AD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835" y="2985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离开。</a:t>
            </a: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E9441BFB-42DE-4FD1-9ACA-64A76FE9D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0812" y="2985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国都。</a:t>
            </a: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id="{5AE7C58D-8A71-4D28-8EDD-213FC09BD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1508" y="2985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担忧。</a:t>
            </a:r>
          </a:p>
        </p:txBody>
      </p:sp>
      <p:sp>
        <p:nvSpPr>
          <p:cNvPr id="24" name="Text Box 9">
            <a:extLst>
              <a:ext uri="{FF2B5EF4-FFF2-40B4-BE49-F238E27FC236}">
                <a16:creationId xmlns:a16="http://schemas.microsoft.com/office/drawing/2014/main" id="{512943CB-4AE4-4810-9CA8-C76A1B3F0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0686" y="2985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谗言。</a:t>
            </a: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E9348622-29CD-4241-B1B0-646AD57C5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6425" y="2831573"/>
            <a:ext cx="9541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害怕、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惧怕。</a:t>
            </a:r>
          </a:p>
        </p:txBody>
      </p:sp>
      <p:sp>
        <p:nvSpPr>
          <p:cNvPr id="26" name="Text Box 11">
            <a:extLst>
              <a:ext uri="{FF2B5EF4-FFF2-40B4-BE49-F238E27FC236}">
                <a16:creationId xmlns:a16="http://schemas.microsoft.com/office/drawing/2014/main" id="{3DF66F4D-83C5-4D76-8CFE-B87F1AA75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296" y="3945635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讥讽。</a:t>
            </a:r>
          </a:p>
        </p:txBody>
      </p:sp>
      <p:sp>
        <p:nvSpPr>
          <p:cNvPr id="27" name="Text Box 12">
            <a:extLst>
              <a:ext uri="{FF2B5EF4-FFF2-40B4-BE49-F238E27FC236}">
                <a16:creationId xmlns:a16="http://schemas.microsoft.com/office/drawing/2014/main" id="{215F3A98-C2F5-454B-9140-C3FBA0333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89" y="3939981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萧条冷落的样子。</a:t>
            </a:r>
          </a:p>
        </p:txBody>
      </p:sp>
      <p:sp>
        <p:nvSpPr>
          <p:cNvPr id="28" name="Text Box 13">
            <a:extLst>
              <a:ext uri="{FF2B5EF4-FFF2-40B4-BE49-F238E27FC236}">
                <a16:creationId xmlns:a16="http://schemas.microsoft.com/office/drawing/2014/main" id="{0DF18F70-EE0D-4218-9FC8-BE6F82036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4570" y="3934327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感慨。</a:t>
            </a:r>
          </a:p>
        </p:txBody>
      </p:sp>
      <p:sp>
        <p:nvSpPr>
          <p:cNvPr id="29" name="Text Box 14">
            <a:extLst>
              <a:ext uri="{FF2B5EF4-FFF2-40B4-BE49-F238E27FC236}">
                <a16:creationId xmlns:a16="http://schemas.microsoft.com/office/drawing/2014/main" id="{365C1FE6-B7A0-4081-B760-EE042446F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5808" y="396564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到极点。</a:t>
            </a:r>
          </a:p>
        </p:txBody>
      </p:sp>
    </p:spTree>
    <p:extLst>
      <p:ext uri="{BB962C8B-B14F-4D97-AF65-F5344CB8AC3E}">
        <p14:creationId xmlns:p14="http://schemas.microsoft.com/office/powerpoint/2010/main" val="207804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3274B76-D9FE-46D5-BE05-4341F2378018}"/>
              </a:ext>
            </a:extLst>
          </p:cNvPr>
          <p:cNvSpPr/>
          <p:nvPr/>
        </p:nvSpPr>
        <p:spPr>
          <a:xfrm>
            <a:off x="168165" y="927438"/>
            <a:ext cx="8586952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像那连绵细雨纷纷而下，整月不放晴的时候，阴冷的风怒吼着，浑浊的波浪冲向天空，太阳和星星隐藏了光辉，山岳也隐没了形迹；商人和旅客无法通行，桅杆倒下，船桨折断；傍晚时分天色昏暗，只听到老虎的吼叫和猿猴的悲啼。（这时）登上这座楼，就会产生离开国都，怀念家乡，担心（人家）说坏话，害怕（人家）讥讽的心情，（再抬头望去）满眼（尽是）萧条冷落的景象，（心中）感慨万千而又十分悲伤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770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E463746-6FD5-4F83-A93D-A038AC90886F}"/>
              </a:ext>
            </a:extLst>
          </p:cNvPr>
          <p:cNvSpPr/>
          <p:nvPr/>
        </p:nvSpPr>
        <p:spPr>
          <a:xfrm>
            <a:off x="179388" y="81712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近似“至于”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“又如”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523B47B5-C409-460E-8FA0-166F6554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627" y="938203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日光。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0CFE86F9-753B-4079-890B-445BF08CF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7142" y="971008"/>
            <a:ext cx="19800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起伏→起、动。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CF9504A7-FE7F-46BE-BE2F-7BCAFDB85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4062" y="1066710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一片。 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C9C9431C-D18F-4D40-8E30-91BA513EE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0964" y="1003226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极言其广。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52F848A8-30DD-4237-9583-88621141E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7656" y="817120"/>
            <a:ext cx="12105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群鸟停息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在树上。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473BEED7-681C-41DF-BAD6-4D8A71E69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815304"/>
            <a:ext cx="1723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美丽的鱼；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鳞：代指鱼。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89AAB10F-F54D-458E-96DE-8F4995085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146" y="1943469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一种香草。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F0FD365B-1B29-4529-A020-F2D2448E5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9734" y="1936751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水边平地。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BBE2A388-F169-4337-ACA2-6F2062ACA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214" y="1943469"/>
            <a:ext cx="18390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形容香气很浓。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12572FD6-9DAF-4BC2-9C5E-E7BE51CF0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848" y="1943469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有时。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AB2CA035-B626-4C60-9689-6E997D567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0029" y="1981910"/>
            <a:ext cx="697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全。</a:t>
            </a:r>
          </a:p>
        </p:txBody>
      </p:sp>
      <p:sp>
        <p:nvSpPr>
          <p:cNvPr id="16" name="Text Box 7">
            <a:extLst>
              <a:ext uri="{FF2B5EF4-FFF2-40B4-BE49-F238E27FC236}">
                <a16:creationId xmlns:a16="http://schemas.microsoft.com/office/drawing/2014/main" id="{EB1CF2F1-C9C2-4E7F-B141-3D0B08A69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0088" y="3036328"/>
            <a:ext cx="1467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圆形的玉。</a:t>
            </a: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6E45ECDC-3936-427F-AFD7-CD990543D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3064" y="3036328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应和。</a:t>
            </a:r>
          </a:p>
        </p:txBody>
      </p:sp>
      <p:sp>
        <p:nvSpPr>
          <p:cNvPr id="18" name="Text Box 9">
            <a:extLst>
              <a:ext uri="{FF2B5EF4-FFF2-40B4-BE49-F238E27FC236}">
                <a16:creationId xmlns:a16="http://schemas.microsoft.com/office/drawing/2014/main" id="{BEE10175-A46B-4445-B357-94C311F22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6053" y="2887733"/>
            <a:ext cx="14670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哪有穷尽。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极：尽。</a:t>
            </a: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DB68820B-EF95-4E97-AF06-AB3237CA7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339" y="304941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开阔。</a:t>
            </a: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3ADAE400-2671-4B75-8569-10DC70D5D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293" y="4131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愉快。</a:t>
            </a:r>
          </a:p>
        </p:txBody>
      </p:sp>
      <p:sp>
        <p:nvSpPr>
          <p:cNvPr id="21" name="Text Box 5">
            <a:extLst>
              <a:ext uri="{FF2B5EF4-FFF2-40B4-BE49-F238E27FC236}">
                <a16:creationId xmlns:a16="http://schemas.microsoft.com/office/drawing/2014/main" id="{4C5280B5-1A34-448C-B15C-C6A38B6DE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605" y="4131461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荣耀。</a:t>
            </a:r>
          </a:p>
        </p:txBody>
      </p:sp>
      <p:sp>
        <p:nvSpPr>
          <p:cNvPr id="22" name="Text Box 6">
            <a:extLst>
              <a:ext uri="{FF2B5EF4-FFF2-40B4-BE49-F238E27FC236}">
                <a16:creationId xmlns:a16="http://schemas.microsoft.com/office/drawing/2014/main" id="{D356CAB2-5E2B-4015-A229-439E1F83F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627" y="4135905"/>
            <a:ext cx="13689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屈辱。</a:t>
            </a:r>
          </a:p>
        </p:txBody>
      </p:sp>
      <p:sp>
        <p:nvSpPr>
          <p:cNvPr id="23" name="Text Box 7">
            <a:extLst>
              <a:ext uri="{FF2B5EF4-FFF2-40B4-BE49-F238E27FC236}">
                <a16:creationId xmlns:a16="http://schemas.microsoft.com/office/drawing/2014/main" id="{D1A52D7F-D6A4-489E-8474-B3A6CE7E9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6568" y="4135905"/>
            <a:ext cx="954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一起。</a:t>
            </a:r>
          </a:p>
        </p:txBody>
      </p:sp>
      <p:sp>
        <p:nvSpPr>
          <p:cNvPr id="24" name="Text Box 8">
            <a:extLst>
              <a:ext uri="{FF2B5EF4-FFF2-40B4-BE49-F238E27FC236}">
                <a16:creationId xmlns:a16="http://schemas.microsoft.com/office/drawing/2014/main" id="{53AFD1E7-D29D-4433-8A21-7A16CE053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3268" y="4138604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持、执。</a:t>
            </a:r>
          </a:p>
        </p:txBody>
      </p:sp>
      <p:sp>
        <p:nvSpPr>
          <p:cNvPr id="25" name="Text Box 9">
            <a:extLst>
              <a:ext uri="{FF2B5EF4-FFF2-40B4-BE49-F238E27FC236}">
                <a16:creationId xmlns:a16="http://schemas.microsoft.com/office/drawing/2014/main" id="{034D6AD9-33E9-4E27-8989-8F1CD2A99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616" y="4001128"/>
            <a:ext cx="9541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对着、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迎着。</a:t>
            </a:r>
          </a:p>
        </p:txBody>
      </p:sp>
      <p:sp>
        <p:nvSpPr>
          <p:cNvPr id="26" name="Text Box 10">
            <a:extLst>
              <a:ext uri="{FF2B5EF4-FFF2-40B4-BE49-F238E27FC236}">
                <a16:creationId xmlns:a16="http://schemas.microsoft.com/office/drawing/2014/main" id="{B9430EA5-15CF-47E4-A872-1AC21731D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2234" y="4131461"/>
            <a:ext cx="22365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高兴得意的样子。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52FC62E-EB28-4E80-A609-63FA7C1FC5D1}"/>
              </a:ext>
            </a:extLst>
          </p:cNvPr>
          <p:cNvSpPr/>
          <p:nvPr/>
        </p:nvSpPr>
        <p:spPr>
          <a:xfrm>
            <a:off x="311816" y="896112"/>
            <a:ext cx="8266387" cy="420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20000"/>
              </a:lnSpc>
            </a:pP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至若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春和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明，波澜不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，上下天光，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碧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，沙鸥翔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锦鳞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游泳，岸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兰，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郁郁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长烟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空，皓月千里，浮光跃金，静影沉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璧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，渔歌互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，此乐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何极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！登斯楼也，则有心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神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怡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宠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辱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偕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忘，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酒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风，其喜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洋洋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者矣。</a:t>
            </a:r>
          </a:p>
        </p:txBody>
      </p:sp>
    </p:spTree>
    <p:extLst>
      <p:ext uri="{BB962C8B-B14F-4D97-AF65-F5344CB8AC3E}">
        <p14:creationId xmlns:p14="http://schemas.microsoft.com/office/powerpoint/2010/main" val="197341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999951-E1E4-48A6-B098-E6C76D330068}"/>
              </a:ext>
            </a:extLst>
          </p:cNvPr>
          <p:cNvSpPr/>
          <p:nvPr/>
        </p:nvSpPr>
        <p:spPr>
          <a:xfrm>
            <a:off x="220717" y="967612"/>
            <a:ext cx="8586952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又如春风和煦、阳光明媚（的时候），（湖面）波平浪静 ，上下天色湖光相接，一片碧绿，广阔无际；沙洲上的白鸥时而飞翔时而停歇，美丽的鱼儿游来游去；岸上的小草，小洲上的兰花，香气浓郁，青翠茂密。有时（湖面上的）大片烟雾完全消散，皎洁的月光一泻千里，（有时湖面上微波荡漾），浮动的月光闪着金色；（有时湖面平静），静静的月影像沉下的玉璧，渔夫的歌声一唱一和，这样的乐趣哪有穷尽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（这时）登上这座楼，就会感到心胸开阔，精神愉快，荣耀和屈辱一并忘了，在清风吹拂中端起酒来喝（即：端起酒杯面对清风），那样的心情真是快乐高兴极了。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7529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1">
            <a:extLst>
              <a:ext uri="{FF2B5EF4-FFF2-40B4-BE49-F238E27FC236}">
                <a16:creationId xmlns:a16="http://schemas.microsoft.com/office/drawing/2014/main" id="{2F11570D-E498-48B4-BED2-3E3C88894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332" y="901763"/>
            <a:ext cx="8255273" cy="52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第三、四段，说说作者是怎样表达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的。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D6EBCC-0949-4823-8114-979729017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4775" y="2112952"/>
            <a:ext cx="535649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淫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阴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浊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啸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啼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58371" name="文本框 2">
            <a:extLst>
              <a:ext uri="{FF2B5EF4-FFF2-40B4-BE49-F238E27FC236}">
                <a16:creationId xmlns:a16="http://schemas.microsoft.com/office/drawing/2014/main" id="{17D78ADC-0818-4BC9-9EBD-6F3EC14A5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391" y="1962678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</a:p>
        </p:txBody>
      </p:sp>
      <p:sp>
        <p:nvSpPr>
          <p:cNvPr id="58373" name="文本框 5">
            <a:extLst>
              <a:ext uri="{FF2B5EF4-FFF2-40B4-BE49-F238E27FC236}">
                <a16:creationId xmlns:a16="http://schemas.microsoft.com/office/drawing/2014/main" id="{CD0A3A24-C8D9-49D5-9699-9F38AF075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8669" y="1585434"/>
            <a:ext cx="5419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：雨        风       浪        虎        猿 </a:t>
            </a:r>
          </a:p>
        </p:txBody>
      </p:sp>
      <p:sp>
        <p:nvSpPr>
          <p:cNvPr id="58375" name="文本框 9">
            <a:extLst>
              <a:ext uri="{FF2B5EF4-FFF2-40B4-BE49-F238E27FC236}">
                <a16:creationId xmlns:a16="http://schemas.microsoft.com/office/drawing/2014/main" id="{FAC8C3BA-73D0-4D6D-B06D-D3F2C9DF0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8669" y="2626809"/>
            <a:ext cx="52678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静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：日星     山岳            樯         楫</a:t>
            </a:r>
          </a:p>
        </p:txBody>
      </p:sp>
      <p:sp>
        <p:nvSpPr>
          <p:cNvPr id="58376" name="文本框 11">
            <a:extLst>
              <a:ext uri="{FF2B5EF4-FFF2-40B4-BE49-F238E27FC236}">
                <a16:creationId xmlns:a16="http://schemas.microsoft.com/office/drawing/2014/main" id="{42F04A40-EB0F-4C0A-8C75-FB25E9DC5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4775" y="3123780"/>
            <a:ext cx="487494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隐耀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潜行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倾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摧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6F48452A-F3C3-4BC9-AA78-6BDE934BBBD8}"/>
              </a:ext>
            </a:extLst>
          </p:cNvPr>
          <p:cNvSpPr/>
          <p:nvPr/>
        </p:nvSpPr>
        <p:spPr>
          <a:xfrm>
            <a:off x="1146029" y="1721279"/>
            <a:ext cx="289893" cy="1175517"/>
          </a:xfrm>
          <a:prstGeom prst="leftBrace">
            <a:avLst>
              <a:gd name="adj1" fmla="val 4413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58378" name="文本框 14">
            <a:extLst>
              <a:ext uri="{FF2B5EF4-FFF2-40B4-BE49-F238E27FC236}">
                <a16:creationId xmlns:a16="http://schemas.microsoft.com/office/drawing/2014/main" id="{B4258951-3771-4546-8334-C0C441A94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376" y="3571026"/>
            <a:ext cx="8179045" cy="1151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zh-CN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景物带有浓厚的感情色彩，描绘了一幅</a:t>
            </a:r>
            <a:r>
              <a:rPr lang="zh-CN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天昏地暗</a:t>
            </a:r>
            <a:r>
              <a:rPr lang="zh-CN" altLang="zh-CN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浪黑风高</a:t>
            </a:r>
            <a:r>
              <a:rPr lang="zh-CN" altLang="zh-CN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zh-CN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恐怖凄惨</a:t>
            </a:r>
            <a:r>
              <a:rPr lang="zh-CN" altLang="zh-CN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的画面。</a:t>
            </a:r>
          </a:p>
        </p:txBody>
      </p:sp>
    </p:spTree>
    <p:extLst>
      <p:ext uri="{BB962C8B-B14F-4D97-AF65-F5344CB8AC3E}">
        <p14:creationId xmlns:p14="http://schemas.microsoft.com/office/powerpoint/2010/main" val="275334770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8371" grpId="0"/>
      <p:bldP spid="58373" grpId="0"/>
      <p:bldP spid="58375" grpId="0"/>
      <p:bldP spid="58376" grpId="0"/>
      <p:bldP spid="14" grpId="0" bldLvl="0" animBg="1"/>
      <p:bldP spid="583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>
            <a:extLst>
              <a:ext uri="{FF2B5EF4-FFF2-40B4-BE49-F238E27FC236}">
                <a16:creationId xmlns:a16="http://schemas.microsoft.com/office/drawing/2014/main" id="{3378CAC2-658D-480D-B3E8-581C167B61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8745" y="3321269"/>
            <a:ext cx="3475020" cy="1870573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77A2219-1AF1-4054-9190-A569D29AA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0234" y="1796521"/>
            <a:ext cx="54133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和煦   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翔集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游泳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  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互答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59395" name="文本框 2">
            <a:extLst>
              <a:ext uri="{FF2B5EF4-FFF2-40B4-BE49-F238E27FC236}">
                <a16:creationId xmlns:a16="http://schemas.microsoft.com/office/drawing/2014/main" id="{55CE0375-215B-4E79-97BD-FB834EC7B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26" y="1692213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喜</a:t>
            </a:r>
          </a:p>
        </p:txBody>
      </p:sp>
      <p:sp>
        <p:nvSpPr>
          <p:cNvPr id="59396" name="文本框 10">
            <a:extLst>
              <a:ext uri="{FF2B5EF4-FFF2-40B4-BE49-F238E27FC236}">
                <a16:creationId xmlns:a16="http://schemas.microsoft.com/office/drawing/2014/main" id="{9A677167-F50C-43CB-9052-673784907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609" y="1250812"/>
            <a:ext cx="5543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动：</a:t>
            </a:r>
          </a:p>
        </p:txBody>
      </p:sp>
      <p:sp>
        <p:nvSpPr>
          <p:cNvPr id="59397" name="文本框 5">
            <a:extLst>
              <a:ext uri="{FF2B5EF4-FFF2-40B4-BE49-F238E27FC236}">
                <a16:creationId xmlns:a16="http://schemas.microsoft.com/office/drawing/2014/main" id="{B5620ADB-0D9B-4A9C-AB69-5E7AF1F68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8052" y="1327756"/>
            <a:ext cx="519774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春风         沙鸥        锦鳞         渔歌       </a:t>
            </a:r>
          </a:p>
        </p:txBody>
      </p:sp>
      <p:sp>
        <p:nvSpPr>
          <p:cNvPr id="59398" name="文本框 8">
            <a:extLst>
              <a:ext uri="{FF2B5EF4-FFF2-40B4-BE49-F238E27FC236}">
                <a16:creationId xmlns:a16="http://schemas.microsoft.com/office/drawing/2014/main" id="{7C0C89B3-330D-4E8A-8131-F2BB4B133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917" y="2381250"/>
            <a:ext cx="5543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静：</a:t>
            </a:r>
          </a:p>
        </p:txBody>
      </p:sp>
      <p:sp>
        <p:nvSpPr>
          <p:cNvPr id="59399" name="文本框 9">
            <a:extLst>
              <a:ext uri="{FF2B5EF4-FFF2-40B4-BE49-F238E27FC236}">
                <a16:creationId xmlns:a16="http://schemas.microsoft.com/office/drawing/2014/main" id="{22CDE307-B3D7-4653-8EE1-0298DE5BD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8052" y="2449589"/>
            <a:ext cx="4009761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阳光        岸芷汀兰       月光</a:t>
            </a:r>
          </a:p>
        </p:txBody>
      </p:sp>
      <p:sp>
        <p:nvSpPr>
          <p:cNvPr id="59400" name="文本框 11">
            <a:extLst>
              <a:ext uri="{FF2B5EF4-FFF2-40B4-BE49-F238E27FC236}">
                <a16:creationId xmlns:a16="http://schemas.microsoft.com/office/drawing/2014/main" id="{387453F9-28BF-4746-9139-BD0E84B4B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0" y="2918354"/>
            <a:ext cx="48736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明媚 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郁郁青青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皓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 </a:t>
            </a: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71586401-B364-47E7-B2FD-0D5B63996F10}"/>
              </a:ext>
            </a:extLst>
          </p:cNvPr>
          <p:cNvSpPr/>
          <p:nvPr/>
        </p:nvSpPr>
        <p:spPr>
          <a:xfrm>
            <a:off x="1533260" y="1450427"/>
            <a:ext cx="297657" cy="1305209"/>
          </a:xfrm>
          <a:prstGeom prst="leftBrace">
            <a:avLst>
              <a:gd name="adj1" fmla="val 3658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</p:spTree>
    <p:extLst>
      <p:ext uri="{BB962C8B-B14F-4D97-AF65-F5344CB8AC3E}">
        <p14:creationId xmlns:p14="http://schemas.microsoft.com/office/powerpoint/2010/main" val="62189724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395" grpId="0"/>
      <p:bldP spid="59396" grpId="0"/>
      <p:bldP spid="59397" grpId="0"/>
      <p:bldP spid="59398" grpId="0"/>
      <p:bldP spid="59399" grpId="0"/>
      <p:bldP spid="59400" grpId="0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>
            <a:extLst>
              <a:ext uri="{FF2B5EF4-FFF2-40B4-BE49-F238E27FC236}">
                <a16:creationId xmlns:a16="http://schemas.microsoft.com/office/drawing/2014/main" id="{3E5299AB-23F1-4201-A7E8-A62070E6C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785" y="961924"/>
            <a:ext cx="8681546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作者用哪些话概括说明了“迁客骚人”的“悲”和“喜”？有何目的？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9E4A2A9-225E-450B-ABA4-07FB7D0D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5489" y="1663722"/>
            <a:ext cx="49701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去国怀乡，忧谗畏讥</a:t>
            </a:r>
            <a:r>
              <a:rPr lang="en-US" altLang="zh-CN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B69A54-ED9D-4541-B6ED-BBFD2F02A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537" y="2998248"/>
            <a:ext cx="8505793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目的：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将这类人的悲喜感情与“古仁人之心”作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引出下文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，由写情自然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转入议论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突出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全文的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主旨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3315C9-C7DE-4D36-9389-B813889E2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5489" y="2330985"/>
            <a:ext cx="497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心旷神怡，宠辱偕忘</a:t>
            </a:r>
            <a:r>
              <a:rPr lang="en-US" altLang="zh-CN" sz="2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069970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994" name="Group 2">
            <a:extLst>
              <a:ext uri="{FF2B5EF4-FFF2-40B4-BE49-F238E27FC236}">
                <a16:creationId xmlns:a16="http://schemas.microsoft.com/office/drawing/2014/main" id="{79CCE504-F418-4498-87C6-B5F45600F4F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5715000"/>
            <a:chOff x="912" y="480"/>
            <a:chExt cx="3936" cy="3360"/>
          </a:xfrm>
        </p:grpSpPr>
        <p:pic>
          <p:nvPicPr>
            <p:cNvPr id="212995" name="Picture 3" descr="地图色">
              <a:extLst>
                <a:ext uri="{FF2B5EF4-FFF2-40B4-BE49-F238E27FC236}">
                  <a16:creationId xmlns:a16="http://schemas.microsoft.com/office/drawing/2014/main" id="{5D2B69FF-6FB8-4715-A5F5-473AB00CE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480"/>
              <a:ext cx="3936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2996" name="Text Box 4">
              <a:extLst>
                <a:ext uri="{FF2B5EF4-FFF2-40B4-BE49-F238E27FC236}">
                  <a16:creationId xmlns:a16="http://schemas.microsoft.com/office/drawing/2014/main" id="{8A787195-90BD-4AD8-8CC0-33DC8CE1A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9" y="1699"/>
              <a:ext cx="254" cy="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endParaRPr kumimoji="1" lang="zh-CN" altLang="zh-CN" sz="20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2997" name="Text Box 5">
              <a:extLst>
                <a:ext uri="{FF2B5EF4-FFF2-40B4-BE49-F238E27FC236}">
                  <a16:creationId xmlns:a16="http://schemas.microsoft.com/office/drawing/2014/main" id="{6B1D3128-27EE-4F89-9F5B-E3B0E6121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4" y="2235"/>
              <a:ext cx="95" cy="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kumimoji="1" lang="zh-CN" altLang="zh-CN" sz="15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2998" name="Text Box 6">
              <a:extLst>
                <a:ext uri="{FF2B5EF4-FFF2-40B4-BE49-F238E27FC236}">
                  <a16:creationId xmlns:a16="http://schemas.microsoft.com/office/drawing/2014/main" id="{3EBBB58C-0F54-4DBD-B508-F3BA55F6DB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" y="2544"/>
              <a:ext cx="228" cy="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endParaRPr kumimoji="1" lang="zh-CN" altLang="zh-CN" sz="1667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2999" name="Text Box 7">
              <a:extLst>
                <a:ext uri="{FF2B5EF4-FFF2-40B4-BE49-F238E27FC236}">
                  <a16:creationId xmlns:a16="http://schemas.microsoft.com/office/drawing/2014/main" id="{0B4842E0-2B59-4C31-AB21-7A032BF1F1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2" y="2544"/>
              <a:ext cx="228" cy="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endParaRPr kumimoji="1" lang="zh-CN" altLang="zh-CN" sz="1667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3000" name="AutoShape 8">
            <a:extLst>
              <a:ext uri="{FF2B5EF4-FFF2-40B4-BE49-F238E27FC236}">
                <a16:creationId xmlns:a16="http://schemas.microsoft.com/office/drawing/2014/main" id="{3B199E1F-D735-4040-9214-D7FD42553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8407" y="2436813"/>
            <a:ext cx="813593" cy="404813"/>
          </a:xfrm>
          <a:prstGeom prst="leftArrow">
            <a:avLst>
              <a:gd name="adj1" fmla="val 50000"/>
              <a:gd name="adj2" fmla="val 5024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500"/>
          </a:p>
        </p:txBody>
      </p:sp>
      <p:sp>
        <p:nvSpPr>
          <p:cNvPr id="213001" name="AutoShape 9">
            <a:extLst>
              <a:ext uri="{FF2B5EF4-FFF2-40B4-BE49-F238E27FC236}">
                <a16:creationId xmlns:a16="http://schemas.microsoft.com/office/drawing/2014/main" id="{11556E15-ED60-4AFA-8893-3A679146D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1802" y="2197365"/>
            <a:ext cx="1379802" cy="300302"/>
          </a:xfrm>
          <a:prstGeom prst="leftArrow">
            <a:avLst>
              <a:gd name="adj1" fmla="val 50000"/>
              <a:gd name="adj2" fmla="val 114868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500"/>
          </a:p>
        </p:txBody>
      </p:sp>
      <p:sp>
        <p:nvSpPr>
          <p:cNvPr id="213002" name="Text Box 10">
            <a:extLst>
              <a:ext uri="{FF2B5EF4-FFF2-40B4-BE49-F238E27FC236}">
                <a16:creationId xmlns:a16="http://schemas.microsoft.com/office/drawing/2014/main" id="{5B567B5E-DE60-40F1-ACB4-6DBC70C44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073" y="2137833"/>
            <a:ext cx="1230313" cy="40011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ea typeface="黑体" panose="02010609060101010101" pitchFamily="49" charset="-122"/>
              </a:rPr>
              <a:t>鹳</a:t>
            </a:r>
            <a:r>
              <a:rPr lang="zh-CN" altLang="en-US" sz="2000" b="1" dirty="0">
                <a:solidFill>
                  <a:srgbClr val="FF0066"/>
                </a:solidFill>
                <a:ea typeface="黑体" panose="02010609060101010101" pitchFamily="49" charset="-122"/>
              </a:rPr>
              <a:t>雀</a:t>
            </a:r>
            <a:r>
              <a:rPr kumimoji="1" lang="zh-CN" altLang="en-US" sz="2000" b="1" dirty="0">
                <a:solidFill>
                  <a:schemeClr val="bg1"/>
                </a:solidFill>
                <a:ea typeface="黑体" panose="02010609060101010101" pitchFamily="49" charset="-122"/>
              </a:rPr>
              <a:t>楼</a:t>
            </a:r>
          </a:p>
        </p:txBody>
      </p:sp>
      <p:sp>
        <p:nvSpPr>
          <p:cNvPr id="213003" name="Text Box 11">
            <a:extLst>
              <a:ext uri="{FF2B5EF4-FFF2-40B4-BE49-F238E27FC236}">
                <a16:creationId xmlns:a16="http://schemas.microsoft.com/office/drawing/2014/main" id="{95E2082B-6AA1-4488-BD1B-5C0F34519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928" y="2029134"/>
            <a:ext cx="44114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山</a:t>
            </a:r>
          </a:p>
          <a:p>
            <a:r>
              <a:rPr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西</a:t>
            </a:r>
          </a:p>
        </p:txBody>
      </p:sp>
      <p:sp>
        <p:nvSpPr>
          <p:cNvPr id="213004" name="Text Box 12">
            <a:extLst>
              <a:ext uri="{FF2B5EF4-FFF2-40B4-BE49-F238E27FC236}">
                <a16:creationId xmlns:a16="http://schemas.microsoft.com/office/drawing/2014/main" id="{C4B0C59D-4905-405F-AFBA-89E472695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220" y="3052266"/>
            <a:ext cx="1109927" cy="400110"/>
          </a:xfrm>
          <a:prstGeom prst="rect">
            <a:avLst/>
          </a:prstGeom>
          <a:solidFill>
            <a:srgbClr val="7BE56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 dirty="0">
                <a:ea typeface="黑体" panose="02010609060101010101" pitchFamily="49" charset="-122"/>
              </a:rPr>
              <a:t>黄鹤楼</a:t>
            </a:r>
          </a:p>
        </p:txBody>
      </p:sp>
      <p:sp>
        <p:nvSpPr>
          <p:cNvPr id="213005" name="AutoShape 13">
            <a:extLst>
              <a:ext uri="{FF2B5EF4-FFF2-40B4-BE49-F238E27FC236}">
                <a16:creationId xmlns:a16="http://schemas.microsoft.com/office/drawing/2014/main" id="{F3788BF4-D8F8-4579-81A2-C1F49C74F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9077" y="3202234"/>
            <a:ext cx="960438" cy="300302"/>
          </a:xfrm>
          <a:prstGeom prst="leftArrow">
            <a:avLst>
              <a:gd name="adj1" fmla="val 50000"/>
              <a:gd name="adj2" fmla="val 79956"/>
            </a:avLst>
          </a:prstGeom>
          <a:solidFill>
            <a:srgbClr val="7BE56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500">
              <a:solidFill>
                <a:srgbClr val="7BE569"/>
              </a:solidFill>
              <a:ea typeface="宋体" panose="02010600030101010101" pitchFamily="2" charset="-122"/>
            </a:endParaRPr>
          </a:p>
        </p:txBody>
      </p:sp>
      <p:sp>
        <p:nvSpPr>
          <p:cNvPr id="213006" name="Rectangle 14">
            <a:extLst>
              <a:ext uri="{FF2B5EF4-FFF2-40B4-BE49-F238E27FC236}">
                <a16:creationId xmlns:a16="http://schemas.microsoft.com/office/drawing/2014/main" id="{0EA9930C-233A-4410-8B07-753DAFFAA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8473" y="3117526"/>
            <a:ext cx="10808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 dirty="0">
                <a:ea typeface="黑体" panose="02010609060101010101" pitchFamily="49" charset="-122"/>
              </a:rPr>
              <a:t>湖北</a:t>
            </a:r>
          </a:p>
        </p:txBody>
      </p:sp>
      <p:sp>
        <p:nvSpPr>
          <p:cNvPr id="213007" name="Text Box 15">
            <a:extLst>
              <a:ext uri="{FF2B5EF4-FFF2-40B4-BE49-F238E27FC236}">
                <a16:creationId xmlns:a16="http://schemas.microsoft.com/office/drawing/2014/main" id="{7C23348A-7AE9-4A6A-A6AD-96451CA54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35" y="3712402"/>
            <a:ext cx="1230313" cy="400110"/>
          </a:xfrm>
          <a:prstGeom prst="rect">
            <a:avLst/>
          </a:prstGeom>
          <a:solidFill>
            <a:srgbClr val="FEF99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 dirty="0">
                <a:solidFill>
                  <a:srgbClr val="0000FF"/>
                </a:solidFill>
                <a:ea typeface="黑体" panose="02010609060101010101" pitchFamily="49" charset="-122"/>
              </a:rPr>
              <a:t>滕王阁</a:t>
            </a:r>
          </a:p>
        </p:txBody>
      </p:sp>
      <p:sp>
        <p:nvSpPr>
          <p:cNvPr id="213008" name="AutoShape 16">
            <a:extLst>
              <a:ext uri="{FF2B5EF4-FFF2-40B4-BE49-F238E27FC236}">
                <a16:creationId xmlns:a16="http://schemas.microsoft.com/office/drawing/2014/main" id="{3B9D1392-327B-4B07-AFB5-15053E8E8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780" y="3775046"/>
            <a:ext cx="720990" cy="300303"/>
          </a:xfrm>
          <a:prstGeom prst="leftArrow">
            <a:avLst>
              <a:gd name="adj1" fmla="val 50000"/>
              <a:gd name="adj2" fmla="val 60022"/>
            </a:avLst>
          </a:prstGeom>
          <a:solidFill>
            <a:srgbClr val="FEF99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1500">
              <a:solidFill>
                <a:srgbClr val="7BE569"/>
              </a:solidFill>
              <a:ea typeface="宋体" panose="02010600030101010101" pitchFamily="2" charset="-122"/>
            </a:endParaRPr>
          </a:p>
        </p:txBody>
      </p:sp>
      <p:sp>
        <p:nvSpPr>
          <p:cNvPr id="213009" name="Rectangle 17">
            <a:extLst>
              <a:ext uri="{FF2B5EF4-FFF2-40B4-BE49-F238E27FC236}">
                <a16:creationId xmlns:a16="http://schemas.microsoft.com/office/drawing/2014/main" id="{C1E3D3EA-50D9-43F9-97BE-23D21ED93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1251" y="3485798"/>
            <a:ext cx="442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 b="1" dirty="0">
                <a:ea typeface="黑体" panose="02010609060101010101" pitchFamily="49" charset="-122"/>
              </a:rPr>
              <a:t>江</a:t>
            </a:r>
          </a:p>
          <a:p>
            <a:r>
              <a:rPr kumimoji="1" lang="zh-CN" altLang="en-US" sz="2000" b="1" dirty="0">
                <a:ea typeface="黑体" panose="02010609060101010101" pitchFamily="49" charset="-122"/>
              </a:rPr>
              <a:t>西</a:t>
            </a:r>
          </a:p>
        </p:txBody>
      </p:sp>
      <p:sp>
        <p:nvSpPr>
          <p:cNvPr id="213010" name="Text Box 18">
            <a:extLst>
              <a:ext uri="{FF2B5EF4-FFF2-40B4-BE49-F238E27FC236}">
                <a16:creationId xmlns:a16="http://schemas.microsoft.com/office/drawing/2014/main" id="{4F921EF9-46F0-48F7-89F2-3BC0D1A25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5303" y="4913313"/>
            <a:ext cx="1096697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岳阳楼</a:t>
            </a:r>
          </a:p>
        </p:txBody>
      </p:sp>
      <p:sp>
        <p:nvSpPr>
          <p:cNvPr id="213011" name="AutoShape 19">
            <a:extLst>
              <a:ext uri="{FF2B5EF4-FFF2-40B4-BE49-F238E27FC236}">
                <a16:creationId xmlns:a16="http://schemas.microsoft.com/office/drawing/2014/main" id="{D9672BE1-8FA2-4DAF-8744-0304450F812F}"/>
              </a:ext>
            </a:extLst>
          </p:cNvPr>
          <p:cNvSpPr>
            <a:spLocks noChangeArrowheads="1"/>
          </p:cNvSpPr>
          <p:nvPr/>
        </p:nvSpPr>
        <p:spPr bwMode="auto">
          <a:xfrm rot="19438358">
            <a:off x="4239948" y="4284928"/>
            <a:ext cx="1379802" cy="325438"/>
          </a:xfrm>
          <a:prstGeom prst="rightArrow">
            <a:avLst>
              <a:gd name="adj1" fmla="val 50000"/>
              <a:gd name="adj2" fmla="val 10599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500"/>
          </a:p>
        </p:txBody>
      </p:sp>
      <p:sp>
        <p:nvSpPr>
          <p:cNvPr id="213012" name="Rectangle 20">
            <a:extLst>
              <a:ext uri="{FF2B5EF4-FFF2-40B4-BE49-F238E27FC236}">
                <a16:creationId xmlns:a16="http://schemas.microsoft.com/office/drawing/2014/main" id="{F9D654EE-D60A-4656-8F8C-B9B7CB1A8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2438" y="3624753"/>
            <a:ext cx="8995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 dirty="0">
                <a:ea typeface="黑体" panose="02010609060101010101" pitchFamily="49" charset="-122"/>
              </a:rPr>
              <a:t>湖南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1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13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13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1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1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1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02" grpId="0" animBg="1"/>
      <p:bldP spid="213003" grpId="0"/>
      <p:bldP spid="213004" grpId="0" animBg="1"/>
      <p:bldP spid="213005" grpId="0" animBg="1"/>
      <p:bldP spid="213006" grpId="0"/>
      <p:bldP spid="213007" grpId="0" animBg="1"/>
      <p:bldP spid="213008" grpId="0" animBg="1"/>
      <p:bldP spid="213009" grpId="0"/>
      <p:bldP spid="213010" grpId="0" animBg="1"/>
      <p:bldP spid="2130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B6C7B68D-2387-40D1-9432-31DA588BE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4923" y="940475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探求 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222DB8A5-3CA9-43F1-9D42-36F9BE6A5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8376" y="948458"/>
            <a:ext cx="205697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品德高尚的人。 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9C4A71A9-C898-482C-9124-96409F88E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903900"/>
            <a:ext cx="15440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思想感情。 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3BC4E786-EC1B-4B6B-8AC6-F978D195E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639" y="806460"/>
            <a:ext cx="282641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近于“或许”“也许”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的意思，表委婉口气。 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92D77F0-83C9-4325-9EDB-D64499136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217" y="1796065"/>
            <a:ext cx="231345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指心理活动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（即两种心情）。 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9A47F4F0-78DD-42AA-9D19-2BBA60301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944" y="960348"/>
            <a:ext cx="7745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曾经 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007BB7AC-A5D1-4B8B-BDB6-DB3357A2F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890" y="1735608"/>
            <a:ext cx="84029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4000" dirty="0">
                <a:solidFill>
                  <a:schemeClr val="tx1"/>
                </a:solidFill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D28B67F2-3B7F-4F64-B08C-153F27185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464" y="3010995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这样。 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id="{B7F8E122-61AF-408E-AA2F-D4E143543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499" y="3018978"/>
            <a:ext cx="38544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指“居庙堂之高” 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EB4F6203-4585-433F-BAE9-5994BD207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3729" y="3010995"/>
            <a:ext cx="23134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指“处江湖之远” 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24075EAE-4B3D-4397-BBD3-0EFBFC98E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105" y="2786578"/>
            <a:ext cx="308289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指“进亦忧，退亦忧”。 </a:t>
            </a: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4F72C2E5-9C71-4EFC-B5A7-90B5C5133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91" y="3793992"/>
            <a:ext cx="14478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名作状，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0CAB38A9-E50E-4154-92F2-B82E0250B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7458" y="3995761"/>
            <a:ext cx="12875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 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F027E4FE-E7FD-4B7A-BB77-5F99C8A06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1905" y="4011776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这样的人</a:t>
            </a:r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F3A7C80C-0BA6-4C85-A5F7-C664D0B55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5889" y="4011776"/>
            <a:ext cx="10310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归依。 </a:t>
            </a: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E788896C-DE00-4E88-BE1E-082FED190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2156" y="3793992"/>
            <a:ext cx="17812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名作状，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之后。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1493D7C-236C-4BF6-813F-236EDA36086C}"/>
              </a:ext>
            </a:extLst>
          </p:cNvPr>
          <p:cNvSpPr/>
          <p:nvPr/>
        </p:nvSpPr>
        <p:spPr>
          <a:xfrm>
            <a:off x="199697" y="948458"/>
            <a:ext cx="8618481" cy="3948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古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仁人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之  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异二者之 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，何哉？不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物喜，不以己悲，居庙堂之高则忧其民，处江湖之远则忧其君。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亦忧，    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退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亦忧。    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则何时而乐耶？其必曰“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天下之忧而忧，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天下之乐而乐”乎！噫！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2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斯人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，吾谁与</a:t>
            </a:r>
            <a:r>
              <a:rPr lang="zh-CN" altLang="en-US" sz="22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49548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3326133-BBEC-4109-B185-8F39AFA2329E}"/>
              </a:ext>
            </a:extLst>
          </p:cNvPr>
          <p:cNvSpPr/>
          <p:nvPr/>
        </p:nvSpPr>
        <p:spPr>
          <a:xfrm>
            <a:off x="231228" y="962697"/>
            <a:ext cx="8681544" cy="3690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唉！我曾经探求过古时品德高尚的人的思想感情，（他们）或许不同于（以上）两种心情，这是什么缘故呢？（是因古时品德高尚的人）不因外物（的好坏）和自己（的得失）而或喜或悲。在朝廷做官就为百姓担忧；不在朝廷做官处而在僻远的江湖间就为国君忧虑。这样（他们）在朝廷做官也忧虑，不在朝廷做官也忧虑。（既然）这样，那么（他们）什么时候才快乐呢？那一定要说“在天下人忧虑之前先忧虑，在天下人快乐之后才快乐”吧？啊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如果没有这种人，我同谁一道呢？</a:t>
            </a:r>
          </a:p>
        </p:txBody>
      </p:sp>
    </p:spTree>
    <p:extLst>
      <p:ext uri="{BB962C8B-B14F-4D97-AF65-F5344CB8AC3E}">
        <p14:creationId xmlns:p14="http://schemas.microsoft.com/office/powerpoint/2010/main" val="8725309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>
            <a:extLst>
              <a:ext uri="{FF2B5EF4-FFF2-40B4-BE49-F238E27FC236}">
                <a16:creationId xmlns:a16="http://schemas.microsoft.com/office/drawing/2014/main" id="{EA6B1D5B-7125-4081-9C8F-E3ED89B32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40" y="935223"/>
            <a:ext cx="66172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说说什么是“古仁人之心”？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42B808-EE80-4092-9BAE-7FD4E61D8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40" y="1638692"/>
            <a:ext cx="625342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古仁人之心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不以物喜，不以己悲</a:t>
            </a:r>
            <a:r>
              <a:rPr lang="en-US" altLang="zh-CN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endParaRPr lang="zh-CN" altLang="en-US" sz="2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C4F548-5376-4F16-B969-07D065305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40" y="2782094"/>
            <a:ext cx="118268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忧乐观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7124C2-CDA9-4371-8C2A-31AF2C457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74" y="2069042"/>
            <a:ext cx="5863349" cy="96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忧：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居庙堂之高则忧其民，处江湖之远则忧其君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”“</a:t>
            </a:r>
            <a:r>
              <a:rPr lang="en-US" altLang="zh-CN" sz="23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先天下之忧而忧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84FF07-9FA9-4CF9-98F6-B03DEC174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75" y="3411803"/>
            <a:ext cx="382719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乐：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en-US" altLang="zh-CN" sz="23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后天下之乐而乐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6F6FDC35-A941-4737-81B4-DC3C36C14370}"/>
              </a:ext>
            </a:extLst>
          </p:cNvPr>
          <p:cNvSpPr/>
          <p:nvPr/>
        </p:nvSpPr>
        <p:spPr>
          <a:xfrm>
            <a:off x="2207173" y="2185515"/>
            <a:ext cx="285204" cy="1629777"/>
          </a:xfrm>
          <a:prstGeom prst="leftBrace">
            <a:avLst>
              <a:gd name="adj1" fmla="val 4887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07B8F4-14A6-41CB-A595-9D9A38255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40" y="4078553"/>
            <a:ext cx="8224508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</a:t>
            </a:r>
            <a:r>
              <a:rPr lang="en-US" altLang="zh-CN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指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古仁人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，也暗指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滕子京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，表示对滕子京的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慰勉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规劝</a:t>
            </a:r>
            <a:r>
              <a:rPr lang="en-US" altLang="zh-CN" sz="2200" dirty="0" err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之意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2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54251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0" grpId="0" bldLvl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433280-BF0A-4263-967F-D38E4CC319E0}"/>
              </a:ext>
            </a:extLst>
          </p:cNvPr>
          <p:cNvSpPr/>
          <p:nvPr/>
        </p:nvSpPr>
        <p:spPr>
          <a:xfrm>
            <a:off x="352095" y="998071"/>
            <a:ext cx="8129753" cy="2009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古仁人为什么会“异二者之为”？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迁客骚人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的情绪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天气景色的影响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2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古仁人胸怀宽阔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不以物喜，不以己悲，忧国忧民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2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所以面对不同天气景色既不会“感极而悲”也不会“喜洋洋”。</a:t>
            </a:r>
          </a:p>
        </p:txBody>
      </p:sp>
    </p:spTree>
    <p:extLst>
      <p:ext uri="{BB962C8B-B14F-4D97-AF65-F5344CB8AC3E}">
        <p14:creationId xmlns:p14="http://schemas.microsoft.com/office/powerpoint/2010/main" val="29268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Text Box 2">
            <a:extLst>
              <a:ext uri="{FF2B5EF4-FFF2-40B4-BE49-F238E27FC236}">
                <a16:creationId xmlns:a16="http://schemas.microsoft.com/office/drawing/2014/main" id="{3A49D028-F1DE-4F75-AC6F-297E99478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03" y="1450428"/>
            <a:ext cx="8540841" cy="441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全文可分三个部分：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写重修岳阳楼的背景和作“记”的缘由。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2—4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写登楼所见景物以及不同景物所引起的不同感受。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</a:t>
            </a:r>
            <a:r>
              <a:rPr kumimoji="1"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段：概括描写洞庭湖的美景。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</a:t>
            </a:r>
            <a:r>
              <a:rPr kumimoji="1"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段：写物暗己悲，为下文议论“不以己悲”伏笔。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第</a:t>
            </a:r>
            <a:r>
              <a:rPr kumimoji="1"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段：写景明则喜，为下文议论“不以物喜”伏笔。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抒发作者的阔大情怀和政治抱负。</a:t>
            </a:r>
          </a:p>
          <a:p>
            <a:pPr>
              <a:spcBef>
                <a:spcPct val="50000"/>
              </a:spcBef>
            </a:pPr>
            <a:endParaRPr kumimoji="1" lang="en-US" altLang="zh-CN" sz="208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">
            <a:extLst>
              <a:ext uri="{FF2B5EF4-FFF2-40B4-BE49-F238E27FC236}">
                <a16:creationId xmlns:a16="http://schemas.microsoft.com/office/drawing/2014/main" id="{D7B5DE48-4562-4D40-A88C-7E3571D5EAE0}"/>
              </a:ext>
            </a:extLst>
          </p:cNvPr>
          <p:cNvSpPr/>
          <p:nvPr/>
        </p:nvSpPr>
        <p:spPr>
          <a:xfrm>
            <a:off x="249238" y="915513"/>
            <a:ext cx="1779259" cy="53491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悟其情 </a:t>
            </a:r>
          </a:p>
        </p:txBody>
      </p:sp>
    </p:spTree>
    <p:extLst>
      <p:ext uri="{BB962C8B-B14F-4D97-AF65-F5344CB8AC3E}">
        <p14:creationId xmlns:p14="http://schemas.microsoft.com/office/powerpoint/2010/main" val="286976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4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4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4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4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4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4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4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4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4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4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4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4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4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4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4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4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4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4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4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4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4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0E66A249-1E50-4DE7-87DD-CF81C17E8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47" y="889238"/>
            <a:ext cx="8497888" cy="3936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古仁人之心，或异二者之为</a:t>
            </a: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两句中的</a:t>
            </a: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</a:t>
            </a:r>
            <a:r>
              <a:rPr lang="zh-CN" altLang="en-US" sz="2200" b="1" dirty="0">
                <a:solidFill>
                  <a:schemeClr val="tx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字，分别指什么？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“览物之情，得无异乎”中的“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”，是指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不同的自然景物引发的“迁客骚人”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不同的感触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”与“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两种不同的心境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“古仁人之心，或异二者之为”两句中的“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”是指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古代仁人不同于上述的“迁客骚人”</a:t>
            </a:r>
            <a:r>
              <a:rPr lang="zh-CN" altLang="en-US" sz="22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</a:t>
            </a:r>
            <a:r>
              <a:rPr lang="zh-CN" altLang="en-US" sz="2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不受自然风物好坏的影响，“不以物喜，不以己悲”。</a:t>
            </a:r>
          </a:p>
          <a:p>
            <a:pPr>
              <a:lnSpc>
                <a:spcPct val="110000"/>
              </a:lnSpc>
            </a:pPr>
            <a:endParaRPr lang="zh-CN" altLang="en-US" sz="26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1">
            <a:extLst>
              <a:ext uri="{FF2B5EF4-FFF2-40B4-BE49-F238E27FC236}">
                <a16:creationId xmlns:a16="http://schemas.microsoft.com/office/drawing/2014/main" id="{8DE3001C-2544-443C-8E86-8E316979A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641" y="853324"/>
            <a:ext cx="7261681" cy="4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怎样理解“先天下之忧而忧，后天下之乐而乐”这句话？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34BEC1-476C-4A7F-B645-06BF3E64C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641" y="1376714"/>
            <a:ext cx="5574771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我国古代早有“与民同乐”的思想：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FD5A23-9C34-4294-983B-F1AAF0758EBE}"/>
              </a:ext>
            </a:extLst>
          </p:cNvPr>
          <p:cNvSpPr/>
          <p:nvPr/>
        </p:nvSpPr>
        <p:spPr>
          <a:xfrm>
            <a:off x="346641" y="1853768"/>
            <a:ext cx="8345414" cy="941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“乐民之乐者，民亦乐其乐；忧民之忧者，民亦忧其忧。乐以天下，忧以天下，然而不王者，未之有也。”              </a:t>
            </a:r>
            <a:r>
              <a:rPr lang="en-US" altLang="zh-CN" sz="2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孟子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C5786A-B1A1-4B2D-B83A-24B31471DA1D}"/>
              </a:ext>
            </a:extLst>
          </p:cNvPr>
          <p:cNvSpPr/>
          <p:nvPr/>
        </p:nvSpPr>
        <p:spPr>
          <a:xfrm>
            <a:off x="346641" y="2794859"/>
            <a:ext cx="8450718" cy="2392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这里说的“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乐以天下，忧以天下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”来源于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民本思想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。范仲淹在本文中把它发展为“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先天下之忧而忧，后天下之乐而乐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”的观点，并以此作为对待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仕途进退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的原则，表现他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旷达的胸襟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伟大的抱负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。他提倡的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吃苦在前，享受在后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的精神，在今天仍有着借鉴和教育的意义。</a:t>
            </a:r>
          </a:p>
        </p:txBody>
      </p:sp>
    </p:spTree>
    <p:extLst>
      <p:ext uri="{BB962C8B-B14F-4D97-AF65-F5344CB8AC3E}">
        <p14:creationId xmlns:p14="http://schemas.microsoft.com/office/powerpoint/2010/main" val="182294971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22A00568-70A8-47C5-A2BB-137922FE7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206" y="999414"/>
            <a:ext cx="8723587" cy="327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整篇课文用了对比的手法，请你举例并分析其作用？</a:t>
            </a:r>
          </a:p>
          <a:p>
            <a:pPr>
              <a:lnSpc>
                <a:spcPct val="130000"/>
              </a:lnSpc>
            </a:pP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一阴一晴的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，一悲一喜的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形成了鲜明的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，为下文的抒情和议论作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铺垫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二者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”的“以物喜，以己悲”与“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古仁人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”的“先天下之忧而忧，后天下之乐而乐”形成鲜明的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4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，表达了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博大的胸襟和远大的抱负</a:t>
            </a:r>
          </a:p>
        </p:txBody>
      </p:sp>
    </p:spTree>
    <p:extLst>
      <p:ext uri="{BB962C8B-B14F-4D97-AF65-F5344CB8AC3E}">
        <p14:creationId xmlns:p14="http://schemas.microsoft.com/office/powerpoint/2010/main" val="66657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182EBEB2-EE24-4875-8123-F885DC41C5BD}"/>
              </a:ext>
            </a:extLst>
          </p:cNvPr>
          <p:cNvSpPr/>
          <p:nvPr/>
        </p:nvSpPr>
        <p:spPr>
          <a:xfrm>
            <a:off x="268942" y="945457"/>
            <a:ext cx="1793288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D38B2B7A-6286-4662-A948-152277FEC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18" y="1891534"/>
            <a:ext cx="8308619" cy="2582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0" dirty="0">
                <a:solidFill>
                  <a:schemeClr val="tx1"/>
                </a:solidFill>
                <a:ea typeface="隶书" panose="02010509060101010101" pitchFamily="49" charset="-122"/>
              </a:rPr>
              <a:t>       </a:t>
            </a:r>
            <a:r>
              <a:rPr lang="zh-CN" altLang="en-US" sz="2000" b="0" dirty="0">
                <a:solidFill>
                  <a:srgbClr val="0000CC"/>
                </a:solidFill>
                <a:ea typeface="黑体" panose="02010609060101010101" pitchFamily="49" charset="-122"/>
              </a:rPr>
              <a:t>本文通过迁客骚人登楼时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或悲或喜</a:t>
            </a:r>
            <a:r>
              <a:rPr lang="zh-CN" altLang="en-US" sz="2000" b="0" dirty="0">
                <a:solidFill>
                  <a:srgbClr val="0000CC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3200" dirty="0">
                <a:solidFill>
                  <a:srgbClr val="0000CC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览物之情</a:t>
            </a:r>
            <a:r>
              <a:rPr lang="zh-CN" altLang="en-US" sz="3200" dirty="0">
                <a:solidFill>
                  <a:srgbClr val="0000CC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000" b="0" dirty="0">
                <a:solidFill>
                  <a:srgbClr val="0000CC"/>
                </a:solidFill>
                <a:ea typeface="黑体" panose="02010609060101010101" pitchFamily="49" charset="-122"/>
              </a:rPr>
              <a:t>的分析议论，表达了作者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“不以物喜，不以己悲”</a:t>
            </a:r>
            <a:r>
              <a:rPr lang="zh-CN" altLang="en-US" sz="2000" b="0" dirty="0">
                <a:solidFill>
                  <a:srgbClr val="0000CC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阔大情怀</a:t>
            </a:r>
            <a:r>
              <a:rPr lang="zh-CN" altLang="en-US" sz="2000" b="0" dirty="0">
                <a:solidFill>
                  <a:srgbClr val="0000CC"/>
                </a:solidFill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“先天下之忧而忧，后天下之乐而乐”的政治抱负。</a:t>
            </a:r>
          </a:p>
        </p:txBody>
      </p:sp>
    </p:spTree>
    <p:extLst>
      <p:ext uri="{BB962C8B-B14F-4D97-AF65-F5344CB8AC3E}">
        <p14:creationId xmlns:p14="http://schemas.microsoft.com/office/powerpoint/2010/main" val="425191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6">
            <a:extLst>
              <a:ext uri="{FF2B5EF4-FFF2-40B4-BE49-F238E27FC236}">
                <a16:creationId xmlns:a16="http://schemas.microsoft.com/office/drawing/2014/main" id="{B349A42D-D9CE-4D94-A292-32B18E9CD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0145" y="1168342"/>
            <a:ext cx="155575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岳阳楼记</a:t>
            </a:r>
          </a:p>
        </p:txBody>
      </p:sp>
      <p:sp>
        <p:nvSpPr>
          <p:cNvPr id="26629" name="文本框 23581">
            <a:extLst>
              <a:ext uri="{FF2B5EF4-FFF2-40B4-BE49-F238E27FC236}">
                <a16:creationId xmlns:a16="http://schemas.microsoft.com/office/drawing/2014/main" id="{A6AD035F-B8B5-4813-A90F-6EF6675C3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007" y="1776721"/>
            <a:ext cx="1651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叙事</a:t>
            </a:r>
          </a:p>
        </p:txBody>
      </p:sp>
      <p:sp>
        <p:nvSpPr>
          <p:cNvPr id="26630" name="文本框 23582">
            <a:extLst>
              <a:ext uri="{FF2B5EF4-FFF2-40B4-BE49-F238E27FC236}">
                <a16:creationId xmlns:a16="http://schemas.microsoft.com/office/drawing/2014/main" id="{956B35C0-4E75-4DF9-BB34-5997F0820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007" y="2576854"/>
            <a:ext cx="17036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</a:t>
            </a:r>
          </a:p>
        </p:txBody>
      </p:sp>
      <p:sp>
        <p:nvSpPr>
          <p:cNvPr id="26631" name="文本框 23583">
            <a:extLst>
              <a:ext uri="{FF2B5EF4-FFF2-40B4-BE49-F238E27FC236}">
                <a16:creationId xmlns:a16="http://schemas.microsoft.com/office/drawing/2014/main" id="{4845F882-0DBD-473D-97F6-53524580A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4073" y="3442012"/>
            <a:ext cx="1445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抒情</a:t>
            </a:r>
          </a:p>
        </p:txBody>
      </p:sp>
      <p:sp>
        <p:nvSpPr>
          <p:cNvPr id="26633" name="文本框 23585">
            <a:extLst>
              <a:ext uri="{FF2B5EF4-FFF2-40B4-BE49-F238E27FC236}">
                <a16:creationId xmlns:a16="http://schemas.microsoft.com/office/drawing/2014/main" id="{135809EA-7252-4BAC-83D4-E99E8E308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869" y="2678061"/>
            <a:ext cx="256645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概写洞庭美景</a:t>
            </a:r>
          </a:p>
        </p:txBody>
      </p:sp>
      <p:sp>
        <p:nvSpPr>
          <p:cNvPr id="26636" name="文本框 23588">
            <a:extLst>
              <a:ext uri="{FF2B5EF4-FFF2-40B4-BE49-F238E27FC236}">
                <a16:creationId xmlns:a16="http://schemas.microsoft.com/office/drawing/2014/main" id="{48252867-AF69-4E45-BC4C-D86132B4F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869" y="1853827"/>
            <a:ext cx="22172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作记缘由</a:t>
            </a:r>
          </a:p>
        </p:txBody>
      </p:sp>
      <p:sp>
        <p:nvSpPr>
          <p:cNvPr id="26637" name="文本框 23589">
            <a:extLst>
              <a:ext uri="{FF2B5EF4-FFF2-40B4-BE49-F238E27FC236}">
                <a16:creationId xmlns:a16="http://schemas.microsoft.com/office/drawing/2014/main" id="{064BC506-3871-46A5-A19A-6D5408B1B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869" y="3502295"/>
            <a:ext cx="220397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览物之情</a:t>
            </a:r>
          </a:p>
        </p:txBody>
      </p:sp>
      <p:sp>
        <p:nvSpPr>
          <p:cNvPr id="26638" name="文本框 23590">
            <a:extLst>
              <a:ext uri="{FF2B5EF4-FFF2-40B4-BE49-F238E27FC236}">
                <a16:creationId xmlns:a16="http://schemas.microsoft.com/office/drawing/2014/main" id="{EA262120-79B6-46C9-9A24-ED3A02FF8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869" y="4326530"/>
            <a:ext cx="244854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胸怀抱负</a:t>
            </a:r>
          </a:p>
        </p:txBody>
      </p:sp>
      <p:sp>
        <p:nvSpPr>
          <p:cNvPr id="26643" name="文本框 23597">
            <a:extLst>
              <a:ext uri="{FF2B5EF4-FFF2-40B4-BE49-F238E27FC236}">
                <a16:creationId xmlns:a16="http://schemas.microsoft.com/office/drawing/2014/main" id="{00DF32F2-7C69-42D0-83AE-BF6384F8B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352" y="3138323"/>
            <a:ext cx="513292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</a:p>
          <a:p>
            <a:pPr>
              <a:spcBef>
                <a:spcPct val="50000"/>
              </a:spcBef>
            </a:pPr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</a:p>
        </p:txBody>
      </p:sp>
      <p:sp>
        <p:nvSpPr>
          <p:cNvPr id="5" name="左大括号 4">
            <a:extLst>
              <a:ext uri="{FF2B5EF4-FFF2-40B4-BE49-F238E27FC236}">
                <a16:creationId xmlns:a16="http://schemas.microsoft.com/office/drawing/2014/main" id="{35B6B5E7-57CD-46CD-8B7C-138A84176771}"/>
              </a:ext>
            </a:extLst>
          </p:cNvPr>
          <p:cNvSpPr/>
          <p:nvPr/>
        </p:nvSpPr>
        <p:spPr>
          <a:xfrm>
            <a:off x="3559686" y="3217699"/>
            <a:ext cx="300303" cy="877094"/>
          </a:xfrm>
          <a:prstGeom prst="leftBrace">
            <a:avLst>
              <a:gd name="adj1" fmla="val 2933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11" name="右大括号 10">
            <a:extLst>
              <a:ext uri="{FF2B5EF4-FFF2-40B4-BE49-F238E27FC236}">
                <a16:creationId xmlns:a16="http://schemas.microsoft.com/office/drawing/2014/main" id="{623D9220-DBC5-4853-9895-66C58246616E}"/>
              </a:ext>
            </a:extLst>
          </p:cNvPr>
          <p:cNvSpPr/>
          <p:nvPr/>
        </p:nvSpPr>
        <p:spPr>
          <a:xfrm>
            <a:off x="6227833" y="1976025"/>
            <a:ext cx="300302" cy="2842948"/>
          </a:xfrm>
          <a:prstGeom prst="rightBrace">
            <a:avLst>
              <a:gd name="adj1" fmla="val 5383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3" name="文本框 23583">
            <a:extLst>
              <a:ext uri="{FF2B5EF4-FFF2-40B4-BE49-F238E27FC236}">
                <a16:creationId xmlns:a16="http://schemas.microsoft.com/office/drawing/2014/main" id="{3778489A-94FF-475D-804E-6C11647DE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3007" y="4335723"/>
            <a:ext cx="1445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2D2B94-2620-4CE1-A151-2DB0D675A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2803" y="1976025"/>
            <a:ext cx="1304973" cy="312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先天下之忧而忧，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后天下之乐而乐。</a:t>
            </a:r>
          </a:p>
        </p:txBody>
      </p:sp>
      <p:sp>
        <p:nvSpPr>
          <p:cNvPr id="15" name="圆角矩形 1">
            <a:extLst>
              <a:ext uri="{FF2B5EF4-FFF2-40B4-BE49-F238E27FC236}">
                <a16:creationId xmlns:a16="http://schemas.microsoft.com/office/drawing/2014/main" id="{8E309DC6-A0FB-4FBA-8FDA-E22BC9EC567A}"/>
              </a:ext>
            </a:extLst>
          </p:cNvPr>
          <p:cNvSpPr/>
          <p:nvPr/>
        </p:nvSpPr>
        <p:spPr>
          <a:xfrm>
            <a:off x="113901" y="972454"/>
            <a:ext cx="1793288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</a:p>
        </p:txBody>
      </p:sp>
    </p:spTree>
    <p:extLst>
      <p:ext uri="{BB962C8B-B14F-4D97-AF65-F5344CB8AC3E}">
        <p14:creationId xmlns:p14="http://schemas.microsoft.com/office/powerpoint/2010/main" val="137313602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26629" grpId="0"/>
      <p:bldP spid="26630" grpId="0"/>
      <p:bldP spid="26631" grpId="0"/>
      <p:bldP spid="26633" grpId="0"/>
      <p:bldP spid="26636" grpId="0"/>
      <p:bldP spid="26637" grpId="0"/>
      <p:bldP spid="26638" grpId="0"/>
      <p:bldP spid="26643" grpId="0"/>
      <p:bldP spid="5" grpId="0" bldLvl="0" animBg="1"/>
      <p:bldP spid="11" grpId="0" bldLvl="0" animBg="1"/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id="{137EFA61-6711-44F2-BC4B-369030406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6307" y="764900"/>
            <a:ext cx="269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江南三大名楼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D5BEB5-7203-446C-95C3-0201C495C890}"/>
              </a:ext>
            </a:extLst>
          </p:cNvPr>
          <p:cNvGrpSpPr>
            <a:grpSpLocks/>
          </p:cNvGrpSpPr>
          <p:nvPr/>
        </p:nvGrpSpPr>
        <p:grpSpPr bwMode="auto">
          <a:xfrm>
            <a:off x="33267" y="0"/>
            <a:ext cx="9274222" cy="5948256"/>
            <a:chOff x="1215" y="-2067"/>
            <a:chExt cx="13033" cy="7195"/>
          </a:xfrm>
        </p:grpSpPr>
        <p:pic>
          <p:nvPicPr>
            <p:cNvPr id="4" name="图片 4">
              <a:extLst>
                <a:ext uri="{FF2B5EF4-FFF2-40B4-BE49-F238E27FC236}">
                  <a16:creationId xmlns:a16="http://schemas.microsoft.com/office/drawing/2014/main" id="{54AB0381-0B8D-4049-ABF4-856A8D1C09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" y="-2067"/>
              <a:ext cx="12850" cy="7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3">
              <a:extLst>
                <a:ext uri="{FF2B5EF4-FFF2-40B4-BE49-F238E27FC236}">
                  <a16:creationId xmlns:a16="http://schemas.microsoft.com/office/drawing/2014/main" id="{87A6CCED-14D6-4815-AFE4-CC159763D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3" y="207"/>
              <a:ext cx="12505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2800" b="1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C2A1EBBA-810D-466F-9B94-D59028FBCE94}"/>
              </a:ext>
            </a:extLst>
          </p:cNvPr>
          <p:cNvSpPr/>
          <p:nvPr/>
        </p:nvSpPr>
        <p:spPr>
          <a:xfrm>
            <a:off x="-65111" y="3597582"/>
            <a:ext cx="9372600" cy="1246561"/>
          </a:xfrm>
          <a:prstGeom prst="rect">
            <a:avLst/>
          </a:prstGeom>
          <a:solidFill>
            <a:srgbClr val="00B0F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68208A-6A40-45D6-B929-56A232CAD976}"/>
              </a:ext>
            </a:extLst>
          </p:cNvPr>
          <p:cNvSpPr/>
          <p:nvPr/>
        </p:nvSpPr>
        <p:spPr>
          <a:xfrm>
            <a:off x="386942" y="3754785"/>
            <a:ext cx="82911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落霞与孤鹜齐飞，秋水共长天一色。</a:t>
            </a:r>
          </a:p>
          <a:p>
            <a:pPr algn="r"/>
            <a:r>
              <a:rPr lang="zh-CN" altLang="en-US" dirty="0"/>
              <a:t>  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王勃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滕王阁序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89528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>
            <a:extLst>
              <a:ext uri="{FF2B5EF4-FFF2-40B4-BE49-F238E27FC236}">
                <a16:creationId xmlns:a16="http://schemas.microsoft.com/office/drawing/2014/main" id="{526080EA-E264-442F-9E63-9439FEBB9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7148" y="1789924"/>
            <a:ext cx="2320396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78125B-6F53-4400-85F3-CA83CF56B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700" y="2762268"/>
            <a:ext cx="173434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>
                <a:latin typeface="黑体" panose="02010609060101010101" pitchFamily="49" charset="-122"/>
                <a:ea typeface="黑体" panose="02010609060101010101" pitchFamily="49" charset="-122"/>
              </a:rPr>
              <a:t>百废</a:t>
            </a:r>
            <a:r>
              <a:rPr lang="zh-CN" altLang="en-US" sz="2667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2667" b="1"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2BE5EC-E9B9-44A6-BFE3-4C3AEFA51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232" y="2762268"/>
            <a:ext cx="316573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667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同“俱”，全、皆。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B3582A-ED83-4803-97F2-B40729562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700" y="3835154"/>
            <a:ext cx="291174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2667" b="1">
                <a:latin typeface="黑体" panose="02010609060101010101" pitchFamily="49" charset="-122"/>
                <a:ea typeface="黑体" panose="02010609060101010101" pitchFamily="49" charset="-122"/>
              </a:rPr>
              <a:t>予作文以记之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2B083-00F0-48A7-95C9-29FC1ACE2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9658" y="3835154"/>
            <a:ext cx="279796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667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同“嘱”，嘱咐。</a:t>
            </a:r>
          </a:p>
        </p:txBody>
      </p:sp>
      <p:sp>
        <p:nvSpPr>
          <p:cNvPr id="10" name="圆角矩形 1">
            <a:extLst>
              <a:ext uri="{FF2B5EF4-FFF2-40B4-BE49-F238E27FC236}">
                <a16:creationId xmlns:a16="http://schemas.microsoft.com/office/drawing/2014/main" id="{1B32AEF5-1CDE-488C-B53F-5452F3B2762B}"/>
              </a:ext>
            </a:extLst>
          </p:cNvPr>
          <p:cNvSpPr/>
          <p:nvPr/>
        </p:nvSpPr>
        <p:spPr>
          <a:xfrm>
            <a:off x="94593" y="1003951"/>
            <a:ext cx="2221512" cy="59823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文言知识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8" grpId="0"/>
      <p:bldP spid="2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">
            <a:extLst>
              <a:ext uri="{FF2B5EF4-FFF2-40B4-BE49-F238E27FC236}">
                <a16:creationId xmlns:a16="http://schemas.microsoft.com/office/drawing/2014/main" id="{0995220E-7ED7-4C62-A22D-F932007BB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396" y="877190"/>
            <a:ext cx="2320396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二、一词多义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931460AC-BCC7-4359-BDA8-DD95363BC6C4}"/>
              </a:ext>
            </a:extLst>
          </p:cNvPr>
          <p:cNvSpPr/>
          <p:nvPr/>
        </p:nvSpPr>
        <p:spPr>
          <a:xfrm>
            <a:off x="1563688" y="1670844"/>
            <a:ext cx="277813" cy="998802"/>
          </a:xfrm>
          <a:prstGeom prst="leftBrace">
            <a:avLst>
              <a:gd name="adj1" fmla="val 27249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b="1" noProof="1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905E8A-A4B9-419D-BE61-0B4F30E00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053" y="1526646"/>
            <a:ext cx="3726656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夫巴陵胜状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此则岳阳楼之大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观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也</a:t>
            </a:r>
          </a:p>
        </p:txBody>
      </p:sp>
      <p:sp>
        <p:nvSpPr>
          <p:cNvPr id="35848" name="文本框 3">
            <a:extLst>
              <a:ext uri="{FF2B5EF4-FFF2-40B4-BE49-F238E27FC236}">
                <a16:creationId xmlns:a16="http://schemas.microsoft.com/office/drawing/2014/main" id="{9033A19B-3436-4B8F-8B50-8B7DF0D76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990" y="1526646"/>
            <a:ext cx="50687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35849" name="文本框 4">
            <a:extLst>
              <a:ext uri="{FF2B5EF4-FFF2-40B4-BE49-F238E27FC236}">
                <a16:creationId xmlns:a16="http://schemas.microsoft.com/office/drawing/2014/main" id="{45484B83-8B38-415B-B0B2-EBFC5EF23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990" y="2296583"/>
            <a:ext cx="89164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景象</a:t>
            </a: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AC9A97B1-B966-4350-BB3D-E70AB0FD6E98}"/>
              </a:ext>
            </a:extLst>
          </p:cNvPr>
          <p:cNvSpPr/>
          <p:nvPr/>
        </p:nvSpPr>
        <p:spPr>
          <a:xfrm>
            <a:off x="1563688" y="3237178"/>
            <a:ext cx="277813" cy="1657614"/>
          </a:xfrm>
          <a:prstGeom prst="leftBrace">
            <a:avLst>
              <a:gd name="adj1" fmla="val 3103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b="1" noProof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9A532-F24F-476E-991C-AC27893AE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1" y="3066521"/>
            <a:ext cx="3727979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潇湘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此乐何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感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而悲者矣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496D025E-806D-4CE8-84B5-60C0F36B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990" y="3071813"/>
            <a:ext cx="50687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879743E0-A882-4902-850D-64AD4CD02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990" y="3835136"/>
            <a:ext cx="12111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穷尽</a:t>
            </a:r>
          </a:p>
        </p:txBody>
      </p:sp>
      <p:sp>
        <p:nvSpPr>
          <p:cNvPr id="10" name="文本框 4">
            <a:extLst>
              <a:ext uri="{FF2B5EF4-FFF2-40B4-BE49-F238E27FC236}">
                <a16:creationId xmlns:a16="http://schemas.microsoft.com/office/drawing/2014/main" id="{0F11BA34-CCE5-4B81-AD36-926135B5A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990" y="4599782"/>
            <a:ext cx="143187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>
            <a:extLst>
              <a:ext uri="{FF2B5EF4-FFF2-40B4-BE49-F238E27FC236}">
                <a16:creationId xmlns:a16="http://schemas.microsoft.com/office/drawing/2014/main" id="{223D5FC9-439F-4441-8155-6031997F5CE8}"/>
              </a:ext>
            </a:extLst>
          </p:cNvPr>
          <p:cNvSpPr/>
          <p:nvPr/>
        </p:nvSpPr>
        <p:spPr>
          <a:xfrm>
            <a:off x="1789907" y="1132417"/>
            <a:ext cx="277813" cy="940594"/>
          </a:xfrm>
          <a:prstGeom prst="leftBrace">
            <a:avLst>
              <a:gd name="adj1" fmla="val 5059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3FB044-0D53-4202-9DC1-4E42F3A35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0" y="988220"/>
            <a:ext cx="226483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长烟一空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或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异二者之为</a:t>
            </a:r>
          </a:p>
        </p:txBody>
      </p:sp>
      <p:sp>
        <p:nvSpPr>
          <p:cNvPr id="35848" name="文本框 3">
            <a:extLst>
              <a:ext uri="{FF2B5EF4-FFF2-40B4-BE49-F238E27FC236}">
                <a16:creationId xmlns:a16="http://schemas.microsoft.com/office/drawing/2014/main" id="{6066A23E-1597-4D6D-BA38-019B2F3DF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988219"/>
            <a:ext cx="82907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</a:t>
            </a:r>
          </a:p>
        </p:txBody>
      </p:sp>
      <p:sp>
        <p:nvSpPr>
          <p:cNvPr id="35849" name="文本框 4">
            <a:extLst>
              <a:ext uri="{FF2B5EF4-FFF2-40B4-BE49-F238E27FC236}">
                <a16:creationId xmlns:a16="http://schemas.microsoft.com/office/drawing/2014/main" id="{70E45B4B-D0B9-4877-9C5B-23AD5807C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1754188"/>
            <a:ext cx="114564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或许</a:t>
            </a: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E2C761C1-848A-4A1D-AF82-385135E9531E}"/>
              </a:ext>
            </a:extLst>
          </p:cNvPr>
          <p:cNvSpPr/>
          <p:nvPr/>
        </p:nvSpPr>
        <p:spPr>
          <a:xfrm>
            <a:off x="1789907" y="2574396"/>
            <a:ext cx="277813" cy="959115"/>
          </a:xfrm>
          <a:prstGeom prst="leftBrace">
            <a:avLst>
              <a:gd name="adj1" fmla="val 3103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D3C8AD-1FFB-49D7-AE9D-09AC20079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949" y="2439459"/>
            <a:ext cx="26048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浊浪排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长烟一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空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69F4D01F-3889-4C99-B01A-668DEDFBE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2439458"/>
            <a:ext cx="82907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天空</a:t>
            </a:r>
          </a:p>
        </p:txBody>
      </p:sp>
      <p:sp>
        <p:nvSpPr>
          <p:cNvPr id="8" name="文本框 4">
            <a:extLst>
              <a:ext uri="{FF2B5EF4-FFF2-40B4-BE49-F238E27FC236}">
                <a16:creationId xmlns:a16="http://schemas.microsoft.com/office/drawing/2014/main" id="{F84FD3FD-9566-4336-B3AD-2F9FE5BF9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3205428"/>
            <a:ext cx="149977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消散</a:t>
            </a:r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id="{4E32D820-4FB1-4F53-9FC6-3D26E10CEA19}"/>
              </a:ext>
            </a:extLst>
          </p:cNvPr>
          <p:cNvSpPr/>
          <p:nvPr/>
        </p:nvSpPr>
        <p:spPr>
          <a:xfrm>
            <a:off x="1789907" y="4026959"/>
            <a:ext cx="277813" cy="960438"/>
          </a:xfrm>
          <a:prstGeom prst="leftBrace">
            <a:avLst>
              <a:gd name="adj1" fmla="val 3103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500" noProof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97BEF4-CDE7-4786-ADFD-08AFACD2A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7719" y="3921125"/>
            <a:ext cx="26048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政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</a:p>
          <a:p>
            <a:endParaRPr lang="zh-CN" altLang="en-US" sz="25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北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通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巫峡 </a:t>
            </a: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C345BE23-671A-4844-9415-3DAB2FBDD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3914511"/>
            <a:ext cx="82907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顺利</a:t>
            </a:r>
          </a:p>
        </p:txBody>
      </p:sp>
      <p:sp>
        <p:nvSpPr>
          <p:cNvPr id="12" name="文本框 4">
            <a:extLst>
              <a:ext uri="{FF2B5EF4-FFF2-40B4-BE49-F238E27FC236}">
                <a16:creationId xmlns:a16="http://schemas.microsoft.com/office/drawing/2014/main" id="{818299F1-6C22-4EEF-ACD3-FCE1FD1C4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844" y="4673865"/>
            <a:ext cx="114564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7" grpId="0" bldLvl="0" animBg="1"/>
      <p:bldP spid="9" grpId="0"/>
      <p:bldP spid="11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">
            <a:extLst>
              <a:ext uri="{FF2B5EF4-FFF2-40B4-BE49-F238E27FC236}">
                <a16:creationId xmlns:a16="http://schemas.microsoft.com/office/drawing/2014/main" id="{1F826CB7-CFFB-4C97-BDBA-C5992D00B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813594"/>
            <a:ext cx="231907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三、词类活用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3E9130-9F6E-4921-8D96-0630DE28D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2209" y="2711979"/>
            <a:ext cx="36803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滕子京谪守巴陵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BAE02B-C36C-478E-A942-FF64E836D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92" y="3304646"/>
            <a:ext cx="5400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名词作动词，做州郡</a:t>
            </a:r>
            <a:r>
              <a:rPr lang="zh-CN" altLang="zh-CN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的长官</a:t>
            </a:r>
            <a:r>
              <a:rPr lang="zh-CN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5F9566-F78D-4DB6-9C8F-84488469E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2208" y="1481667"/>
            <a:ext cx="3864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具兴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A8F57C-C6CF-4956-9857-033CFF40E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92" y="2051844"/>
            <a:ext cx="5797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动词作动词，荒废了的事业。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7BFA47-871E-40B8-BEC1-749F481A5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8979" y="3980657"/>
            <a:ext cx="43457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刻唐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今人诗赋于其上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3ED87B-9680-4564-A061-7698FECB8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792" y="4630208"/>
            <a:ext cx="5675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形容词作名词，贤明之人。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7477B41-1E3A-4AB2-8AF7-B9EE4FC78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594" y="1985345"/>
            <a:ext cx="36803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锦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鳞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游泳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7BCD21-E371-42B0-88C4-43DBD411F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730" y="2560633"/>
            <a:ext cx="5400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用锦鳞代指鱼群。</a:t>
            </a:r>
          </a:p>
        </p:txBody>
      </p:sp>
      <p:sp>
        <p:nvSpPr>
          <p:cNvPr id="48131" name="文本框 1">
            <a:extLst>
              <a:ext uri="{FF2B5EF4-FFF2-40B4-BE49-F238E27FC236}">
                <a16:creationId xmlns:a16="http://schemas.microsoft.com/office/drawing/2014/main" id="{2CE61942-3F3E-4DAC-914D-06E5593D6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594" y="834769"/>
            <a:ext cx="3864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畏讥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11384E-8010-4B20-93FD-7834D6BB9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5178" y="1410057"/>
            <a:ext cx="59028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名词作动词，说别人坏话。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12FBDA-C032-442E-B21F-C7269CEC2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594" y="3135921"/>
            <a:ext cx="3864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天下之忧而忧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9E0D0E-3AA5-4F87-8BC7-C0A17AAE6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730" y="3711209"/>
            <a:ext cx="51924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名词作状语，在……之前。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68D465-4477-4E64-8E19-F9C67FE72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594" y="4286497"/>
            <a:ext cx="3864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天下之乐而乐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C749A6-A477-4935-BD12-88CCAA378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5178" y="4861785"/>
            <a:ext cx="5191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名词作状语，在……之后。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3" grpId="0"/>
      <p:bldP spid="4" grpId="0"/>
      <p:bldP spid="2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4F6FA57-B154-4485-9F94-EDC253128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074" y="2605052"/>
            <a:ext cx="398991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予观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巴陵胜状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67F68F-140F-4E50-83A5-F690DDA4B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075" y="3037646"/>
            <a:ext cx="5611813" cy="90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古：指示代词，表远指，相当于“那”；       今：丈夫，夫人     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B40090-B8F7-4235-8D00-7898AB9F6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074" y="4081427"/>
            <a:ext cx="398991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前人之述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71168B-6422-4594-9BE0-02972159F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273" y="4663510"/>
            <a:ext cx="618860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（古：详尽；              今：准备）</a:t>
            </a:r>
          </a:p>
        </p:txBody>
      </p:sp>
      <p:sp>
        <p:nvSpPr>
          <p:cNvPr id="49157" name="文本框 1">
            <a:extLst>
              <a:ext uri="{FF2B5EF4-FFF2-40B4-BE49-F238E27FC236}">
                <a16:creationId xmlns:a16="http://schemas.microsoft.com/office/drawing/2014/main" id="{D7EE9771-D779-4BAA-86B3-1804E070E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835" y="840281"/>
            <a:ext cx="231907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>
                <a:latin typeface="黑体" panose="02010609060101010101" pitchFamily="49" charset="-122"/>
                <a:ea typeface="黑体" panose="02010609060101010101" pitchFamily="49" charset="-122"/>
              </a:rPr>
              <a:t>四、古今异义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6367D2-1393-4412-93D2-B6757704D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075" y="1480573"/>
            <a:ext cx="228864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5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</a:rPr>
              <a:t>增其旧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AE66E8-7E7F-4BFE-86EB-011D924CE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272" y="2012385"/>
            <a:ext cx="64770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（古：规模；             今：制度  ）     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2F810A8-ACB9-481C-BC91-F860BF2D8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971" y="1757829"/>
            <a:ext cx="39899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EAF27B-EDFC-4DA4-95C5-1F1182D09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198" y="2148978"/>
            <a:ext cx="631560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（古：广远；       今：与“竖”相对  ）   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57E3F3-1D9C-47DB-A7EE-46C8CFE77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971" y="2567650"/>
            <a:ext cx="39899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CB8EEE-6A64-4E5B-AD2D-1120DA2E4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3771" y="2998537"/>
            <a:ext cx="57189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（古：景象；       今：天气变化）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9531E0-0A5A-4C5B-AAE3-72DF96BA7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971" y="875629"/>
            <a:ext cx="4127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F7034F-9DBC-484C-A021-E0A864586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3771" y="1306516"/>
            <a:ext cx="49701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（古：景象；       今：看 ）        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23EFF2-D4ED-402B-A4F7-FE7CF6822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971" y="3420261"/>
            <a:ext cx="39885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B30220-F8AD-471A-9191-DC4BF480C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147" y="3928739"/>
            <a:ext cx="57176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（古：冲向天空；   今：全部去除掉）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70080E-6D92-4363-A9D5-E50B22AA8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971" y="4408484"/>
            <a:ext cx="398859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5EA0B1-97C2-4BCC-B593-C84ECA20F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147" y="4826233"/>
            <a:ext cx="57176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（古：如果没有；   今：微小）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  <p:bldP spid="9" grpId="0"/>
      <p:bldP spid="11" grpId="0"/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>
            <a:extLst>
              <a:ext uri="{FF2B5EF4-FFF2-40B4-BE49-F238E27FC236}">
                <a16:creationId xmlns:a16="http://schemas.microsoft.com/office/drawing/2014/main" id="{E9E99AEC-6ED7-4514-9BEC-B31417805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27" y="795534"/>
            <a:ext cx="231907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五、特殊句式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34C289-A731-4CC1-8A85-CD16D6133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1406160"/>
            <a:ext cx="37729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刻唐贤今人诗赋于其上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CF2B82-5FAD-4075-A7CF-DA75EFA2B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864" y="1406160"/>
            <a:ext cx="242358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介宾短语后置句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FE5FF4-749F-4BDB-B5A1-35B4C587F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1963492"/>
            <a:ext cx="3175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属予作文以记之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373907-D477-43EE-931F-90A2A8471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864" y="1963492"/>
            <a:ext cx="12329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省略句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24C365-D88C-4372-8438-520910E25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2520824"/>
            <a:ext cx="368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此则岳阳楼之大观也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98AA9C-7100-4D13-868D-90517744C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542" y="2520824"/>
            <a:ext cx="12329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74F73E-E608-4999-BD37-3AC41B0CF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3078156"/>
            <a:ext cx="37729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迁客骚人，多会于此。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A1F94A-9B8E-49ED-9EE3-EDBCB001E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188" y="3078155"/>
            <a:ext cx="242358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介宾短语后置句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804247-68D6-4139-B987-00EAFF4DA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3642101"/>
            <a:ext cx="38430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7A6CFC-5577-40B5-A528-0E0719370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188" y="3642101"/>
            <a:ext cx="33813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固定句式，表反问语气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1A2011-83A6-47B1-B41F-09434E319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460" y="4206046"/>
            <a:ext cx="22396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吾谁与归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477F33-74B4-4F9E-9260-236B159DD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9739" y="4206045"/>
            <a:ext cx="167613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宾语前置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4" grpId="0"/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56CFB58-64DE-4B4E-AAA2-2F31034AB36B}"/>
              </a:ext>
            </a:extLst>
          </p:cNvPr>
          <p:cNvSpPr/>
          <p:nvPr/>
        </p:nvSpPr>
        <p:spPr>
          <a:xfrm>
            <a:off x="1445172" y="1563653"/>
            <a:ext cx="624839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皓月千里     心旷神怡     气象万千   </a:t>
            </a:r>
          </a:p>
          <a:p>
            <a:pPr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政通人和     浩浩汤汤     薄暮冥冥   </a:t>
            </a:r>
          </a:p>
          <a:p>
            <a:pPr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淫雨霏霏     春和景明     波澜不惊   </a:t>
            </a:r>
          </a:p>
          <a:p>
            <a:pPr>
              <a:spcBef>
                <a:spcPts val="24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一碧万顷     岸芷汀兰     宠辱偕忘</a:t>
            </a:r>
          </a:p>
        </p:txBody>
      </p:sp>
      <p:sp>
        <p:nvSpPr>
          <p:cNvPr id="4" name="文本框 1">
            <a:extLst>
              <a:ext uri="{FF2B5EF4-FFF2-40B4-BE49-F238E27FC236}">
                <a16:creationId xmlns:a16="http://schemas.microsoft.com/office/drawing/2014/main" id="{1B7FC43A-83B5-469C-BC06-243B72529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27" y="795534"/>
            <a:ext cx="231907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7" b="1" dirty="0">
                <a:latin typeface="黑体" panose="02010609060101010101" pitchFamily="49" charset="-122"/>
                <a:ea typeface="黑体" panose="02010609060101010101" pitchFamily="49" charset="-122"/>
              </a:rPr>
              <a:t>五、成语</a:t>
            </a:r>
          </a:p>
        </p:txBody>
      </p:sp>
    </p:spTree>
    <p:extLst>
      <p:ext uri="{BB962C8B-B14F-4D97-AF65-F5344CB8AC3E}">
        <p14:creationId xmlns:p14="http://schemas.microsoft.com/office/powerpoint/2010/main" val="3401883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5EE97A-C76B-47BB-A9E7-7FF8F3E58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260D9B1-B82C-478F-84DB-72FA5E641893}"/>
              </a:ext>
            </a:extLst>
          </p:cNvPr>
          <p:cNvSpPr/>
          <p:nvPr/>
        </p:nvSpPr>
        <p:spPr>
          <a:xfrm>
            <a:off x="0" y="3597582"/>
            <a:ext cx="9144000" cy="1246561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417F56-9306-48A2-A898-2854414FF760}"/>
              </a:ext>
            </a:extLst>
          </p:cNvPr>
          <p:cNvSpPr/>
          <p:nvPr/>
        </p:nvSpPr>
        <p:spPr>
          <a:xfrm>
            <a:off x="847568" y="3712270"/>
            <a:ext cx="8006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晴川历历汉阳树，芳草萋萋鹦鹉洲。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崔颢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黄鹤楼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99B37FD2-783D-487D-96E0-60924DB68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3"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DA54CBF-D3F5-42BC-BF2A-053CC70B83F4}"/>
              </a:ext>
            </a:extLst>
          </p:cNvPr>
          <p:cNvSpPr/>
          <p:nvPr/>
        </p:nvSpPr>
        <p:spPr>
          <a:xfrm>
            <a:off x="0" y="3597582"/>
            <a:ext cx="9144000" cy="1246561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3ECDCEA-DD8A-418C-A49D-E5AF9519F522}"/>
              </a:ext>
            </a:extLst>
          </p:cNvPr>
          <p:cNvSpPr/>
          <p:nvPr/>
        </p:nvSpPr>
        <p:spPr>
          <a:xfrm>
            <a:off x="308344" y="3763662"/>
            <a:ext cx="86549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洞庭天下水，岳阳天下楼。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魏允贞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岳阳楼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880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0BB9A297-8F33-48E0-9A28-E08A0766BF7A}"/>
              </a:ext>
            </a:extLst>
          </p:cNvPr>
          <p:cNvSpPr/>
          <p:nvPr/>
        </p:nvSpPr>
        <p:spPr>
          <a:xfrm>
            <a:off x="249238" y="915513"/>
            <a:ext cx="1812925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走近作者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40C870-8E5E-4547-ABB1-420E3EB54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750" y="1593530"/>
            <a:ext cx="6069012" cy="329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【范仲淹】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989—1052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年），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字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希文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苏州吴县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人。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北宋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杰出的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思想家、政治家、文学家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。谥号“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文正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”，世称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范文正公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代表作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《范文正公集》</a:t>
            </a:r>
          </a:p>
        </p:txBody>
      </p:sp>
      <p:pic>
        <p:nvPicPr>
          <p:cNvPr id="4" name="图片 2">
            <a:extLst>
              <a:ext uri="{FF2B5EF4-FFF2-40B4-BE49-F238E27FC236}">
                <a16:creationId xmlns:a16="http://schemas.microsoft.com/office/drawing/2014/main" id="{974A9409-3201-49C7-AAE4-AC896CE8D9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980" r="5606"/>
          <a:stretch>
            <a:fillRect/>
          </a:stretch>
        </p:blipFill>
        <p:spPr>
          <a:xfrm>
            <a:off x="241560" y="1719817"/>
            <a:ext cx="2424292" cy="3426538"/>
          </a:xfrm>
          <a:prstGeom prst="rect">
            <a:avLst/>
          </a:prstGeom>
          <a:noFill/>
          <a:ln w="9525">
            <a:noFill/>
          </a:ln>
          <a:effectLst>
            <a:outerShdw blurRad="139700" dist="50800" dir="600000" algn="ctr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85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>
            <a:extLst>
              <a:ext uri="{FF2B5EF4-FFF2-40B4-BE49-F238E27FC236}">
                <a16:creationId xmlns:a16="http://schemas.microsoft.com/office/drawing/2014/main" id="{E965B590-63FE-4671-B353-387F4F43D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850" y="1069938"/>
            <a:ext cx="8538276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范仲淹喜好弹履霜一曲，故时人称之为范履霜。他工于诗词散文，所作的文章富政治内容，文辞秀美，气度豁达。他的《岳阳楼记》一文中的“先天下之忧而忧，后天下之乐而乐”两句，为千古佳句，也是他一生爱国的写照。</a:t>
            </a:r>
          </a:p>
        </p:txBody>
      </p:sp>
    </p:spTree>
    <p:extLst>
      <p:ext uri="{BB962C8B-B14F-4D97-AF65-F5344CB8AC3E}">
        <p14:creationId xmlns:p14="http://schemas.microsoft.com/office/powerpoint/2010/main" val="1035554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964B7C56-5BE6-4968-8A47-4F36481993B4}"/>
              </a:ext>
            </a:extLst>
          </p:cNvPr>
          <p:cNvSpPr/>
          <p:nvPr/>
        </p:nvSpPr>
        <p:spPr>
          <a:xfrm>
            <a:off x="249238" y="915513"/>
            <a:ext cx="1812925" cy="57626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7AEC0F-C29D-4078-BD42-3AE7930F7959}"/>
              </a:ext>
            </a:extLst>
          </p:cNvPr>
          <p:cNvSpPr/>
          <p:nvPr/>
        </p:nvSpPr>
        <p:spPr>
          <a:xfrm>
            <a:off x="249237" y="1905909"/>
            <a:ext cx="8565153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1046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年，范仲淹的挚友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滕子京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谪守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巴陵郡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，重修岳阳楼。当时，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范仲淹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亦被贬在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邓州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做官。滕子京请范仲淹为重修岳阳楼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，并送去一本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洞庭晚秋图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。范仲淹依据此图，凭着丰富的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，写下了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千古名篇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岳阳楼记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40768881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7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3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主题7</Template>
  <TotalTime>407</TotalTime>
  <Words>3709</Words>
  <Paragraphs>340</Paragraphs>
  <Slides>48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48</vt:i4>
      </vt:variant>
    </vt:vector>
  </HeadingPairs>
  <TitlesOfParts>
    <vt:vector size="67" baseType="lpstr">
      <vt:lpstr>等线</vt:lpstr>
      <vt:lpstr>黑体</vt:lpstr>
      <vt:lpstr>华文楷体</vt:lpstr>
      <vt:lpstr>华文新魏</vt:lpstr>
      <vt:lpstr>华文中宋</vt:lpstr>
      <vt:lpstr>隶书</vt:lpstr>
      <vt:lpstr>宋体</vt:lpstr>
      <vt:lpstr>微软雅黑</vt:lpstr>
      <vt:lpstr>Arial</vt:lpstr>
      <vt:lpstr>Arial Black</vt:lpstr>
      <vt:lpstr>Calibri</vt:lpstr>
      <vt:lpstr>Calibri Light</vt:lpstr>
      <vt:lpstr>Times New Roman</vt:lpstr>
      <vt:lpstr>Wingdings 2</vt:lpstr>
      <vt:lpstr>主题7</vt:lpstr>
      <vt:lpstr>Office 主题</vt:lpstr>
      <vt:lpstr>主题3</vt:lpstr>
      <vt:lpstr>1_Office 主题</vt:lpstr>
      <vt:lpstr>HDOfficeLightV0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2018-07-16T06:29:59Z</dcterms:created>
  <dcterms:modified xsi:type="dcterms:W3CDTF">2018-11-16T17:06:17Z</dcterms:modified>
</cp:coreProperties>
</file>