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26" r:id="rId2"/>
    <p:sldId id="340" r:id="rId3"/>
    <p:sldId id="455" r:id="rId4"/>
    <p:sldId id="390" r:id="rId5"/>
    <p:sldId id="467" r:id="rId6"/>
    <p:sldId id="468" r:id="rId7"/>
    <p:sldId id="449" r:id="rId8"/>
    <p:sldId id="450" r:id="rId9"/>
    <p:sldId id="377" r:id="rId10"/>
    <p:sldId id="431" r:id="rId11"/>
    <p:sldId id="391" r:id="rId12"/>
    <p:sldId id="301" r:id="rId13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CC"/>
    <a:srgbClr val="C0504D"/>
    <a:srgbClr val="C5E0B4"/>
    <a:srgbClr val="339933"/>
    <a:srgbClr val="D1FD23"/>
    <a:srgbClr val="23FD28"/>
    <a:srgbClr val="CC00CC"/>
    <a:srgbClr val="003366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9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b="7711"/>
          <a:stretch>
            <a:fillRect/>
          </a:stretch>
        </p:blipFill>
        <p:spPr>
          <a:xfrm>
            <a:off x="1239520" y="2205355"/>
            <a:ext cx="6919595" cy="371665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26384" y="1017287"/>
            <a:ext cx="60486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+mn-ea"/>
              </a:rPr>
              <a:t>24.</a:t>
            </a:r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少年闰土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39165" y="1927225"/>
            <a:ext cx="7566660" cy="1568746"/>
          </a:xfrm>
          <a:prstGeom prst="plaque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他们不知道一些事，闰土在海边时，他们都和我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一样只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看见院子里高墙上的四角的天空。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34340" y="1028700"/>
            <a:ext cx="1675765" cy="57845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39165" y="4101465"/>
            <a:ext cx="7567295" cy="1721580"/>
          </a:xfrm>
          <a:prstGeom prst="roundRect">
            <a:avLst/>
          </a:prstGeom>
          <a:solidFill>
            <a:srgbClr val="C5E0B4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“他们”指的是作者往常的朋友。</a:t>
            </a:r>
            <a:r>
              <a:rPr lang="zh-CN" sz="2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“四角天空”说明“我”和那些地主少爷们生活圈子小，知识面狭窄。这些话表达了“我”对闰土的广阔生活天地的向往和对现状的不满。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563245" y="1055370"/>
            <a:ext cx="1766570" cy="57844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课文研读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59460" y="2004695"/>
            <a:ext cx="3446780" cy="2914353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       一眼就认出走进来的人，灰黄的皮肤，尖长的脸，又肿又红的眼睛配着一张毫无生气的嘴，他就是闰土。                                                </a:t>
            </a:r>
          </a:p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———节选自《故乡》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9910" y="1633855"/>
            <a:ext cx="4602480" cy="363347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1390" y="1709420"/>
            <a:ext cx="3095625" cy="38004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5450" y="981075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走进作者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15290" y="1709420"/>
            <a:ext cx="58458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zh-CN" sz="2800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鲁迅</a:t>
            </a:r>
            <a:r>
              <a:rPr lang="zh-CN" altLang="zh-CN" sz="2000" dirty="0">
                <a:sym typeface="+mn-ea"/>
              </a:rPr>
              <a:t>（</a:t>
            </a:r>
            <a:r>
              <a:rPr lang="en-US" altLang="zh-CN" sz="2000" dirty="0">
                <a:sym typeface="+mn-ea"/>
              </a:rPr>
              <a:t>1881</a:t>
            </a:r>
            <a:r>
              <a:rPr lang="zh-CN" altLang="zh-CN" sz="2000" dirty="0">
                <a:sym typeface="+mn-ea"/>
              </a:rPr>
              <a:t>～</a:t>
            </a:r>
            <a:r>
              <a:rPr lang="en-US" altLang="zh-CN" sz="2000" dirty="0">
                <a:sym typeface="+mn-ea"/>
              </a:rPr>
              <a:t>1936</a:t>
            </a:r>
            <a:r>
              <a:rPr lang="zh-CN" altLang="zh-CN" sz="2000" dirty="0">
                <a:sym typeface="+mn-ea"/>
              </a:rPr>
              <a:t>）   </a:t>
            </a:r>
            <a:r>
              <a:rPr lang="zh-CN" altLang="zh-CN" sz="2000" dirty="0"/>
              <a:t> 中国文学家、思想家和革命家。原名</a:t>
            </a:r>
            <a:r>
              <a:rPr lang="zh-CN" altLang="zh-CN" sz="2000" b="1" dirty="0">
                <a:solidFill>
                  <a:srgbClr val="FF0000"/>
                </a:solidFill>
              </a:rPr>
              <a:t>周树人</a:t>
            </a:r>
            <a:r>
              <a:rPr lang="zh-CN" altLang="zh-CN" sz="2000" dirty="0"/>
              <a:t>，字豫才，浙江绍兴人。</a:t>
            </a:r>
            <a:r>
              <a:rPr lang="en-US" altLang="zh-CN" sz="2000" dirty="0"/>
              <a:t>1918</a:t>
            </a:r>
            <a:r>
              <a:rPr lang="zh-CN" altLang="zh-CN" sz="2000" dirty="0"/>
              <a:t>年</a:t>
            </a:r>
            <a:r>
              <a:rPr lang="en-US" altLang="zh-CN" sz="2000" dirty="0"/>
              <a:t>5</a:t>
            </a:r>
            <a:r>
              <a:rPr lang="zh-CN" altLang="zh-CN" sz="2000" dirty="0"/>
              <a:t>月，首次用笔名“鲁迅”发表中国现代文学史上第一篇白话小说</a:t>
            </a:r>
            <a:r>
              <a:rPr lang="zh-CN" altLang="zh-CN" sz="2000" b="1" dirty="0">
                <a:solidFill>
                  <a:srgbClr val="FF0000"/>
                </a:solidFill>
              </a:rPr>
              <a:t>《狂人日记》</a:t>
            </a:r>
            <a:r>
              <a:rPr lang="zh-CN" altLang="zh-CN" sz="2000" dirty="0"/>
              <a:t>，奠定了新文学运动的基石。</a:t>
            </a:r>
            <a:r>
              <a:rPr lang="en-US" altLang="zh-CN" sz="2000" dirty="0"/>
              <a:t>1927</a:t>
            </a:r>
            <a:r>
              <a:rPr lang="zh-CN" altLang="zh-CN" sz="2000" dirty="0"/>
              <a:t>～</a:t>
            </a:r>
            <a:r>
              <a:rPr lang="en-US" altLang="zh-CN" sz="2000" dirty="0"/>
              <a:t>1935</a:t>
            </a:r>
            <a:r>
              <a:rPr lang="zh-CN" altLang="zh-CN" sz="2000" dirty="0"/>
              <a:t>年期间的杂文，深刻地分析了各种社会问题，表现出卓越的政治远见和韧性的战斗精神，对中国革命文化事业作出了巨大的贡献。代表作有</a:t>
            </a:r>
            <a:r>
              <a:rPr lang="zh-CN" altLang="zh-CN" sz="2000" b="1" dirty="0">
                <a:solidFill>
                  <a:srgbClr val="FF0000"/>
                </a:solidFill>
              </a:rPr>
              <a:t>《彷徨》《野草》《朝花夕拾》</a:t>
            </a:r>
            <a:r>
              <a:rPr lang="zh-CN" altLang="zh-CN" sz="2000" dirty="0"/>
              <a:t>等。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7045" y="1011555"/>
            <a:ext cx="1958340" cy="646703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字词讲解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03855" y="2454275"/>
            <a:ext cx="5151755" cy="35744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7045" y="2326640"/>
            <a:ext cx="229362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66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祭祀</a:t>
            </a:r>
            <a:endParaRPr lang="zh-CN" altLang="en-US" sz="66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97840" y="975360"/>
            <a:ext cx="2193290" cy="5784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字词讲解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206500" y="2999740"/>
            <a:ext cx="204724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6600">
                <a:latin typeface="微软雅黑" panose="020B0503020204020204" charset="-122"/>
                <a:ea typeface="微软雅黑" panose="020B0503020204020204" charset="-122"/>
              </a:rPr>
              <a:t>忙月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7280" y="2035810"/>
            <a:ext cx="4522470" cy="3564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t="23923"/>
          <a:stretch>
            <a:fillRect/>
          </a:stretch>
        </p:blipFill>
        <p:spPr>
          <a:xfrm>
            <a:off x="1330325" y="2555240"/>
            <a:ext cx="6670675" cy="33889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7840" y="975360"/>
            <a:ext cx="2193290" cy="5784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字词讲解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497705" y="1729105"/>
            <a:ext cx="204724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6600">
                <a:latin typeface="微软雅黑" panose="020B0503020204020204" charset="-122"/>
                <a:ea typeface="微软雅黑" panose="020B0503020204020204" charset="-122"/>
              </a:rPr>
              <a:t>秕谷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97840" y="975360"/>
            <a:ext cx="2193290" cy="5784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字词讲解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206500" y="2999740"/>
            <a:ext cx="204724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6600">
                <a:latin typeface="微软雅黑" panose="020B0503020204020204" charset="-122"/>
                <a:ea typeface="微软雅黑" panose="020B0503020204020204" charset="-122"/>
              </a:rPr>
              <a:t>鹁鸪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t="4724"/>
          <a:stretch>
            <a:fillRect/>
          </a:stretch>
        </p:blipFill>
        <p:spPr>
          <a:xfrm>
            <a:off x="3253740" y="2097405"/>
            <a:ext cx="4709160" cy="350901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97840" y="975360"/>
            <a:ext cx="1672590" cy="5784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脉络梳理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40080" y="1661160"/>
            <a:ext cx="8139430" cy="45218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全文共</a:t>
            </a:r>
            <a:r>
              <a:rPr 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</a:t>
            </a:r>
            <a:r>
              <a:rPr 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个自然段,可分为</a:t>
            </a:r>
            <a:r>
              <a:rPr 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</a:t>
            </a:r>
            <a:r>
              <a:rPr lang="zh-CN" altLang="zh-CN" sz="2400" dirty="0">
                <a:solidFill>
                  <a:srgbClr val="FF0000"/>
                </a:solidFill>
              </a:rPr>
              <a:t>部分</a:t>
            </a:r>
            <a:r>
              <a:rPr 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</a:t>
            </a:r>
            <a:r>
              <a:rPr lang="zh-CN" altLang="zh-CN" sz="2400" b="1" dirty="0">
                <a:solidFill>
                  <a:srgbClr val="00B050"/>
                </a:solidFill>
              </a:rPr>
              <a:t>部分</a:t>
            </a:r>
            <a:r>
              <a:rPr 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第1自然段）：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写“我”记忆中的闰土勇敢机敏.</a:t>
            </a:r>
          </a:p>
          <a:p>
            <a:pPr>
              <a:lnSpc>
                <a:spcPct val="120000"/>
              </a:lnSpc>
            </a:pPr>
            <a:r>
              <a:rPr 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</a:t>
            </a:r>
            <a:r>
              <a:rPr lang="zh-CN" altLang="zh-CN" sz="2400" b="1" dirty="0">
                <a:solidFill>
                  <a:srgbClr val="00B050"/>
                </a:solidFill>
              </a:rPr>
              <a:t>部分</a:t>
            </a:r>
            <a:r>
              <a:rPr 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第2、3自然段）：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写“我”和闰土是主仆,他来“我”家帮忙,所以“我”和他认识了.</a:t>
            </a:r>
          </a:p>
          <a:p>
            <a:pPr>
              <a:lnSpc>
                <a:spcPct val="120000"/>
              </a:lnSpc>
            </a:pPr>
            <a:r>
              <a:rPr 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</a:t>
            </a:r>
            <a:r>
              <a:rPr lang="zh-CN" altLang="zh-CN" sz="2400" b="1" dirty="0">
                <a:solidFill>
                  <a:srgbClr val="00B050"/>
                </a:solidFill>
              </a:rPr>
              <a:t>部分</a:t>
            </a:r>
            <a:r>
              <a:rPr 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第4、5自然段）：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“我”第一次跟闰土见面,他很怕羞,但我们很快就熟识了.</a:t>
            </a:r>
          </a:p>
          <a:p>
            <a:pPr>
              <a:lnSpc>
                <a:spcPct val="120000"/>
              </a:lnSpc>
            </a:pPr>
            <a:r>
              <a:rPr 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第四</a:t>
            </a:r>
            <a:r>
              <a:rPr lang="zh-CN" altLang="zh-CN" sz="2400" b="1" dirty="0">
                <a:solidFill>
                  <a:srgbClr val="00B050"/>
                </a:solidFill>
              </a:rPr>
              <a:t>部分</a:t>
            </a:r>
            <a:r>
              <a:rPr 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第6～1</a:t>
            </a:r>
            <a:r>
              <a:rPr lang="en-US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自然段）：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写闰土给“我”讲捕鸟,拾贝壳,看瓜,看跳鱼等有趣的生活.</a:t>
            </a:r>
          </a:p>
          <a:p>
            <a:pPr>
              <a:lnSpc>
                <a:spcPct val="120000"/>
              </a:lnSpc>
            </a:pPr>
            <a:r>
              <a:rPr 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第五</a:t>
            </a:r>
            <a:r>
              <a:rPr lang="zh-CN" altLang="zh-CN" sz="2400" b="1" dirty="0">
                <a:solidFill>
                  <a:srgbClr val="00B050"/>
                </a:solidFill>
              </a:rPr>
              <a:t>部分</a:t>
            </a:r>
            <a:r>
              <a:rPr lang="zh-CN" sz="24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</a:t>
            </a:r>
            <a:r>
              <a:rPr 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自然段）：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闰土和“我”分别了,友谊也中断了,但“我”很怀念他.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69925" y="2678430"/>
            <a:ext cx="3839845" cy="2414573"/>
          </a:xfrm>
          <a:prstGeom prst="snip2Diag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“啊！闰土的心里有无穷无尽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希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奇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的事……”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97840" y="975360"/>
            <a:ext cx="1765300" cy="58295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重点研读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44795" y="2018665"/>
            <a:ext cx="2970530" cy="3576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465455" y="998220"/>
            <a:ext cx="1736725" cy="57844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课文研读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772660" y="3618865"/>
            <a:ext cx="56578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海滩上拾贝</a:t>
            </a: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6117590" y="3722370"/>
            <a:ext cx="2209800" cy="17716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19850" y="568134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海边看鱼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lum bright="12000"/>
          </a:blip>
          <a:stretch>
            <a:fillRect/>
          </a:stretch>
        </p:blipFill>
        <p:spPr>
          <a:xfrm>
            <a:off x="4772660" y="1130300"/>
            <a:ext cx="2842895" cy="18745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521325" y="3004820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瓜地里刺猹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lum bright="6000"/>
          </a:blip>
          <a:stretch>
            <a:fillRect/>
          </a:stretch>
        </p:blipFill>
        <p:spPr>
          <a:xfrm>
            <a:off x="584200" y="1703070"/>
            <a:ext cx="2934335" cy="20193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92480" y="3722370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雪地上捕鸟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lum bright="12000"/>
          </a:blip>
          <a:stretch>
            <a:fillRect/>
          </a:stretch>
        </p:blipFill>
        <p:spPr>
          <a:xfrm>
            <a:off x="2614930" y="4037330"/>
            <a:ext cx="1965960" cy="2165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aed65a97-54c7-4a0a-ae9f-463575f97241}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3</TotalTime>
  <Words>466</Words>
  <Application>Microsoft Office PowerPoint</Application>
  <PresentationFormat>On-screen Show (4:3)</PresentationFormat>
  <Paragraphs>32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409</cp:revision>
  <dcterms:created xsi:type="dcterms:W3CDTF">2013-11-14T01:26:00Z</dcterms:created>
  <dcterms:modified xsi:type="dcterms:W3CDTF">2019-08-10T12:04:04Z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