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74" r:id="rId2"/>
    <p:sldId id="265" r:id="rId3"/>
    <p:sldId id="317" r:id="rId4"/>
    <p:sldId id="318" r:id="rId5"/>
    <p:sldId id="319" r:id="rId6"/>
    <p:sldId id="320" r:id="rId7"/>
    <p:sldId id="266" r:id="rId8"/>
    <p:sldId id="321" r:id="rId9"/>
    <p:sldId id="322" r:id="rId10"/>
    <p:sldId id="323" r:id="rId11"/>
    <p:sldId id="324" r:id="rId12"/>
    <p:sldId id="325" r:id="rId13"/>
    <p:sldId id="326" r:id="rId14"/>
    <p:sldId id="327" r:id="rId15"/>
    <p:sldId id="328" r:id="rId16"/>
    <p:sldId id="316" r:id="rId17"/>
    <p:sldId id="329" r:id="rId18"/>
    <p:sldId id="330" r:id="rId19"/>
    <p:sldId id="331" r:id="rId20"/>
    <p:sldId id="332" r:id="rId21"/>
    <p:sldId id="333" r:id="rId22"/>
    <p:sldId id="334" r:id="rId23"/>
    <p:sldId id="335"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494" autoAdjust="0"/>
  </p:normalViewPr>
  <p:slideViewPr>
    <p:cSldViewPr showGuides="1">
      <p:cViewPr varScale="1">
        <p:scale>
          <a:sx n="92" d="100"/>
          <a:sy n="92" d="100"/>
        </p:scale>
        <p:origin x="94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2017-05-15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FC5C579-5EAB-4D4D-A688-CF27E536ED03}" type="slidenum">
              <a:rPr lang="zh-CN" altLang="en-US" smtClean="0"/>
              <a:t>2</a:t>
            </a:fld>
            <a:endParaRPr lang="zh-CN" altLang="en-US"/>
          </a:p>
        </p:txBody>
      </p:sp>
    </p:spTree>
    <p:extLst>
      <p:ext uri="{BB962C8B-B14F-4D97-AF65-F5344CB8AC3E}">
        <p14:creationId xmlns:p14="http://schemas.microsoft.com/office/powerpoint/2010/main" val="1151259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FC5C579-5EAB-4D4D-A688-CF27E536ED03}" type="slidenum">
              <a:rPr lang="zh-CN" altLang="en-US" smtClean="0"/>
              <a:t>3</a:t>
            </a:fld>
            <a:endParaRPr lang="zh-CN" altLang="en-US"/>
          </a:p>
        </p:txBody>
      </p:sp>
    </p:spTree>
    <p:extLst>
      <p:ext uri="{BB962C8B-B14F-4D97-AF65-F5344CB8AC3E}">
        <p14:creationId xmlns:p14="http://schemas.microsoft.com/office/powerpoint/2010/main" val="39676799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FC5C579-5EAB-4D4D-A688-CF27E536ED03}" type="slidenum">
              <a:rPr lang="zh-CN" altLang="en-US" smtClean="0"/>
              <a:t>4</a:t>
            </a:fld>
            <a:endParaRPr lang="zh-CN" altLang="en-US"/>
          </a:p>
        </p:txBody>
      </p:sp>
    </p:spTree>
    <p:extLst>
      <p:ext uri="{BB962C8B-B14F-4D97-AF65-F5344CB8AC3E}">
        <p14:creationId xmlns:p14="http://schemas.microsoft.com/office/powerpoint/2010/main" val="8407919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FC5C579-5EAB-4D4D-A688-CF27E536ED03}" type="slidenum">
              <a:rPr lang="zh-CN" altLang="en-US" smtClean="0"/>
              <a:t>5</a:t>
            </a:fld>
            <a:endParaRPr lang="zh-CN" altLang="en-US"/>
          </a:p>
        </p:txBody>
      </p:sp>
    </p:spTree>
    <p:extLst>
      <p:ext uri="{BB962C8B-B14F-4D97-AF65-F5344CB8AC3E}">
        <p14:creationId xmlns:p14="http://schemas.microsoft.com/office/powerpoint/2010/main" val="32381581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FC5C579-5EAB-4D4D-A688-CF27E536ED03}" type="slidenum">
              <a:rPr lang="zh-CN" altLang="en-US" smtClean="0"/>
              <a:t>6</a:t>
            </a:fld>
            <a:endParaRPr lang="zh-CN" altLang="en-US"/>
          </a:p>
        </p:txBody>
      </p:sp>
    </p:spTree>
    <p:extLst>
      <p:ext uri="{BB962C8B-B14F-4D97-AF65-F5344CB8AC3E}">
        <p14:creationId xmlns:p14="http://schemas.microsoft.com/office/powerpoint/2010/main" val="22900740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slide" Target="../slides/slide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 action="ppaction://noaction"/>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userDrawn="1"/>
        </p:nvSpPr>
        <p:spPr>
          <a:xfrm rot="16200000">
            <a:off x="4183381" y="-4183381"/>
            <a:ext cx="77723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单元整合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16.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16.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slide" Target="slide16.xml"/><Relationship Id="rId4" Type="http://schemas.openxmlformats.org/officeDocument/2006/relationships/slide" Target="slide7.xml"/></Relationships>
</file>

<file path=ppt/slides/_rels/slide2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16.xml"/></Relationships>
</file>

<file path=ppt/slides/_rels/slide2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16.xml"/></Relationships>
</file>

<file path=ppt/slides/_rels/slide2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16.xml"/></Relationships>
</file>

<file path=ppt/slides/_rels/slide2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16.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slide" Target="slide16.xml"/><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slide" Target="slide16.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slide" Target="slide16.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slide" Target="slide16.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16.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16.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  元  整  合</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strip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萤火虫求偶时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雌雄之间会发出特异的闪光信号以吸引异性并交尾。然而城市的亮光干扰了它们的闪光交流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当萤火虫感知到外界灯光时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就会停止发光、飞行、求偶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最终导致种群减少甚至灭绝。去年夏季一些城市刮起萤火虫展览热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千里迢迢从外省引入萤火虫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然后在公园放飞。但萤火虫的很多种类年复一年地在同一个栖息地聚集、交配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即使栖息地遭到破坏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也不会迁往别处。萤火虫成虫的唯一使命就是繁殖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寿命很短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长的也就十几天。萤火虫本就不适合长途迁徙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目的地栖息环境又不太合适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它几乎活不了几天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繁殖就更是不可能了。不少专家为此呼吁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与其引进萤火虫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不如改善自然环境。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5190005"/>
      </p:ext>
    </p:extLst>
  </p:cSld>
  <p:clrMapOvr>
    <a:masterClrMapping/>
  </p:clrMapOvr>
  <mc:AlternateContent xmlns:mc="http://schemas.openxmlformats.org/markup-compatibility/2006">
    <mc:Choice xmlns:p14="http://schemas.microsoft.com/office/powerpoint/2010/main" Requires="p14">
      <p:transition spd="slow" p14:dur="1600">
        <p:pull dir="ru"/>
      </p:transition>
    </mc:Choice>
    <mc:Fallback>
      <p:transition spd="slow">
        <p:pull dir="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那些曾在林间泽畔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熠耀宵行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如今已与我们渐行渐远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靠人工引进不能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来它们的回归。</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萤火虫是自然的</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也是文化的</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但归根结底是自然的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因而要靠自然来解决。而且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保护萤火虫不能光着眼于一个物种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而是要通过保护整片栖息地来保护许多物种。如果做到这一点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引来的肯定不只萤火虫。萤火虫如是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熊猫如是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白鹳也如是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我们应多想想如何对自然更友好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与万物共存共荣。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摘编自《新华文摘》</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65046363"/>
      </p:ext>
    </p:extLst>
  </p:cSld>
  <p:clrMapOvr>
    <a:masterClrMapping/>
  </p:clrMapOvr>
  <mc:AlternateContent xmlns:mc="http://schemas.openxmlformats.org/markup-compatibility/2006">
    <mc:Choice xmlns:p14="http://schemas.microsoft.com/office/powerpoint/2010/main" Requires="p14">
      <p:transition spd="slow" p14:dur="1600">
        <p:dissolve/>
      </p:transition>
    </mc:Choice>
    <mc:Fallback>
      <p:transition spd="slow">
        <p:dissolv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4880"/>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下列对文章的概括与分析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科学家受萤火虫发光器的启发而发明的荧光灯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在减少热损耗方面成效显著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但发光率不如萤火虫。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科学家模仿萤火虫发光器的天然结构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用以制作</a:t>
            </a:r>
            <a:r>
              <a:rPr lang="en-US" altLang="zh-CN" sz="2200" dirty="0">
                <a:solidFill>
                  <a:srgbClr val="000000"/>
                </a:solidFill>
                <a:latin typeface="Times New Roman" panose="02020603050405020304" pitchFamily="18" charset="0"/>
                <a:cs typeface="Times New Roman" panose="02020603050405020304" pitchFamily="18" charset="0"/>
              </a:rPr>
              <a:t>LED</a:t>
            </a:r>
            <a:r>
              <a:rPr lang="zh-CN" altLang="zh-CN" sz="2200" dirty="0">
                <a:solidFill>
                  <a:srgbClr val="000000"/>
                </a:solidFill>
                <a:latin typeface="Times New Roman" panose="02020603050405020304" pitchFamily="18" charset="0"/>
                <a:cs typeface="Times New Roman" panose="02020603050405020304" pitchFamily="18" charset="0"/>
              </a:rPr>
              <a:t>覆盖层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这种设计在应用中将起到节能的作用。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人们选择萤火虫特有的虫荧光素酶基因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将其运用于癌细胞检测、玉米新品系的培育和水质检测。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引进萤火虫的做法不合乎自然规律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因为长途迁徙影响其正常繁殖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异地放飞又改变其栖息环境。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对一个物种的保护必将使其他物种获益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因而做好了萤火虫的保护工作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引来的肯定不只萤火虫。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28989908"/>
      </p:ext>
    </p:extLst>
  </p:cSld>
  <p:clrMapOvr>
    <a:masterClrMapping/>
  </p:clrMapOvr>
  <mc:AlternateContent xmlns:mc="http://schemas.openxmlformats.org/markup-compatibility/2006">
    <mc:Choice xmlns:p14="http://schemas.microsoft.com/office/powerpoint/2010/main" Requires="p14">
      <p:transition spd="slow" p14:dur="1600">
        <p:strips dir="rd"/>
      </p:transition>
    </mc:Choice>
    <mc:Fallback>
      <p:transition spd="slow">
        <p:strips dir="r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将其运用</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虫荧光素酶基因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这与原文信息不符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是偷换概念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文章中的表述是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还利用基因转移技术把萤火虫的基因转移到玉米中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可用于水质检测的是萤火虫体内的腺甙磷酸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而不是虫荧光素酶基因。</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对一个物种的保护必将使其他物种获益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原文中无此表述。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CE</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20166721"/>
      </p:ext>
    </p:extLst>
  </p:cSld>
  <p:clrMapOvr>
    <a:masterClrMapping/>
  </p:clrMapOvr>
  <mc:AlternateContent xmlns:mc="http://schemas.openxmlformats.org/markup-compatibility/2006">
    <mc:Choice xmlns:p14="http://schemas.microsoft.com/office/powerpoint/2010/main" Requires="p14">
      <p:transition spd="slow" p14:dur="16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为保护萤火虫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我们要注意萤火虫的哪些习性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应先找到信息在原文中所在的地方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信息主要集中在文章的最后三段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概括要点时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应分点归纳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使答案条理。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答案要点</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萤火虫对栖息地生态环境有较高要求。</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多不喜迁徙。</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求偶时以闪光信号吸引异性。</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对外界亮光反应敏感。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52918330"/>
      </p:ext>
    </p:extLst>
  </p:cSld>
  <p:clrMapOvr>
    <a:masterClrMapping/>
  </p:clrMapOvr>
  <mc:AlternateContent xmlns:mc="http://schemas.openxmlformats.org/markup-compatibility/2006">
    <mc:Choice xmlns:p14="http://schemas.microsoft.com/office/powerpoint/2010/main" Requires="p14">
      <p:transition spd="slow" p14:dur="16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28805"/>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请根据文本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萤火虫是自然的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也是文化的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但归根结底是自然的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也是文化的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但归根结底是自然的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这句话有两个要点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也是文化的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即强调了萤火虫体现着丰富的文化传统等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而前五段从寄托民族审美情趣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、能启迪科学家发明荧光灯等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第二、三段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、萤火虫的基因研究的价值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第四段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、萤火虫是血吸虫病的防疫助手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第五段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等均表现了萤火虫的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归根结底是自然的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强调了萤火虫是属于大自然的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应重视其自然习性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遵从自然规律来对它加以保护。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答案要点</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也是文化的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有助于人类对血吸虫病的防疫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能启迪人类的科学发明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还是我们民族审美情感的寄托。</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归根结底是自然的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萤火虫是大自然的一分子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对它的保护要遵从大自然的规律。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2764819"/>
      </p:ext>
    </p:extLst>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207143"/>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技法点拨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本单元写作训练对应的是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部分《爱的奉献　学习议论中的记叙》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属于议论文写作中如何使用材料的问题。议论文是通过议论来阐明道理、表达思想的。这一特点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决定了它的语言是概括性的议论语言。议论文语言的概括性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不仅表现在大量的逻辑推理上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还表现在事实论据的叙述上。议论文叙述事实论据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不追求故事的完整与生动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不是为叙述而叙述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而是为议论而叙述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目的是证明论点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叙述事实论据必须简单、清楚和精要。要做到这一点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首先要善于截取材料中能充分证明论点的部分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而舍去与论点无关的内容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其次要学会用概括性的语言来表达。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在写作议论文的过程中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我们运用记叙这一表达方式时应做到以下三点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89187987"/>
      </p:ext>
    </p:extLst>
  </p:cSld>
  <p:clrMapOvr>
    <a:masterClrMapping/>
  </p:clrMapOvr>
  <mc:AlternateContent xmlns:mc="http://schemas.openxmlformats.org/markup-compatibility/2006">
    <mc:Choice xmlns:p14="http://schemas.microsoft.com/office/powerpoint/2010/main" Requires="p14">
      <p:transition spd="slow" p14:dur="1600">
        <p:strips dir="rd"/>
      </p:transition>
    </mc:Choice>
    <mc:Fallback>
      <p:transition spd="slow">
        <p:strips dir="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107310"/>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把握文体明差异。议论文中的记叙与记叙文中的记叙有着很大的区别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记叙文强调形象性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要求记叙细致入微、生动传神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而议论文中的记叙则是为分析问题、论证观点服务的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强调语言的概括性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即用简明扼要的语言凸显事实中与论点相连的规律、本质。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紧扣论点叙关键。议论文中运用的事例在生活中都是完整、充实、充满细节的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可是在写作过程中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却不能照搬照抄。我们必须根据中心论点对事例进行恰如其分的剪裁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提炼与论点相连的本质性、规律性内容加以叙述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为论证论点服务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而不能以详尽的叙述代替议论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喧宾夺主。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不枝不蔓巧点题。议论文中的记叙是为了证明论点的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都要受观点的限制。因此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在记叙时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要不枝不蔓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简明扼要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凡是与观点无关的内容都舍弃。记叙后一定要有分析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要紧扣中心论点或分论点。不能记叙是记叙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议论是议论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互不交融。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88058210"/>
      </p:ext>
    </p:extLst>
  </p:cSld>
  <p:clrMapOvr>
    <a:masterClrMapping/>
  </p:clrMapOvr>
  <mc:AlternateContent xmlns:mc="http://schemas.openxmlformats.org/markup-compatibility/2006">
    <mc:Choice xmlns:p14="http://schemas.microsoft.com/office/powerpoint/2010/main" Requires="p14">
      <p:transition spd="slow" p14:dur="1600">
        <p:wipe dir="d"/>
      </p:transition>
    </mc:Choice>
    <mc:Fallback>
      <p:transition spd="slow">
        <p:wipe dir="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范文赏析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按照要求作文。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大连市一位公交车司机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在行车途中心脏病突发。在生命的最后一刻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他做了三件事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把汽车开到路边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用生命的最后一点儿力气拉下手动刹车闸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把车门打开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让乘客下车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然后熄灭了发动机。做完这三件事后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他静静地趴在方向盘上停止了呼吸。不是人人都会碰上这类罕见的事情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但每个人都会见到、听到一些平凡而又感人的关爱他人的故事。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谈平凡生活中的爱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写一篇文章。立意自定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题目自拟。不少于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6520433"/>
      </p:ext>
    </p:extLst>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平凡的爱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平凡的美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有人抱怨生活中缺少爱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其实爱就在我们身边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只是我们缺少发现的眼睛。父母慈爱的目光、温馨的关怀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老师善意的批评、耐心的教诲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朋友问候的短信、默默的帮助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只要我们用心感受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生活中处处有爱。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爱是一种平凡而又伟大的情感。爱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不一定要山盟海誓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不需要激昂的宣言。爱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就在我们的一言一行中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就在生活的点点滴滴中。在平凡的生活中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我们可以创造伟大的爱。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06116387"/>
      </p:ext>
    </p:extLst>
  </p:cSld>
  <p:clrMapOvr>
    <a:masterClrMapping/>
  </p:clrMapOvr>
  <mc:AlternateContent xmlns:mc="http://schemas.openxmlformats.org/markup-compatibility/2006">
    <mc:Choice xmlns:p14="http://schemas.microsoft.com/office/powerpoint/2010/main" Requires="p14">
      <p:transition spd="slow" p14:dur="1600">
        <p:wipe dir="d"/>
      </p:transition>
    </mc:Choice>
    <mc:Fallback>
      <p:transition spd="slow">
        <p:wipe di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3"/>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836713"/>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10524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本单元所选文章是科普作品。科普就是科学技术普及的简称。人类的科学和技术活动包括两个方面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一是科学技术的研究与开发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二是科学技术的传播与人才培养。因此科普是科技工作的重要组成部分。科普就是把人类研究开发的科学知识、科学方法以及融入其中的科学思想和科学精神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通过多种方法、多种途径传播到社会的方方面面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使之为公众所理解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用以开发智力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提高素质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培养人才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发展生产力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并使公众有能力参与科技政策的决策活动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促进社会的物质文明和精神文明的发展。这类文章的特点主要是在准确、科学的说明中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兼用文艺笔调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以富有诗意、饱含感情、生动活泼、形象风趣的语言和拟人、比喻等修辞手法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向读者传达科学知识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使人们在了解科学知识的同时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受到文学的陶冶。学习这些文章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我们一方面要抓住主要信息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把握文章说明对象的特征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理清说明的顺序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学习说明的方法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要反复朗读作品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体会作品的用语之妙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学习作者的科学精神和伟大品格。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dissolve/>
      </p:transition>
    </mc:Choice>
    <mc:Fallback>
      <p:transition spd="slow">
        <p:dissolv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忠于职守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兢兢业业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就能在平凡的岗位上书写爱的奇迹。寒风萧瑟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冰雪飘零。长沙公交车司机周泽良在驾车途中突然发病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面对滚滚车流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面对湿滑的道路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他用生命的最后一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将车稳稳地停靠在路旁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避免了一场特大的交通事故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挽救了</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多个鲜活的生命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温暖了千万颗冰冷的心。邮递员楷模王顺友</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年行走在马班邮路上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过滩涉水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翻山越岭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为苍凉的木里地区带来光明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送去希望。</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没延误一个班期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没丢失一封邮件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投递准确率达</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。他用一个人的长征传邮万里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书写了一段世界邮政史上的传奇。牢记责任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恪尽职守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平凡的岗位上也能创造伟大的爱。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5736876"/>
      </p:ext>
    </p:extLst>
  </p:cSld>
  <p:clrMapOvr>
    <a:masterClrMapping/>
  </p:clrMapOvr>
  <mc:AlternateContent xmlns:mc="http://schemas.openxmlformats.org/markup-compatibility/2006">
    <mc:Choice xmlns:p14="http://schemas.microsoft.com/office/powerpoint/2010/main" Requires="p14">
      <p:transition spd="slow" p14:dur="1600">
        <p:split/>
      </p:transition>
    </mc:Choice>
    <mc:Fallback>
      <p:transition spd="slow">
        <p:spli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4" name="矩形 3"/>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乐于助人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关爱他人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就能在一件件小事中书写人间的大爱。助人为乐是中华民族的传统美德。雷锋是助人为乐的典型。他生活艰苦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却常用省下的钱去帮助别人。他出差在外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好事做一路。林秀贞</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年如一日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克服了常人难以想象的各种困难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义务赡养了</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位与自己及家庭成员无任何血缘关系的孤寡老人。她默默地资助</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个贫困孩子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使他们圆了大学梦。她让一村之中鳏寡孤独废疾者皆有所养。生活中的小事能创造伟大的爱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林秀贞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这个普通的农妇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用一件件平凡的小事书写了人间的大爱。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0059238"/>
      </p:ext>
    </p:extLst>
  </p:cSld>
  <p:clrMapOvr>
    <a:masterClrMapping/>
  </p:clrMapOvr>
  <mc:AlternateContent xmlns:mc="http://schemas.openxmlformats.org/markup-compatibility/2006">
    <mc:Choice xmlns:p14="http://schemas.microsoft.com/office/powerpoint/2010/main" Requires="p14">
      <p:transition spd="slow" p14:dur="1600">
        <p:pull/>
      </p:transition>
    </mc:Choice>
    <mc:Fallback>
      <p:transition spd="slow">
        <p:pull/>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13919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热爱祖国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执着追求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就能用火热的赤子之心谱写爱的乐章。古往今来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有多少仁人志士在平凡的人生追求中写下了伟大的爱国诗篇。岳飞的满腔热血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文天祥的一片丹心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苏武的一根汉节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早已载入史册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成为民族的精神瑰宝。科学家钱学森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在新中国成立之初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放弃在国外的优越条件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冲破重重阻挠返回祖国。归国后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他苦攻难关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培养科研团队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关爱同事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提携后人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为我国的科学事业做出了巨大的贡献。执着的追求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创造伟大的爱。钱学森用拳拳的赤子之心将平凡的人生岁月谱写成了一曲激越的爱国乐章。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平凡生活中处处有爱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爱是人类生存发展所必需的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然而现实生活中缺乏爱的人也委实不少。落水小孩命悬一线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没有一个人愿意去救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白发老人摔倒在地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路人怕惹麻烦匆匆而过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小偷正在行窃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七尺男儿却装作什么也没看见</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凡此种种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我们要坚决反对。我们要做心明眼亮的人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做有爱心的人。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83882358"/>
      </p:ext>
    </p:extLst>
  </p:cSld>
  <p:clrMapOvr>
    <a:masterClrMapping/>
  </p:clrMapOvr>
  <mc:AlternateContent xmlns:mc="http://schemas.openxmlformats.org/markup-compatibility/2006">
    <mc:Choice xmlns:p14="http://schemas.microsoft.com/office/powerpoint/2010/main" Requires="p14">
      <p:transition spd="slow" p14:dur="1600">
        <p:cover/>
      </p:transition>
    </mc:Choice>
    <mc:Fallback>
      <p:transition spd="slow">
        <p:cove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在平凡的生活中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只要我们坚守自己的职责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关爱他人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执着追求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就能创造伟大的爱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就能使平凡的生活绽放出伟大的光芒。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文章开篇扣题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用排比的形式列举生活中处处有爱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第二段指出爱是一种平凡而又伟大的情感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为提出论点做准备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接下来提出三个分论点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并通过叙述具体事例证明分论点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呼应文题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呼应前文内容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再次点明观点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收束全文。事例的叙述简明概括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详略有致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充分体现了议论文中记叙的特点。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4023813"/>
      </p:ext>
    </p:extLst>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3"/>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836713"/>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3664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在科学技术日益发达的今天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科普文章的阅读能力显得越来越重要。科普文章阅读是高考试题的重要组成部分。科普文章紧紧跟踪现代高科技各个领域的最新成果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在选取的各领域最新、最具前瞻性的研究成果中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尤其青睐生物学、生命科学等研究领域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并密切关注影响人类生存的引人注目的科技动态。科普文章阅读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可按以下五个步骤实施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读。通读全文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争取完全读懂。在读的过程中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如有个别语句不能够读懂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用笔勾画下来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继续阅读后面的内容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然后结合上下文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认真揣摩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力争把握全文的基本内容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形成整体印象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初步了解主要信息。要边读边理解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每读完一个长句或段落之后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可以在自己的头脑中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复述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以加深认识。在通读全文时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应重点留意段的首句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因为这些句子多揭示了本段的主要内容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常与全文主旨密切相关。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66182173"/>
      </p:ext>
    </p:extLst>
  </p:cSld>
  <p:clrMapOvr>
    <a:masterClrMapping/>
  </p:clrMapOvr>
  <mc:AlternateContent xmlns:mc="http://schemas.openxmlformats.org/markup-compatibility/2006">
    <mc:Choice xmlns:p14="http://schemas.microsoft.com/office/powerpoint/2010/main" Requires="p14">
      <p:transition spd="slow" p14:dur="2000">
        <p:cut thruBlk="1"/>
      </p:transition>
    </mc:Choice>
    <mc:Fallback>
      <p:transition spd="slow">
        <p:cut thruBlk="1"/>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3"/>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836713"/>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筛。筛选出文中的关键词句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以备解题之需。关键词主要包括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文中重点阐述的名词术语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表示事物之间逻辑关系的关联词语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对说明新知识、新发现、新理论的形成、发展过程及作用有重要意义的修饰语、限制语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主要是表程度、数量、范围、特征、功能的副词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有指代意义的词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与此相反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等。关键句则主要包括揭示文章或文段主要意思的中心句、要点句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表明结构层次的联结句以及使用双重否定、疑问语气的句子等。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07333669"/>
      </p:ext>
    </p:extLst>
  </p:cSld>
  <p:clrMapOvr>
    <a:masterClrMapping/>
  </p:clrMapOvr>
  <mc:AlternateContent xmlns:mc="http://schemas.openxmlformats.org/markup-compatibility/2006">
    <mc:Choice xmlns:p14="http://schemas.microsoft.com/office/powerpoint/2010/main" Requires="p14">
      <p:transition spd="slow" p14:dur="2000">
        <p:blinds/>
      </p:transition>
    </mc:Choice>
    <mc:Fallback>
      <p:transition spd="slow">
        <p:blind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3"/>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836713"/>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139196"/>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代。在阅读题目的基础上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将题干和选项代入原文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找出与其相对应的句子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一般情况下即前面所列的关键句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。有时对应句可能不止一处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但一般只有一处是符合要求的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因此要仔细辨别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筛选需要的内容。如果确实不止一处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则要进行整合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使之互相补充。同时还要弄清对应句与上下句、全段乃至全文的关系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在其中所处的地位是什么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即弄清点与面的关系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句不离段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段不离篇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比。一定要注意题干和选项所涉及的信息与原文所存在的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。如果选项在原文基础上出现了修饰、限制、补充成分的增减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就要特别小心是否出现了范围的扩大或缩小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程度的加深或减轻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数量的增加或减少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是否改变了原有的因果关系、先后顺序、主次关系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是否将或然性、可能性变为了必然性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预见性变为了现实性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将来时变为了完成时等。另外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还要对比选项之间的异同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找出准确对应题干的选项。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28473062"/>
      </p:ext>
    </p:extLst>
  </p:cSld>
  <p:clrMapOvr>
    <a:masterClrMapping/>
  </p:clrMapOvr>
  <mc:AlternateContent xmlns:mc="http://schemas.openxmlformats.org/markup-compatibility/2006">
    <mc:Choice xmlns:p14="http://schemas.microsoft.com/office/powerpoint/2010/main" Requires="p14">
      <p:transition spd="slow" p14:dur="2000">
        <p:wipe dir="u"/>
      </p:transition>
    </mc:Choice>
    <mc:Fallback>
      <p:transition spd="slow">
        <p:wipe di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3"/>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836713"/>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除。排除干扰项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验证答案。选择一个选项的过程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就是排除其他三个选项的过程。每个题目中设置的干扰项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都是可以从原文中找出依据排除的。但是因为有时原文的表述不尽科学或不尽准确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很多同学在排除的时候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往往不依据原文而凭借其他方面的知识或是自己想当然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结果导致失分。这里强调一点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排除的依据只能是原文。解答自然科学类文章阅读题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可以从排除干扰项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即不符合文意或题意的选项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入手。而要找出干扰项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就得了解干扰项的设置方法。一般而言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设置干扰项主要是在概念、判断上做文章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主要方法有偷换概念、以偏概全、无中生有、本末或源流倒置、夸大其词、答非所问等。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60826377"/>
      </p:ext>
    </p:extLst>
  </p:cSld>
  <p:clrMapOvr>
    <a:masterClrMapping/>
  </p:clrMapOvr>
  <mc:AlternateContent xmlns:mc="http://schemas.openxmlformats.org/markup-compatibility/2006">
    <mc:Choice xmlns:p14="http://schemas.microsoft.com/office/powerpoint/2010/main" Requires="p14">
      <p:transition spd="slow" p14:dur="2000">
        <p:split orient="vert" dir="in"/>
      </p:transition>
    </mc:Choice>
    <mc:Fallback>
      <p:transition spd="slow">
        <p:split orient="vert" dir="in"/>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说不尽的萤火虫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中国有着悠久的萤火虫文化。早在先秦时期的《诗经》中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萤火虫就成为先民的关注对象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町疃鹿场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熠耀宵行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就是描述萤火虫的。古代诗人常借萤火虫抒情达意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唐代杜牧的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银烛秋光冷画屏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轻罗小扇扑流萤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便是千古绝唱。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囊萤夜读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的故事家喻户晓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也曾激励过无数学子发奋努力。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现代人是不再需要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囊萤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来夜读了。到</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科学家受萤火虫发光器的启发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发明出荧光灯。萤火虫发出的荧光是一种生物光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它不同于其他的光会伴生热量的损耗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是目前已知唯一几乎没有热损耗的光源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因此也叫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冷光源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。荧光灯的发明大大提高了能源使用率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但与萤火虫的发光率相比还差得太远。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zoom/>
      </p:transition>
    </mc:Choice>
    <mc:Fallback>
      <p:transition spd="slow">
        <p:zo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08039"/>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研究人员在研究萤火虫发光器时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还意外发现了一种锯齿状排列的鳞片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它可以提高发光器的亮度。科学家将其应用在二极管</a:t>
            </a:r>
            <a:r>
              <a:rPr lang="en-US" altLang="zh-CN" sz="2200" dirty="0">
                <a:solidFill>
                  <a:srgbClr val="000000"/>
                </a:solidFill>
                <a:latin typeface="Times New Roman" panose="02020603050405020304" pitchFamily="18" charset="0"/>
                <a:cs typeface="Times New Roman" panose="02020603050405020304" pitchFamily="18" charset="0"/>
              </a:rPr>
              <a:t>(LED)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的设计中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制作出模仿萤火虫发光器天然结构的</a:t>
            </a:r>
            <a:r>
              <a:rPr lang="en-US" altLang="zh-CN" sz="2200" dirty="0">
                <a:solidFill>
                  <a:srgbClr val="000000"/>
                </a:solidFill>
                <a:latin typeface="Times New Roman" panose="02020603050405020304" pitchFamily="18" charset="0"/>
                <a:cs typeface="Times New Roman" panose="02020603050405020304" pitchFamily="18" charset="0"/>
              </a:rPr>
              <a:t>LED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覆盖层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可使其效率提高</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以上。这种新颖设计可能会在几年内应用在</a:t>
            </a:r>
            <a:r>
              <a:rPr lang="en-US" altLang="zh-CN" sz="2200" dirty="0">
                <a:solidFill>
                  <a:srgbClr val="000000"/>
                </a:solidFill>
                <a:latin typeface="Times New Roman" panose="02020603050405020304" pitchFamily="18" charset="0"/>
                <a:cs typeface="Times New Roman" panose="02020603050405020304" pitchFamily="18" charset="0"/>
              </a:rPr>
              <a:t>LED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萤火虫特有的虫荧光素酶基因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在基因工程中也越来越多地作为遗传标记的首选来检测基因表达。人们不但利用萤火虫的基因检测癌细胞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还利用基因转移技术把萤火虫的基因转移到玉米中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较快地培育出新的具有抗病虫害的玉米新品系。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萤火虫还是血吸虫病的防疫助手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水生萤火虫的幼虫吃包括钉螺在内的螺类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而钉螺正是血吸虫的唯一宿主。萤火虫体内的腺甙磷酸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可作为一种优异的检测剂来检测水的污染程度。萤火虫喜欢植被茂盛、水质干净、空气清新的环境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凡是萤火虫种群分布的地区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都是生态环境保护得比较好的地方。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78134677"/>
      </p:ext>
    </p:extLst>
  </p:cSld>
  <p:clrMapOvr>
    <a:masterClrMapping/>
  </p:clrMapOvr>
  <mc:AlternateContent xmlns:mc="http://schemas.openxmlformats.org/markup-compatibility/2006">
    <mc:Choice xmlns:p14="http://schemas.microsoft.com/office/powerpoint/2010/main" Requires="p14">
      <p:transition spd="slow" p14:dur="1600">
        <p:wipe dir="d"/>
      </p:transition>
    </mc:Choice>
    <mc:Fallback>
      <p:transition spd="slow">
        <p:wipe di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遗憾的是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萤火虫在部分地区已越来越少见。除了自然天敌外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人类成了萤火虫最大的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。美国一些医药公司为了获取萤火虫体内特有的虫荧光素和虫荧光素酶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出价购买萤火虫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导致人们大肆捕捉萤火虫。在日本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上世纪</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年代的工业污染和城市扩张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致使萤火虫幼虫的生存率直线下降。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67828904"/>
      </p:ext>
    </p:extLst>
  </p:cSld>
  <p:clrMapOvr>
    <a:masterClrMapping/>
  </p:clrMapOvr>
  <mc:AlternateContent xmlns:mc="http://schemas.openxmlformats.org/markup-compatibility/2006">
    <mc:Choice xmlns:p14="http://schemas.microsoft.com/office/powerpoint/2010/main" Requires="p14">
      <p:transition spd="slow" p14:dur="1600">
        <p:strips/>
      </p:transition>
    </mc:Choice>
    <mc:Fallback>
      <p:transition spd="slow">
        <p:strips/>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91</TotalTime>
  <Words>3757</Words>
  <Application>Microsoft Office PowerPoint</Application>
  <PresentationFormat>全屏显示(4:3)</PresentationFormat>
  <Paragraphs>125</Paragraphs>
  <Slides>23</Slides>
  <Notes>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23</vt:i4>
      </vt:variant>
    </vt:vector>
  </HeadingPairs>
  <TitlesOfParts>
    <vt:vector size="34" baseType="lpstr">
      <vt:lpstr>NEU-BZ-S92</vt:lpstr>
      <vt:lpstr>方正书宋_GBK</vt:lpstr>
      <vt:lpstr>方正宋黑_GBK</vt:lpstr>
      <vt:lpstr>黑体</vt:lpstr>
      <vt:lpstr>楷体</vt:lpstr>
      <vt:lpstr>宋体</vt:lpstr>
      <vt:lpstr>微软雅黑</vt:lpstr>
      <vt:lpstr>Arial</vt:lpstr>
      <vt:lpstr>Calibri</vt:lpstr>
      <vt:lpstr>Times New Roman</vt:lpstr>
      <vt:lpstr>测控设计模板14新</vt:lpstr>
      <vt:lpstr>单  元  整  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dbc</cp:lastModifiedBy>
  <cp:revision>语文备课大师【全免费】</cp:revision>
  <dcterms:created xsi:type="dcterms:W3CDTF">2015-04-23T00:36:31Z</dcterms:created>
  <dcterms:modified xsi:type="dcterms:W3CDTF">2017-05-15T00:54:48Z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