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339" r:id="rId3"/>
    <p:sldId id="257" r:id="rId4"/>
    <p:sldId id="290" r:id="rId5"/>
    <p:sldId id="307" r:id="rId6"/>
    <p:sldId id="329" r:id="rId8"/>
    <p:sldId id="291" r:id="rId9"/>
    <p:sldId id="293" r:id="rId10"/>
    <p:sldId id="294" r:id="rId11"/>
    <p:sldId id="330" r:id="rId12"/>
    <p:sldId id="332" r:id="rId13"/>
    <p:sldId id="335" r:id="rId14"/>
    <p:sldId id="331" r:id="rId15"/>
    <p:sldId id="308" r:id="rId16"/>
    <p:sldId id="297" r:id="rId17"/>
    <p:sldId id="333" r:id="rId18"/>
    <p:sldId id="296" r:id="rId19"/>
    <p:sldId id="309" r:id="rId20"/>
    <p:sldId id="314" r:id="rId21"/>
    <p:sldId id="298" r:id="rId22"/>
    <p:sldId id="336" r:id="rId23"/>
    <p:sldId id="337" r:id="rId24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楷体" panose="02010609060101010101" charset="-122"/>
      <p:regular r:id="rId29"/>
    </p:embeddedFont>
    <p:embeddedFont>
      <p:font typeface="楷体_GB2312" panose="02010609030101010101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C67"/>
    <a:srgbClr val="EA976B"/>
    <a:srgbClr val="A1C450"/>
    <a:srgbClr val="336600"/>
    <a:srgbClr val="0000FF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218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14453-6C75-4EAB-AF41-6C401C7A7A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15FF3-9149-4281-B778-E5BB4E56D8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6.xml"/><Relationship Id="rId26" Type="http://schemas.openxmlformats.org/officeDocument/2006/relationships/tags" Target="../tags/tag5.xml"/><Relationship Id="rId25" Type="http://schemas.openxmlformats.org/officeDocument/2006/relationships/tags" Target="../tags/tag4.xml"/><Relationship Id="rId24" Type="http://schemas.openxmlformats.org/officeDocument/2006/relationships/tags" Target="../tags/tag3.xml"/><Relationship Id="rId23" Type="http://schemas.openxmlformats.org/officeDocument/2006/relationships/tags" Target="../tags/tag2.xml"/><Relationship Id="rId22" Type="http://schemas.openxmlformats.org/officeDocument/2006/relationships/tags" Target="../tags/tag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221905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语文园地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97261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1"/>
          <p:cNvSpPr>
            <a:spLocks noChangeArrowheads="1"/>
          </p:cNvSpPr>
          <p:nvPr/>
        </p:nvSpPr>
        <p:spPr bwMode="auto">
          <a:xfrm>
            <a:off x="2588510" y="3498857"/>
            <a:ext cx="7014980" cy="2395066"/>
          </a:xfrm>
          <a:prstGeom prst="wedgeRoundRectCallout">
            <a:avLst>
              <a:gd name="adj1" fmla="val 53406"/>
              <a:gd name="adj2" fmla="val 27164"/>
              <a:gd name="adj3" fmla="val 16667"/>
            </a:avLst>
          </a:prstGeom>
          <a:solidFill>
            <a:srgbClr val="EA976B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读了法布尔的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昆虫记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，我对有动物的书很感兴趣，就又读了布封的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动物素描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和比安基的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森林报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标注 11"/>
          <p:cNvSpPr>
            <a:spLocks noChangeArrowheads="1"/>
          </p:cNvSpPr>
          <p:nvPr/>
        </p:nvSpPr>
        <p:spPr bwMode="auto">
          <a:xfrm>
            <a:off x="2582779" y="1451367"/>
            <a:ext cx="6684051" cy="997801"/>
          </a:xfrm>
          <a:prstGeom prst="wedgeRoundRectCallout">
            <a:avLst>
              <a:gd name="adj1" fmla="val -55070"/>
              <a:gd name="adj2" fmla="val 33509"/>
              <a:gd name="adj3" fmla="val 16667"/>
            </a:avLst>
          </a:prstGeom>
          <a:solidFill>
            <a:srgbClr val="F3EC67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你们还能给我推荐哪些课外书可以读吗？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6"/>
          <p:cNvSpPr/>
          <p:nvPr/>
        </p:nvSpPr>
        <p:spPr>
          <a:xfrm>
            <a:off x="3641345" y="1455170"/>
            <a:ext cx="4909309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好书推荐方法之二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468698" y="3136612"/>
            <a:ext cx="8640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阅读课外书，可以找同一类的书来阅读。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7681" y="3224563"/>
            <a:ext cx="10296638" cy="2576667"/>
          </a:xfrm>
          <a:prstGeom prst="rect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在池塘的底下，躺着许多沉静又稳重的贝壳动物。有时候，小小的田螺们会沿着池底轻轻地、缓缓地爬到岸边，小心翼翼地慢慢张开它们沉沉的盖子，眨巴着眼睛，好奇地展望这个美丽的水中乐园，同时又尽情地呼吸一些陆上空气；水蛭们伏在它们的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90152" y="709717"/>
            <a:ext cx="2754167" cy="2057402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10" name="矩形: 圆角 9"/>
          <p:cNvSpPr/>
          <p:nvPr/>
        </p:nvSpPr>
        <p:spPr>
          <a:xfrm>
            <a:off x="1739270" y="1091432"/>
            <a:ext cx="5698760" cy="6469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昆虫记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神秘的池塘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00462" y="1768132"/>
            <a:ext cx="8726905" cy="1930337"/>
          </a:xfrm>
          <a:prstGeom prst="rect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征服物上，不停地扭动着它们的身躯，一副得意洋洋的样子；成千上万的孑孓在水中有节奏地一扭一曲，不久的将来它们会变成蚊子，成为人人喊打的坏蛋。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98700" y="2987759"/>
            <a:ext cx="9594599" cy="2576667"/>
          </a:xfrm>
          <a:prstGeom prst="rect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狼是那些食肉欲望最强烈的动物之一。虽然它从大自然接受了满足这种嗜好的各种手段，虽然大自然给了它武器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狡诈、敏捷和力量，给了它发现、攻击并战胜猎物，捉住并吃掉其他动物所必须的一切手段，但是狼仍常常难免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2357055" y="1140707"/>
            <a:ext cx="4548713" cy="6469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动物素描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狼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32540" y="636528"/>
            <a:ext cx="2550123" cy="1655343"/>
          </a:xfrm>
          <a:prstGeom prst="roundRect">
            <a:avLst/>
          </a:prstGeom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25758" y="1886051"/>
            <a:ext cx="9538111" cy="1930337"/>
          </a:xfrm>
          <a:prstGeom prst="rect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饿死。因为人类早已向它开战，甚至悬赏缉拿它，迫使狼逃帘，躲进树林，而树林里只有寥寥几种动物，又跑得特别快，往往能逃脱狼的追捕。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71320" y="2448337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本单元书上给我们介绍了哪些读书的方法？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  <p:sp>
        <p:nvSpPr>
          <p:cNvPr id="12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读书方法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4251" y="2907617"/>
            <a:ext cx="246280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endParaRPr lang="zh-CN" altLang="en-US" sz="3200" dirty="0">
              <a:solidFill>
                <a:srgbClr val="FF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109713" y="1059681"/>
            <a:ext cx="1067136" cy="6469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例如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9913" y="973977"/>
            <a:ext cx="91770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一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论语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好问、实事求是、勤学而不满足。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8434" y="2417970"/>
            <a:ext cx="72609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二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朱熹：读书有三到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读书三到：心到，眼到，口到，其中最重要的是“心到”。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8037" y="4415960"/>
            <a:ext cx="64065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三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曾国藩：第一要有志</a:t>
            </a:r>
            <a:r>
              <a:rPr lang="en-US" altLang="zh-CN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有志向，有见识，有恒心。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400" dirty="0">
              <a:solidFill>
                <a:srgbClr val="730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2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60969" y="2474893"/>
            <a:ext cx="88391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冰心在</a:t>
            </a:r>
            <a:r>
              <a:rPr lang="en-US" altLang="zh-CN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忆读书</a:t>
            </a:r>
            <a:r>
              <a:rPr lang="en-US" altLang="zh-CN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中告诉我们的读书方法是“读书好，多读书，读好书”。</a:t>
            </a:r>
            <a:endParaRPr lang="zh-CN" altLang="en-US" sz="28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1109713" y="1059681"/>
            <a:ext cx="1067136" cy="6469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例如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66300" y="1061427"/>
            <a:ext cx="8486274" cy="45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br>
              <a:rPr lang="zh-CN" altLang="en-US" dirty="0"/>
            </a:br>
            <a:r>
              <a:rPr lang="zh-CN" altLang="en-US" sz="32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泛读</a:t>
            </a:r>
            <a:r>
              <a:rPr lang="zh-CN" altLang="en-US" sz="40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br>
              <a:rPr lang="zh-CN" altLang="en-US" sz="32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泛读就是广泛阅读，指读书的面要广，要广泛涉猎各方面的知识，具备一般常识。不仅要读自然科学方面的书，也要读社会科学方面的书，古今中外各种不同风格的优秀作品都应广泛地阅读，以博采众家之长，开拓思路。 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3436784" y="942359"/>
            <a:ext cx="45410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defRPr>
            </a:lvl1pPr>
          </a:lstStyle>
          <a:p>
            <a:r>
              <a:rPr lang="zh-CN" altLang="en-US" dirty="0"/>
              <a:t>还有哪些读书方法呢？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2630907" y="2574842"/>
            <a:ext cx="6128084" cy="212566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激发学生的阅读课外书的兴趣。 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marL="355600" lvl="0" indent="-3556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掌握阅读课外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sym typeface="+mn-ea"/>
              </a:rPr>
              <a:t>书的方法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 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marL="355600" lvl="0" indent="-3556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sym typeface="+mn-ea"/>
              </a:rPr>
              <a:t>培养学生读书、爱书的好习惯。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dirty="0"/>
          </a:p>
        </p:txBody>
      </p:sp>
      <p:sp>
        <p:nvSpPr>
          <p:cNvPr id="6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42735" y="762885"/>
            <a:ext cx="8406065" cy="396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精读 </a:t>
            </a:r>
            <a:br>
              <a:rPr lang="zh-CN" altLang="en-US" sz="32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要细读多思，反复琢磨，反复研究，边分析边评价，务求明白透彻，了解于心，以便吸取精华。对本专业的书籍及名篇佳作应该采取这种方法。只有精心研究，细细咀嚼，文章的“微言精义”，才能“愈挖愈出，愈研愈精”。可以说，精读是最重要的一种读书方法。</a:t>
            </a:r>
            <a:r>
              <a:rPr lang="en-US" altLang="zh-CN" sz="28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dirty="0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18672" y="990397"/>
            <a:ext cx="8251193" cy="396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跳读 </a:t>
            </a:r>
            <a:br>
              <a:rPr lang="zh-CN" altLang="en-US" sz="32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这是一种跳跃式的读书方法。可以把书中无关紧要的内容放在一边，抓住书的筋骨脉络阅读，重点掌握各个段落的观点。有时读书遇到疑问处，反复思考不得其解时，也可以跳过去，向后继续读，就可前后贯通了。</a:t>
            </a:r>
            <a:endParaRPr lang="zh-CN" altLang="en-US" sz="3200" dirty="0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标注 11"/>
          <p:cNvSpPr>
            <a:spLocks noChangeArrowheads="1"/>
          </p:cNvSpPr>
          <p:nvPr/>
        </p:nvSpPr>
        <p:spPr bwMode="auto">
          <a:xfrm>
            <a:off x="2684845" y="2633424"/>
            <a:ext cx="7230575" cy="3489016"/>
          </a:xfrm>
          <a:prstGeom prst="wedgeRoundRectCallout">
            <a:avLst>
              <a:gd name="adj1" fmla="val 53406"/>
              <a:gd name="adj2" fmla="val 27164"/>
              <a:gd name="adj3" fmla="val 16667"/>
            </a:avLst>
          </a:prstGeom>
          <a:solidFill>
            <a:srgbClr val="E1EFE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我读过的课外书，主要是与课文有关的，如四年级学的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冰项链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选自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青铜葵花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，我就把整本小说找来看了。学了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美丽的鹿角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，我又去读了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伊索寓言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圆角矩形标注 11"/>
          <p:cNvSpPr>
            <a:spLocks noChangeArrowheads="1"/>
          </p:cNvSpPr>
          <p:nvPr/>
        </p:nvSpPr>
        <p:spPr bwMode="auto">
          <a:xfrm>
            <a:off x="2582779" y="781309"/>
            <a:ext cx="7434708" cy="1403422"/>
          </a:xfrm>
          <a:prstGeom prst="wedgeRoundRectCallout">
            <a:avLst>
              <a:gd name="adj1" fmla="val -55070"/>
              <a:gd name="adj2" fmla="val 33509"/>
              <a:gd name="adj3" fmla="val 16667"/>
            </a:avLst>
          </a:prstGeom>
          <a:solidFill>
            <a:srgbClr val="F3EC67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我喜欢读课外书，可是不知道怎样才能找到好书？你们能给我推荐吗？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6"/>
          <p:cNvSpPr/>
          <p:nvPr/>
        </p:nvSpPr>
        <p:spPr>
          <a:xfrm>
            <a:off x="3641345" y="1455170"/>
            <a:ext cx="4909309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好书推荐方法之一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622537" y="2844225"/>
            <a:ext cx="8640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和课文有关的书籍，可以拿来整本书进行阅读。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79100" y="3640720"/>
            <a:ext cx="76837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例如：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忆读书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中冰心就给我们介绍了她读过的书。如：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西游记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三国演义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水浒传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红楼梦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等。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1859511" y="2408286"/>
            <a:ext cx="9058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这单元课文里有哪些文章是能联系整本书的？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53172" y="2520713"/>
            <a:ext cx="10443410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    唐僧师徒往西天取经，走到宛子山。妖魔白骨精想要吃唐僧肉，两次施魔法变化村姑和婆婆，前来诓骗唐僧，却被悟空识破。最后白骨精幻变白发老翁谎称前来寻亲，仍被火眼金睛悟空识破，不顾唐僧念咒阻止，挥棒将假老丈打死。白骨精化青烟逃跑。唐僧误会孙悟空无故三次伤人，佛法难容，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3009968" y="1303378"/>
            <a:ext cx="6529818" cy="6469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西游记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》——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三打白骨精（简介）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好书推荐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91916" y="1567388"/>
            <a:ext cx="100904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怒而赶走悟空。悟空苦苦哀求，无用。悟空只好回到花果山。悟空走后，唐僧师徒果中奸计，白骨精将他和沙僧掳去，猪八戒混战中逃出，急奔花果山。猪八戒随后用激将法，请出悟空。悟空变化老妖，巧入洞府，一番激战打死白骨精，师徒四人愉快上路，继续西天取经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764504" y="2387133"/>
            <a:ext cx="67376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    林冲遭到高俅陷害，被发配沧州看管一个草料场。一天，大雪纷飞，他到附近小酒店打酒，回来看到他住的那间草屋已被大雪压塌，于是就到不远的一座山神庙中躲雪喝酒。正喝之间，见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3607" y="2666249"/>
            <a:ext cx="3335256" cy="2916404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14" name="矩形 13"/>
          <p:cNvSpPr/>
          <p:nvPr/>
        </p:nvSpPr>
        <p:spPr>
          <a:xfrm>
            <a:off x="2105379" y="5610131"/>
            <a:ext cx="14365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林冲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好书推荐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7537" y="1716051"/>
            <a:ext cx="100423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草料场起了大火，林冲正要出去救火，忽听门前有三个说话，一听才知道是高俅的心腹买通监狱牢头，放火烧了草场，想把林冲烧死。林冲怒火中烧，冲出庙门，一口气杀了这三个仇人。这样，林冲走投无路，只好投奔梁山泊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1672</Words>
  <Application>WPS 演示</Application>
  <PresentationFormat>宽屏</PresentationFormat>
  <Paragraphs>95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Comic Sans MS</vt:lpstr>
      <vt:lpstr>楷体_GB2312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105</cp:revision>
  <dcterms:created xsi:type="dcterms:W3CDTF">2019-01-28T06:44:00Z</dcterms:created>
  <dcterms:modified xsi:type="dcterms:W3CDTF">2019-07-26T02:43:25Z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