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Default Extension="docx" ContentType="application/vnd.openxmlformats-officedocument.wordprocessingml.document"/>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9"/>
  </p:notesMasterIdLst>
  <p:sldIdLst>
    <p:sldId id="917" r:id="rId2"/>
    <p:sldId id="417" r:id="rId3"/>
    <p:sldId id="330" r:id="rId4"/>
    <p:sldId id="343" r:id="rId5"/>
    <p:sldId id="643" r:id="rId6"/>
    <p:sldId id="796" r:id="rId7"/>
    <p:sldId id="918" r:id="rId8"/>
    <p:sldId id="797" r:id="rId9"/>
    <p:sldId id="798" r:id="rId10"/>
    <p:sldId id="491" r:id="rId11"/>
    <p:sldId id="494" r:id="rId12"/>
    <p:sldId id="495" r:id="rId13"/>
    <p:sldId id="851" r:id="rId14"/>
    <p:sldId id="919" r:id="rId15"/>
    <p:sldId id="852" r:id="rId16"/>
    <p:sldId id="920" r:id="rId17"/>
    <p:sldId id="496" r:id="rId18"/>
    <p:sldId id="921" r:id="rId19"/>
    <p:sldId id="922" r:id="rId20"/>
    <p:sldId id="853" r:id="rId21"/>
    <p:sldId id="923" r:id="rId22"/>
    <p:sldId id="924" r:id="rId23"/>
    <p:sldId id="492" r:id="rId24"/>
    <p:sldId id="925" r:id="rId25"/>
    <p:sldId id="528" r:id="rId26"/>
    <p:sldId id="738" r:id="rId27"/>
    <p:sldId id="926" r:id="rId28"/>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663">
          <p15:clr>
            <a:srgbClr val="A4A3A4"/>
          </p15:clr>
        </p15:guide>
        <p15:guide id="2" pos="4059">
          <p15:clr>
            <a:srgbClr val="A4A3A4"/>
          </p15:clr>
        </p15:guide>
        <p15:guide id="3" pos="249">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E75E22"/>
    <a:srgbClr val="FFE389"/>
    <a:srgbClr val="CD242B"/>
    <a:srgbClr val="FFEDAB"/>
    <a:srgbClr val="E20000"/>
    <a:srgbClr val="DEB203"/>
    <a:srgbClr val="5FBA0F"/>
    <a:srgbClr val="FC922C"/>
    <a:srgbClr val="4F81BD"/>
    <a:srgbClr val="FFFFFF"/>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015" autoAdjust="0"/>
    <p:restoredTop sz="95550" autoAdjust="0"/>
  </p:normalViewPr>
  <p:slideViewPr>
    <p:cSldViewPr>
      <p:cViewPr varScale="1">
        <p:scale>
          <a:sx n="92" d="100"/>
          <a:sy n="92" d="100"/>
        </p:scale>
        <p:origin x="-882" y="-108"/>
      </p:cViewPr>
      <p:guideLst>
        <p:guide orient="horz" pos="663"/>
        <p:guide pos="4059"/>
        <p:guide pos="249"/>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0.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2.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732F2FF-E950-4B22-9A88-7B1E5055B9C3}" type="datetimeFigureOut">
              <a:rPr lang="zh-CN" altLang="en-US" smtClean="0"/>
              <a:pPr/>
              <a:t>2017-6-17</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0F46F20-7861-4E56-87FF-6B60CC2B2FDB}" type="slidenum">
              <a:rPr lang="zh-CN" altLang="en-US" smtClean="0"/>
              <a:pPr/>
              <a:t>‹#›</a:t>
            </a:fld>
            <a:endParaRPr lang="zh-CN" altLang="en-US"/>
          </a:p>
        </p:txBody>
      </p:sp>
    </p:spTree>
    <p:extLst>
      <p:ext uri="{BB962C8B-B14F-4D97-AF65-F5344CB8AC3E}">
        <p14:creationId xmlns:p14="http://schemas.microsoft.com/office/powerpoint/2010/main" xmlns="" val="30378331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2</a:t>
            </a:fld>
            <a:endParaRPr lang="zh-CN" altLang="en-US"/>
          </a:p>
        </p:txBody>
      </p:sp>
    </p:spTree>
    <p:extLst>
      <p:ext uri="{BB962C8B-B14F-4D97-AF65-F5344CB8AC3E}">
        <p14:creationId xmlns:p14="http://schemas.microsoft.com/office/powerpoint/2010/main" xmlns="" val="164171539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8" name="矩形 7"/>
          <p:cNvSpPr/>
          <p:nvPr userDrawn="1"/>
        </p:nvSpPr>
        <p:spPr>
          <a:xfrm>
            <a:off x="1094345" y="2852936"/>
            <a:ext cx="1656184" cy="1656184"/>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 name="标题 1"/>
          <p:cNvSpPr>
            <a:spLocks noGrp="1"/>
          </p:cNvSpPr>
          <p:nvPr>
            <p:ph type="ctrTitle"/>
          </p:nvPr>
        </p:nvSpPr>
        <p:spPr>
          <a:xfrm>
            <a:off x="6361392" y="5160788"/>
            <a:ext cx="2082336" cy="893961"/>
          </a:xfrm>
          <a:prstGeom prst="rect">
            <a:avLst/>
          </a:prstGeom>
        </p:spPr>
        <p:txBody>
          <a:bodyPr>
            <a:noAutofit/>
          </a:bodyPr>
          <a:lstStyle>
            <a:lvl1pPr>
              <a:defRPr sz="3600" b="1">
                <a:latin typeface="黑体" panose="02010600030101010101" pitchFamily="2" charset="-122"/>
                <a:ea typeface="黑体" panose="02010600030101010101" pitchFamily="2" charset="-122"/>
              </a:defRPr>
            </a:lvl1pPr>
          </a:lstStyle>
          <a:p>
            <a:r>
              <a:rPr lang="zh-CN" altLang="en-US" smtClean="0"/>
              <a:t>单击此处编辑母版标题样式</a:t>
            </a:r>
            <a:endParaRPr lang="zh-CN" altLang="en-US" dirty="0"/>
          </a:p>
        </p:txBody>
      </p:sp>
      <p:sp>
        <p:nvSpPr>
          <p:cNvPr id="3" name="副标题 2"/>
          <p:cNvSpPr>
            <a:spLocks noGrp="1"/>
          </p:cNvSpPr>
          <p:nvPr>
            <p:ph type="subTitle" idx="1"/>
          </p:nvPr>
        </p:nvSpPr>
        <p:spPr>
          <a:xfrm>
            <a:off x="6398404" y="5750834"/>
            <a:ext cx="2008312" cy="504056"/>
          </a:xfrm>
          <a:prstGeom prst="rect">
            <a:avLst/>
          </a:prstGeom>
        </p:spPr>
        <p:txBody>
          <a:bodyPr>
            <a:normAutofit/>
          </a:bodyPr>
          <a:lstStyle>
            <a:lvl1pPr marL="0" indent="0" algn="ctr">
              <a:buNone/>
              <a:defRPr sz="1200" b="1">
                <a:solidFill>
                  <a:schemeClr val="tx1">
                    <a:lumMod val="95000"/>
                    <a:lumOff val="5000"/>
                  </a:schemeClr>
                </a:solidFill>
                <a:latin typeface="微软雅黑" panose="020B0503020204020204" pitchFamily="34" charset="-122"/>
                <a:ea typeface="微软雅黑" panose="020B0503020204020204" pitchFamily="34" charset="-122"/>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dirty="0"/>
          </a:p>
        </p:txBody>
      </p:sp>
      <p:pic>
        <p:nvPicPr>
          <p:cNvPr id="7" name="图片 6"/>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1372118" y="919230"/>
            <a:ext cx="2232248" cy="649050"/>
          </a:xfrm>
          <a:prstGeom prst="rect">
            <a:avLst/>
          </a:prstGeom>
        </p:spPr>
      </p:pic>
      <p:sp>
        <p:nvSpPr>
          <p:cNvPr id="9" name="矩形 8"/>
          <p:cNvSpPr/>
          <p:nvPr userDrawn="1"/>
        </p:nvSpPr>
        <p:spPr>
          <a:xfrm>
            <a:off x="2901635" y="2852936"/>
            <a:ext cx="1656184" cy="1656184"/>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userDrawn="1"/>
        </p:nvSpPr>
        <p:spPr>
          <a:xfrm>
            <a:off x="4708925" y="2852936"/>
            <a:ext cx="1656184" cy="1656184"/>
          </a:xfrm>
          <a:prstGeom prst="rect">
            <a:avLst/>
          </a:prstGeom>
          <a:solidFill>
            <a:srgbClr val="DEB2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userDrawn="1"/>
        </p:nvSpPr>
        <p:spPr>
          <a:xfrm>
            <a:off x="6516216" y="2852936"/>
            <a:ext cx="1656184" cy="1656184"/>
          </a:xfrm>
          <a:prstGeom prst="rect">
            <a:avLst/>
          </a:prstGeom>
          <a:solidFill>
            <a:srgbClr val="5FBA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3" name="图片 12"/>
          <p:cNvPicPr>
            <a:picLocks noChangeAspect="1"/>
          </p:cNvPicPr>
          <p:nvPr userDrawn="1"/>
        </p:nvPicPr>
        <p:blipFill>
          <a:blip r:embed="rId3" cstate="print">
            <a:extLst>
              <a:ext uri="{28A0092B-C50C-407E-A947-70E740481C1C}">
                <a14:useLocalDpi xmlns:a14="http://schemas.microsoft.com/office/drawing/2010/main" xmlns="" val="0"/>
              </a:ext>
            </a:extLst>
          </a:blip>
          <a:stretch>
            <a:fillRect/>
          </a:stretch>
        </p:blipFill>
        <p:spPr>
          <a:xfrm>
            <a:off x="1524427" y="3138183"/>
            <a:ext cx="796021" cy="789388"/>
          </a:xfrm>
          <a:prstGeom prst="rect">
            <a:avLst/>
          </a:prstGeom>
        </p:spPr>
      </p:pic>
      <p:pic>
        <p:nvPicPr>
          <p:cNvPr id="14" name="图片 13"/>
          <p:cNvPicPr>
            <a:picLocks noChangeAspect="1"/>
          </p:cNvPicPr>
          <p:nvPr userDrawn="1"/>
        </p:nvPicPr>
        <p:blipFill>
          <a:blip r:embed="rId4" cstate="print">
            <a:extLst>
              <a:ext uri="{28A0092B-C50C-407E-A947-70E740481C1C}">
                <a14:useLocalDpi xmlns:a14="http://schemas.microsoft.com/office/drawing/2010/main" xmlns="" val="0"/>
              </a:ext>
            </a:extLst>
          </a:blip>
          <a:stretch>
            <a:fillRect/>
          </a:stretch>
        </p:blipFill>
        <p:spPr>
          <a:xfrm>
            <a:off x="3340433" y="3140967"/>
            <a:ext cx="799519" cy="792857"/>
          </a:xfrm>
          <a:prstGeom prst="rect">
            <a:avLst/>
          </a:prstGeom>
        </p:spPr>
      </p:pic>
      <p:pic>
        <p:nvPicPr>
          <p:cNvPr id="15" name="图片 14"/>
          <p:cNvPicPr>
            <a:picLocks noChangeAspect="1"/>
          </p:cNvPicPr>
          <p:nvPr userDrawn="1"/>
        </p:nvPicPr>
        <p:blipFill>
          <a:blip r:embed="rId5" cstate="print">
            <a:extLst>
              <a:ext uri="{28A0092B-C50C-407E-A947-70E740481C1C}">
                <a14:useLocalDpi xmlns:a14="http://schemas.microsoft.com/office/drawing/2010/main" xmlns="" val="0"/>
              </a:ext>
            </a:extLst>
          </a:blip>
          <a:stretch>
            <a:fillRect/>
          </a:stretch>
        </p:blipFill>
        <p:spPr>
          <a:xfrm>
            <a:off x="5100559" y="3128787"/>
            <a:ext cx="825857" cy="805037"/>
          </a:xfrm>
          <a:prstGeom prst="rect">
            <a:avLst/>
          </a:prstGeom>
        </p:spPr>
      </p:pic>
      <p:pic>
        <p:nvPicPr>
          <p:cNvPr id="16" name="图片 15"/>
          <p:cNvPicPr>
            <a:picLocks noChangeAspect="1"/>
          </p:cNvPicPr>
          <p:nvPr userDrawn="1"/>
        </p:nvPicPr>
        <p:blipFill>
          <a:blip r:embed="rId6" cstate="print">
            <a:extLst>
              <a:ext uri="{28A0092B-C50C-407E-A947-70E740481C1C}">
                <a14:useLocalDpi xmlns:a14="http://schemas.microsoft.com/office/drawing/2010/main" xmlns="" val="0"/>
              </a:ext>
            </a:extLst>
          </a:blip>
          <a:stretch>
            <a:fillRect/>
          </a:stretch>
        </p:blipFill>
        <p:spPr>
          <a:xfrm>
            <a:off x="6932342" y="3167897"/>
            <a:ext cx="751520" cy="738995"/>
          </a:xfrm>
          <a:prstGeom prst="rect">
            <a:avLst/>
          </a:prstGeom>
        </p:spPr>
      </p:pic>
      <p:sp>
        <p:nvSpPr>
          <p:cNvPr id="17" name="TextBox 16"/>
          <p:cNvSpPr txBox="1"/>
          <p:nvPr userDrawn="1"/>
        </p:nvSpPr>
        <p:spPr>
          <a:xfrm>
            <a:off x="1291495" y="3945739"/>
            <a:ext cx="1261884" cy="523220"/>
          </a:xfrm>
          <a:prstGeom prst="rect">
            <a:avLst/>
          </a:prstGeom>
          <a:noFill/>
        </p:spPr>
        <p:txBody>
          <a:bodyPr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课堂教学流程</a:t>
            </a:r>
          </a:p>
          <a:p>
            <a:r>
              <a:rPr lang="zh-CN" altLang="en-US" sz="1400" dirty="0" smtClean="0">
                <a:solidFill>
                  <a:schemeClr val="bg1"/>
                </a:solidFill>
                <a:latin typeface="微软雅黑" panose="020B0503020204020204" pitchFamily="34" charset="-122"/>
                <a:ea typeface="微软雅黑" panose="020B0503020204020204" pitchFamily="34" charset="-122"/>
              </a:rPr>
              <a:t>完美展示</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8" name="TextBox 17"/>
          <p:cNvSpPr txBox="1"/>
          <p:nvPr userDrawn="1"/>
        </p:nvSpPr>
        <p:spPr>
          <a:xfrm>
            <a:off x="3098785" y="3945739"/>
            <a:ext cx="1261884" cy="523220"/>
          </a:xfrm>
          <a:prstGeom prst="rect">
            <a:avLst/>
          </a:prstGeom>
          <a:noFill/>
        </p:spPr>
        <p:txBody>
          <a:bodyPr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全书优质试题</a:t>
            </a:r>
          </a:p>
          <a:p>
            <a:r>
              <a:rPr lang="zh-CN" altLang="en-US" sz="1400" dirty="0" smtClean="0">
                <a:solidFill>
                  <a:schemeClr val="bg1"/>
                </a:solidFill>
                <a:latin typeface="微软雅黑" panose="020B0503020204020204" pitchFamily="34" charset="-122"/>
                <a:ea typeface="微软雅黑" panose="020B0503020204020204" pitchFamily="34" charset="-122"/>
              </a:rPr>
              <a:t>随意编辑 </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9" name="TextBox 18"/>
          <p:cNvSpPr txBox="1"/>
          <p:nvPr userDrawn="1"/>
        </p:nvSpPr>
        <p:spPr>
          <a:xfrm>
            <a:off x="4906075" y="3945739"/>
            <a:ext cx="1261884" cy="523220"/>
          </a:xfrm>
          <a:prstGeom prst="rect">
            <a:avLst/>
          </a:prstGeom>
          <a:noFill/>
        </p:spPr>
        <p:txBody>
          <a:bodyPr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独家研发</a:t>
            </a:r>
          </a:p>
          <a:p>
            <a:r>
              <a:rPr lang="zh-CN" altLang="en-US" sz="1400" dirty="0" smtClean="0">
                <a:solidFill>
                  <a:schemeClr val="bg1"/>
                </a:solidFill>
                <a:latin typeface="微软雅黑" panose="020B0503020204020204" pitchFamily="34" charset="-122"/>
                <a:ea typeface="微软雅黑" panose="020B0503020204020204" pitchFamily="34" charset="-122"/>
              </a:rPr>
              <a:t>错题组卷系统</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0" name="TextBox 19"/>
          <p:cNvSpPr txBox="1"/>
          <p:nvPr userDrawn="1"/>
        </p:nvSpPr>
        <p:spPr>
          <a:xfrm>
            <a:off x="6892903" y="3945739"/>
            <a:ext cx="902811" cy="523220"/>
          </a:xfrm>
          <a:prstGeom prst="rect">
            <a:avLst/>
          </a:prstGeom>
          <a:noFill/>
        </p:spPr>
        <p:txBody>
          <a:bodyPr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志鸿优化</a:t>
            </a:r>
          </a:p>
          <a:p>
            <a:r>
              <a:rPr lang="zh-CN" altLang="en-US" sz="1400" dirty="0" smtClean="0">
                <a:solidFill>
                  <a:schemeClr val="bg1"/>
                </a:solidFill>
                <a:latin typeface="微软雅黑" panose="020B0503020204020204" pitchFamily="34" charset="-122"/>
                <a:ea typeface="微软雅黑" panose="020B0503020204020204" pitchFamily="34" charset="-122"/>
              </a:rPr>
              <a:t>永远更新</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3" name="矩形 22"/>
          <p:cNvSpPr/>
          <p:nvPr userDrawn="1"/>
        </p:nvSpPr>
        <p:spPr>
          <a:xfrm>
            <a:off x="0" y="-27384"/>
            <a:ext cx="9143999" cy="7200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userDrawn="1"/>
        </p:nvSpPr>
        <p:spPr>
          <a:xfrm>
            <a:off x="0" y="6731788"/>
            <a:ext cx="9144000" cy="126212"/>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TextBox 26"/>
          <p:cNvSpPr txBox="1"/>
          <p:nvPr userDrawn="1"/>
        </p:nvSpPr>
        <p:spPr>
          <a:xfrm>
            <a:off x="1658382" y="1823052"/>
            <a:ext cx="5827236" cy="707886"/>
          </a:xfrm>
          <a:prstGeom prst="rect">
            <a:avLst/>
          </a:prstGeom>
          <a:noFill/>
        </p:spPr>
        <p:txBody>
          <a:bodyPr wrap="none" rtlCol="0">
            <a:spAutoFit/>
          </a:bodyPr>
          <a:lstStyle/>
          <a:p>
            <a:r>
              <a:rPr lang="zh-CN" altLang="en-US" sz="4000" dirty="0" smtClean="0">
                <a:latin typeface="黑体" panose="02010600030101010101" pitchFamily="2" charset="-122"/>
                <a:ea typeface="黑体" panose="02010600030101010101" pitchFamily="2" charset="-122"/>
              </a:rPr>
              <a:t>高中总复习用书课件光盘</a:t>
            </a:r>
            <a:endParaRPr lang="zh-CN" altLang="en-US" sz="4000" dirty="0">
              <a:latin typeface="黑体" panose="02010600030101010101" pitchFamily="2" charset="-122"/>
              <a:ea typeface="黑体" panose="02010600030101010101" pitchFamily="2" charset="-122"/>
            </a:endParaRPr>
          </a:p>
        </p:txBody>
      </p:sp>
      <p:pic>
        <p:nvPicPr>
          <p:cNvPr id="4" name="图片 3"/>
          <p:cNvPicPr>
            <a:picLocks noChangeAspect="1"/>
          </p:cNvPicPr>
          <p:nvPr userDrawn="1"/>
        </p:nvPicPr>
        <p:blipFill>
          <a:blip r:embed="rId7" cstate="print">
            <a:extLst>
              <a:ext uri="{28A0092B-C50C-407E-A947-70E740481C1C}">
                <a14:useLocalDpi xmlns:a14="http://schemas.microsoft.com/office/drawing/2010/main" xmlns="" val="0"/>
              </a:ext>
            </a:extLst>
          </a:blip>
          <a:stretch>
            <a:fillRect/>
          </a:stretch>
        </p:blipFill>
        <p:spPr>
          <a:xfrm>
            <a:off x="5678881" y="5229200"/>
            <a:ext cx="2421511" cy="1021575"/>
          </a:xfrm>
          <a:prstGeom prst="rect">
            <a:avLst/>
          </a:prstGeom>
        </p:spPr>
      </p:pic>
    </p:spTree>
    <p:extLst>
      <p:ext uri="{BB962C8B-B14F-4D97-AF65-F5344CB8AC3E}">
        <p14:creationId xmlns:p14="http://schemas.microsoft.com/office/powerpoint/2010/main" xmlns="" val="13218054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dissolve">
                                      <p:cBhvr>
                                        <p:cTn id="7" dur="500"/>
                                        <p:tgtEl>
                                          <p:spTgt spid="27"/>
                                        </p:tgtEl>
                                      </p:cBhvr>
                                    </p:animEffect>
                                  </p:childTnLst>
                                </p:cTn>
                              </p:par>
                            </p:childTnLst>
                          </p:cTn>
                        </p:par>
                        <p:par>
                          <p:cTn id="8" fill="hold">
                            <p:stCondLst>
                              <p:cond delay="500"/>
                            </p:stCondLst>
                            <p:childTnLst>
                              <p:par>
                                <p:cTn id="9" presetID="9"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dissolve">
                                      <p:cBhvr>
                                        <p:cTn id="11" dur="500"/>
                                        <p:tgtEl>
                                          <p:spTgt spid="8"/>
                                        </p:tgtEl>
                                      </p:cBhvr>
                                    </p:animEffect>
                                  </p:childTnLst>
                                </p:cTn>
                              </p:par>
                              <p:par>
                                <p:cTn id="12" presetID="9" presetClass="entr" presetSubtype="0" fill="hold" grpId="0" nodeType="with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dissolve">
                                      <p:cBhvr>
                                        <p:cTn id="14" dur="500"/>
                                        <p:tgtEl>
                                          <p:spTgt spid="9"/>
                                        </p:tgtEl>
                                      </p:cBhvr>
                                    </p:animEffect>
                                  </p:childTnLst>
                                </p:cTn>
                              </p:par>
                              <p:par>
                                <p:cTn id="15" presetID="9" presetClass="entr" presetSubtype="0" fill="hold" grpId="0" nodeType="with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dissolve">
                                      <p:cBhvr>
                                        <p:cTn id="17" dur="500"/>
                                        <p:tgtEl>
                                          <p:spTgt spid="10"/>
                                        </p:tgtEl>
                                      </p:cBhvr>
                                    </p:animEffect>
                                  </p:childTnLst>
                                </p:cTn>
                              </p:par>
                              <p:par>
                                <p:cTn id="18" presetID="9" presetClass="entr" presetSubtype="0" fill="hold" grpId="0" nodeType="with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dissolve">
                                      <p:cBhvr>
                                        <p:cTn id="20" dur="500"/>
                                        <p:tgtEl>
                                          <p:spTgt spid="11"/>
                                        </p:tgtEl>
                                      </p:cBhvr>
                                    </p:animEffect>
                                  </p:childTnLst>
                                </p:cTn>
                              </p:par>
                              <p:par>
                                <p:cTn id="21" presetID="9" presetClass="entr" presetSubtype="0" fill="hold" nodeType="with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dissolve">
                                      <p:cBhvr>
                                        <p:cTn id="23" dur="500"/>
                                        <p:tgtEl>
                                          <p:spTgt spid="13"/>
                                        </p:tgtEl>
                                      </p:cBhvr>
                                    </p:animEffect>
                                  </p:childTnLst>
                                </p:cTn>
                              </p:par>
                              <p:par>
                                <p:cTn id="24" presetID="9" presetClass="entr" presetSubtype="0" fill="hold" nodeType="withEffect">
                                  <p:stCondLst>
                                    <p:cond delay="0"/>
                                  </p:stCondLst>
                                  <p:childTnLst>
                                    <p:set>
                                      <p:cBhvr>
                                        <p:cTn id="25" dur="1" fill="hold">
                                          <p:stCondLst>
                                            <p:cond delay="0"/>
                                          </p:stCondLst>
                                        </p:cTn>
                                        <p:tgtEl>
                                          <p:spTgt spid="14"/>
                                        </p:tgtEl>
                                        <p:attrNameLst>
                                          <p:attrName>style.visibility</p:attrName>
                                        </p:attrNameLst>
                                      </p:cBhvr>
                                      <p:to>
                                        <p:strVal val="visible"/>
                                      </p:to>
                                    </p:set>
                                    <p:animEffect transition="in" filter="dissolve">
                                      <p:cBhvr>
                                        <p:cTn id="26" dur="500"/>
                                        <p:tgtEl>
                                          <p:spTgt spid="14"/>
                                        </p:tgtEl>
                                      </p:cBhvr>
                                    </p:animEffect>
                                  </p:childTnLst>
                                </p:cTn>
                              </p:par>
                              <p:par>
                                <p:cTn id="27" presetID="9" presetClass="entr" presetSubtype="0" fill="hold" nodeType="withEffect">
                                  <p:stCondLst>
                                    <p:cond delay="0"/>
                                  </p:stCondLst>
                                  <p:childTnLst>
                                    <p:set>
                                      <p:cBhvr>
                                        <p:cTn id="28" dur="1" fill="hold">
                                          <p:stCondLst>
                                            <p:cond delay="0"/>
                                          </p:stCondLst>
                                        </p:cTn>
                                        <p:tgtEl>
                                          <p:spTgt spid="15"/>
                                        </p:tgtEl>
                                        <p:attrNameLst>
                                          <p:attrName>style.visibility</p:attrName>
                                        </p:attrNameLst>
                                      </p:cBhvr>
                                      <p:to>
                                        <p:strVal val="visible"/>
                                      </p:to>
                                    </p:set>
                                    <p:animEffect transition="in" filter="dissolve">
                                      <p:cBhvr>
                                        <p:cTn id="29" dur="500"/>
                                        <p:tgtEl>
                                          <p:spTgt spid="15"/>
                                        </p:tgtEl>
                                      </p:cBhvr>
                                    </p:animEffect>
                                  </p:childTnLst>
                                </p:cTn>
                              </p:par>
                              <p:par>
                                <p:cTn id="30" presetID="9" presetClass="entr" presetSubtype="0" fill="hold" nodeType="withEffect">
                                  <p:stCondLst>
                                    <p:cond delay="0"/>
                                  </p:stCondLst>
                                  <p:childTnLst>
                                    <p:set>
                                      <p:cBhvr>
                                        <p:cTn id="31" dur="1" fill="hold">
                                          <p:stCondLst>
                                            <p:cond delay="0"/>
                                          </p:stCondLst>
                                        </p:cTn>
                                        <p:tgtEl>
                                          <p:spTgt spid="16"/>
                                        </p:tgtEl>
                                        <p:attrNameLst>
                                          <p:attrName>style.visibility</p:attrName>
                                        </p:attrNameLst>
                                      </p:cBhvr>
                                      <p:to>
                                        <p:strVal val="visible"/>
                                      </p:to>
                                    </p:set>
                                    <p:animEffect transition="in" filter="dissolve">
                                      <p:cBhvr>
                                        <p:cTn id="32" dur="500"/>
                                        <p:tgtEl>
                                          <p:spTgt spid="16"/>
                                        </p:tgtEl>
                                      </p:cBhvr>
                                    </p:animEffect>
                                  </p:childTnLst>
                                </p:cTn>
                              </p:par>
                              <p:par>
                                <p:cTn id="33" presetID="9" presetClass="entr" presetSubtype="0" fill="hold" grpId="0" nodeType="withEffect">
                                  <p:stCondLst>
                                    <p:cond delay="0"/>
                                  </p:stCondLst>
                                  <p:childTnLst>
                                    <p:set>
                                      <p:cBhvr>
                                        <p:cTn id="34" dur="1" fill="hold">
                                          <p:stCondLst>
                                            <p:cond delay="0"/>
                                          </p:stCondLst>
                                        </p:cTn>
                                        <p:tgtEl>
                                          <p:spTgt spid="17"/>
                                        </p:tgtEl>
                                        <p:attrNameLst>
                                          <p:attrName>style.visibility</p:attrName>
                                        </p:attrNameLst>
                                      </p:cBhvr>
                                      <p:to>
                                        <p:strVal val="visible"/>
                                      </p:to>
                                    </p:set>
                                    <p:animEffect transition="in" filter="dissolve">
                                      <p:cBhvr>
                                        <p:cTn id="35" dur="500"/>
                                        <p:tgtEl>
                                          <p:spTgt spid="17"/>
                                        </p:tgtEl>
                                      </p:cBhvr>
                                    </p:animEffect>
                                  </p:childTnLst>
                                </p:cTn>
                              </p:par>
                              <p:par>
                                <p:cTn id="36" presetID="9" presetClass="entr" presetSubtype="0" fill="hold" grpId="0" nodeType="withEffect">
                                  <p:stCondLst>
                                    <p:cond delay="0"/>
                                  </p:stCondLst>
                                  <p:childTnLst>
                                    <p:set>
                                      <p:cBhvr>
                                        <p:cTn id="37" dur="1" fill="hold">
                                          <p:stCondLst>
                                            <p:cond delay="0"/>
                                          </p:stCondLst>
                                        </p:cTn>
                                        <p:tgtEl>
                                          <p:spTgt spid="18"/>
                                        </p:tgtEl>
                                        <p:attrNameLst>
                                          <p:attrName>style.visibility</p:attrName>
                                        </p:attrNameLst>
                                      </p:cBhvr>
                                      <p:to>
                                        <p:strVal val="visible"/>
                                      </p:to>
                                    </p:set>
                                    <p:animEffect transition="in" filter="dissolve">
                                      <p:cBhvr>
                                        <p:cTn id="38" dur="500"/>
                                        <p:tgtEl>
                                          <p:spTgt spid="18"/>
                                        </p:tgtEl>
                                      </p:cBhvr>
                                    </p:animEffect>
                                  </p:childTnLst>
                                </p:cTn>
                              </p:par>
                              <p:par>
                                <p:cTn id="39" presetID="9" presetClass="entr" presetSubtype="0" fill="hold" grpId="0" nodeType="withEffect">
                                  <p:stCondLst>
                                    <p:cond delay="0"/>
                                  </p:stCondLst>
                                  <p:childTnLst>
                                    <p:set>
                                      <p:cBhvr>
                                        <p:cTn id="40" dur="1" fill="hold">
                                          <p:stCondLst>
                                            <p:cond delay="0"/>
                                          </p:stCondLst>
                                        </p:cTn>
                                        <p:tgtEl>
                                          <p:spTgt spid="19"/>
                                        </p:tgtEl>
                                        <p:attrNameLst>
                                          <p:attrName>style.visibility</p:attrName>
                                        </p:attrNameLst>
                                      </p:cBhvr>
                                      <p:to>
                                        <p:strVal val="visible"/>
                                      </p:to>
                                    </p:set>
                                    <p:animEffect transition="in" filter="dissolve">
                                      <p:cBhvr>
                                        <p:cTn id="41" dur="500"/>
                                        <p:tgtEl>
                                          <p:spTgt spid="19"/>
                                        </p:tgtEl>
                                      </p:cBhvr>
                                    </p:animEffect>
                                  </p:childTnLst>
                                </p:cTn>
                              </p:par>
                              <p:par>
                                <p:cTn id="42" presetID="9" presetClass="entr" presetSubtype="0" fill="hold" grpId="0" nodeType="withEffect">
                                  <p:stCondLst>
                                    <p:cond delay="0"/>
                                  </p:stCondLst>
                                  <p:childTnLst>
                                    <p:set>
                                      <p:cBhvr>
                                        <p:cTn id="43" dur="1" fill="hold">
                                          <p:stCondLst>
                                            <p:cond delay="0"/>
                                          </p:stCondLst>
                                        </p:cTn>
                                        <p:tgtEl>
                                          <p:spTgt spid="20"/>
                                        </p:tgtEl>
                                        <p:attrNameLst>
                                          <p:attrName>style.visibility</p:attrName>
                                        </p:attrNameLst>
                                      </p:cBhvr>
                                      <p:to>
                                        <p:strVal val="visible"/>
                                      </p:to>
                                    </p:set>
                                    <p:animEffect transition="in" filter="dissolve">
                                      <p:cBhvr>
                                        <p:cTn id="44" dur="500"/>
                                        <p:tgtEl>
                                          <p:spTgt spid="20"/>
                                        </p:tgtEl>
                                      </p:cBhvr>
                                    </p:animEffect>
                                  </p:childTnLst>
                                </p:cTn>
                              </p:par>
                            </p:childTnLst>
                          </p:cTn>
                        </p:par>
                        <p:par>
                          <p:cTn id="45" fill="hold">
                            <p:stCondLst>
                              <p:cond delay="1000"/>
                            </p:stCondLst>
                            <p:childTnLst>
                              <p:par>
                                <p:cTn id="46" presetID="10" presetClass="entr" presetSubtype="0" fill="hold" nodeType="afterEffect">
                                  <p:stCondLst>
                                    <p:cond delay="0"/>
                                  </p:stCondLst>
                                  <p:childTnLst>
                                    <p:set>
                                      <p:cBhvr>
                                        <p:cTn id="47" dur="1" fill="hold">
                                          <p:stCondLst>
                                            <p:cond delay="0"/>
                                          </p:stCondLst>
                                        </p:cTn>
                                        <p:tgtEl>
                                          <p:spTgt spid="4"/>
                                        </p:tgtEl>
                                        <p:attrNameLst>
                                          <p:attrName>style.visibility</p:attrName>
                                        </p:attrNameLst>
                                      </p:cBhvr>
                                      <p:to>
                                        <p:strVal val="visible"/>
                                      </p:to>
                                    </p:set>
                                    <p:animEffect transition="in" filter="fade">
                                      <p:cBhvr>
                                        <p:cTn id="48" dur="250"/>
                                        <p:tgtEl>
                                          <p:spTgt spid="4"/>
                                        </p:tgtEl>
                                      </p:cBhvr>
                                    </p:animEffect>
                                  </p:childTnLst>
                                </p:cTn>
                              </p:par>
                            </p:childTnLst>
                          </p:cTn>
                        </p:par>
                        <p:par>
                          <p:cTn id="49" fill="hold">
                            <p:stCondLst>
                              <p:cond delay="1250"/>
                            </p:stCondLst>
                            <p:childTnLst>
                              <p:par>
                                <p:cTn id="50" presetID="10" presetClass="entr" presetSubtype="0" fill="hold" grpId="0" nodeType="afterEffect">
                                  <p:stCondLst>
                                    <p:cond delay="0"/>
                                  </p:stCondLst>
                                  <p:childTnLst>
                                    <p:set>
                                      <p:cBhvr>
                                        <p:cTn id="51" dur="1" fill="hold">
                                          <p:stCondLst>
                                            <p:cond delay="0"/>
                                          </p:stCondLst>
                                        </p:cTn>
                                        <p:tgtEl>
                                          <p:spTgt spid="2"/>
                                        </p:tgtEl>
                                        <p:attrNameLst>
                                          <p:attrName>style.visibility</p:attrName>
                                        </p:attrNameLst>
                                      </p:cBhvr>
                                      <p:to>
                                        <p:strVal val="visible"/>
                                      </p:to>
                                    </p:set>
                                    <p:animEffect transition="in" filter="fade">
                                      <p:cBhvr>
                                        <p:cTn id="52" dur="250"/>
                                        <p:tgtEl>
                                          <p:spTgt spid="2"/>
                                        </p:tgtEl>
                                      </p:cBhvr>
                                    </p:animEffect>
                                  </p:childTnLst>
                                </p:cTn>
                              </p:par>
                            </p:childTnLst>
                          </p:cTn>
                        </p:par>
                        <p:par>
                          <p:cTn id="53" fill="hold">
                            <p:stCondLst>
                              <p:cond delay="1500"/>
                            </p:stCondLst>
                            <p:childTnLst>
                              <p:par>
                                <p:cTn id="54" presetID="10" presetClass="entr" presetSubtype="0" fill="hold" grpId="0" nodeType="afterEffect">
                                  <p:stCondLst>
                                    <p:cond delay="0"/>
                                  </p:stCondLst>
                                  <p:childTnLst>
                                    <p:set>
                                      <p:cBhvr>
                                        <p:cTn id="55" dur="1" fill="hold">
                                          <p:stCondLst>
                                            <p:cond delay="0"/>
                                          </p:stCondLst>
                                        </p:cTn>
                                        <p:tgtEl>
                                          <p:spTgt spid="3">
                                            <p:txEl>
                                              <p:pRg st="0" end="0"/>
                                            </p:txEl>
                                          </p:spTgt>
                                        </p:tgtEl>
                                        <p:attrNameLst>
                                          <p:attrName>style.visibility</p:attrName>
                                        </p:attrNameLst>
                                      </p:cBhvr>
                                      <p:to>
                                        <p:strVal val="visible"/>
                                      </p:to>
                                    </p:set>
                                    <p:animEffect transition="in" filter="fade">
                                      <p:cBhvr>
                                        <p:cTn id="56" dur="25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2" grpId="0"/>
      <p:bldP spid="3" grpId="0" build="p">
        <p:tmplLst>
          <p:tmpl lvl="1">
            <p:tnLst>
              <p:par>
                <p:cTn presetID="10" presetClass="entr" presetSubtype="0" fill="hold" nodeType="after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250"/>
                        <p:tgtEl>
                          <p:spTgt spid="3"/>
                        </p:tgtEl>
                      </p:cBhvr>
                    </p:animEffect>
                  </p:childTnLst>
                </p:cTn>
              </p:par>
            </p:tnLst>
          </p:tmpl>
        </p:tmplLst>
      </p:bldP>
      <p:bldP spid="9" grpId="0" animBg="1"/>
      <p:bldP spid="10" grpId="0" animBg="1"/>
      <p:bldP spid="11" grpId="0" animBg="1"/>
      <p:bldP spid="17" grpId="0"/>
      <p:bldP spid="18" grpId="0"/>
      <p:bldP spid="19" grpId="0"/>
      <p:bldP spid="20" grpId="0"/>
      <p:bldP spid="27" grpId="0"/>
    </p:bld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blank" preserve="1">
  <p:cSld name="典题试做">
    <p:spTree>
      <p:nvGrpSpPr>
        <p:cNvPr id="1" name=""/>
        <p:cNvGrpSpPr/>
        <p:nvPr/>
      </p:nvGrpSpPr>
      <p:grpSpPr>
        <a:xfrm>
          <a:off x="0" y="0"/>
          <a:ext cx="0" cy="0"/>
          <a:chOff x="0" y="0"/>
          <a:chExt cx="0" cy="0"/>
        </a:xfrm>
      </p:grpSpPr>
      <p:sp>
        <p:nvSpPr>
          <p:cNvPr id="10" name="同侧圆角矩形 9"/>
          <p:cNvSpPr/>
          <p:nvPr userDrawn="1"/>
        </p:nvSpPr>
        <p:spPr>
          <a:xfrm>
            <a:off x="4625948" y="538157"/>
            <a:ext cx="849374" cy="370871"/>
          </a:xfrm>
          <a:prstGeom prst="round2SameRect">
            <a:avLst/>
          </a:prstGeom>
          <a:gradFill flip="none" rotWithShape="1">
            <a:gsLst>
              <a:gs pos="0">
                <a:srgbClr val="FFD85D"/>
              </a:gs>
              <a:gs pos="100000">
                <a:srgbClr val="FFEDAB"/>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00000"/>
                </a:solidFill>
                <a:latin typeface="微软雅黑" panose="020B0503020204020204" pitchFamily="34" charset="-122"/>
                <a:ea typeface="微软雅黑" panose="020B0503020204020204" pitchFamily="34" charset="-122"/>
              </a:rPr>
              <a:t>自主学习</a:t>
            </a:r>
            <a:endParaRPr lang="zh-CN" altLang="en-US" sz="1200" dirty="0">
              <a:solidFill>
                <a:srgbClr val="C00000"/>
              </a:solidFill>
              <a:latin typeface="微软雅黑" panose="020B0503020204020204" pitchFamily="34" charset="-122"/>
              <a:ea typeface="微软雅黑" panose="020B0503020204020204" pitchFamily="34" charset="-122"/>
            </a:endParaRPr>
          </a:p>
        </p:txBody>
      </p:sp>
      <p:cxnSp>
        <p:nvCxnSpPr>
          <p:cNvPr id="11" name="直接连接符 10"/>
          <p:cNvCxnSpPr/>
          <p:nvPr userDrawn="1"/>
        </p:nvCxnSpPr>
        <p:spPr>
          <a:xfrm>
            <a:off x="4740726" y="874706"/>
            <a:ext cx="639323" cy="0"/>
          </a:xfrm>
          <a:prstGeom prst="line">
            <a:avLst/>
          </a:prstGeom>
          <a:ln w="19050">
            <a:solidFill>
              <a:srgbClr val="FF8534"/>
            </a:solidFill>
          </a:ln>
        </p:spPr>
        <p:style>
          <a:lnRef idx="1">
            <a:schemeClr val="accent1"/>
          </a:lnRef>
          <a:fillRef idx="0">
            <a:schemeClr val="accent1"/>
          </a:fillRef>
          <a:effectRef idx="0">
            <a:schemeClr val="accent1"/>
          </a:effectRef>
          <a:fontRef idx="minor">
            <a:schemeClr val="tx1"/>
          </a:fontRef>
        </p:style>
      </p:cxnSp>
      <p:sp>
        <p:nvSpPr>
          <p:cNvPr id="6"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1999759404"/>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创新模拟">
    <p:spTree>
      <p:nvGrpSpPr>
        <p:cNvPr id="1" name=""/>
        <p:cNvGrpSpPr/>
        <p:nvPr/>
      </p:nvGrpSpPr>
      <p:grpSpPr>
        <a:xfrm>
          <a:off x="0" y="0"/>
          <a:ext cx="0" cy="0"/>
          <a:chOff x="0" y="0"/>
          <a:chExt cx="0" cy="0"/>
        </a:xfrm>
      </p:grpSpPr>
      <p:sp>
        <p:nvSpPr>
          <p:cNvPr id="6"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
        <p:nvSpPr>
          <p:cNvPr id="3" name="同侧圆角矩形 2"/>
          <p:cNvSpPr/>
          <p:nvPr userDrawn="1"/>
        </p:nvSpPr>
        <p:spPr>
          <a:xfrm>
            <a:off x="5530612" y="538157"/>
            <a:ext cx="849374" cy="370871"/>
          </a:xfrm>
          <a:prstGeom prst="round2SameRect">
            <a:avLst/>
          </a:prstGeom>
          <a:gradFill flip="none" rotWithShape="1">
            <a:gsLst>
              <a:gs pos="0">
                <a:srgbClr val="FFD85D"/>
              </a:gs>
              <a:gs pos="100000">
                <a:srgbClr val="FFEDAB"/>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00000"/>
                </a:solidFill>
                <a:latin typeface="微软雅黑" panose="020B0503020204020204" pitchFamily="34" charset="-122"/>
                <a:ea typeface="微软雅黑" panose="020B0503020204020204" pitchFamily="34" charset="-122"/>
              </a:rPr>
              <a:t>合作探究</a:t>
            </a:r>
            <a:endParaRPr lang="zh-CN" altLang="en-US" sz="1200" dirty="0">
              <a:solidFill>
                <a:srgbClr val="C00000"/>
              </a:solidFill>
              <a:latin typeface="微软雅黑" panose="020B0503020204020204" pitchFamily="34" charset="-122"/>
              <a:ea typeface="微软雅黑" panose="020B0503020204020204" pitchFamily="34" charset="-122"/>
            </a:endParaRPr>
          </a:p>
        </p:txBody>
      </p:sp>
      <p:cxnSp>
        <p:nvCxnSpPr>
          <p:cNvPr id="4" name="直接连接符 3"/>
          <p:cNvCxnSpPr/>
          <p:nvPr userDrawn="1"/>
        </p:nvCxnSpPr>
        <p:spPr>
          <a:xfrm>
            <a:off x="5645390" y="874706"/>
            <a:ext cx="639323" cy="0"/>
          </a:xfrm>
          <a:prstGeom prst="line">
            <a:avLst/>
          </a:prstGeom>
          <a:ln w="19050">
            <a:solidFill>
              <a:srgbClr val="FF8534"/>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3538993896"/>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图片与标题">
    <p:spTree>
      <p:nvGrpSpPr>
        <p:cNvPr id="1" name=""/>
        <p:cNvGrpSpPr/>
        <p:nvPr/>
      </p:nvGrpSpPr>
      <p:grpSpPr>
        <a:xfrm>
          <a:off x="0" y="0"/>
          <a:ext cx="0" cy="0"/>
          <a:chOff x="0" y="0"/>
          <a:chExt cx="0" cy="0"/>
        </a:xfrm>
      </p:grpSpPr>
      <p:sp>
        <p:nvSpPr>
          <p:cNvPr id="10" name="灯片编号占位符 3"/>
          <p:cNvSpPr txBox="1">
            <a:spLocks/>
          </p:cNvSpPr>
          <p:nvPr userDrawn="1"/>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mtClean="0"/>
              <a:t>-</a:t>
            </a:r>
            <a:fld id="{4BF17FCF-D4DA-449D-A468-DDB7E43619E6}" type="slidenum">
              <a:rPr lang="zh-CN" altLang="en-US" smtClean="0"/>
              <a:pPr algn="ctr"/>
              <a:t>‹#›</a:t>
            </a:fld>
            <a:r>
              <a:rPr lang="en-US" altLang="zh-CN" smtClean="0"/>
              <a:t>-</a:t>
            </a:r>
            <a:endParaRPr lang="zh-CN" altLang="en-US" dirty="0"/>
          </a:p>
        </p:txBody>
      </p:sp>
      <p:sp>
        <p:nvSpPr>
          <p:cNvPr id="3" name="同侧圆角矩形 2"/>
          <p:cNvSpPr/>
          <p:nvPr userDrawn="1"/>
        </p:nvSpPr>
        <p:spPr>
          <a:xfrm>
            <a:off x="6438382" y="538157"/>
            <a:ext cx="849374" cy="370871"/>
          </a:xfrm>
          <a:prstGeom prst="round2SameRect">
            <a:avLst/>
          </a:prstGeom>
          <a:gradFill flip="none" rotWithShape="1">
            <a:gsLst>
              <a:gs pos="0">
                <a:srgbClr val="FFD85D"/>
              </a:gs>
              <a:gs pos="100000">
                <a:srgbClr val="FFEDAB"/>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00000"/>
                </a:solidFill>
                <a:latin typeface="微软雅黑" panose="020B0503020204020204" pitchFamily="34" charset="-122"/>
                <a:ea typeface="微软雅黑" panose="020B0503020204020204" pitchFamily="34" charset="-122"/>
              </a:rPr>
              <a:t>巩固演练</a:t>
            </a:r>
            <a:endParaRPr lang="zh-CN" altLang="en-US" sz="1200" dirty="0">
              <a:solidFill>
                <a:srgbClr val="C00000"/>
              </a:solidFill>
              <a:latin typeface="微软雅黑" panose="020B0503020204020204" pitchFamily="34" charset="-122"/>
              <a:ea typeface="微软雅黑" panose="020B0503020204020204" pitchFamily="34" charset="-122"/>
            </a:endParaRPr>
          </a:p>
        </p:txBody>
      </p:sp>
      <p:cxnSp>
        <p:nvCxnSpPr>
          <p:cNvPr id="4" name="直接连接符 3"/>
          <p:cNvCxnSpPr/>
          <p:nvPr userDrawn="1"/>
        </p:nvCxnSpPr>
        <p:spPr>
          <a:xfrm>
            <a:off x="6553160" y="874706"/>
            <a:ext cx="639323" cy="0"/>
          </a:xfrm>
          <a:prstGeom prst="line">
            <a:avLst/>
          </a:prstGeom>
          <a:ln w="19050">
            <a:solidFill>
              <a:srgbClr val="FF8534"/>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4205714988"/>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标题和竖排文字">
    <p:spTree>
      <p:nvGrpSpPr>
        <p:cNvPr id="1" name=""/>
        <p:cNvGrpSpPr/>
        <p:nvPr/>
      </p:nvGrpSpPr>
      <p:grpSpPr>
        <a:xfrm>
          <a:off x="0" y="0"/>
          <a:ext cx="0" cy="0"/>
          <a:chOff x="0" y="0"/>
          <a:chExt cx="0" cy="0"/>
        </a:xfrm>
      </p:grpSpPr>
      <p:sp>
        <p:nvSpPr>
          <p:cNvPr id="9" name="灯片编号占位符 3"/>
          <p:cNvSpPr txBox="1">
            <a:spLocks/>
          </p:cNvSpPr>
          <p:nvPr userDrawn="1"/>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1635590529"/>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垂直排列标题与文本">
    <p:spTree>
      <p:nvGrpSpPr>
        <p:cNvPr id="1" name=""/>
        <p:cNvGrpSpPr/>
        <p:nvPr/>
      </p:nvGrpSpPr>
      <p:grpSpPr>
        <a:xfrm>
          <a:off x="0" y="0"/>
          <a:ext cx="0" cy="0"/>
          <a:chOff x="0" y="0"/>
          <a:chExt cx="0" cy="0"/>
        </a:xfrm>
      </p:grpSpPr>
      <p:sp>
        <p:nvSpPr>
          <p:cNvPr id="9" name="灯片编号占位符 3"/>
          <p:cNvSpPr txBox="1">
            <a:spLocks/>
          </p:cNvSpPr>
          <p:nvPr userDrawn="1"/>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mtClean="0"/>
              <a:t>-</a:t>
            </a:r>
            <a:fld id="{4BF17FCF-D4DA-449D-A468-DDB7E43619E6}" type="slidenum">
              <a:rPr lang="zh-CN" altLang="en-US" smtClean="0"/>
              <a:pPr algn="ctr"/>
              <a:t>‹#›</a:t>
            </a:fld>
            <a:r>
              <a:rPr lang="en-US" altLang="zh-CN" smtClean="0"/>
              <a:t>-</a:t>
            </a:r>
            <a:endParaRPr lang="zh-CN" altLang="en-US" dirty="0"/>
          </a:p>
        </p:txBody>
      </p:sp>
    </p:spTree>
    <p:extLst>
      <p:ext uri="{BB962C8B-B14F-4D97-AF65-F5344CB8AC3E}">
        <p14:creationId xmlns:p14="http://schemas.microsoft.com/office/powerpoint/2010/main" xmlns="" val="1071033341"/>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目录页">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557130" y="404664"/>
            <a:ext cx="2232248" cy="649050"/>
          </a:xfrm>
          <a:prstGeom prst="rect">
            <a:avLst/>
          </a:prstGeom>
        </p:spPr>
      </p:pic>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37115" y="1351654"/>
            <a:ext cx="7020272" cy="2016224"/>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userDrawn="1"/>
        </p:nvSpPr>
        <p:spPr>
          <a:xfrm>
            <a:off x="2137115" y="3440763"/>
            <a:ext cx="7020272" cy="2016224"/>
          </a:xfrm>
          <a:prstGeom prst="rect">
            <a:avLst/>
          </a:prstGeom>
          <a:solidFill>
            <a:srgbClr val="DEB2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TextBox 16"/>
          <p:cNvSpPr txBox="1"/>
          <p:nvPr userDrawn="1"/>
        </p:nvSpPr>
        <p:spPr>
          <a:xfrm>
            <a:off x="226603" y="2750722"/>
            <a:ext cx="1598515" cy="830997"/>
          </a:xfrm>
          <a:prstGeom prst="rect">
            <a:avLst/>
          </a:prstGeom>
          <a:noFill/>
        </p:spPr>
        <p:txBody>
          <a:bodyPr wrap="none" rtlCol="0">
            <a:spAutoFit/>
          </a:bodyPr>
          <a:lstStyle/>
          <a:p>
            <a:r>
              <a:rPr lang="zh-CN" altLang="en-US" sz="4800" dirty="0" smtClean="0">
                <a:solidFill>
                  <a:schemeClr val="bg1"/>
                </a:solidFill>
                <a:latin typeface="微软雅黑" panose="020B0503020204020204" pitchFamily="34" charset="-122"/>
                <a:ea typeface="微软雅黑" panose="020B0503020204020204" pitchFamily="34" charset="-122"/>
              </a:rPr>
              <a:t>目 录</a:t>
            </a:r>
            <a:endParaRPr lang="zh-CN" altLang="en-US" sz="4800" dirty="0">
              <a:solidFill>
                <a:schemeClr val="bg1"/>
              </a:solidFill>
              <a:latin typeface="微软雅黑" panose="020B0503020204020204" pitchFamily="34" charset="-122"/>
              <a:ea typeface="微软雅黑" panose="020B0503020204020204" pitchFamily="34" charset="-122"/>
            </a:endParaRPr>
          </a:p>
        </p:txBody>
      </p:sp>
      <p:sp>
        <p:nvSpPr>
          <p:cNvPr id="18" name="TextBox 17"/>
          <p:cNvSpPr txBox="1"/>
          <p:nvPr userDrawn="1"/>
        </p:nvSpPr>
        <p:spPr>
          <a:xfrm>
            <a:off x="256739" y="3471391"/>
            <a:ext cx="1538242" cy="461665"/>
          </a:xfrm>
          <a:prstGeom prst="rect">
            <a:avLst/>
          </a:prstGeom>
          <a:noFill/>
        </p:spPr>
        <p:txBody>
          <a:bodyPr wrap="none" rtlCol="0">
            <a:spAutoFit/>
          </a:bodyPr>
          <a:lstStyle/>
          <a:p>
            <a:r>
              <a:rPr lang="en-US" altLang="zh-CN" sz="2400" dirty="0" smtClean="0">
                <a:solidFill>
                  <a:schemeClr val="bg1"/>
                </a:solidFill>
              </a:rPr>
              <a:t>CONTENTS</a:t>
            </a:r>
            <a:endParaRPr lang="zh-CN" altLang="en-US" sz="2400" dirty="0">
              <a:solidFill>
                <a:schemeClr val="bg1"/>
              </a:solidFill>
            </a:endParaRPr>
          </a:p>
        </p:txBody>
      </p:sp>
      <p:pic>
        <p:nvPicPr>
          <p:cNvPr id="19" name="图片 18"/>
          <p:cNvPicPr>
            <a:picLocks noChangeAspect="1"/>
          </p:cNvPicPr>
          <p:nvPr userDrawn="1"/>
        </p:nvPicPr>
        <p:blipFill>
          <a:blip r:embed="rId3" cstate="print">
            <a:duotone>
              <a:prstClr val="black"/>
              <a:schemeClr val="accent6">
                <a:tint val="45000"/>
                <a:satMod val="400000"/>
              </a:schemeClr>
            </a:duotone>
            <a:extLst>
              <a:ext uri="{28A0092B-C50C-407E-A947-70E740481C1C}">
                <a14:useLocalDpi xmlns:a14="http://schemas.microsoft.com/office/drawing/2010/main" xmlns="" val="0"/>
              </a:ext>
            </a:extLst>
          </a:blip>
          <a:stretch>
            <a:fillRect/>
          </a:stretch>
        </p:blipFill>
        <p:spPr>
          <a:xfrm>
            <a:off x="2420412" y="1996950"/>
            <a:ext cx="737932" cy="725633"/>
          </a:xfrm>
          <a:prstGeom prst="rect">
            <a:avLst/>
          </a:prstGeom>
        </p:spPr>
      </p:pic>
      <p:pic>
        <p:nvPicPr>
          <p:cNvPr id="20" name="图片 19"/>
          <p:cNvPicPr>
            <a:picLocks noChangeAspect="1"/>
          </p:cNvPicPr>
          <p:nvPr userDrawn="1"/>
        </p:nvPicPr>
        <p:blipFill>
          <a:blip r:embed="rId3" cstate="print">
            <a:duotone>
              <a:prstClr val="black"/>
              <a:srgbClr val="D9C3A5">
                <a:tint val="50000"/>
                <a:satMod val="180000"/>
              </a:srgbClr>
            </a:duotone>
            <a:extLst>
              <a:ext uri="{28A0092B-C50C-407E-A947-70E740481C1C}">
                <a14:useLocalDpi xmlns:a14="http://schemas.microsoft.com/office/drawing/2010/main" xmlns="" val="0"/>
              </a:ext>
            </a:extLst>
          </a:blip>
          <a:stretch>
            <a:fillRect/>
          </a:stretch>
        </p:blipFill>
        <p:spPr>
          <a:xfrm>
            <a:off x="2420412" y="4086059"/>
            <a:ext cx="737932" cy="725633"/>
          </a:xfrm>
          <a:prstGeom prst="rect">
            <a:avLst/>
          </a:prstGeom>
        </p:spPr>
      </p:pic>
      <p:cxnSp>
        <p:nvCxnSpPr>
          <p:cNvPr id="26" name="直接连接符 25"/>
          <p:cNvCxnSpPr/>
          <p:nvPr userDrawn="1"/>
        </p:nvCxnSpPr>
        <p:spPr>
          <a:xfrm>
            <a:off x="6156176" y="1495670"/>
            <a:ext cx="0" cy="1728192"/>
          </a:xfrm>
          <a:prstGeom prst="line">
            <a:avLst/>
          </a:prstGeom>
          <a:ln w="19050">
            <a:solidFill>
              <a:schemeClr val="bg1"/>
            </a:solidFill>
            <a:prstDash val="sysDot"/>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userDrawn="1"/>
        </p:nvCxnSpPr>
        <p:spPr>
          <a:xfrm>
            <a:off x="6156176" y="3584779"/>
            <a:ext cx="0" cy="1728192"/>
          </a:xfrm>
          <a:prstGeom prst="line">
            <a:avLst/>
          </a:prstGeom>
          <a:ln w="19050">
            <a:solidFill>
              <a:schemeClr val="bg1"/>
            </a:solidFill>
            <a:prstDash val="sysDot"/>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4289991825"/>
      </p:ext>
    </p:extLst>
  </p:cSld>
  <p:clrMapOvr>
    <a:masterClrMapping/>
  </p:clrMapOvr>
  <p:transition spd="slow">
    <p:push/>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2_目录版式二（目录内容多时用）">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557130" y="404664"/>
            <a:ext cx="2232248" cy="649050"/>
          </a:xfrm>
          <a:prstGeom prst="rect">
            <a:avLst/>
          </a:prstGeom>
        </p:spPr>
      </p:pic>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37115" y="1351653"/>
            <a:ext cx="7020272" cy="4105333"/>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TextBox 16"/>
          <p:cNvSpPr txBox="1"/>
          <p:nvPr userDrawn="1"/>
        </p:nvSpPr>
        <p:spPr>
          <a:xfrm>
            <a:off x="226603" y="2750722"/>
            <a:ext cx="1598515" cy="830997"/>
          </a:xfrm>
          <a:prstGeom prst="rect">
            <a:avLst/>
          </a:prstGeom>
          <a:noFill/>
        </p:spPr>
        <p:txBody>
          <a:bodyPr wrap="none" rtlCol="0">
            <a:spAutoFit/>
          </a:bodyPr>
          <a:lstStyle/>
          <a:p>
            <a:r>
              <a:rPr lang="zh-CN" altLang="en-US" sz="4800" dirty="0" smtClean="0">
                <a:solidFill>
                  <a:schemeClr val="bg1"/>
                </a:solidFill>
                <a:latin typeface="微软雅黑" panose="020B0503020204020204" pitchFamily="34" charset="-122"/>
                <a:ea typeface="微软雅黑" panose="020B0503020204020204" pitchFamily="34" charset="-122"/>
              </a:rPr>
              <a:t>目 录</a:t>
            </a:r>
            <a:endParaRPr lang="zh-CN" altLang="en-US" sz="4800" dirty="0">
              <a:solidFill>
                <a:schemeClr val="bg1"/>
              </a:solidFill>
              <a:latin typeface="微软雅黑" panose="020B0503020204020204" pitchFamily="34" charset="-122"/>
              <a:ea typeface="微软雅黑" panose="020B0503020204020204" pitchFamily="34" charset="-122"/>
            </a:endParaRPr>
          </a:p>
        </p:txBody>
      </p:sp>
      <p:sp>
        <p:nvSpPr>
          <p:cNvPr id="18" name="TextBox 17"/>
          <p:cNvSpPr txBox="1"/>
          <p:nvPr userDrawn="1"/>
        </p:nvSpPr>
        <p:spPr>
          <a:xfrm>
            <a:off x="256739" y="3471391"/>
            <a:ext cx="1538242" cy="461665"/>
          </a:xfrm>
          <a:prstGeom prst="rect">
            <a:avLst/>
          </a:prstGeom>
          <a:noFill/>
        </p:spPr>
        <p:txBody>
          <a:bodyPr wrap="none" rtlCol="0">
            <a:spAutoFit/>
          </a:bodyPr>
          <a:lstStyle/>
          <a:p>
            <a:r>
              <a:rPr lang="en-US" altLang="zh-CN" sz="2400" dirty="0" smtClean="0">
                <a:solidFill>
                  <a:schemeClr val="bg1"/>
                </a:solidFill>
              </a:rPr>
              <a:t>CONTENTS</a:t>
            </a:r>
            <a:endParaRPr lang="zh-CN" altLang="en-US" sz="2400" dirty="0">
              <a:solidFill>
                <a:schemeClr val="bg1"/>
              </a:solidFill>
            </a:endParaRPr>
          </a:p>
        </p:txBody>
      </p:sp>
      <p:pic>
        <p:nvPicPr>
          <p:cNvPr id="11" name="图片 10"/>
          <p:cNvPicPr>
            <a:picLocks noChangeAspect="1"/>
          </p:cNvPicPr>
          <p:nvPr userDrawn="1"/>
        </p:nvPicPr>
        <p:blipFill>
          <a:blip r:embed="rId3" cstate="print">
            <a:duotone>
              <a:prstClr val="black"/>
              <a:schemeClr val="accent6">
                <a:tint val="45000"/>
                <a:satMod val="400000"/>
              </a:schemeClr>
            </a:duotone>
            <a:extLst>
              <a:ext uri="{28A0092B-C50C-407E-A947-70E740481C1C}">
                <a14:useLocalDpi xmlns:a14="http://schemas.microsoft.com/office/drawing/2010/main" xmlns="" val="0"/>
              </a:ext>
            </a:extLst>
          </a:blip>
          <a:stretch>
            <a:fillRect/>
          </a:stretch>
        </p:blipFill>
        <p:spPr>
          <a:xfrm>
            <a:off x="2420412" y="3041503"/>
            <a:ext cx="737932" cy="725633"/>
          </a:xfrm>
          <a:prstGeom prst="rect">
            <a:avLst/>
          </a:prstGeom>
        </p:spPr>
      </p:pic>
      <p:cxnSp>
        <p:nvCxnSpPr>
          <p:cNvPr id="12" name="直接连接符 11"/>
          <p:cNvCxnSpPr/>
          <p:nvPr userDrawn="1"/>
        </p:nvCxnSpPr>
        <p:spPr>
          <a:xfrm>
            <a:off x="6012160" y="1604319"/>
            <a:ext cx="0" cy="3600000"/>
          </a:xfrm>
          <a:prstGeom prst="line">
            <a:avLst/>
          </a:prstGeom>
          <a:ln w="19050">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10" name="标题 1"/>
          <p:cNvSpPr>
            <a:spLocks noGrp="1"/>
          </p:cNvSpPr>
          <p:nvPr>
            <p:ph type="title"/>
          </p:nvPr>
        </p:nvSpPr>
        <p:spPr>
          <a:xfrm>
            <a:off x="3158344" y="2844170"/>
            <a:ext cx="2709800" cy="1098122"/>
          </a:xfrm>
          <a:prstGeom prst="rect">
            <a:avLst/>
          </a:prstGeom>
        </p:spPr>
        <p:txBody>
          <a:bodyPr/>
          <a:lstStyle>
            <a:lvl1pPr algn="l">
              <a:defRPr sz="2800">
                <a:solidFill>
                  <a:schemeClr val="bg1"/>
                </a:solidFill>
              </a:defRPr>
            </a:lvl1pPr>
          </a:lstStyle>
          <a:p>
            <a:r>
              <a:rPr lang="zh-CN" altLang="en-US" smtClean="0"/>
              <a:t>单击此处编辑母版标题样式</a:t>
            </a:r>
            <a:endParaRPr lang="zh-CN" altLang="en-US" dirty="0"/>
          </a:p>
        </p:txBody>
      </p:sp>
      <p:sp>
        <p:nvSpPr>
          <p:cNvPr id="13" name="内容占位符 2"/>
          <p:cNvSpPr>
            <a:spLocks noGrp="1"/>
          </p:cNvSpPr>
          <p:nvPr>
            <p:ph idx="1"/>
          </p:nvPr>
        </p:nvSpPr>
        <p:spPr>
          <a:xfrm>
            <a:off x="6156176" y="1604319"/>
            <a:ext cx="2880320" cy="3599999"/>
          </a:xfrm>
          <a:prstGeom prst="rect">
            <a:avLst/>
          </a:prstGeom>
        </p:spPr>
        <p:txBody>
          <a:bodyPr/>
          <a:lstStyle>
            <a:lvl1pPr marL="0" indent="0">
              <a:lnSpc>
                <a:spcPct val="150000"/>
              </a:lnSpc>
              <a:buFontTx/>
              <a:buNone/>
              <a:defRPr sz="1600">
                <a:solidFill>
                  <a:schemeClr val="bg1"/>
                </a:solidFill>
                <a:latin typeface="+mj-ea"/>
                <a:ea typeface="+mj-ea"/>
              </a:defRPr>
            </a:lvl1pPr>
            <a:lvl2pPr marL="457200" indent="0">
              <a:lnSpc>
                <a:spcPct val="150000"/>
              </a:lnSpc>
              <a:buFontTx/>
              <a:buNone/>
              <a:defRPr sz="1600">
                <a:solidFill>
                  <a:schemeClr val="bg1"/>
                </a:solidFill>
                <a:latin typeface="+mj-ea"/>
                <a:ea typeface="+mj-ea"/>
              </a:defRPr>
            </a:lvl2pPr>
            <a:lvl3pPr marL="914400" indent="0">
              <a:lnSpc>
                <a:spcPct val="150000"/>
              </a:lnSpc>
              <a:buFontTx/>
              <a:buNone/>
              <a:defRPr sz="1600">
                <a:solidFill>
                  <a:schemeClr val="bg1"/>
                </a:solidFill>
                <a:latin typeface="+mj-ea"/>
                <a:ea typeface="+mj-ea"/>
              </a:defRPr>
            </a:lvl3pPr>
            <a:lvl4pPr marL="1371600" indent="0">
              <a:lnSpc>
                <a:spcPct val="150000"/>
              </a:lnSpc>
              <a:buFontTx/>
              <a:buNone/>
              <a:defRPr sz="1600">
                <a:solidFill>
                  <a:schemeClr val="bg1"/>
                </a:solidFill>
                <a:latin typeface="+mj-ea"/>
                <a:ea typeface="+mj-ea"/>
              </a:defRPr>
            </a:lvl4pPr>
            <a:lvl5pPr marL="1828800" indent="0">
              <a:lnSpc>
                <a:spcPct val="150000"/>
              </a:lnSpc>
              <a:buFontTx/>
              <a:buNone/>
              <a:defRPr sz="1600">
                <a:solidFill>
                  <a:schemeClr val="bg1"/>
                </a:solidFill>
                <a:latin typeface="+mj-ea"/>
                <a:ea typeface="+mj-ea"/>
              </a:defRPr>
            </a:lvl5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dirty="0"/>
          </a:p>
        </p:txBody>
      </p:sp>
    </p:spTree>
    <p:extLst>
      <p:ext uri="{BB962C8B-B14F-4D97-AF65-F5344CB8AC3E}">
        <p14:creationId xmlns:p14="http://schemas.microsoft.com/office/powerpoint/2010/main" xmlns="" val="2493944314"/>
      </p:ext>
    </p:extLst>
  </p:cSld>
  <p:clrMapOvr>
    <a:masterClrMapping/>
  </p:clrMapOvr>
  <p:transition spd="slow">
    <p:push/>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节标题">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557130" y="404664"/>
            <a:ext cx="2232248" cy="649050"/>
          </a:xfrm>
          <a:prstGeom prst="rect">
            <a:avLst/>
          </a:prstGeom>
        </p:spPr>
      </p:pic>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60240" y="1340768"/>
            <a:ext cx="6983760" cy="108012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cxnSp>
        <p:nvCxnSpPr>
          <p:cNvPr id="18" name="直接连接符 17"/>
          <p:cNvCxnSpPr/>
          <p:nvPr userDrawn="1"/>
        </p:nvCxnSpPr>
        <p:spPr>
          <a:xfrm>
            <a:off x="6422770" y="1901003"/>
            <a:ext cx="2880000" cy="0"/>
          </a:xfrm>
          <a:prstGeom prst="line">
            <a:avLst/>
          </a:prstGeom>
          <a:ln w="28575">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50" name="矩形 49"/>
          <p:cNvSpPr/>
          <p:nvPr userDrawn="1"/>
        </p:nvSpPr>
        <p:spPr>
          <a:xfrm>
            <a:off x="2160240" y="2476840"/>
            <a:ext cx="6983760" cy="1080120"/>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2" name="直接连接符 51"/>
          <p:cNvCxnSpPr/>
          <p:nvPr userDrawn="1"/>
        </p:nvCxnSpPr>
        <p:spPr>
          <a:xfrm>
            <a:off x="6422770" y="3037075"/>
            <a:ext cx="2880000" cy="0"/>
          </a:xfrm>
          <a:prstGeom prst="line">
            <a:avLst/>
          </a:prstGeom>
          <a:ln w="28575">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57" name="矩形 56"/>
          <p:cNvSpPr/>
          <p:nvPr userDrawn="1"/>
        </p:nvSpPr>
        <p:spPr>
          <a:xfrm>
            <a:off x="2160240" y="3631386"/>
            <a:ext cx="6983760" cy="1080120"/>
          </a:xfrm>
          <a:prstGeom prst="rect">
            <a:avLst/>
          </a:prstGeom>
          <a:solidFill>
            <a:srgbClr val="DEB2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9" name="直接连接符 58"/>
          <p:cNvCxnSpPr/>
          <p:nvPr userDrawn="1"/>
        </p:nvCxnSpPr>
        <p:spPr>
          <a:xfrm>
            <a:off x="6422770" y="4191621"/>
            <a:ext cx="2880000" cy="0"/>
          </a:xfrm>
          <a:prstGeom prst="line">
            <a:avLst/>
          </a:prstGeom>
          <a:ln w="28575">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64" name="矩形 63"/>
          <p:cNvSpPr/>
          <p:nvPr userDrawn="1"/>
        </p:nvSpPr>
        <p:spPr>
          <a:xfrm>
            <a:off x="2160240" y="4785932"/>
            <a:ext cx="6983760" cy="1080120"/>
          </a:xfrm>
          <a:prstGeom prst="rect">
            <a:avLst/>
          </a:prstGeom>
          <a:solidFill>
            <a:srgbClr val="5FBA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6" name="直接连接符 65"/>
          <p:cNvCxnSpPr/>
          <p:nvPr userDrawn="1"/>
        </p:nvCxnSpPr>
        <p:spPr>
          <a:xfrm>
            <a:off x="6422770" y="5346167"/>
            <a:ext cx="2880000" cy="0"/>
          </a:xfrm>
          <a:prstGeom prst="line">
            <a:avLst/>
          </a:prstGeom>
          <a:ln w="28575">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74" name="椭圆 73"/>
          <p:cNvSpPr/>
          <p:nvPr userDrawn="1"/>
        </p:nvSpPr>
        <p:spPr>
          <a:xfrm flipH="1">
            <a:off x="3004067" y="1645053"/>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CD242B"/>
                </a:solidFill>
                <a:latin typeface="微软雅黑" panose="020B0503020204020204" pitchFamily="34" charset="-122"/>
                <a:ea typeface="微软雅黑" panose="020B0503020204020204" pitchFamily="34" charset="-122"/>
              </a:rPr>
              <a:t>命</a:t>
            </a:r>
          </a:p>
        </p:txBody>
      </p:sp>
      <p:sp>
        <p:nvSpPr>
          <p:cNvPr id="75" name="椭圆 74"/>
          <p:cNvSpPr/>
          <p:nvPr userDrawn="1"/>
        </p:nvSpPr>
        <p:spPr>
          <a:xfrm flipH="1">
            <a:off x="3491956" y="1645053"/>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CD242B"/>
                </a:solidFill>
                <a:latin typeface="微软雅黑" panose="020B0503020204020204" pitchFamily="34" charset="-122"/>
                <a:ea typeface="微软雅黑" panose="020B0503020204020204" pitchFamily="34" charset="-122"/>
              </a:rPr>
              <a:t>题</a:t>
            </a:r>
          </a:p>
        </p:txBody>
      </p:sp>
      <p:sp>
        <p:nvSpPr>
          <p:cNvPr id="76" name="椭圆 75"/>
          <p:cNvSpPr/>
          <p:nvPr userDrawn="1"/>
        </p:nvSpPr>
        <p:spPr>
          <a:xfrm flipH="1">
            <a:off x="3979845" y="1645053"/>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CD242B"/>
                </a:solidFill>
                <a:latin typeface="微软雅黑" panose="020B0503020204020204" pitchFamily="34" charset="-122"/>
                <a:ea typeface="微软雅黑" panose="020B0503020204020204" pitchFamily="34" charset="-122"/>
              </a:rPr>
              <a:t>调</a:t>
            </a:r>
          </a:p>
        </p:txBody>
      </p:sp>
      <p:sp>
        <p:nvSpPr>
          <p:cNvPr id="77" name="椭圆 76"/>
          <p:cNvSpPr/>
          <p:nvPr userDrawn="1"/>
        </p:nvSpPr>
        <p:spPr>
          <a:xfrm flipH="1">
            <a:off x="4467734" y="1645053"/>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srgbClr val="CD242B"/>
                </a:solidFill>
                <a:latin typeface="微软雅黑" panose="020B0503020204020204" pitchFamily="34" charset="-122"/>
                <a:ea typeface="微软雅黑" panose="020B0503020204020204" pitchFamily="34" charset="-122"/>
              </a:rPr>
              <a:t>研</a:t>
            </a:r>
            <a:endParaRPr lang="zh-CN" altLang="en-US" sz="2400" dirty="0">
              <a:solidFill>
                <a:srgbClr val="CD242B"/>
              </a:solidFill>
              <a:latin typeface="微软雅黑" panose="020B0503020204020204" pitchFamily="34" charset="-122"/>
              <a:ea typeface="微软雅黑" panose="020B0503020204020204" pitchFamily="34" charset="-122"/>
            </a:endParaRPr>
          </a:p>
        </p:txBody>
      </p:sp>
      <p:sp>
        <p:nvSpPr>
          <p:cNvPr id="78" name="TextBox 77"/>
          <p:cNvSpPr txBox="1"/>
          <p:nvPr userDrawn="1"/>
        </p:nvSpPr>
        <p:spPr>
          <a:xfrm>
            <a:off x="4902559" y="1600855"/>
            <a:ext cx="1620957" cy="523220"/>
          </a:xfrm>
          <a:prstGeom prst="rect">
            <a:avLst/>
          </a:prstGeom>
          <a:noFill/>
        </p:spPr>
        <p:txBody>
          <a:bodyPr wrap="none" rtlCol="0">
            <a:spAutoFit/>
          </a:bodyPr>
          <a:lstStyle/>
          <a:p>
            <a:r>
              <a:rPr lang="zh-CN" altLang="en-US" sz="2800" i="0" dirty="0" smtClean="0">
                <a:solidFill>
                  <a:schemeClr val="bg1"/>
                </a:solidFill>
                <a:latin typeface="+mj-ea"/>
                <a:ea typeface="+mj-ea"/>
              </a:rPr>
              <a:t>明析考向</a:t>
            </a:r>
            <a:endParaRPr lang="zh-CN" altLang="en-US" sz="2800" i="0" dirty="0">
              <a:solidFill>
                <a:schemeClr val="bg1"/>
              </a:solidFill>
              <a:latin typeface="+mj-ea"/>
              <a:ea typeface="+mj-ea"/>
            </a:endParaRPr>
          </a:p>
        </p:txBody>
      </p:sp>
      <p:sp>
        <p:nvSpPr>
          <p:cNvPr id="79" name="椭圆 78"/>
          <p:cNvSpPr/>
          <p:nvPr userDrawn="1"/>
        </p:nvSpPr>
        <p:spPr>
          <a:xfrm flipH="1">
            <a:off x="3004067" y="2782478"/>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E75E22"/>
                </a:solidFill>
                <a:latin typeface="微软雅黑" panose="020B0503020204020204" pitchFamily="34" charset="-122"/>
                <a:ea typeface="微软雅黑" panose="020B0503020204020204" pitchFamily="34" charset="-122"/>
              </a:rPr>
              <a:t>热</a:t>
            </a:r>
          </a:p>
        </p:txBody>
      </p:sp>
      <p:sp>
        <p:nvSpPr>
          <p:cNvPr id="80" name="椭圆 79"/>
          <p:cNvSpPr/>
          <p:nvPr userDrawn="1"/>
        </p:nvSpPr>
        <p:spPr>
          <a:xfrm flipH="1">
            <a:off x="3491956" y="2782478"/>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E75E22"/>
                </a:solidFill>
                <a:latin typeface="微软雅黑" panose="020B0503020204020204" pitchFamily="34" charset="-122"/>
                <a:ea typeface="微软雅黑" panose="020B0503020204020204" pitchFamily="34" charset="-122"/>
              </a:rPr>
              <a:t>点</a:t>
            </a:r>
          </a:p>
        </p:txBody>
      </p:sp>
      <p:sp>
        <p:nvSpPr>
          <p:cNvPr id="81" name="椭圆 80"/>
          <p:cNvSpPr/>
          <p:nvPr userDrawn="1"/>
        </p:nvSpPr>
        <p:spPr>
          <a:xfrm flipH="1">
            <a:off x="3979845" y="2782478"/>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srgbClr val="E75E22"/>
                </a:solidFill>
                <a:latin typeface="微软雅黑" panose="020B0503020204020204" pitchFamily="34" charset="-122"/>
                <a:ea typeface="微软雅黑" panose="020B0503020204020204" pitchFamily="34" charset="-122"/>
              </a:rPr>
              <a:t>聚</a:t>
            </a:r>
            <a:endParaRPr lang="zh-CN" altLang="en-US" sz="2400" dirty="0">
              <a:solidFill>
                <a:srgbClr val="E75E22"/>
              </a:solidFill>
              <a:latin typeface="微软雅黑" panose="020B0503020204020204" pitchFamily="34" charset="-122"/>
              <a:ea typeface="微软雅黑" panose="020B0503020204020204" pitchFamily="34" charset="-122"/>
            </a:endParaRPr>
          </a:p>
        </p:txBody>
      </p:sp>
      <p:sp>
        <p:nvSpPr>
          <p:cNvPr id="82" name="椭圆 81"/>
          <p:cNvSpPr/>
          <p:nvPr userDrawn="1"/>
        </p:nvSpPr>
        <p:spPr>
          <a:xfrm flipH="1">
            <a:off x="4467734" y="2782478"/>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srgbClr val="E75E22"/>
                </a:solidFill>
                <a:latin typeface="微软雅黑" panose="020B0503020204020204" pitchFamily="34" charset="-122"/>
                <a:ea typeface="微软雅黑" panose="020B0503020204020204" pitchFamily="34" charset="-122"/>
              </a:rPr>
              <a:t>焦</a:t>
            </a:r>
            <a:endParaRPr lang="zh-CN" altLang="en-US" sz="2400" dirty="0">
              <a:solidFill>
                <a:srgbClr val="E75E22"/>
              </a:solidFill>
              <a:latin typeface="微软雅黑" panose="020B0503020204020204" pitchFamily="34" charset="-122"/>
              <a:ea typeface="微软雅黑" panose="020B0503020204020204" pitchFamily="34" charset="-122"/>
            </a:endParaRPr>
          </a:p>
        </p:txBody>
      </p:sp>
      <p:sp>
        <p:nvSpPr>
          <p:cNvPr id="83" name="TextBox 82"/>
          <p:cNvSpPr txBox="1"/>
          <p:nvPr userDrawn="1"/>
        </p:nvSpPr>
        <p:spPr>
          <a:xfrm>
            <a:off x="4902559" y="2738280"/>
            <a:ext cx="1620957" cy="523220"/>
          </a:xfrm>
          <a:prstGeom prst="rect">
            <a:avLst/>
          </a:prstGeom>
          <a:noFill/>
        </p:spPr>
        <p:txBody>
          <a:bodyPr wrap="none" rtlCol="0">
            <a:spAutoFit/>
          </a:bodyPr>
          <a:lstStyle/>
          <a:p>
            <a:r>
              <a:rPr lang="zh-CN" altLang="en-US" sz="2800" dirty="0" smtClean="0">
                <a:solidFill>
                  <a:schemeClr val="bg1"/>
                </a:solidFill>
                <a:latin typeface="+mj-ea"/>
                <a:ea typeface="+mj-ea"/>
              </a:rPr>
              <a:t>归纳</a:t>
            </a:r>
            <a:r>
              <a:rPr lang="zh-CN" altLang="en-US" sz="2800" dirty="0">
                <a:solidFill>
                  <a:schemeClr val="bg1"/>
                </a:solidFill>
                <a:latin typeface="+mj-ea"/>
                <a:ea typeface="+mj-ea"/>
              </a:rPr>
              <a:t>拓展</a:t>
            </a:r>
            <a:endParaRPr lang="zh-CN" altLang="en-US" sz="2800" i="0" dirty="0">
              <a:solidFill>
                <a:schemeClr val="bg1"/>
              </a:solidFill>
              <a:latin typeface="+mj-ea"/>
              <a:ea typeface="+mj-ea"/>
            </a:endParaRPr>
          </a:p>
        </p:txBody>
      </p:sp>
      <p:sp>
        <p:nvSpPr>
          <p:cNvPr id="84" name="椭圆 83"/>
          <p:cNvSpPr/>
          <p:nvPr userDrawn="1"/>
        </p:nvSpPr>
        <p:spPr>
          <a:xfrm flipH="1">
            <a:off x="3004067" y="3942205"/>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DEB203"/>
                </a:solidFill>
                <a:latin typeface="微软雅黑" panose="020B0503020204020204" pitchFamily="34" charset="-122"/>
                <a:ea typeface="微软雅黑" panose="020B0503020204020204" pitchFamily="34" charset="-122"/>
              </a:rPr>
              <a:t>典</a:t>
            </a:r>
          </a:p>
        </p:txBody>
      </p:sp>
      <p:sp>
        <p:nvSpPr>
          <p:cNvPr id="85" name="椭圆 84"/>
          <p:cNvSpPr/>
          <p:nvPr userDrawn="1"/>
        </p:nvSpPr>
        <p:spPr>
          <a:xfrm flipH="1">
            <a:off x="3491956" y="3942205"/>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DEB203"/>
                </a:solidFill>
                <a:latin typeface="微软雅黑" panose="020B0503020204020204" pitchFamily="34" charset="-122"/>
                <a:ea typeface="微软雅黑" panose="020B0503020204020204" pitchFamily="34" charset="-122"/>
              </a:rPr>
              <a:t>题</a:t>
            </a:r>
          </a:p>
        </p:txBody>
      </p:sp>
      <p:sp>
        <p:nvSpPr>
          <p:cNvPr id="86" name="椭圆 85"/>
          <p:cNvSpPr/>
          <p:nvPr userDrawn="1"/>
        </p:nvSpPr>
        <p:spPr>
          <a:xfrm flipH="1">
            <a:off x="3979845" y="3942205"/>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DEB203"/>
                </a:solidFill>
                <a:latin typeface="微软雅黑" panose="020B0503020204020204" pitchFamily="34" charset="-122"/>
                <a:ea typeface="微软雅黑" panose="020B0503020204020204" pitchFamily="34" charset="-122"/>
              </a:rPr>
              <a:t>试</a:t>
            </a:r>
          </a:p>
        </p:txBody>
      </p:sp>
      <p:sp>
        <p:nvSpPr>
          <p:cNvPr id="87" name="椭圆 86"/>
          <p:cNvSpPr/>
          <p:nvPr userDrawn="1"/>
        </p:nvSpPr>
        <p:spPr>
          <a:xfrm flipH="1">
            <a:off x="4467734" y="3942205"/>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DEB203"/>
                </a:solidFill>
                <a:latin typeface="微软雅黑" panose="020B0503020204020204" pitchFamily="34" charset="-122"/>
                <a:ea typeface="微软雅黑" panose="020B0503020204020204" pitchFamily="34" charset="-122"/>
              </a:rPr>
              <a:t>做</a:t>
            </a:r>
          </a:p>
        </p:txBody>
      </p:sp>
      <p:sp>
        <p:nvSpPr>
          <p:cNvPr id="88" name="TextBox 87"/>
          <p:cNvSpPr txBox="1"/>
          <p:nvPr userDrawn="1"/>
        </p:nvSpPr>
        <p:spPr>
          <a:xfrm>
            <a:off x="4902559" y="3898007"/>
            <a:ext cx="1620957" cy="523220"/>
          </a:xfrm>
          <a:prstGeom prst="rect">
            <a:avLst/>
          </a:prstGeom>
          <a:noFill/>
        </p:spPr>
        <p:txBody>
          <a:bodyPr wrap="none" rtlCol="0">
            <a:spAutoFit/>
          </a:bodyPr>
          <a:lstStyle/>
          <a:p>
            <a:r>
              <a:rPr lang="zh-CN" altLang="en-US" sz="2800" dirty="0" smtClean="0">
                <a:solidFill>
                  <a:schemeClr val="bg1"/>
                </a:solidFill>
                <a:latin typeface="+mj-ea"/>
                <a:ea typeface="+mj-ea"/>
              </a:rPr>
              <a:t>评</a:t>
            </a:r>
            <a:r>
              <a:rPr lang="zh-CN" altLang="en-US" sz="2800" i="0" dirty="0" smtClean="0">
                <a:solidFill>
                  <a:schemeClr val="bg1"/>
                </a:solidFill>
                <a:latin typeface="+mj-ea"/>
                <a:ea typeface="+mj-ea"/>
              </a:rPr>
              <a:t>析指正</a:t>
            </a:r>
            <a:endParaRPr lang="zh-CN" altLang="en-US" sz="2800" i="0" dirty="0">
              <a:solidFill>
                <a:schemeClr val="bg1"/>
              </a:solidFill>
              <a:latin typeface="+mj-ea"/>
              <a:ea typeface="+mj-ea"/>
            </a:endParaRPr>
          </a:p>
        </p:txBody>
      </p:sp>
      <p:sp>
        <p:nvSpPr>
          <p:cNvPr id="89" name="椭圆 88"/>
          <p:cNvSpPr/>
          <p:nvPr userDrawn="1"/>
        </p:nvSpPr>
        <p:spPr>
          <a:xfrm flipH="1">
            <a:off x="3004067" y="5090827"/>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5FBA0F"/>
                </a:solidFill>
                <a:latin typeface="微软雅黑" panose="020B0503020204020204" pitchFamily="34" charset="-122"/>
                <a:ea typeface="微软雅黑" panose="020B0503020204020204" pitchFamily="34" charset="-122"/>
              </a:rPr>
              <a:t>创</a:t>
            </a:r>
          </a:p>
        </p:txBody>
      </p:sp>
      <p:sp>
        <p:nvSpPr>
          <p:cNvPr id="90" name="椭圆 89"/>
          <p:cNvSpPr/>
          <p:nvPr userDrawn="1"/>
        </p:nvSpPr>
        <p:spPr>
          <a:xfrm flipH="1">
            <a:off x="3491956" y="5090827"/>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5FBA0F"/>
                </a:solidFill>
                <a:latin typeface="微软雅黑" panose="020B0503020204020204" pitchFamily="34" charset="-122"/>
                <a:ea typeface="微软雅黑" panose="020B0503020204020204" pitchFamily="34" charset="-122"/>
              </a:rPr>
              <a:t>新</a:t>
            </a:r>
          </a:p>
        </p:txBody>
      </p:sp>
      <p:sp>
        <p:nvSpPr>
          <p:cNvPr id="91" name="椭圆 90"/>
          <p:cNvSpPr/>
          <p:nvPr userDrawn="1"/>
        </p:nvSpPr>
        <p:spPr>
          <a:xfrm flipH="1">
            <a:off x="3979845" y="5090827"/>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5FBA0F"/>
                </a:solidFill>
                <a:latin typeface="微软雅黑" panose="020B0503020204020204" pitchFamily="34" charset="-122"/>
                <a:ea typeface="微软雅黑" panose="020B0503020204020204" pitchFamily="34" charset="-122"/>
              </a:rPr>
              <a:t>模</a:t>
            </a:r>
          </a:p>
        </p:txBody>
      </p:sp>
      <p:sp>
        <p:nvSpPr>
          <p:cNvPr id="92" name="椭圆 91"/>
          <p:cNvSpPr/>
          <p:nvPr userDrawn="1"/>
        </p:nvSpPr>
        <p:spPr>
          <a:xfrm flipH="1">
            <a:off x="4467734" y="5090827"/>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srgbClr val="5FBA0F"/>
                </a:solidFill>
                <a:latin typeface="微软雅黑" panose="020B0503020204020204" pitchFamily="34" charset="-122"/>
                <a:ea typeface="微软雅黑" panose="020B0503020204020204" pitchFamily="34" charset="-122"/>
              </a:rPr>
              <a:t>拟</a:t>
            </a:r>
            <a:endParaRPr lang="zh-CN" altLang="en-US" sz="2400" dirty="0">
              <a:solidFill>
                <a:srgbClr val="5FBA0F"/>
              </a:solidFill>
              <a:latin typeface="微软雅黑" panose="020B0503020204020204" pitchFamily="34" charset="-122"/>
              <a:ea typeface="微软雅黑" panose="020B0503020204020204" pitchFamily="34" charset="-122"/>
            </a:endParaRPr>
          </a:p>
        </p:txBody>
      </p:sp>
      <p:sp>
        <p:nvSpPr>
          <p:cNvPr id="93" name="TextBox 92"/>
          <p:cNvSpPr txBox="1"/>
          <p:nvPr userDrawn="1"/>
        </p:nvSpPr>
        <p:spPr>
          <a:xfrm>
            <a:off x="4902559" y="5046629"/>
            <a:ext cx="1620957" cy="523220"/>
          </a:xfrm>
          <a:prstGeom prst="rect">
            <a:avLst/>
          </a:prstGeom>
          <a:noFill/>
        </p:spPr>
        <p:txBody>
          <a:bodyPr wrap="none" rtlCol="0">
            <a:spAutoFit/>
          </a:bodyPr>
          <a:lstStyle/>
          <a:p>
            <a:r>
              <a:rPr lang="zh-CN" altLang="en-US" sz="2800" dirty="0" smtClean="0">
                <a:solidFill>
                  <a:schemeClr val="bg1"/>
                </a:solidFill>
                <a:latin typeface="+mj-ea"/>
                <a:ea typeface="+mj-ea"/>
              </a:rPr>
              <a:t>预测</a:t>
            </a:r>
            <a:r>
              <a:rPr lang="zh-CN" altLang="en-US" sz="2800" dirty="0">
                <a:solidFill>
                  <a:schemeClr val="bg1"/>
                </a:solidFill>
                <a:latin typeface="+mj-ea"/>
                <a:ea typeface="+mj-ea"/>
              </a:rPr>
              <a:t>演练</a:t>
            </a:r>
            <a:endParaRPr lang="zh-CN" altLang="en-US" sz="2800" i="0" dirty="0">
              <a:solidFill>
                <a:schemeClr val="bg1"/>
              </a:solidFill>
              <a:latin typeface="+mj-ea"/>
              <a:ea typeface="+mj-ea"/>
            </a:endParaRPr>
          </a:p>
        </p:txBody>
      </p:sp>
    </p:spTree>
    <p:extLst>
      <p:ext uri="{BB962C8B-B14F-4D97-AF65-F5344CB8AC3E}">
        <p14:creationId xmlns:p14="http://schemas.microsoft.com/office/powerpoint/2010/main" xmlns="" val="1387326686"/>
      </p:ext>
    </p:extLst>
  </p:cSld>
  <p:clrMapOvr>
    <a:masterClrMapping/>
  </p:clrMapOvr>
  <p:transition spd="slow">
    <p:push/>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1_节标题">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557130" y="404664"/>
            <a:ext cx="2232248" cy="649050"/>
          </a:xfrm>
          <a:prstGeom prst="rect">
            <a:avLst/>
          </a:prstGeom>
        </p:spPr>
      </p:pic>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60240" y="2636912"/>
            <a:ext cx="6983760" cy="1440160"/>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标题 1"/>
          <p:cNvSpPr>
            <a:spLocks noGrp="1"/>
          </p:cNvSpPr>
          <p:nvPr>
            <p:ph type="ctrTitle"/>
          </p:nvPr>
        </p:nvSpPr>
        <p:spPr>
          <a:xfrm>
            <a:off x="3281752" y="2983026"/>
            <a:ext cx="5898760" cy="725633"/>
          </a:xfrm>
          <a:prstGeom prst="rect">
            <a:avLst/>
          </a:prstGeom>
        </p:spPr>
        <p:txBody>
          <a:bodyPr anchor="ctr">
            <a:noAutofit/>
          </a:bodyPr>
          <a:lstStyle>
            <a:lvl1pPr algn="l">
              <a:defRPr sz="3600" b="1" baseline="0">
                <a:solidFill>
                  <a:schemeClr val="bg1"/>
                </a:solidFill>
                <a:latin typeface="黑体" panose="02010600030101010101" pitchFamily="2" charset="-122"/>
                <a:ea typeface="黑体" panose="02010600030101010101" pitchFamily="2" charset="-122"/>
              </a:defRPr>
            </a:lvl1pPr>
          </a:lstStyle>
          <a:p>
            <a:r>
              <a:rPr lang="zh-CN" altLang="en-US" smtClean="0"/>
              <a:t>单击此处编辑母版标题样式</a:t>
            </a:r>
            <a:endParaRPr lang="zh-CN" altLang="en-US" dirty="0"/>
          </a:p>
        </p:txBody>
      </p:sp>
      <p:pic>
        <p:nvPicPr>
          <p:cNvPr id="11" name="图片 10"/>
          <p:cNvPicPr>
            <a:picLocks noChangeAspect="1"/>
          </p:cNvPicPr>
          <p:nvPr userDrawn="1"/>
        </p:nvPicPr>
        <p:blipFill>
          <a:blip r:embed="rId3" cstate="print">
            <a:extLst>
              <a:ext uri="{28A0092B-C50C-407E-A947-70E740481C1C}">
                <a14:useLocalDpi xmlns:a14="http://schemas.microsoft.com/office/drawing/2010/main" xmlns="" val="0"/>
              </a:ext>
            </a:extLst>
          </a:blip>
          <a:stretch>
            <a:fillRect/>
          </a:stretch>
        </p:blipFill>
        <p:spPr>
          <a:xfrm>
            <a:off x="2477425" y="2994177"/>
            <a:ext cx="737932" cy="725633"/>
          </a:xfrm>
          <a:prstGeom prst="rect">
            <a:avLst/>
          </a:prstGeom>
        </p:spPr>
      </p:pic>
    </p:spTree>
    <p:extLst>
      <p:ext uri="{BB962C8B-B14F-4D97-AF65-F5344CB8AC3E}">
        <p14:creationId xmlns:p14="http://schemas.microsoft.com/office/powerpoint/2010/main" xmlns="" val="3092295814"/>
      </p:ext>
    </p:extLst>
  </p:cSld>
  <p:clrMapOvr>
    <a:masterClrMapping/>
  </p:clrMapOvr>
  <p:transition spd="slow">
    <p:push/>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2_节标题">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557130" y="404664"/>
            <a:ext cx="2232248" cy="649050"/>
          </a:xfrm>
          <a:prstGeom prst="rect">
            <a:avLst/>
          </a:prstGeom>
        </p:spPr>
      </p:pic>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60240" y="2636912"/>
            <a:ext cx="6983760" cy="1440160"/>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标题 1"/>
          <p:cNvSpPr>
            <a:spLocks noGrp="1"/>
          </p:cNvSpPr>
          <p:nvPr>
            <p:ph type="ctrTitle"/>
          </p:nvPr>
        </p:nvSpPr>
        <p:spPr>
          <a:xfrm>
            <a:off x="3281752" y="2910011"/>
            <a:ext cx="5898760" cy="893961"/>
          </a:xfrm>
          <a:prstGeom prst="rect">
            <a:avLst/>
          </a:prstGeom>
        </p:spPr>
        <p:txBody>
          <a:bodyPr>
            <a:noAutofit/>
          </a:bodyPr>
          <a:lstStyle>
            <a:lvl1pPr algn="l">
              <a:defRPr sz="3600" b="1" baseline="0">
                <a:solidFill>
                  <a:schemeClr val="bg1"/>
                </a:solidFill>
                <a:latin typeface="黑体" panose="02010600030101010101" pitchFamily="2" charset="-122"/>
                <a:ea typeface="黑体" panose="02010600030101010101" pitchFamily="2" charset="-122"/>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xmlns="" val="1130062492"/>
      </p:ext>
    </p:extLst>
  </p:cSld>
  <p:clrMapOvr>
    <a:masterClrMapping/>
  </p:clrMapOvr>
  <p:transition spd="slow">
    <p:push/>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两栏内容">
    <p:spTree>
      <p:nvGrpSpPr>
        <p:cNvPr id="1" name=""/>
        <p:cNvGrpSpPr/>
        <p:nvPr/>
      </p:nvGrpSpPr>
      <p:grpSpPr>
        <a:xfrm>
          <a:off x="0" y="0"/>
          <a:ext cx="0" cy="0"/>
          <a:chOff x="0" y="0"/>
          <a:chExt cx="0" cy="0"/>
        </a:xfrm>
      </p:grpSpPr>
      <p:sp>
        <p:nvSpPr>
          <p:cNvPr id="4"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2736924252"/>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命题调研">
    <p:spTree>
      <p:nvGrpSpPr>
        <p:cNvPr id="1" name=""/>
        <p:cNvGrpSpPr/>
        <p:nvPr/>
      </p:nvGrpSpPr>
      <p:grpSpPr>
        <a:xfrm>
          <a:off x="0" y="0"/>
          <a:ext cx="0" cy="0"/>
          <a:chOff x="0" y="0"/>
          <a:chExt cx="0" cy="0"/>
        </a:xfrm>
      </p:grpSpPr>
      <p:sp>
        <p:nvSpPr>
          <p:cNvPr id="10"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1906614398"/>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热点聚焦">
    <p:spTree>
      <p:nvGrpSpPr>
        <p:cNvPr id="1" name=""/>
        <p:cNvGrpSpPr/>
        <p:nvPr/>
      </p:nvGrpSpPr>
      <p:grpSpPr>
        <a:xfrm>
          <a:off x="0" y="0"/>
          <a:ext cx="0" cy="0"/>
          <a:chOff x="0" y="0"/>
          <a:chExt cx="0" cy="0"/>
        </a:xfrm>
      </p:grpSpPr>
      <p:sp>
        <p:nvSpPr>
          <p:cNvPr id="11" name="同侧圆角矩形 10"/>
          <p:cNvSpPr/>
          <p:nvPr userDrawn="1"/>
        </p:nvSpPr>
        <p:spPr>
          <a:xfrm>
            <a:off x="3713134" y="538157"/>
            <a:ext cx="848592" cy="370871"/>
          </a:xfrm>
          <a:prstGeom prst="round2SameRect">
            <a:avLst/>
          </a:prstGeom>
          <a:gradFill flip="none" rotWithShape="1">
            <a:gsLst>
              <a:gs pos="0">
                <a:srgbClr val="FFD85D"/>
              </a:gs>
              <a:gs pos="100000">
                <a:srgbClr val="FFEDAB"/>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00000"/>
                </a:solidFill>
                <a:latin typeface="微软雅黑" panose="020B0503020204020204" pitchFamily="34" charset="-122"/>
                <a:ea typeface="微软雅黑" panose="020B0503020204020204" pitchFamily="34" charset="-122"/>
              </a:rPr>
              <a:t>本案目标</a:t>
            </a:r>
            <a:endParaRPr lang="zh-CN" altLang="en-US" sz="1200" dirty="0">
              <a:solidFill>
                <a:srgbClr val="C00000"/>
              </a:solidFill>
              <a:latin typeface="微软雅黑" panose="020B0503020204020204" pitchFamily="34" charset="-122"/>
              <a:ea typeface="微软雅黑" panose="020B0503020204020204" pitchFamily="34" charset="-122"/>
            </a:endParaRPr>
          </a:p>
        </p:txBody>
      </p:sp>
      <p:cxnSp>
        <p:nvCxnSpPr>
          <p:cNvPr id="12" name="直接连接符 11"/>
          <p:cNvCxnSpPr/>
          <p:nvPr userDrawn="1"/>
        </p:nvCxnSpPr>
        <p:spPr>
          <a:xfrm>
            <a:off x="3801786" y="874706"/>
            <a:ext cx="688505" cy="0"/>
          </a:xfrm>
          <a:prstGeom prst="line">
            <a:avLst/>
          </a:prstGeom>
          <a:ln w="19050">
            <a:solidFill>
              <a:srgbClr val="FF8534"/>
            </a:solidFill>
          </a:ln>
        </p:spPr>
        <p:style>
          <a:lnRef idx="1">
            <a:schemeClr val="accent1"/>
          </a:lnRef>
          <a:fillRef idx="0">
            <a:schemeClr val="accent1"/>
          </a:fillRef>
          <a:effectRef idx="0">
            <a:schemeClr val="accent1"/>
          </a:effectRef>
          <a:fontRef idx="minor">
            <a:schemeClr val="tx1"/>
          </a:fontRef>
        </p:style>
      </p:cxnSp>
      <p:sp>
        <p:nvSpPr>
          <p:cNvPr id="6"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1737820126"/>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 Target="../slides/slide2.xml"/><Relationship Id="rId3" Type="http://schemas.openxmlformats.org/officeDocument/2006/relationships/slideLayout" Target="../slideLayouts/slideLayout3.xml"/><Relationship Id="rId21" Type="http://schemas.openxmlformats.org/officeDocument/2006/relationships/slide" Target="../slides/slide2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2.png"/><Relationship Id="rId2" Type="http://schemas.openxmlformats.org/officeDocument/2006/relationships/slideLayout" Target="../slideLayouts/slideLayout2.xml"/><Relationship Id="rId16" Type="http://schemas.openxmlformats.org/officeDocument/2006/relationships/image" Target="../media/image1.jpeg"/><Relationship Id="rId20" Type="http://schemas.openxmlformats.org/officeDocument/2006/relationships/slide" Target="../slides/slide1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 Target="../slides/slide3.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6" cstate="print"/>
          <a:srcRect/>
          <a:tile tx="0" ty="0" sx="100000" sy="100000" flip="none" algn="tl"/>
        </a:blipFill>
        <a:effectLst/>
      </p:bgPr>
    </p:bg>
    <p:spTree>
      <p:nvGrpSpPr>
        <p:cNvPr id="1" name=""/>
        <p:cNvGrpSpPr/>
        <p:nvPr/>
      </p:nvGrpSpPr>
      <p:grpSpPr>
        <a:xfrm>
          <a:off x="0" y="0"/>
          <a:ext cx="0" cy="0"/>
          <a:chOff x="0" y="0"/>
          <a:chExt cx="0" cy="0"/>
        </a:xfrm>
      </p:grpSpPr>
      <p:sp>
        <p:nvSpPr>
          <p:cNvPr id="13" name="矩形 12"/>
          <p:cNvSpPr/>
          <p:nvPr/>
        </p:nvSpPr>
        <p:spPr>
          <a:xfrm>
            <a:off x="3171825" y="467380"/>
            <a:ext cx="5000575" cy="441340"/>
          </a:xfrm>
          <a:prstGeom prst="rect">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1" y="6738378"/>
            <a:ext cx="9157036" cy="128253"/>
          </a:xfrm>
          <a:prstGeom prst="rect">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3" name="矩形 22"/>
          <p:cNvSpPr/>
          <p:nvPr/>
        </p:nvSpPr>
        <p:spPr>
          <a:xfrm>
            <a:off x="8172400" y="467380"/>
            <a:ext cx="971600" cy="441340"/>
          </a:xfrm>
          <a:prstGeom prst="rect">
            <a:avLst/>
          </a:prstGeom>
          <a:solidFill>
            <a:srgbClr val="FC920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1433638" y="0"/>
            <a:ext cx="1711621" cy="908720"/>
          </a:xfrm>
          <a:prstGeom prst="rect">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latin typeface="黑体" panose="02010600030101010101" pitchFamily="2" charset="-122"/>
                <a:ea typeface="黑体" panose="02010600030101010101" pitchFamily="2" charset="-122"/>
              </a:rPr>
              <a:t>专题一</a:t>
            </a:r>
            <a:endParaRPr lang="zh-CN" altLang="en-US" b="1" dirty="0">
              <a:latin typeface="黑体" panose="02010600030101010101" pitchFamily="2" charset="-122"/>
              <a:ea typeface="黑体" panose="02010600030101010101" pitchFamily="2" charset="-122"/>
            </a:endParaRPr>
          </a:p>
        </p:txBody>
      </p:sp>
      <p:cxnSp>
        <p:nvCxnSpPr>
          <p:cNvPr id="25" name="直接连接符 24"/>
          <p:cNvCxnSpPr/>
          <p:nvPr/>
        </p:nvCxnSpPr>
        <p:spPr>
          <a:xfrm flipH="1">
            <a:off x="0" y="6727668"/>
            <a:ext cx="9144000" cy="0"/>
          </a:xfrm>
          <a:prstGeom prst="line">
            <a:avLst/>
          </a:prstGeom>
          <a:ln w="12700">
            <a:solidFill>
              <a:srgbClr val="E20000"/>
            </a:solidFill>
          </a:ln>
        </p:spPr>
        <p:style>
          <a:lnRef idx="1">
            <a:schemeClr val="accent1"/>
          </a:lnRef>
          <a:fillRef idx="0">
            <a:schemeClr val="accent1"/>
          </a:fillRef>
          <a:effectRef idx="0">
            <a:schemeClr val="accent1"/>
          </a:effectRef>
          <a:fontRef idx="minor">
            <a:schemeClr val="tx1"/>
          </a:fontRef>
        </p:style>
      </p:cxnSp>
      <p:sp>
        <p:nvSpPr>
          <p:cNvPr id="26" name="矩形 25"/>
          <p:cNvSpPr/>
          <p:nvPr/>
        </p:nvSpPr>
        <p:spPr>
          <a:xfrm>
            <a:off x="-1" y="937527"/>
            <a:ext cx="9144000" cy="36000"/>
          </a:xfrm>
          <a:prstGeom prst="rect">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8" name="图片 27"/>
          <p:cNvPicPr>
            <a:picLocks noChangeAspect="1"/>
          </p:cNvPicPr>
          <p:nvPr/>
        </p:nvPicPr>
        <p:blipFill>
          <a:blip r:embed="rId17" cstate="print">
            <a:extLst>
              <a:ext uri="{28A0092B-C50C-407E-A947-70E740481C1C}">
                <a14:useLocalDpi xmlns:a14="http://schemas.microsoft.com/office/drawing/2010/main" xmlns="" val="0"/>
              </a:ext>
            </a:extLst>
          </a:blip>
          <a:stretch>
            <a:fillRect/>
          </a:stretch>
        </p:blipFill>
        <p:spPr>
          <a:xfrm>
            <a:off x="375627" y="161189"/>
            <a:ext cx="628650" cy="619125"/>
          </a:xfrm>
          <a:prstGeom prst="rect">
            <a:avLst/>
          </a:prstGeom>
        </p:spPr>
      </p:pic>
      <p:sp>
        <p:nvSpPr>
          <p:cNvPr id="29" name="TextBox 28"/>
          <p:cNvSpPr txBox="1"/>
          <p:nvPr/>
        </p:nvSpPr>
        <p:spPr>
          <a:xfrm>
            <a:off x="3235833" y="75617"/>
            <a:ext cx="2839239" cy="369332"/>
          </a:xfrm>
          <a:prstGeom prst="rect">
            <a:avLst/>
          </a:prstGeom>
          <a:noFill/>
        </p:spPr>
        <p:txBody>
          <a:bodyPr wrap="none" rtlCol="0">
            <a:spAutoFit/>
          </a:bodyPr>
          <a:lstStyle/>
          <a:p>
            <a:r>
              <a:rPr lang="zh-CN" altLang="zh-CN" sz="1800" b="1" dirty="0" smtClean="0">
                <a:solidFill>
                  <a:srgbClr val="C00000"/>
                </a:solidFill>
              </a:rPr>
              <a:t>学案</a:t>
            </a:r>
            <a:r>
              <a:rPr lang="en-US" altLang="zh-CN" sz="1800" b="1" dirty="0" smtClean="0">
                <a:solidFill>
                  <a:srgbClr val="C00000"/>
                </a:solidFill>
              </a:rPr>
              <a:t>3</a:t>
            </a:r>
            <a:r>
              <a:rPr lang="zh-CN" altLang="zh-CN" sz="1800" b="1" dirty="0" smtClean="0">
                <a:solidFill>
                  <a:srgbClr val="C00000"/>
                </a:solidFill>
              </a:rPr>
              <a:t>　精彩标题拟写六法</a:t>
            </a:r>
            <a:endParaRPr lang="zh-CN" altLang="en-US" b="1" dirty="0">
              <a:solidFill>
                <a:srgbClr val="C00000"/>
              </a:solidFill>
              <a:latin typeface="+mj-ea"/>
              <a:ea typeface="+mj-ea"/>
            </a:endParaRPr>
          </a:p>
        </p:txBody>
      </p:sp>
      <p:sp>
        <p:nvSpPr>
          <p:cNvPr id="17" name="灯片编号占位符 3"/>
          <p:cNvSpPr>
            <a:spLocks noGrp="1"/>
          </p:cNvSpPr>
          <p:nvPr>
            <p:ph type="sldNum" sz="quarter" idx="4"/>
          </p:nvPr>
        </p:nvSpPr>
        <p:spPr>
          <a:xfrm>
            <a:off x="8374429" y="507713"/>
            <a:ext cx="662067" cy="365125"/>
          </a:xfrm>
          <a:prstGeom prst="rect">
            <a:avLst/>
          </a:prstGeom>
        </p:spPr>
        <p:txBody>
          <a:bodyPr/>
          <a:lstStyle>
            <a:lvl1pPr>
              <a:defRPr>
                <a:solidFill>
                  <a:schemeClr val="bg1"/>
                </a:solidFill>
                <a:latin typeface="+mj-ea"/>
                <a:ea typeface="+mj-ea"/>
              </a:defRPr>
            </a:lvl1pPr>
          </a:lstStyle>
          <a:p>
            <a:fld id="{4BF17FCF-D4DA-449D-A468-DDB7E43619E6}" type="slidenum">
              <a:rPr lang="zh-CN" altLang="en-US" smtClean="0"/>
              <a:pPr/>
              <a:t>‹#›</a:t>
            </a:fld>
            <a:endParaRPr lang="zh-CN" altLang="en-US" dirty="0"/>
          </a:p>
        </p:txBody>
      </p:sp>
      <p:sp>
        <p:nvSpPr>
          <p:cNvPr id="15" name="同侧圆角矩形 14">
            <a:hlinkClick r:id="rId18" action="ppaction://hlinksldjump" tooltip="点击进入"/>
          </p:cNvPr>
          <p:cNvSpPr/>
          <p:nvPr userDrawn="1"/>
        </p:nvSpPr>
        <p:spPr>
          <a:xfrm>
            <a:off x="3707904" y="607236"/>
            <a:ext cx="845180" cy="294545"/>
          </a:xfrm>
          <a:prstGeom prst="round2SameRect">
            <a:avLst/>
          </a:prstGeom>
          <a:gradFill flip="none" rotWithShape="1">
            <a:gsLst>
              <a:gs pos="0">
                <a:srgbClr val="FF8534"/>
              </a:gs>
              <a:gs pos="100000">
                <a:srgbClr val="FFC000">
                  <a:shade val="100000"/>
                  <a:satMod val="115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00000"/>
                </a:solidFill>
                <a:latin typeface="微软雅黑" panose="020B0503020204020204" pitchFamily="34" charset="-122"/>
                <a:ea typeface="微软雅黑" panose="020B0503020204020204" pitchFamily="34" charset="-122"/>
              </a:rPr>
              <a:t>本案目标</a:t>
            </a:r>
            <a:endParaRPr lang="zh-CN" altLang="en-US" sz="1200" dirty="0">
              <a:solidFill>
                <a:srgbClr val="C00000"/>
              </a:solidFill>
              <a:latin typeface="微软雅黑" panose="020B0503020204020204" pitchFamily="34" charset="-122"/>
              <a:ea typeface="微软雅黑" panose="020B0503020204020204" pitchFamily="34" charset="-122"/>
            </a:endParaRPr>
          </a:p>
        </p:txBody>
      </p:sp>
      <p:sp>
        <p:nvSpPr>
          <p:cNvPr id="16" name="同侧圆角矩形 15">
            <a:hlinkClick r:id="rId19" action="ppaction://hlinksldjump" tooltip="点击进入"/>
          </p:cNvPr>
          <p:cNvSpPr/>
          <p:nvPr userDrawn="1"/>
        </p:nvSpPr>
        <p:spPr>
          <a:xfrm>
            <a:off x="4621738" y="607236"/>
            <a:ext cx="845180" cy="294545"/>
          </a:xfrm>
          <a:prstGeom prst="round2SameRect">
            <a:avLst/>
          </a:prstGeom>
          <a:gradFill flip="none" rotWithShape="1">
            <a:gsLst>
              <a:gs pos="0">
                <a:srgbClr val="FF8534"/>
              </a:gs>
              <a:gs pos="100000">
                <a:srgbClr val="FFC000">
                  <a:shade val="100000"/>
                  <a:satMod val="115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00000"/>
                </a:solidFill>
                <a:latin typeface="微软雅黑" panose="020B0503020204020204" pitchFamily="34" charset="-122"/>
                <a:ea typeface="微软雅黑" panose="020B0503020204020204" pitchFamily="34" charset="-122"/>
              </a:rPr>
              <a:t>自主学习</a:t>
            </a:r>
            <a:endParaRPr lang="zh-CN" altLang="en-US" sz="1200" dirty="0">
              <a:solidFill>
                <a:srgbClr val="C00000"/>
              </a:solidFill>
              <a:latin typeface="微软雅黑" panose="020B0503020204020204" pitchFamily="34" charset="-122"/>
              <a:ea typeface="微软雅黑" panose="020B0503020204020204" pitchFamily="34" charset="-122"/>
            </a:endParaRPr>
          </a:p>
        </p:txBody>
      </p:sp>
      <p:sp>
        <p:nvSpPr>
          <p:cNvPr id="14" name="同侧圆角矩形 13">
            <a:hlinkClick r:id="rId20" action="ppaction://hlinksldjump" tooltip="点击进入"/>
          </p:cNvPr>
          <p:cNvSpPr/>
          <p:nvPr userDrawn="1"/>
        </p:nvSpPr>
        <p:spPr>
          <a:xfrm>
            <a:off x="5537294" y="610414"/>
            <a:ext cx="845180" cy="294545"/>
          </a:xfrm>
          <a:prstGeom prst="round2SameRect">
            <a:avLst/>
          </a:prstGeom>
          <a:gradFill flip="none" rotWithShape="1">
            <a:gsLst>
              <a:gs pos="0">
                <a:srgbClr val="FF8534"/>
              </a:gs>
              <a:gs pos="100000">
                <a:srgbClr val="FFC000">
                  <a:shade val="100000"/>
                  <a:satMod val="115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00000"/>
                </a:solidFill>
                <a:latin typeface="微软雅黑" panose="020B0503020204020204" pitchFamily="34" charset="-122"/>
                <a:ea typeface="微软雅黑" panose="020B0503020204020204" pitchFamily="34" charset="-122"/>
              </a:rPr>
              <a:t>合作探究</a:t>
            </a:r>
            <a:endParaRPr lang="zh-CN" altLang="en-US" sz="1200" dirty="0">
              <a:solidFill>
                <a:srgbClr val="C00000"/>
              </a:solidFill>
              <a:latin typeface="微软雅黑" panose="020B0503020204020204" pitchFamily="34" charset="-122"/>
              <a:ea typeface="微软雅黑" panose="020B0503020204020204" pitchFamily="34" charset="-122"/>
            </a:endParaRPr>
          </a:p>
        </p:txBody>
      </p:sp>
      <p:sp>
        <p:nvSpPr>
          <p:cNvPr id="18" name="同侧圆角矩形 17">
            <a:hlinkClick r:id="rId21" action="ppaction://hlinksldjump" tooltip="点击进入"/>
          </p:cNvPr>
          <p:cNvSpPr/>
          <p:nvPr userDrawn="1"/>
        </p:nvSpPr>
        <p:spPr>
          <a:xfrm>
            <a:off x="6442576" y="610414"/>
            <a:ext cx="845180" cy="294545"/>
          </a:xfrm>
          <a:prstGeom prst="round2SameRect">
            <a:avLst/>
          </a:prstGeom>
          <a:gradFill flip="none" rotWithShape="1">
            <a:gsLst>
              <a:gs pos="0">
                <a:srgbClr val="FF8534"/>
              </a:gs>
              <a:gs pos="100000">
                <a:srgbClr val="FFC000">
                  <a:shade val="100000"/>
                  <a:satMod val="115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00000"/>
                </a:solidFill>
                <a:latin typeface="微软雅黑" panose="020B0503020204020204" pitchFamily="34" charset="-122"/>
                <a:ea typeface="微软雅黑" panose="020B0503020204020204" pitchFamily="34" charset="-122"/>
              </a:rPr>
              <a:t>巩固演练</a:t>
            </a:r>
            <a:endParaRPr lang="zh-CN" altLang="en-US" sz="1200" dirty="0">
              <a:solidFill>
                <a:srgbClr val="C0000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225277260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60" r:id="rId3"/>
    <p:sldLayoutId id="2147483651" r:id="rId4"/>
    <p:sldLayoutId id="2147483661" r:id="rId5"/>
    <p:sldLayoutId id="2147483662" r:id="rId6"/>
    <p:sldLayoutId id="2147483652" r:id="rId7"/>
    <p:sldLayoutId id="2147483653" r:id="rId8"/>
    <p:sldLayoutId id="2147483654" r:id="rId9"/>
    <p:sldLayoutId id="2147483655" r:id="rId10"/>
    <p:sldLayoutId id="2147483656" r:id="rId11"/>
    <p:sldLayoutId id="2147483657" r:id="rId12"/>
    <p:sldLayoutId id="2147483658" r:id="rId13"/>
    <p:sldLayoutId id="2147483659" r:id="rId14"/>
  </p:sldLayoutIdLst>
  <p:timing>
    <p:tnLst>
      <p:par>
        <p:cTn id="1" dur="indefinite" restart="never" nodeType="tmRoot"/>
      </p:par>
    </p:tnLst>
  </p:timing>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3" Type="http://schemas.openxmlformats.org/officeDocument/2006/relationships/package" Target="../embeddings/Microsoft_Word___22.docx"/><Relationship Id="rId2" Type="http://schemas.openxmlformats.org/officeDocument/2006/relationships/slideLayout" Target="../slideLayouts/slideLayout11.xml"/><Relationship Id="rId1" Type="http://schemas.openxmlformats.org/officeDocument/2006/relationships/vmlDrawing" Target="../drawings/vmlDrawing2.v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9.xml"/></Relationships>
</file>

<file path=ppt/slides/_rels/slide20.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1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3.xml.rels><?xml version="1.0" encoding="UTF-8" standalone="yes"?>
<Relationships xmlns="http://schemas.openxmlformats.org/package/2006/relationships"><Relationship Id="rId3" Type="http://schemas.openxmlformats.org/officeDocument/2006/relationships/slide" Target="slide25.xml"/><Relationship Id="rId2" Type="http://schemas.openxmlformats.org/officeDocument/2006/relationships/slide" Target="slide23.xml"/><Relationship Id="rId1" Type="http://schemas.openxmlformats.org/officeDocument/2006/relationships/slideLayout" Target="../slideLayouts/slideLayout12.xml"/><Relationship Id="rId5" Type="http://schemas.openxmlformats.org/officeDocument/2006/relationships/image" Target="../media/image14.jpeg"/><Relationship Id="rId4" Type="http://schemas.openxmlformats.org/officeDocument/2006/relationships/slide" Target="slide26.xml"/></Relationships>
</file>

<file path=ppt/slides/_rels/slide24.xml.rels><?xml version="1.0" encoding="UTF-8" standalone="yes"?>
<Relationships xmlns="http://schemas.openxmlformats.org/package/2006/relationships"><Relationship Id="rId3" Type="http://schemas.openxmlformats.org/officeDocument/2006/relationships/slide" Target="slide25.xml"/><Relationship Id="rId2" Type="http://schemas.openxmlformats.org/officeDocument/2006/relationships/slide" Target="slide23.xml"/><Relationship Id="rId1" Type="http://schemas.openxmlformats.org/officeDocument/2006/relationships/slideLayout" Target="../slideLayouts/slideLayout12.xml"/><Relationship Id="rId4" Type="http://schemas.openxmlformats.org/officeDocument/2006/relationships/slide" Target="slide26.xml"/></Relationships>
</file>

<file path=ppt/slides/_rels/slide25.xml.rels><?xml version="1.0" encoding="UTF-8" standalone="yes"?>
<Relationships xmlns="http://schemas.openxmlformats.org/package/2006/relationships"><Relationship Id="rId3" Type="http://schemas.openxmlformats.org/officeDocument/2006/relationships/slide" Target="slide25.xml"/><Relationship Id="rId2" Type="http://schemas.openxmlformats.org/officeDocument/2006/relationships/slide" Target="slide23.xml"/><Relationship Id="rId1" Type="http://schemas.openxmlformats.org/officeDocument/2006/relationships/slideLayout" Target="../slideLayouts/slideLayout12.xml"/><Relationship Id="rId4" Type="http://schemas.openxmlformats.org/officeDocument/2006/relationships/slide" Target="slide26.xml"/></Relationships>
</file>

<file path=ppt/slides/_rels/slide26.xml.rels><?xml version="1.0" encoding="UTF-8" standalone="yes"?>
<Relationships xmlns="http://schemas.openxmlformats.org/package/2006/relationships"><Relationship Id="rId3" Type="http://schemas.openxmlformats.org/officeDocument/2006/relationships/slide" Target="slide25.xml"/><Relationship Id="rId2" Type="http://schemas.openxmlformats.org/officeDocument/2006/relationships/slide" Target="slide23.xml"/><Relationship Id="rId1" Type="http://schemas.openxmlformats.org/officeDocument/2006/relationships/slideLayout" Target="../slideLayouts/slideLayout12.xml"/><Relationship Id="rId5" Type="http://schemas.openxmlformats.org/officeDocument/2006/relationships/image" Target="../media/image15.jpeg"/><Relationship Id="rId4" Type="http://schemas.openxmlformats.org/officeDocument/2006/relationships/slide" Target="slide26.xml"/></Relationships>
</file>

<file path=ppt/slides/_rels/slide27.xml.rels><?xml version="1.0" encoding="UTF-8" standalone="yes"?>
<Relationships xmlns="http://schemas.openxmlformats.org/package/2006/relationships"><Relationship Id="rId3" Type="http://schemas.openxmlformats.org/officeDocument/2006/relationships/slide" Target="slide25.xml"/><Relationship Id="rId2" Type="http://schemas.openxmlformats.org/officeDocument/2006/relationships/slide" Target="slide23.xml"/><Relationship Id="rId1" Type="http://schemas.openxmlformats.org/officeDocument/2006/relationships/slideLayout" Target="../slideLayouts/slideLayout12.xml"/><Relationship Id="rId4" Type="http://schemas.openxmlformats.org/officeDocument/2006/relationships/slide" Target="slide26.xml"/></Relationships>
</file>

<file path=ppt/slides/_rels/slide3.xml.rels><?xml version="1.0" encoding="UTF-8" standalone="yes"?>
<Relationships xmlns="http://schemas.openxmlformats.org/package/2006/relationships"><Relationship Id="rId3" Type="http://schemas.openxmlformats.org/officeDocument/2006/relationships/package" Target="../embeddings/Microsoft_Word___11.docx"/><Relationship Id="rId2" Type="http://schemas.openxmlformats.org/officeDocument/2006/relationships/slideLayout" Target="../slideLayouts/slideLayout10.xml"/><Relationship Id="rId1" Type="http://schemas.openxmlformats.org/officeDocument/2006/relationships/vmlDrawing" Target="../drawings/vmlDrawing1.vml"/></Relationships>
</file>

<file path=ppt/slides/_rels/slide4.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10.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标题 2"/>
          <p:cNvSpPr>
            <a:spLocks noGrp="1"/>
          </p:cNvSpPr>
          <p:nvPr>
            <p:ph type="ctrTitle"/>
          </p:nvPr>
        </p:nvSpPr>
        <p:spPr>
          <a:xfrm>
            <a:off x="2187028" y="3064501"/>
            <a:ext cx="7137500" cy="669254"/>
          </a:xfrm>
        </p:spPr>
        <p:txBody>
          <a:bodyPr/>
          <a:lstStyle/>
          <a:p>
            <a:r>
              <a:rPr lang="zh-CN" altLang="zh-CN" sz="3200" dirty="0"/>
              <a:t>学案</a:t>
            </a:r>
            <a:r>
              <a:rPr lang="en-US" altLang="zh-CN" sz="3200" dirty="0"/>
              <a:t>3</a:t>
            </a:r>
            <a:r>
              <a:rPr lang="zh-CN" altLang="zh-CN" sz="3200" dirty="0"/>
              <a:t>　精彩标题拟写六法</a:t>
            </a:r>
          </a:p>
        </p:txBody>
      </p:sp>
    </p:spTree>
    <p:extLst>
      <p:ext uri="{BB962C8B-B14F-4D97-AF65-F5344CB8AC3E}">
        <p14:creationId xmlns:p14="http://schemas.microsoft.com/office/powerpoint/2010/main" xmlns="" val="1883813192"/>
      </p:ext>
    </p:extLst>
  </p:cSld>
  <p:clrMapOvr>
    <a:masterClrMapping/>
  </p:clrMapOvr>
  <p:transition spd="slow">
    <p:strips/>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10</a:t>
            </a:fld>
            <a:r>
              <a:rPr lang="en-US" altLang="zh-CN" smtClean="0"/>
              <a:t>-</a:t>
            </a:r>
            <a:endParaRPr lang="zh-CN" altLang="en-US" dirty="0"/>
          </a:p>
        </p:txBody>
      </p:sp>
      <p:graphicFrame>
        <p:nvGraphicFramePr>
          <p:cNvPr id="4" name="对象 3"/>
          <p:cNvGraphicFramePr>
            <a:graphicFrameLocks noChangeAspect="1"/>
          </p:cNvGraphicFramePr>
          <p:nvPr>
            <p:extLst>
              <p:ext uri="{D42A27DB-BD31-4B8C-83A1-F6EECF244321}">
                <p14:modId xmlns:p14="http://schemas.microsoft.com/office/powerpoint/2010/main" xmlns="" val="2547081948"/>
              </p:ext>
            </p:extLst>
          </p:nvPr>
        </p:nvGraphicFramePr>
        <p:xfrm>
          <a:off x="508000" y="1196752"/>
          <a:ext cx="8128000" cy="978590"/>
        </p:xfrm>
        <a:graphic>
          <a:graphicData uri="http://schemas.openxmlformats.org/presentationml/2006/ole">
            <p:oleObj spid="_x0000_s116746" name="文档" r:id="rId3" imgW="3837032" imgH="462224" progId="">
              <p:embed/>
            </p:oleObj>
          </a:graphicData>
        </a:graphic>
      </p:graphicFrame>
      <p:sp>
        <p:nvSpPr>
          <p:cNvPr id="3" name="矩形 2"/>
          <p:cNvSpPr>
            <a:spLocks noChangeAspect="1"/>
          </p:cNvSpPr>
          <p:nvPr/>
        </p:nvSpPr>
        <p:spPr>
          <a:xfrm>
            <a:off x="508000" y="1729988"/>
            <a:ext cx="8128000" cy="450732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引用化用法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直接引用或间接引用、化用耳熟能详、文质兼美、生命力强、影响力大的诗词佳句、名言警句、谚语熟语、流行歌词、影视广告词等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会使文题放射出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珍珠般的光芒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显得深刻而有哲理、含蓄而有韵味、亲切而不落俗套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让阅卷老师对考生的文化底蕴和文学素养有个初步的肯定。</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化大为小法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材料作文对写作的题材和范围的要求较为宽松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可写的内容较为广泛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但审题立意时难于把握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写作时笔力不易集中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因此拟题时要化大为小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找一个小小的突破口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从源头上避免大而空、面面俱到、无主次之分、无轻重之别、东拉西扯、空谈漫议现象的发生。</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493227764"/>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11</a:t>
            </a:fld>
            <a:r>
              <a:rPr lang="en-US" altLang="zh-CN" smtClean="0"/>
              <a:t>-</a:t>
            </a:r>
            <a:endParaRPr lang="zh-CN" altLang="en-US" dirty="0"/>
          </a:p>
        </p:txBody>
      </p:sp>
      <p:sp>
        <p:nvSpPr>
          <p:cNvPr id="3" name="矩形 2"/>
          <p:cNvSpPr>
            <a:spLocks noChangeAspect="1"/>
          </p:cNvSpPr>
          <p:nvPr/>
        </p:nvSpPr>
        <p:spPr>
          <a:xfrm>
            <a:off x="508000" y="1118414"/>
            <a:ext cx="8128000" cy="533492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意境营造法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拟题时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把几个词语或短语连缀起来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把几个意象组合起来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把几个场景叠加起来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把几个情境剪辑起来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把几幅画面拼凑起来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营造一种与材料意旨、文章中心、话题内涵相关或相符的意境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使阅卷老师从文章题目中受到美的熏陶、情的感染和理的启迪。</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反弹琵琶法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反弹琵琶法就是拟题时打破常规思路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从逆向来思维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从反向来立意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反用常用语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改变常用义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以不同于常理的说法出奇制胜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这样拟出的题目新颖、别致、脱俗。</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5</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巧设悬念法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有些材料作文拟题确实很难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但如果考生在审题、立意、拟题时能够发挥联想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善于设置悬念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给阅卷老师营造联想和想象的空间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那么拟题就可以举重若轻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写作也会随之变得容易。</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866212419"/>
      </p:ext>
    </p:extLst>
  </p:cSld>
  <p:clrMapOvr>
    <a:masterClrMapping/>
  </p:clrMapOvr>
  <mc:AlternateContent xmlns:mc="http://schemas.openxmlformats.org/markup-compatibility/2006">
    <mc:Choice xmlns:p14="http://schemas.microsoft.com/office/powerpoint/2010/main" xmlns="" Requires="p14">
      <p:transition spd="slow" p14:dur="1400">
        <p:cut thruBlk="1"/>
      </p:transition>
    </mc:Choice>
    <mc:Fallback>
      <p:transition spd="slow">
        <p:cut thruBlk="1"/>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12</a:t>
            </a:fld>
            <a:r>
              <a:rPr lang="en-US" altLang="zh-CN" smtClean="0"/>
              <a:t>-</a:t>
            </a:r>
            <a:endParaRPr lang="zh-CN" altLang="en-US" dirty="0"/>
          </a:p>
        </p:txBody>
      </p:sp>
      <p:sp>
        <p:nvSpPr>
          <p:cNvPr id="4" name="矩形 3"/>
          <p:cNvSpPr>
            <a:spLocks noChangeAspect="1"/>
          </p:cNvSpPr>
          <p:nvPr/>
        </p:nvSpPr>
        <p:spPr>
          <a:xfrm>
            <a:off x="508000" y="2521133"/>
            <a:ext cx="8128000" cy="206973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6</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修辞增色法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在拟题时灵活地运用一些比喻、拟人、对比、对偶、夸张、反问等修辞手法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能使文章的题目增色不少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变俗套、枯燥、呆板、单调的文题为生动、形象、鲜活、有趣的文题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使文题增添文采和感染力。</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165957999"/>
      </p:ext>
    </p:extLst>
  </p:cSld>
  <p:clrMapOvr>
    <a:masterClrMapping/>
  </p:clrMapOvr>
  <mc:AlternateContent xmlns:mc="http://schemas.openxmlformats.org/markup-compatibility/2006">
    <mc:Choice xmlns:p14="http://schemas.microsoft.com/office/powerpoint/2010/main" xmlns="" Requires="p14">
      <p:transition spd="slow" p14:dur="1400">
        <p:dissolve/>
      </p:transition>
    </mc:Choice>
    <mc:Fallback>
      <p:transition spd="slow">
        <p:dissolv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13</a:t>
            </a:fld>
            <a:r>
              <a:rPr lang="en-US" altLang="zh-CN" smtClean="0"/>
              <a:t>-</a:t>
            </a:r>
            <a:endParaRPr lang="zh-CN" altLang="en-US" dirty="0"/>
          </a:p>
        </p:txBody>
      </p:sp>
      <p:sp>
        <p:nvSpPr>
          <p:cNvPr id="3" name="矩形 2"/>
          <p:cNvSpPr>
            <a:spLocks noChangeAspect="1"/>
          </p:cNvSpPr>
          <p:nvPr/>
        </p:nvSpPr>
        <p:spPr>
          <a:xfrm>
            <a:off x="508000" y="1904201"/>
            <a:ext cx="8128000" cy="330359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a:solidFill>
                  <a:srgbClr val="000000"/>
                </a:solidFill>
                <a:latin typeface="NEU-BZ-S92"/>
                <a:ea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材料</a:t>
            </a: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阅读下面的材料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根据你的审题拟题。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一位盲人辞别朋友时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他的朋友给他一只灯笼。盲人说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我不需要灯笼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无论明暗对我都是一样的。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朋友说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这点我知道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但如果不带的话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别人也许会撞到你。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这位盲人听后便打着灯笼回去了。走着走着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突然有人撞到了他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他生气地说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难道你看不见这盏灯笼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路人指着灯笼说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你的灯早已经熄了。</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【写写你的审题立意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并拟出文章标题】</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800621760"/>
      </p:ext>
    </p:extLst>
  </p:cSld>
  <p:clrMapOvr>
    <a:masterClrMapping/>
  </p:clrMapOvr>
  <mc:AlternateContent xmlns:mc="http://schemas.openxmlformats.org/markup-compatibility/2006">
    <mc:Choice xmlns:p14="http://schemas.microsoft.com/office/powerpoint/2010/main" xmlns="" Requires="p14">
      <p:transition spd="slow" p14:dur="1400">
        <p:strips/>
      </p:transition>
    </mc:Choice>
    <mc:Fallback>
      <p:transition spd="slow">
        <p:strips/>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14</a:t>
            </a:fld>
            <a:r>
              <a:rPr lang="en-US" altLang="zh-CN" smtClean="0"/>
              <a:t>-</a:t>
            </a:r>
            <a:endParaRPr lang="zh-CN" altLang="en-US" dirty="0"/>
          </a:p>
        </p:txBody>
      </p:sp>
      <p:sp>
        <p:nvSpPr>
          <p:cNvPr id="4" name="矩形 3"/>
          <p:cNvSpPr>
            <a:spLocks noChangeAspect="1"/>
          </p:cNvSpPr>
          <p:nvPr/>
        </p:nvSpPr>
        <p:spPr>
          <a:xfrm>
            <a:off x="508000" y="1426888"/>
            <a:ext cx="8128000" cy="4522392"/>
          </a:xfrm>
          <a:prstGeom prst="rect">
            <a:avLst/>
          </a:prstGeom>
        </p:spPr>
        <p:txBody>
          <a:bodyPr>
            <a:spAutoFit/>
          </a:bodyPr>
          <a:lstStyle/>
          <a:p>
            <a:pPr indent="2794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【材料</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分析】</a:t>
            </a:r>
            <a:r>
              <a:rPr lang="zh-CN" altLang="zh-CN" sz="2200" dirty="0">
                <a:solidFill>
                  <a:srgbClr val="000000"/>
                </a:solidFill>
                <a:latin typeface="Times New Roman" panose="02020603050405020304" pitchFamily="18" charset="0"/>
                <a:cs typeface="Times New Roman" panose="02020603050405020304" pitchFamily="18" charset="0"/>
              </a:rPr>
              <a:t>盲人提着灯笼并不是为自己照路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而是让别人容易看到自己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不会误撞到自己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这样就可以保护自己的安全。盲人在保护自己的同时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也帮助了别人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为他人着想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实际上也能惠及自身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为善至乐。从朋友提建议到最终路人撞上盲人的角度看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用心与效果之间是有距离的。据此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可围绕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用心与效果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付出与回报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帮人与帮己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等角度思考。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794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立意参考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要换位</a:t>
            </a:r>
            <a:r>
              <a:rPr lang="zh-CN" altLang="zh-CN" sz="2200" dirty="0" smtClean="0">
                <a:solidFill>
                  <a:srgbClr val="000000"/>
                </a:solidFill>
                <a:latin typeface="Times New Roman" panose="02020603050405020304" pitchFamily="18" charset="0"/>
                <a:cs typeface="Times New Roman" panose="02020603050405020304" pitchFamily="18" charset="0"/>
              </a:rPr>
              <a:t>思考</a:t>
            </a:r>
            <a:r>
              <a:rPr lang="zh-CN" altLang="en-US" sz="2200" dirty="0">
                <a:solidFill>
                  <a:srgbClr val="000000"/>
                </a:solidFill>
                <a:latin typeface="Times New Roman" panose="02020603050405020304" pitchFamily="18" charset="0"/>
                <a:cs typeface="Times New Roman" panose="02020603050405020304" pitchFamily="18" charset="0"/>
              </a:rPr>
              <a:t>。</a:t>
            </a:r>
            <a:r>
              <a:rPr lang="zh-CN" altLang="zh-CN" sz="2200" dirty="0" smtClean="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用发展的眼光看问题。</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帮助别人应从他人的实际出发。</a:t>
            </a: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cs typeface="Times New Roman" panose="02020603050405020304" pitchFamily="18" charset="0"/>
              </a:rPr>
              <a:t>为善者至乐。</a:t>
            </a:r>
            <a:r>
              <a:rPr lang="zh-CN" altLang="zh-CN" sz="2200" dirty="0">
                <a:solidFill>
                  <a:srgbClr val="000000"/>
                </a:solidFill>
                <a:latin typeface="NEU-BZ-S92"/>
                <a:cs typeface="宋体" panose="02010600030101010101" pitchFamily="2" charset="-122"/>
              </a:rPr>
              <a:t>⑤</a:t>
            </a:r>
            <a:r>
              <a:rPr lang="zh-CN" altLang="zh-CN" sz="2200" dirty="0">
                <a:solidFill>
                  <a:srgbClr val="000000"/>
                </a:solidFill>
                <a:latin typeface="Times New Roman" panose="02020603050405020304" pitchFamily="18" charset="0"/>
                <a:cs typeface="Times New Roman" panose="02020603050405020304" pitchFamily="18" charset="0"/>
              </a:rPr>
              <a:t>予人方便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予己方便。</a:t>
            </a:r>
            <a:r>
              <a:rPr lang="zh-CN" altLang="zh-CN" sz="2200" dirty="0">
                <a:solidFill>
                  <a:srgbClr val="000000"/>
                </a:solidFill>
                <a:latin typeface="NEU-BZ-S92"/>
                <a:cs typeface="宋体" panose="02010600030101010101" pitchFamily="2" charset="-122"/>
              </a:rPr>
              <a:t>⑥</a:t>
            </a:r>
            <a:r>
              <a:rPr lang="zh-CN" altLang="zh-CN" sz="2200" dirty="0">
                <a:solidFill>
                  <a:srgbClr val="000000"/>
                </a:solidFill>
                <a:latin typeface="Times New Roman" panose="02020603050405020304" pitchFamily="18" charset="0"/>
                <a:cs typeface="Times New Roman" panose="02020603050405020304" pitchFamily="18" charset="0"/>
              </a:rPr>
              <a:t>给予就是获得。</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794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拟题参考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点亮心灯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推己及人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助人者自助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赠人玫瑰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手有余香</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25455585"/>
      </p:ext>
    </p:extLst>
  </p:cSld>
  <p:clrMapOvr>
    <a:masterClrMapping/>
  </p:clrMapOvr>
  <mc:AlternateContent xmlns:mc="http://schemas.openxmlformats.org/markup-compatibility/2006">
    <mc:Choice xmlns:p14="http://schemas.microsoft.com/office/powerpoint/2010/main" xmlns="" Requires="p14">
      <p:transition spd="slow" p14:dur="1400">
        <p:strips dir="rd"/>
      </p:transition>
    </mc:Choice>
    <mc:Fallback>
      <p:transition spd="slow">
        <p:strips dir="rd"/>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15</a:t>
            </a:fld>
            <a:r>
              <a:rPr lang="en-US" altLang="zh-CN" smtClean="0"/>
              <a:t>-</a:t>
            </a:r>
            <a:endParaRPr lang="zh-CN" altLang="en-US" dirty="0"/>
          </a:p>
        </p:txBody>
      </p:sp>
      <p:sp>
        <p:nvSpPr>
          <p:cNvPr id="4" name="矩形 3"/>
          <p:cNvSpPr>
            <a:spLocks noChangeAspect="1"/>
          </p:cNvSpPr>
          <p:nvPr/>
        </p:nvSpPr>
        <p:spPr>
          <a:xfrm>
            <a:off x="508000" y="2107334"/>
            <a:ext cx="8128000" cy="289733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材料</a:t>
            </a: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阅读下面的材料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根据你的审题拟题。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有一个理论是无可辩驳的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人总有一天会死。但有一个理论是可以推翻的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人生只有一次。想要熟练地掌握一门技能大约需要</a:t>
            </a:r>
            <a:r>
              <a:rPr lang="en-US" altLang="zh-CN" sz="2200" dirty="0">
                <a:solidFill>
                  <a:srgbClr val="000000"/>
                </a:solidFill>
                <a:latin typeface="Times New Roman" panose="02020603050405020304" pitchFamily="18" charset="0"/>
                <a:cs typeface="Times New Roman" panose="02020603050405020304" pitchFamily="18" charset="0"/>
              </a:rPr>
              <a:t>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假设你能活到</a:t>
            </a:r>
            <a:r>
              <a:rPr lang="en-US" altLang="zh-CN" sz="2200" dirty="0">
                <a:solidFill>
                  <a:srgbClr val="000000"/>
                </a:solidFill>
                <a:latin typeface="Times New Roman" panose="02020603050405020304" pitchFamily="18" charset="0"/>
                <a:cs typeface="Times New Roman" panose="02020603050405020304" pitchFamily="18" charset="0"/>
              </a:rPr>
              <a:t>88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那么在</a:t>
            </a:r>
            <a:r>
              <a:rPr lang="en-US" altLang="zh-CN" sz="2200" dirty="0">
                <a:solidFill>
                  <a:srgbClr val="000000"/>
                </a:solidFill>
                <a:latin typeface="Times New Roman" panose="02020603050405020304" pitchFamily="18" charset="0"/>
                <a:cs typeface="Times New Roman" panose="02020603050405020304" pitchFamily="18" charset="0"/>
              </a:rPr>
              <a:t>11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岁之后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你将有</a:t>
            </a:r>
            <a:r>
              <a:rPr lang="en-US" altLang="zh-CN" sz="2200" dirty="0">
                <a:solidFill>
                  <a:srgbClr val="000000"/>
                </a:solidFill>
                <a:latin typeface="Times New Roman" panose="02020603050405020304" pitchFamily="18" charset="0"/>
                <a:cs typeface="Times New Roman" panose="02020603050405020304" pitchFamily="18" charset="0"/>
              </a:rPr>
              <a:t>11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次机会在某个领域拔得头筹。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【写写你的审题立意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并拟出文章标题】</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392302812"/>
      </p:ext>
    </p:extLst>
  </p:cSld>
  <p:clrMapOvr>
    <a:masterClrMapping/>
  </p:clrMapOvr>
  <mc:AlternateContent xmlns:mc="http://schemas.openxmlformats.org/markup-compatibility/2006">
    <mc:Choice xmlns:p14="http://schemas.microsoft.com/office/powerpoint/2010/main" xmlns="" Requires="p14">
      <p:transition spd="slow" p14:dur="1400">
        <p:cover dir="d"/>
      </p:transition>
    </mc:Choice>
    <mc:Fallback>
      <p:transition spd="slow">
        <p:cover dir="d"/>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16</a:t>
            </a:fld>
            <a:r>
              <a:rPr lang="en-US" altLang="zh-CN" smtClean="0"/>
              <a:t>-</a:t>
            </a:r>
            <a:endParaRPr lang="zh-CN" altLang="en-US" dirty="0"/>
          </a:p>
        </p:txBody>
      </p:sp>
      <p:sp>
        <p:nvSpPr>
          <p:cNvPr id="3" name="矩形 2"/>
          <p:cNvSpPr>
            <a:spLocks noChangeAspect="1"/>
          </p:cNvSpPr>
          <p:nvPr/>
        </p:nvSpPr>
        <p:spPr>
          <a:xfrm>
            <a:off x="508000" y="1701069"/>
            <a:ext cx="8128000" cy="3709862"/>
          </a:xfrm>
          <a:prstGeom prst="rect">
            <a:avLst/>
          </a:prstGeom>
        </p:spPr>
        <p:txBody>
          <a:bodyPr>
            <a:spAutoFit/>
          </a:bodyPr>
          <a:lstStyle/>
          <a:p>
            <a:pPr indent="2794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【材料</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分析】</a:t>
            </a:r>
            <a:r>
              <a:rPr lang="zh-CN" altLang="zh-CN" sz="2200" dirty="0">
                <a:solidFill>
                  <a:srgbClr val="000000"/>
                </a:solidFill>
                <a:latin typeface="Times New Roman" panose="02020603050405020304" pitchFamily="18" charset="0"/>
                <a:cs typeface="Times New Roman" panose="02020603050405020304" pitchFamily="18" charset="0"/>
              </a:rPr>
              <a:t>材料由三句话组成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前两句是不同观点的组合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连接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意思侧重在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后面的内容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也就是第二句话。第三句话其实是用例子论证第二句的观点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这样自然可以得出该材料的核心立意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人生有若干次创造业绩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辉煌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的机会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从头再来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拼搏努力也能创造辉煌。</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794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立意参考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人生可以有许多次机会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人生处处有精彩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失败不可怕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可以从头再来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只要不放弃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终会成功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794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拟题参考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对失望说不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人生没有重来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辉煌却可再现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而今迈步从头越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谁道人生无再少</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294931774"/>
      </p:ext>
    </p:extLst>
  </p:cSld>
  <p:clrMapOvr>
    <a:masterClrMapping/>
  </p:clrMapOvr>
  <mc:AlternateContent xmlns:mc="http://schemas.openxmlformats.org/markup-compatibility/2006">
    <mc:Choice xmlns:p14="http://schemas.microsoft.com/office/powerpoint/2010/main" xmlns="" Requires="p14">
      <p:transition spd="slow" p14:dur="1400">
        <p:split orient="vert"/>
      </p:transition>
    </mc:Choice>
    <mc:Fallback>
      <p:transition spd="slow">
        <p:split orient="vert"/>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17</a:t>
            </a:fld>
            <a:r>
              <a:rPr lang="en-US" altLang="zh-CN" smtClean="0"/>
              <a:t>-</a:t>
            </a:r>
            <a:endParaRPr lang="zh-CN" altLang="en-US" dirty="0"/>
          </a:p>
        </p:txBody>
      </p:sp>
      <p:sp>
        <p:nvSpPr>
          <p:cNvPr id="3" name="矩形 2"/>
          <p:cNvSpPr>
            <a:spLocks noChangeAspect="1"/>
          </p:cNvSpPr>
          <p:nvPr/>
        </p:nvSpPr>
        <p:spPr>
          <a:xfrm>
            <a:off x="508000" y="989790"/>
            <a:ext cx="8128000" cy="574118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材料</a:t>
            </a: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阅读下面的材料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根据你的审题拟题。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一只四处漂泊的老鼠在佛塔顶上安了家。佛塔里的生活实在是幸福极了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它既可以在各层之间随意穿越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又可以享受到丰富的供品。它甚至还享有别人所无法想象的特权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那些不为人知的秘籍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它可以随意咀嚼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人们不敢正视的佛像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它可以自由上下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兴起之时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甚至还可以在佛像头上留些排泄物。每当善男信女们烧香叩头的时候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这只老鼠总是看着那令人陶醉的烟气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慢慢升起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它猛抽着鼻子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心中暗笑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可笑的人类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膝盖竟然这样柔软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说跪就跪下了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有一天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一只饿极了的野猫闯了进来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它一把将老鼠抓住。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你不能吃我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你应该向我跪拜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我代表着佛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这位高贵的俘虏抗议道。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人们向你跪拜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只是因为你所占的位置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不是因为你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野猫讥讽道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它像掰开一个汉堡包那样把老鼠撕成了两半。</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【写写你的审题立意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并拟出文章标题】</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034583217"/>
      </p:ext>
    </p:extLst>
  </p:cSld>
  <p:clrMapOvr>
    <a:masterClrMapping/>
  </p:clrMapOvr>
  <mc:AlternateContent xmlns:mc="http://schemas.openxmlformats.org/markup-compatibility/2006">
    <mc:Choice xmlns:p14="http://schemas.microsoft.com/office/powerpoint/2010/main" xmlns="" Requires="p14">
      <p:transition spd="slow" p14:dur="1400">
        <p:cover dir="u"/>
      </p:transition>
    </mc:Choice>
    <mc:Fallback>
      <p:transition spd="slow">
        <p:cover dir="u"/>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18</a:t>
            </a:fld>
            <a:r>
              <a:rPr lang="en-US" altLang="zh-CN" smtClean="0"/>
              <a:t>-</a:t>
            </a:r>
            <a:endParaRPr lang="zh-CN" altLang="en-US" dirty="0"/>
          </a:p>
        </p:txBody>
      </p:sp>
      <p:sp>
        <p:nvSpPr>
          <p:cNvPr id="4" name="矩形 3"/>
          <p:cNvSpPr>
            <a:spLocks noChangeAspect="1"/>
          </p:cNvSpPr>
          <p:nvPr/>
        </p:nvSpPr>
        <p:spPr>
          <a:xfrm>
            <a:off x="508000" y="2107334"/>
            <a:ext cx="8128000" cy="2897332"/>
          </a:xfrm>
          <a:prstGeom prst="rect">
            <a:avLst/>
          </a:prstGeom>
        </p:spPr>
        <p:txBody>
          <a:bodyPr>
            <a:spAutoFit/>
          </a:bodyPr>
          <a:lstStyle/>
          <a:p>
            <a:pPr indent="2794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【材料</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分析】</a:t>
            </a:r>
            <a:r>
              <a:rPr lang="zh-CN" altLang="zh-CN" sz="2200" dirty="0">
                <a:solidFill>
                  <a:srgbClr val="000000"/>
                </a:solidFill>
                <a:latin typeface="Times New Roman" panose="02020603050405020304" pitchFamily="18" charset="0"/>
                <a:cs typeface="Times New Roman" panose="02020603050405020304" pitchFamily="18" charset="0"/>
              </a:rPr>
              <a:t>这则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佛塔上的老鼠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的寓言情节可分为四部分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四处漂泊的老鼠在佛塔顶上安了家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过上了幸福的生活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还享有特权。</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老鼠利用人们对佛像的敬畏与膜拜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嘲笑人类的膝盖的柔软。</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故事的转折是一只饿极了的野猫闯进佛塔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寓言借猫之口说出它的主导寓意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人们向你跪拜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只是因为你所占的位置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不是因为你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cs typeface="Times New Roman" panose="02020603050405020304" pitchFamily="18" charset="0"/>
              </a:rPr>
              <a:t>最后是曾经高贵而有特权的老鼠被吃掉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这是故事的结局。寓言价值指向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讽刺与劝诫。</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003335792"/>
      </p:ext>
    </p:extLst>
  </p:cSld>
  <p:clrMapOvr>
    <a:masterClrMapping/>
  </p:clrMapOvr>
  <mc:AlternateContent xmlns:mc="http://schemas.openxmlformats.org/markup-compatibility/2006">
    <mc:Choice xmlns:p14="http://schemas.microsoft.com/office/powerpoint/2010/main" xmlns="" Requires="p14">
      <p:transition spd="slow" p14:dur="1400">
        <p:pull dir="lu"/>
      </p:transition>
    </mc:Choice>
    <mc:Fallback>
      <p:transition spd="slow">
        <p:pull dir="lu"/>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19</a:t>
            </a:fld>
            <a:r>
              <a:rPr lang="en-US" altLang="zh-CN" smtClean="0"/>
              <a:t>-</a:t>
            </a:r>
            <a:endParaRPr lang="zh-CN" altLang="en-US" dirty="0"/>
          </a:p>
        </p:txBody>
      </p:sp>
      <p:sp>
        <p:nvSpPr>
          <p:cNvPr id="3" name="矩形 2"/>
          <p:cNvSpPr>
            <a:spLocks noChangeAspect="1"/>
          </p:cNvSpPr>
          <p:nvPr/>
        </p:nvSpPr>
        <p:spPr>
          <a:xfrm>
            <a:off x="508000" y="1904201"/>
            <a:ext cx="8128000" cy="3303597"/>
          </a:xfrm>
          <a:prstGeom prst="rect">
            <a:avLst/>
          </a:prstGeom>
        </p:spPr>
        <p:txBody>
          <a:bodyPr>
            <a:spAutoFit/>
          </a:bodyPr>
          <a:lstStyle/>
          <a:p>
            <a:pPr indent="2794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a:solidFill>
                  <a:srgbClr val="000000"/>
                </a:solidFill>
                <a:latin typeface="NEU-BZ-S92"/>
                <a:ea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立意角度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老鼠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的角度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清醒与自知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让品德与能力与所处的位置相符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具有正确的自我认识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cs typeface="Times New Roman" panose="02020603050405020304" pitchFamily="18" charset="0"/>
              </a:rPr>
              <a:t>放弃虚伪的高贵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回到属于自己的位置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⑤</a:t>
            </a:r>
            <a:r>
              <a:rPr lang="zh-CN" altLang="zh-CN" sz="2200" dirty="0">
                <a:solidFill>
                  <a:srgbClr val="000000"/>
                </a:solidFill>
                <a:latin typeface="Times New Roman" panose="02020603050405020304" pitchFamily="18" charset="0"/>
                <a:cs typeface="Times New Roman" panose="02020603050405020304" pitchFamily="18" charset="0"/>
              </a:rPr>
              <a:t>践踏自己的位置就是践踏自己。</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794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位置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的角度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能力与位置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撼动特权思想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位置的力量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cs typeface="Times New Roman" panose="02020603050405020304" pitchFamily="18" charset="0"/>
              </a:rPr>
              <a:t>根治位置综合征的力量何在</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794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善男信女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的角度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思想决定膝盖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他信力是怎样建立的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要打破位置崇拜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cs typeface="Times New Roman" panose="02020603050405020304" pitchFamily="18" charset="0"/>
              </a:rPr>
              <a:t>信真佛而不是信位置。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794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拟题参考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自信与他信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不畏浮云遮望眼</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657123541"/>
      </p:ext>
    </p:extLst>
  </p:cSld>
  <p:clrMapOvr>
    <a:masterClrMapping/>
  </p:clrMapOvr>
  <mc:AlternateContent xmlns:mc="http://schemas.openxmlformats.org/markup-compatibility/2006">
    <mc:Choice xmlns:p14="http://schemas.microsoft.com/office/powerpoint/2010/main" xmlns="" Requires="p14">
      <p:transition spd="slow" p14:dur="1400">
        <p:randomBar dir="vert"/>
      </p:transition>
    </mc:Choice>
    <mc:Fallback>
      <p:transition spd="slow">
        <p:randomBar dir="vert"/>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a:t>
            </a:fld>
            <a:r>
              <a:rPr lang="en-US" altLang="zh-CN" dirty="0" smtClean="0"/>
              <a:t>-</a:t>
            </a:r>
            <a:endParaRPr lang="zh-CN" altLang="en-US" dirty="0"/>
          </a:p>
        </p:txBody>
      </p:sp>
      <p:sp>
        <p:nvSpPr>
          <p:cNvPr id="3" name="矩形 2"/>
          <p:cNvSpPr>
            <a:spLocks noChangeAspect="1"/>
          </p:cNvSpPr>
          <p:nvPr/>
        </p:nvSpPr>
        <p:spPr>
          <a:xfrm>
            <a:off x="508000" y="3122997"/>
            <a:ext cx="8128000" cy="866006"/>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了解作文标题应具有的特点。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掌握精彩标题拟写的六种方法。</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966363210"/>
      </p:ext>
    </p:extLst>
  </p:cSld>
  <p:clrMapOvr>
    <a:masterClrMapping/>
  </p:clrMapOvr>
  <mc:AlternateContent xmlns:mc="http://schemas.openxmlformats.org/markup-compatibility/2006">
    <mc:Choice xmlns:p14="http://schemas.microsoft.com/office/powerpoint/2010/main" xmlns="" Requires="p14">
      <p:transition spd="slow" p14:dur="800">
        <p:cover dir="rd"/>
      </p:transition>
    </mc:Choice>
    <mc:Fallback>
      <p:transition spd="slow">
        <p:cover dir="rd"/>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20</a:t>
            </a:fld>
            <a:r>
              <a:rPr lang="en-US" altLang="zh-CN" smtClean="0"/>
              <a:t>-</a:t>
            </a:r>
            <a:endParaRPr lang="zh-CN" altLang="en-US" dirty="0"/>
          </a:p>
        </p:txBody>
      </p:sp>
      <p:pic>
        <p:nvPicPr>
          <p:cNvPr id="12" name="个性化小尝试.eps" descr="id:2147504287;FounderCES"/>
          <p:cNvPicPr/>
          <p:nvPr/>
        </p:nvPicPr>
        <p:blipFill>
          <a:blip r:embed="rId2" cstate="print"/>
          <a:stretch>
            <a:fillRect/>
          </a:stretch>
        </p:blipFill>
        <p:spPr>
          <a:xfrm>
            <a:off x="818927" y="1628800"/>
            <a:ext cx="2456929" cy="398826"/>
          </a:xfrm>
          <a:prstGeom prst="rect">
            <a:avLst/>
          </a:prstGeom>
        </p:spPr>
      </p:pic>
      <p:sp>
        <p:nvSpPr>
          <p:cNvPr id="4" name="矩形 3"/>
          <p:cNvSpPr>
            <a:spLocks noChangeAspect="1"/>
          </p:cNvSpPr>
          <p:nvPr/>
        </p:nvSpPr>
        <p:spPr>
          <a:xfrm>
            <a:off x="508000" y="2132856"/>
            <a:ext cx="8128000" cy="3342453"/>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材料</a:t>
            </a: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阅读下面的材料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根据你的审题拟题。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螃蟹和乌龟赛跑。一声枪响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乌龟径直向终点爬去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螃蟹却沿着起跑线横向爬。</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裁判提醒说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你应该朝着终点爬啊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这样只会离目标越来越远。</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能不能取胜是次要的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最重要的是我可不能随便坏了祖宗横爬的老规矩</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【写写你的审题立意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并拟出文章标题</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771440867"/>
      </p:ext>
    </p:extLst>
  </p:cSld>
  <p:clrMapOvr>
    <a:masterClrMapping/>
  </p:clrMapOvr>
  <mc:AlternateContent xmlns:mc="http://schemas.openxmlformats.org/markup-compatibility/2006">
    <mc:Choice xmlns:p14="http://schemas.microsoft.com/office/powerpoint/2010/main" xmlns="" Requires="p14">
      <p:transition spd="slow" p14:dur="1400">
        <p:wipe/>
      </p:transition>
    </mc:Choice>
    <mc:Fallback>
      <p:transition spd="slow">
        <p:wip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21</a:t>
            </a:fld>
            <a:r>
              <a:rPr lang="en-US" altLang="zh-CN" smtClean="0"/>
              <a:t>-</a:t>
            </a:r>
            <a:endParaRPr lang="zh-CN" altLang="en-US" dirty="0"/>
          </a:p>
        </p:txBody>
      </p:sp>
      <p:sp>
        <p:nvSpPr>
          <p:cNvPr id="5" name="矩形 4"/>
          <p:cNvSpPr>
            <a:spLocks noChangeAspect="1"/>
          </p:cNvSpPr>
          <p:nvPr/>
        </p:nvSpPr>
        <p:spPr>
          <a:xfrm>
            <a:off x="508000" y="1294804"/>
            <a:ext cx="8128000" cy="4522392"/>
          </a:xfrm>
          <a:prstGeom prst="rect">
            <a:avLst/>
          </a:prstGeom>
        </p:spPr>
        <p:txBody>
          <a:bodyPr>
            <a:spAutoFit/>
          </a:bodyPr>
          <a:lstStyle/>
          <a:p>
            <a:pPr indent="2794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【材料</a:t>
            </a:r>
            <a:r>
              <a:rPr lang="en-US" altLang="zh-CN" sz="2200" b="1"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分析】</a:t>
            </a:r>
            <a:r>
              <a:rPr lang="zh-CN" altLang="zh-CN" sz="2200" dirty="0">
                <a:solidFill>
                  <a:srgbClr val="000000"/>
                </a:solidFill>
                <a:latin typeface="NEU-BZ-S92"/>
                <a:ea typeface="Arial" panose="020B0604020202020204" pitchFamily="34"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这是一则寓言材料作文。材料中的对象主要有三个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螃蟹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乌龟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裁判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。立意时可以分别从三者的角度入手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也可以辩证分析。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794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从乌龟的角度来看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乌龟的表现是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径直向终点爬去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从中可以得到的立意是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用正确的方式、方法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向着目标前进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794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从螃蟹的角度来看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螃蟹的表现是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沿着起跑线横向爬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能不能取胜是次要的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最重要的是我可不能随便坏了祖宗横爬的老规矩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。从正面立意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主要有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坚守老规矩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老规矩不可破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从反面立意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主要有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要善于变通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打破陈规陋习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墨守成规不可取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其他角度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主要有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方向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方法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决定成败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善于听取他人的劝告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结果不必太在乎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重要的是过程守规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725317212"/>
      </p:ext>
    </p:extLst>
  </p:cSld>
  <p:clrMapOvr>
    <a:masterClrMapping/>
  </p:clrMapOvr>
  <mc:AlternateContent xmlns:mc="http://schemas.openxmlformats.org/markup-compatibility/2006">
    <mc:Choice xmlns:p14="http://schemas.microsoft.com/office/powerpoint/2010/main" xmlns="" Requires="p14">
      <p:transition spd="slow" p14:dur="1400">
        <p:pull dir="rd"/>
      </p:transition>
    </mc:Choice>
    <mc:Fallback>
      <p:transition spd="slow">
        <p:pull dir="rd"/>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22</a:t>
            </a:fld>
            <a:r>
              <a:rPr lang="en-US" altLang="zh-CN" smtClean="0"/>
              <a:t>-</a:t>
            </a:r>
            <a:endParaRPr lang="zh-CN" altLang="en-US" dirty="0"/>
          </a:p>
        </p:txBody>
      </p:sp>
      <p:sp>
        <p:nvSpPr>
          <p:cNvPr id="3" name="矩形 2"/>
          <p:cNvSpPr>
            <a:spLocks noChangeAspect="1"/>
          </p:cNvSpPr>
          <p:nvPr/>
        </p:nvSpPr>
        <p:spPr>
          <a:xfrm>
            <a:off x="508000" y="2716732"/>
            <a:ext cx="8128000" cy="1678536"/>
          </a:xfrm>
          <a:prstGeom prst="rect">
            <a:avLst/>
          </a:prstGeom>
        </p:spPr>
        <p:txBody>
          <a:bodyPr>
            <a:spAutoFit/>
          </a:bodyPr>
          <a:lstStyle/>
          <a:p>
            <a:pPr indent="2794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从裁判的角度立意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善意的忠告和提醒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794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cs typeface="Times New Roman" panose="02020603050405020304" pitchFamily="18" charset="0"/>
              </a:rPr>
              <a:t>从辩证的角度立意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既要坚守有用的老规矩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又要创新发展。继承优良传统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创新谋发展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794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拟题参考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坚守与变通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规矩的力量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传统与创新</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588086055"/>
      </p:ext>
    </p:extLst>
  </p:cSld>
  <p:clrMapOvr>
    <a:masterClrMapping/>
  </p:clrMapOvr>
  <mc:AlternateContent xmlns:mc="http://schemas.openxmlformats.org/markup-compatibility/2006">
    <mc:Choice xmlns:p14="http://schemas.microsoft.com/office/powerpoint/2010/main" xmlns="" Requires="p14">
      <p:transition spd="slow" p14:dur="1400">
        <p:zoom dir="in"/>
      </p:transition>
    </mc:Choice>
    <mc:Fallback>
      <p:transition spd="slow">
        <p:zoom dir="in"/>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294967295"/>
          </p:nvPr>
        </p:nvSpPr>
        <p:spPr>
          <a:xfrm>
            <a:off x="8172450" y="508000"/>
            <a:ext cx="971550" cy="365125"/>
          </a:xfrm>
        </p:spPr>
        <p:txBody>
          <a:bodyPr/>
          <a:lstStyle/>
          <a:p>
            <a:pPr algn="ctr"/>
            <a:r>
              <a:rPr lang="en-US" altLang="zh-CN" smtClean="0"/>
              <a:t>-</a:t>
            </a:r>
            <a:fld id="{4BF17FCF-D4DA-449D-A468-DDB7E43619E6}" type="slidenum">
              <a:rPr lang="zh-CN" altLang="en-US" smtClean="0"/>
              <a:pPr algn="ctr"/>
              <a:t>23</a:t>
            </a:fld>
            <a:r>
              <a:rPr lang="en-US" altLang="zh-CN" smtClean="0"/>
              <a:t>-</a:t>
            </a:r>
            <a:endParaRPr lang="zh-CN" altLang="en-US" dirty="0"/>
          </a:p>
        </p:txBody>
      </p:sp>
      <p:sp>
        <p:nvSpPr>
          <p:cNvPr id="11" name="圆角矩形 10">
            <a:hlinkClick r:id="rId2" action="ppaction://hlinksldjump"/>
          </p:cNvPr>
          <p:cNvSpPr/>
          <p:nvPr/>
        </p:nvSpPr>
        <p:spPr>
          <a:xfrm>
            <a:off x="395536" y="1052512"/>
            <a:ext cx="472053"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smtClean="0">
                <a:solidFill>
                  <a:srgbClr val="E75E22"/>
                </a:solidFill>
                <a:latin typeface="+mj-ea"/>
                <a:ea typeface="+mj-ea"/>
              </a:rPr>
              <a:t>1</a:t>
            </a:r>
            <a:endParaRPr lang="zh-CN" altLang="en-US" sz="1200" dirty="0">
              <a:solidFill>
                <a:srgbClr val="E75E22"/>
              </a:solidFill>
              <a:latin typeface="+mj-ea"/>
              <a:ea typeface="+mj-ea"/>
            </a:endParaRPr>
          </a:p>
        </p:txBody>
      </p:sp>
      <p:sp>
        <p:nvSpPr>
          <p:cNvPr id="12" name="圆角矩形 11">
            <a:hlinkClick r:id="rId3"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smtClean="0">
                <a:solidFill>
                  <a:schemeClr val="bg1">
                    <a:lumMod val="85000"/>
                  </a:schemeClr>
                </a:solidFill>
                <a:latin typeface="+mj-ea"/>
                <a:ea typeface="+mj-ea"/>
              </a:rPr>
              <a:t>2</a:t>
            </a:r>
            <a:endParaRPr lang="zh-CN" altLang="en-US" sz="1200" dirty="0">
              <a:solidFill>
                <a:schemeClr val="bg1">
                  <a:lumMod val="85000"/>
                </a:schemeClr>
              </a:solidFill>
              <a:latin typeface="+mj-ea"/>
              <a:ea typeface="+mj-ea"/>
            </a:endParaRPr>
          </a:p>
        </p:txBody>
      </p:sp>
      <p:sp>
        <p:nvSpPr>
          <p:cNvPr id="15" name="圆角矩形 14">
            <a:hlinkClick r:id="rId4" action="ppaction://hlinksldjump"/>
          </p:cNvPr>
          <p:cNvSpPr/>
          <p:nvPr/>
        </p:nvSpPr>
        <p:spPr>
          <a:xfrm>
            <a:off x="1488059" y="1052736"/>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smtClean="0">
                <a:solidFill>
                  <a:schemeClr val="bg1">
                    <a:lumMod val="85000"/>
                  </a:schemeClr>
                </a:solidFill>
                <a:latin typeface="+mj-ea"/>
                <a:ea typeface="+mj-ea"/>
              </a:rPr>
              <a:t>3</a:t>
            </a:r>
            <a:endParaRPr lang="zh-CN" altLang="en-US" sz="1200" dirty="0">
              <a:solidFill>
                <a:schemeClr val="bg1">
                  <a:lumMod val="85000"/>
                </a:schemeClr>
              </a:solidFill>
              <a:latin typeface="+mj-ea"/>
              <a:ea typeface="+mj-ea"/>
            </a:endParaRPr>
          </a:p>
        </p:txBody>
      </p:sp>
      <p:pic>
        <p:nvPicPr>
          <p:cNvPr id="10" name="对点训练.eps" descr="id:2147504317;FounderCES"/>
          <p:cNvPicPr/>
          <p:nvPr/>
        </p:nvPicPr>
        <p:blipFill>
          <a:blip r:embed="rId5" cstate="print"/>
          <a:stretch>
            <a:fillRect/>
          </a:stretch>
        </p:blipFill>
        <p:spPr>
          <a:xfrm>
            <a:off x="395536" y="1412776"/>
            <a:ext cx="1877829" cy="360040"/>
          </a:xfrm>
          <a:prstGeom prst="rect">
            <a:avLst/>
          </a:prstGeom>
        </p:spPr>
      </p:pic>
      <p:sp>
        <p:nvSpPr>
          <p:cNvPr id="3" name="矩形 2"/>
          <p:cNvSpPr>
            <a:spLocks noChangeAspect="1"/>
          </p:cNvSpPr>
          <p:nvPr/>
        </p:nvSpPr>
        <p:spPr>
          <a:xfrm>
            <a:off x="508000" y="2141627"/>
            <a:ext cx="8128000" cy="330359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阅读下面的材料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根据你的审题拟题。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将两辆外形完全相同的汽车置放在相同的环境里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其中一辆车的引擎盖和车窗打开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另一辆则封闭如常。打开引擎盖和车窗的那辆车在</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天之内就被破坏得面目全非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而另一辆车则完好无损。实验人员在剩下的这辆车的窗户上打了一个洞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只一天工夫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所有的车窗都被人打破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内部的东西也全部丢失。这就是著名的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破窗户理论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。其结论可以归结为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对于残缺的东西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大家会加大其损坏的程度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因为既然是坏的东西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让它更破一些也无妨。</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715273117"/>
      </p:ext>
    </p:extLst>
  </p:cSld>
  <p:clrMapOvr>
    <a:masterClrMapping/>
  </p:clrMapOvr>
  <mc:AlternateContent xmlns:mc="http://schemas.openxmlformats.org/markup-compatibility/2006">
    <mc:Choice xmlns:p14="http://schemas.microsoft.com/office/powerpoint/2010/main" xmlns="" Requires="p14">
      <p:transition spd="slow" p14:dur="1400">
        <p:pull dir="r"/>
      </p:transition>
    </mc:Choice>
    <mc:Fallback>
      <p:transition spd="slow">
        <p:pull dir="r"/>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294967295"/>
          </p:nvPr>
        </p:nvSpPr>
        <p:spPr>
          <a:xfrm>
            <a:off x="8172450" y="508000"/>
            <a:ext cx="971550" cy="365125"/>
          </a:xfrm>
        </p:spPr>
        <p:txBody>
          <a:bodyPr/>
          <a:lstStyle/>
          <a:p>
            <a:pPr algn="ctr"/>
            <a:r>
              <a:rPr lang="en-US" altLang="zh-CN" smtClean="0"/>
              <a:t>-</a:t>
            </a:r>
            <a:fld id="{4BF17FCF-D4DA-449D-A468-DDB7E43619E6}" type="slidenum">
              <a:rPr lang="zh-CN" altLang="en-US" smtClean="0"/>
              <a:pPr algn="ctr"/>
              <a:t>24</a:t>
            </a:fld>
            <a:r>
              <a:rPr lang="en-US" altLang="zh-CN" smtClean="0"/>
              <a:t>-</a:t>
            </a:r>
            <a:endParaRPr lang="zh-CN" altLang="en-US" dirty="0"/>
          </a:p>
        </p:txBody>
      </p:sp>
      <p:sp>
        <p:nvSpPr>
          <p:cNvPr id="11" name="圆角矩形 10">
            <a:hlinkClick r:id="rId2" action="ppaction://hlinksldjump"/>
          </p:cNvPr>
          <p:cNvSpPr/>
          <p:nvPr/>
        </p:nvSpPr>
        <p:spPr>
          <a:xfrm>
            <a:off x="395536" y="1052512"/>
            <a:ext cx="472053"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smtClean="0">
                <a:solidFill>
                  <a:srgbClr val="E75E22"/>
                </a:solidFill>
                <a:latin typeface="+mj-ea"/>
                <a:ea typeface="+mj-ea"/>
              </a:rPr>
              <a:t>1</a:t>
            </a:r>
            <a:endParaRPr lang="zh-CN" altLang="en-US" sz="1200" dirty="0">
              <a:solidFill>
                <a:srgbClr val="E75E22"/>
              </a:solidFill>
              <a:latin typeface="+mj-ea"/>
              <a:ea typeface="+mj-ea"/>
            </a:endParaRPr>
          </a:p>
        </p:txBody>
      </p:sp>
      <p:sp>
        <p:nvSpPr>
          <p:cNvPr id="12" name="圆角矩形 11">
            <a:hlinkClick r:id="rId3"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smtClean="0">
                <a:solidFill>
                  <a:schemeClr val="bg1">
                    <a:lumMod val="85000"/>
                  </a:schemeClr>
                </a:solidFill>
                <a:latin typeface="+mj-ea"/>
                <a:ea typeface="+mj-ea"/>
              </a:rPr>
              <a:t>2</a:t>
            </a:r>
            <a:endParaRPr lang="zh-CN" altLang="en-US" sz="1200" dirty="0">
              <a:solidFill>
                <a:schemeClr val="bg1">
                  <a:lumMod val="85000"/>
                </a:schemeClr>
              </a:solidFill>
              <a:latin typeface="+mj-ea"/>
              <a:ea typeface="+mj-ea"/>
            </a:endParaRPr>
          </a:p>
        </p:txBody>
      </p:sp>
      <p:sp>
        <p:nvSpPr>
          <p:cNvPr id="15" name="圆角矩形 14">
            <a:hlinkClick r:id="rId4" action="ppaction://hlinksldjump"/>
          </p:cNvPr>
          <p:cNvSpPr/>
          <p:nvPr/>
        </p:nvSpPr>
        <p:spPr>
          <a:xfrm>
            <a:off x="1488059" y="1052736"/>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smtClean="0">
                <a:solidFill>
                  <a:schemeClr val="bg1">
                    <a:lumMod val="85000"/>
                  </a:schemeClr>
                </a:solidFill>
                <a:latin typeface="+mj-ea"/>
                <a:ea typeface="+mj-ea"/>
              </a:rPr>
              <a:t>3</a:t>
            </a:r>
            <a:endParaRPr lang="zh-CN" altLang="en-US" sz="1200" dirty="0">
              <a:solidFill>
                <a:schemeClr val="bg1">
                  <a:lumMod val="85000"/>
                </a:schemeClr>
              </a:solidFill>
              <a:latin typeface="+mj-ea"/>
              <a:ea typeface="+mj-ea"/>
            </a:endParaRPr>
          </a:p>
        </p:txBody>
      </p:sp>
      <p:sp>
        <p:nvSpPr>
          <p:cNvPr id="4" name="矩形 3"/>
          <p:cNvSpPr>
            <a:spLocks noChangeAspect="1"/>
          </p:cNvSpPr>
          <p:nvPr/>
        </p:nvSpPr>
        <p:spPr>
          <a:xfrm>
            <a:off x="508000" y="2716732"/>
            <a:ext cx="8128000" cy="1717393"/>
          </a:xfrm>
          <a:prstGeom prst="rect">
            <a:avLst/>
          </a:prstGeom>
        </p:spPr>
        <p:txBody>
          <a:bodyPr>
            <a:spAutoFit/>
          </a:bodyPr>
          <a:lstStyle/>
          <a:p>
            <a:pPr indent="2794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【提示】</a:t>
            </a:r>
            <a:r>
              <a:rPr lang="zh-CN" altLang="zh-CN" sz="2200" dirty="0">
                <a:solidFill>
                  <a:srgbClr val="000000"/>
                </a:solidFill>
                <a:latin typeface="NEU-BZ-S92"/>
                <a:ea typeface="Arial" panose="020B0604020202020204" pitchFamily="34"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材料的结尾给出了寓意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对于残缺的东西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大家会加大其损坏的程度。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smtClean="0">
                <a:solidFill>
                  <a:srgbClr val="000000"/>
                </a:solidFill>
                <a:latin typeface="Times New Roman" panose="02020603050405020304" pitchFamily="18" charset="0"/>
                <a:cs typeface="Times New Roman" panose="02020603050405020304" pitchFamily="18" charset="0"/>
              </a:rPr>
              <a:t>这是</a:t>
            </a:r>
            <a:r>
              <a:rPr lang="zh-CN" altLang="zh-CN" sz="2200" dirty="0">
                <a:solidFill>
                  <a:srgbClr val="000000"/>
                </a:solidFill>
                <a:latin typeface="Times New Roman" panose="02020603050405020304" pitchFamily="18" charset="0"/>
                <a:cs typeface="Times New Roman" panose="02020603050405020304" pitchFamily="18" charset="0"/>
              </a:rPr>
              <a:t>人类的一种心理习惯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我们由此可联想到现实生活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不要轻易打破你生活中的任何一</a:t>
            </a:r>
            <a:r>
              <a:rPr lang="zh-CN" altLang="zh-CN" sz="2200" dirty="0" smtClean="0">
                <a:solidFill>
                  <a:srgbClr val="000000"/>
                </a:solidFill>
                <a:latin typeface="Times New Roman" panose="02020603050405020304" pitchFamily="18" charset="0"/>
                <a:cs typeface="Times New Roman" panose="02020603050405020304" pitchFamily="18" charset="0"/>
              </a:rPr>
              <a:t>扇</a:t>
            </a:r>
            <a:r>
              <a:rPr lang="zh-CN" altLang="en-US" sz="2200" dirty="0">
                <a:solidFill>
                  <a:srgbClr val="000000"/>
                </a:solidFill>
                <a:latin typeface="Times New Roman" panose="02020603050405020304" pitchFamily="18" charset="0"/>
                <a:cs typeface="Times New Roman" panose="02020603050405020304" pitchFamily="18" charset="0"/>
              </a:rPr>
              <a:t>窗户</a:t>
            </a:r>
            <a:r>
              <a:rPr lang="zh-CN" altLang="zh-CN" sz="2200" dirty="0" smtClean="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794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拟题参考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勿以恶小而为之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量变与质变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善始善终</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352308859"/>
      </p:ext>
    </p:extLst>
  </p:cSld>
  <p:clrMapOvr>
    <a:masterClrMapping/>
  </p:clrMapOvr>
  <mc:AlternateContent xmlns:mc="http://schemas.openxmlformats.org/markup-compatibility/2006">
    <mc:Choice xmlns:p14="http://schemas.microsoft.com/office/powerpoint/2010/main" xmlns="" Requires="p14">
      <p:transition spd="slow" p14:dur="1400">
        <p:cut/>
      </p:transition>
    </mc:Choice>
    <mc:Fallback>
      <p:transition spd="slow">
        <p:cut/>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294967295"/>
          </p:nvPr>
        </p:nvSpPr>
        <p:spPr>
          <a:xfrm>
            <a:off x="8172450" y="508000"/>
            <a:ext cx="971550" cy="365125"/>
          </a:xfrm>
        </p:spPr>
        <p:txBody>
          <a:bodyPr/>
          <a:lstStyle/>
          <a:p>
            <a:pPr algn="ctr"/>
            <a:r>
              <a:rPr lang="en-US" altLang="zh-CN" smtClean="0"/>
              <a:t>-</a:t>
            </a:r>
            <a:fld id="{4BF17FCF-D4DA-449D-A468-DDB7E43619E6}" type="slidenum">
              <a:rPr lang="zh-CN" altLang="en-US" smtClean="0"/>
              <a:pPr algn="ctr"/>
              <a:t>25</a:t>
            </a:fld>
            <a:r>
              <a:rPr lang="en-US" altLang="zh-CN" smtClean="0"/>
              <a:t>-</a:t>
            </a:r>
            <a:endParaRPr lang="zh-CN" altLang="en-US" dirty="0"/>
          </a:p>
        </p:txBody>
      </p:sp>
      <p:sp>
        <p:nvSpPr>
          <p:cNvPr id="16" name="圆角矩形 15">
            <a:hlinkClick r:id="rId2"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smtClean="0">
                <a:solidFill>
                  <a:schemeClr val="bg1">
                    <a:lumMod val="85000"/>
                  </a:schemeClr>
                </a:solidFill>
                <a:latin typeface="+mj-ea"/>
                <a:ea typeface="+mj-ea"/>
              </a:rPr>
              <a:t>1</a:t>
            </a:r>
            <a:endParaRPr lang="zh-CN" altLang="en-US" sz="1200" dirty="0">
              <a:solidFill>
                <a:schemeClr val="bg1">
                  <a:lumMod val="85000"/>
                </a:schemeClr>
              </a:solidFill>
              <a:latin typeface="+mj-ea"/>
              <a:ea typeface="+mj-ea"/>
            </a:endParaRPr>
          </a:p>
        </p:txBody>
      </p:sp>
      <p:sp>
        <p:nvSpPr>
          <p:cNvPr id="18" name="圆角矩形 17">
            <a:hlinkClick r:id="rId3" action="ppaction://hlinksldjump"/>
          </p:cNvPr>
          <p:cNvSpPr/>
          <p:nvPr/>
        </p:nvSpPr>
        <p:spPr>
          <a:xfrm>
            <a:off x="940427" y="1052512"/>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smtClean="0">
                <a:solidFill>
                  <a:srgbClr val="E75E22"/>
                </a:solidFill>
                <a:latin typeface="+mj-ea"/>
                <a:ea typeface="+mj-ea"/>
              </a:rPr>
              <a:t>2</a:t>
            </a:r>
            <a:endParaRPr lang="zh-CN" altLang="en-US" sz="1200" dirty="0">
              <a:solidFill>
                <a:srgbClr val="E75E22"/>
              </a:solidFill>
              <a:latin typeface="+mj-ea"/>
              <a:ea typeface="+mj-ea"/>
            </a:endParaRPr>
          </a:p>
        </p:txBody>
      </p:sp>
      <p:sp>
        <p:nvSpPr>
          <p:cNvPr id="20" name="圆角矩形 19">
            <a:hlinkClick r:id="rId4" action="ppaction://hlinksldjump"/>
          </p:cNvPr>
          <p:cNvSpPr/>
          <p:nvPr/>
        </p:nvSpPr>
        <p:spPr>
          <a:xfrm>
            <a:off x="1488059" y="1052736"/>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smtClean="0">
                <a:solidFill>
                  <a:schemeClr val="bg1">
                    <a:lumMod val="85000"/>
                  </a:schemeClr>
                </a:solidFill>
                <a:latin typeface="+mj-ea"/>
                <a:ea typeface="+mj-ea"/>
              </a:rPr>
              <a:t>3</a:t>
            </a:r>
            <a:endParaRPr lang="zh-CN" altLang="en-US" sz="1200" dirty="0">
              <a:solidFill>
                <a:schemeClr val="bg1">
                  <a:lumMod val="85000"/>
                </a:schemeClr>
              </a:solidFill>
              <a:latin typeface="+mj-ea"/>
              <a:ea typeface="+mj-ea"/>
            </a:endParaRPr>
          </a:p>
        </p:txBody>
      </p:sp>
      <p:sp>
        <p:nvSpPr>
          <p:cNvPr id="4" name="矩形 3"/>
          <p:cNvSpPr>
            <a:spLocks noChangeAspect="1"/>
          </p:cNvSpPr>
          <p:nvPr/>
        </p:nvSpPr>
        <p:spPr>
          <a:xfrm>
            <a:off x="508000" y="1457057"/>
            <a:ext cx="8128000" cy="247599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阅读下面的材料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根据你的审题拟题。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鹞子抓住了栖息在大树上的一只夜莺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正要吃掉它。夜莺请求说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我这么小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填不饱你的肚子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如果你真的缺少食物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就应该去找更大的鸟。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鹞子回答说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如果我放弃到手的食物去追求那渺茫的东西岂不成了傻瓜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那你永远成为不了一只翱翔天宇的雄鹰。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夜莺临死前说。</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a:spLocks noChangeAspect="1"/>
          </p:cNvSpPr>
          <p:nvPr/>
        </p:nvSpPr>
        <p:spPr>
          <a:xfrm>
            <a:off x="508000" y="3912274"/>
            <a:ext cx="8128000" cy="2529923"/>
          </a:xfrm>
          <a:prstGeom prst="rect">
            <a:avLst/>
          </a:prstGeom>
        </p:spPr>
        <p:txBody>
          <a:bodyPr>
            <a:spAutoFit/>
          </a:bodyPr>
          <a:lstStyle/>
          <a:p>
            <a:pPr indent="2794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【分析】</a:t>
            </a:r>
            <a:r>
              <a:rPr lang="zh-CN" altLang="zh-CN" sz="2200" dirty="0">
                <a:solidFill>
                  <a:srgbClr val="000000"/>
                </a:solidFill>
                <a:latin typeface="Times New Roman" panose="02020603050405020304" pitchFamily="18" charset="0"/>
                <a:cs typeface="Times New Roman" panose="02020603050405020304" pitchFamily="18" charset="0"/>
              </a:rPr>
              <a:t>这则材料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可采用抓关键词语的方式审题立意。材料中的对话内容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应该去找更大的鸟</a:t>
            </a: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zh-CN" altLang="en-US" sz="2200" smtClean="0">
                <a:solidFill>
                  <a:srgbClr val="000000"/>
                </a:solidFill>
                <a:latin typeface="Times New Roman" panose="02020603050405020304" pitchFamily="18" charset="0"/>
                <a:cs typeface="Times New Roman" panose="02020603050405020304" pitchFamily="18" charset="0"/>
              </a:rPr>
              <a:t>，</a:t>
            </a:r>
            <a:r>
              <a:rPr lang="zh-CN" altLang="zh-CN" sz="2200" smtClean="0">
                <a:solidFill>
                  <a:srgbClr val="000000"/>
                </a:solidFill>
                <a:latin typeface="Times New Roman" panose="02020603050405020304" pitchFamily="18" charset="0"/>
                <a:cs typeface="Times New Roman" panose="02020603050405020304" pitchFamily="18" charset="0"/>
              </a:rPr>
              <a:t>可</a:t>
            </a:r>
            <a:r>
              <a:rPr lang="zh-CN" altLang="zh-CN" sz="2200" dirty="0">
                <a:solidFill>
                  <a:srgbClr val="000000"/>
                </a:solidFill>
                <a:latin typeface="Times New Roman" panose="02020603050405020304" pitchFamily="18" charset="0"/>
                <a:cs typeface="Times New Roman" panose="02020603050405020304" pitchFamily="18" charset="0"/>
              </a:rPr>
              <a:t>理解为要目光远大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胸怀未来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放弃到手的食物去追求那渺茫的东西岂不成了傻瓜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可理解为要立足现实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脚踏实地。</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794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拟题参考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志当存高远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抓住当下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勇追新高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会当凌绝顶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一览众山小。</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067521516"/>
      </p:ext>
    </p:extLst>
  </p:cSld>
  <p:clrMapOvr>
    <a:masterClrMapping/>
  </p:clrMapOvr>
  <mc:AlternateContent xmlns:mc="http://schemas.openxmlformats.org/markup-compatibility/2006">
    <mc:Choice xmlns:p14="http://schemas.microsoft.com/office/powerpoint/2010/main" xmlns="" Requires="p14">
      <p:transition spd="slow" p14:dur="14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294967295"/>
          </p:nvPr>
        </p:nvSpPr>
        <p:spPr>
          <a:xfrm>
            <a:off x="8172450" y="508000"/>
            <a:ext cx="971550" cy="365125"/>
          </a:xfrm>
        </p:spPr>
        <p:txBody>
          <a:bodyPr/>
          <a:lstStyle/>
          <a:p>
            <a:pPr algn="ctr"/>
            <a:r>
              <a:rPr lang="en-US" altLang="zh-CN" smtClean="0"/>
              <a:t>-</a:t>
            </a:r>
            <a:fld id="{4BF17FCF-D4DA-449D-A468-DDB7E43619E6}" type="slidenum">
              <a:rPr lang="zh-CN" altLang="en-US" smtClean="0"/>
              <a:pPr algn="ctr"/>
              <a:t>26</a:t>
            </a:fld>
            <a:r>
              <a:rPr lang="en-US" altLang="zh-CN" smtClean="0"/>
              <a:t>-</a:t>
            </a:r>
            <a:endParaRPr lang="zh-CN" altLang="en-US" dirty="0"/>
          </a:p>
        </p:txBody>
      </p:sp>
      <p:sp>
        <p:nvSpPr>
          <p:cNvPr id="6" name="圆角矩形 5">
            <a:hlinkClick r:id="rId2"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smtClean="0">
                <a:solidFill>
                  <a:schemeClr val="bg1">
                    <a:lumMod val="85000"/>
                  </a:schemeClr>
                </a:solidFill>
                <a:latin typeface="+mj-ea"/>
                <a:ea typeface="+mj-ea"/>
              </a:rPr>
              <a:t>1</a:t>
            </a:r>
            <a:endParaRPr lang="zh-CN" altLang="en-US" sz="1200" dirty="0">
              <a:solidFill>
                <a:schemeClr val="bg1">
                  <a:lumMod val="85000"/>
                </a:schemeClr>
              </a:solidFill>
              <a:latin typeface="+mj-ea"/>
              <a:ea typeface="+mj-ea"/>
            </a:endParaRPr>
          </a:p>
        </p:txBody>
      </p:sp>
      <p:sp>
        <p:nvSpPr>
          <p:cNvPr id="7" name="圆角矩形 6">
            <a:hlinkClick r:id="rId3"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a:solidFill>
                  <a:schemeClr val="bg1">
                    <a:lumMod val="85000"/>
                  </a:schemeClr>
                </a:solidFill>
                <a:latin typeface="+mj-ea"/>
                <a:ea typeface="+mj-ea"/>
              </a:rPr>
              <a:t>2</a:t>
            </a:r>
            <a:endParaRPr lang="zh-CN" altLang="en-US" sz="1200" dirty="0">
              <a:solidFill>
                <a:schemeClr val="bg1">
                  <a:lumMod val="85000"/>
                </a:schemeClr>
              </a:solidFill>
              <a:latin typeface="+mj-ea"/>
              <a:ea typeface="+mj-ea"/>
            </a:endParaRPr>
          </a:p>
        </p:txBody>
      </p:sp>
      <p:sp>
        <p:nvSpPr>
          <p:cNvPr id="12" name="圆角矩形 11">
            <a:hlinkClick r:id="rId4" action="ppaction://hlinksldjump"/>
          </p:cNvPr>
          <p:cNvSpPr/>
          <p:nvPr/>
        </p:nvSpPr>
        <p:spPr>
          <a:xfrm>
            <a:off x="1488059" y="1052736"/>
            <a:ext cx="472053"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smtClean="0">
                <a:solidFill>
                  <a:srgbClr val="E75E22"/>
                </a:solidFill>
                <a:latin typeface="+mj-ea"/>
                <a:ea typeface="+mj-ea"/>
              </a:rPr>
              <a:t>3</a:t>
            </a:r>
            <a:endParaRPr lang="zh-CN" altLang="en-US" sz="1200" dirty="0">
              <a:solidFill>
                <a:srgbClr val="E75E22"/>
              </a:solidFill>
              <a:latin typeface="+mj-ea"/>
              <a:ea typeface="+mj-ea"/>
            </a:endParaRPr>
          </a:p>
        </p:txBody>
      </p:sp>
      <p:pic>
        <p:nvPicPr>
          <p:cNvPr id="13" name="押题篇章写作.eps" descr="id:2147504324;FounderCES"/>
          <p:cNvPicPr/>
          <p:nvPr/>
        </p:nvPicPr>
        <p:blipFill>
          <a:blip r:embed="rId5" cstate="print"/>
          <a:stretch>
            <a:fillRect/>
          </a:stretch>
        </p:blipFill>
        <p:spPr>
          <a:xfrm>
            <a:off x="395536" y="1381603"/>
            <a:ext cx="2445296" cy="396937"/>
          </a:xfrm>
          <a:prstGeom prst="rect">
            <a:avLst/>
          </a:prstGeom>
        </p:spPr>
      </p:pic>
      <p:sp>
        <p:nvSpPr>
          <p:cNvPr id="4" name="矩形 3"/>
          <p:cNvSpPr>
            <a:spLocks noChangeAspect="1"/>
          </p:cNvSpPr>
          <p:nvPr/>
        </p:nvSpPr>
        <p:spPr>
          <a:xfrm>
            <a:off x="508000" y="1750847"/>
            <a:ext cx="8128000" cy="5093702"/>
          </a:xfrm>
          <a:prstGeom prst="rect">
            <a:avLst/>
          </a:prstGeom>
        </p:spPr>
        <p:txBody>
          <a:bodyPr>
            <a:spAutoFit/>
          </a:bodyPr>
          <a:lstStyle/>
          <a:p>
            <a:pPr>
              <a:lnSpc>
                <a:spcPts val="3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阅读下面的材料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根据要求写一篇不少于</a:t>
            </a:r>
            <a:r>
              <a:rPr lang="en-US" altLang="zh-CN" sz="2200" dirty="0">
                <a:solidFill>
                  <a:srgbClr val="000000"/>
                </a:solidFill>
                <a:latin typeface="Times New Roman" panose="02020603050405020304" pitchFamily="18" charset="0"/>
                <a:cs typeface="Times New Roman" panose="02020603050405020304" pitchFamily="18" charset="0"/>
              </a:rPr>
              <a:t>800</a:t>
            </a:r>
            <a:r>
              <a:rPr lang="zh-CN" altLang="zh-CN" sz="2200" dirty="0">
                <a:solidFill>
                  <a:srgbClr val="000000"/>
                </a:solidFill>
                <a:latin typeface="Times New Roman" panose="02020603050405020304" pitchFamily="18" charset="0"/>
                <a:cs typeface="Times New Roman" panose="02020603050405020304" pitchFamily="18" charset="0"/>
              </a:rPr>
              <a:t>字的文章。</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一位生物学家向人们讲述他观察到的蚂蚁驮稻草的情形。一只蚂蚁驮着的稻草体积比它大</a:t>
            </a:r>
            <a:r>
              <a:rPr lang="en-US" altLang="zh-CN" sz="2200" dirty="0">
                <a:solidFill>
                  <a:srgbClr val="000000"/>
                </a:solidFill>
                <a:latin typeface="Times New Roman" panose="02020603050405020304" pitchFamily="18" charset="0"/>
                <a:cs typeface="Times New Roman" panose="02020603050405020304" pitchFamily="18" charset="0"/>
              </a:rPr>
              <a:t>100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小小的蚂蚁竟能搬动这么大的东西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生物学家饶有兴致地看着这只蚂蚁在地面上艰难爬行。</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我看到这只蚂蚁前进的路上有一条裂缝。这条缝太宽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蚂蚁爬不过去。但不必为蚂蚁担心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它自有它的法子。它慢慢地把那根笨重的稻草横在裂缝上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然后爬到稻草上轻轻松松跨过了这条</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鸿沟</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。之后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蚂蚁慢慢地把那根稻草从裂缝上拖走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继续驮着稻草赶它的路。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我以为它驮着的是妨碍它行走的负担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实际上那也是让蚂蚁能跨过</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鸿沟</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的桥梁。</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ts val="3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要求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全面理解材料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但可以从一个侧面、一个角度构思作文。立意自定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标题自拟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除诗歌外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文体自选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不要脱离材料内容及含意的范围作文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不要套作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不得抄袭。</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917255937"/>
      </p:ext>
    </p:extLst>
  </p:cSld>
  <p:clrMapOvr>
    <a:masterClrMapping/>
  </p:clrMapOvr>
  <mc:AlternateContent xmlns:mc="http://schemas.openxmlformats.org/markup-compatibility/2006">
    <mc:Choice xmlns:p14="http://schemas.microsoft.com/office/powerpoint/2010/main" xmlns="" Requires="p14">
      <p:transition spd="slow" p14:dur="1400">
        <p:strips/>
      </p:transition>
    </mc:Choice>
    <mc:Fallback>
      <p:transition spd="slow">
        <p:strips/>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294967295"/>
          </p:nvPr>
        </p:nvSpPr>
        <p:spPr>
          <a:xfrm>
            <a:off x="8172450" y="508000"/>
            <a:ext cx="971550" cy="365125"/>
          </a:xfrm>
        </p:spPr>
        <p:txBody>
          <a:bodyPr/>
          <a:lstStyle/>
          <a:p>
            <a:pPr algn="ctr"/>
            <a:r>
              <a:rPr lang="en-US" altLang="zh-CN" smtClean="0"/>
              <a:t>-</a:t>
            </a:r>
            <a:fld id="{4BF17FCF-D4DA-449D-A468-DDB7E43619E6}" type="slidenum">
              <a:rPr lang="zh-CN" altLang="en-US" smtClean="0"/>
              <a:pPr algn="ctr"/>
              <a:t>27</a:t>
            </a:fld>
            <a:r>
              <a:rPr lang="en-US" altLang="zh-CN" smtClean="0"/>
              <a:t>-</a:t>
            </a:r>
            <a:endParaRPr lang="zh-CN" altLang="en-US" dirty="0"/>
          </a:p>
        </p:txBody>
      </p:sp>
      <p:sp>
        <p:nvSpPr>
          <p:cNvPr id="6" name="圆角矩形 5">
            <a:hlinkClick r:id="rId2"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smtClean="0">
                <a:solidFill>
                  <a:schemeClr val="bg1">
                    <a:lumMod val="85000"/>
                  </a:schemeClr>
                </a:solidFill>
                <a:latin typeface="+mj-ea"/>
                <a:ea typeface="+mj-ea"/>
              </a:rPr>
              <a:t>1</a:t>
            </a:r>
            <a:endParaRPr lang="zh-CN" altLang="en-US" sz="1200" dirty="0">
              <a:solidFill>
                <a:schemeClr val="bg1">
                  <a:lumMod val="85000"/>
                </a:schemeClr>
              </a:solidFill>
              <a:latin typeface="+mj-ea"/>
              <a:ea typeface="+mj-ea"/>
            </a:endParaRPr>
          </a:p>
        </p:txBody>
      </p:sp>
      <p:sp>
        <p:nvSpPr>
          <p:cNvPr id="7" name="圆角矩形 6">
            <a:hlinkClick r:id="rId3"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a:solidFill>
                  <a:schemeClr val="bg1">
                    <a:lumMod val="85000"/>
                  </a:schemeClr>
                </a:solidFill>
                <a:latin typeface="+mj-ea"/>
                <a:ea typeface="+mj-ea"/>
              </a:rPr>
              <a:t>2</a:t>
            </a:r>
            <a:endParaRPr lang="zh-CN" altLang="en-US" sz="1200" dirty="0">
              <a:solidFill>
                <a:schemeClr val="bg1">
                  <a:lumMod val="85000"/>
                </a:schemeClr>
              </a:solidFill>
              <a:latin typeface="+mj-ea"/>
              <a:ea typeface="+mj-ea"/>
            </a:endParaRPr>
          </a:p>
        </p:txBody>
      </p:sp>
      <p:sp>
        <p:nvSpPr>
          <p:cNvPr id="12" name="圆角矩形 11">
            <a:hlinkClick r:id="rId4" action="ppaction://hlinksldjump"/>
          </p:cNvPr>
          <p:cNvSpPr/>
          <p:nvPr/>
        </p:nvSpPr>
        <p:spPr>
          <a:xfrm>
            <a:off x="1488059" y="1052736"/>
            <a:ext cx="472053"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smtClean="0">
                <a:solidFill>
                  <a:srgbClr val="E75E22"/>
                </a:solidFill>
                <a:latin typeface="+mj-ea"/>
                <a:ea typeface="+mj-ea"/>
              </a:rPr>
              <a:t>3</a:t>
            </a:r>
            <a:endParaRPr lang="zh-CN" altLang="en-US" sz="1200" dirty="0">
              <a:solidFill>
                <a:srgbClr val="E75E22"/>
              </a:solidFill>
              <a:latin typeface="+mj-ea"/>
              <a:ea typeface="+mj-ea"/>
            </a:endParaRPr>
          </a:p>
        </p:txBody>
      </p:sp>
      <p:sp>
        <p:nvSpPr>
          <p:cNvPr id="3" name="矩形 2"/>
          <p:cNvSpPr>
            <a:spLocks noChangeAspect="1"/>
          </p:cNvSpPr>
          <p:nvPr/>
        </p:nvSpPr>
        <p:spPr>
          <a:xfrm>
            <a:off x="508000" y="2521133"/>
            <a:ext cx="8128000" cy="2069734"/>
          </a:xfrm>
          <a:prstGeom prst="rect">
            <a:avLst/>
          </a:prstGeom>
        </p:spPr>
        <p:txBody>
          <a:bodyPr>
            <a:spAutoFit/>
          </a:bodyPr>
          <a:lstStyle/>
          <a:p>
            <a:pPr indent="2794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【写作提示】</a:t>
            </a:r>
            <a:r>
              <a:rPr lang="zh-CN" altLang="zh-CN" sz="2200" dirty="0">
                <a:solidFill>
                  <a:srgbClr val="000000"/>
                </a:solidFill>
                <a:latin typeface="NEU-BZ-S92"/>
                <a:ea typeface="Arial" panose="020B0604020202020204" pitchFamily="34"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这是一个哲理故事的材料作文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具有思辨性。材料的核心就是这句话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我以为它驮着的是妨碍它行走的负担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实际上那也是让蚂蚁能跨过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鸿沟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的桥梁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。据此可以立意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负担也可成桥梁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正确认识负担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阻碍与成功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将挫折化作动力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善于借助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创造成功。</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390128485"/>
      </p:ext>
    </p:extLst>
  </p:cSld>
  <p:clrMapOvr>
    <a:masterClrMapping/>
  </p:clrMapOvr>
  <mc:AlternateContent xmlns:mc="http://schemas.openxmlformats.org/markup-compatibility/2006">
    <mc:Choice xmlns:p14="http://schemas.microsoft.com/office/powerpoint/2010/main" xmlns="" Requires="p14">
      <p:transition spd="slow" p14:dur="1400">
        <p:split orient="vert"/>
      </p:transition>
    </mc:Choice>
    <mc:Fallback>
      <p:transition spd="slow">
        <p:split orient="vert"/>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1" name="灯片编号占位符 1"/>
          <p:cNvSpPr>
            <a:spLocks noGrp="1"/>
          </p:cNvSpPr>
          <p:nvPr>
            <p:ph type="sldNum" sz="quarter" idx="4"/>
          </p:nvPr>
        </p:nvSpPr>
        <p:spPr/>
        <p:txBody>
          <a:bodyPr/>
          <a:lstStyle/>
          <a:p>
            <a:pPr algn="ctr"/>
            <a:r>
              <a:rPr lang="en-US" altLang="zh-CN" dirty="0" smtClean="0"/>
              <a:t>-</a:t>
            </a:r>
            <a:fld id="{4BF17FCF-D4DA-449D-A468-DDB7E43619E6}" type="slidenum">
              <a:rPr lang="zh-CN" altLang="en-US" smtClean="0"/>
              <a:pPr algn="ctr"/>
              <a:t>3</a:t>
            </a:fld>
            <a:r>
              <a:rPr lang="en-US" altLang="zh-CN" dirty="0" smtClean="0"/>
              <a:t>-</a:t>
            </a:r>
            <a:endParaRPr lang="zh-CN" altLang="en-US" dirty="0"/>
          </a:p>
        </p:txBody>
      </p:sp>
      <p:graphicFrame>
        <p:nvGraphicFramePr>
          <p:cNvPr id="3" name="对象 2"/>
          <p:cNvGraphicFramePr>
            <a:graphicFrameLocks noChangeAspect="1"/>
          </p:cNvGraphicFramePr>
          <p:nvPr>
            <p:extLst>
              <p:ext uri="{D42A27DB-BD31-4B8C-83A1-F6EECF244321}">
                <p14:modId xmlns:p14="http://schemas.microsoft.com/office/powerpoint/2010/main" xmlns="" val="3172986792"/>
              </p:ext>
            </p:extLst>
          </p:nvPr>
        </p:nvGraphicFramePr>
        <p:xfrm>
          <a:off x="508000" y="1474393"/>
          <a:ext cx="8128000" cy="978590"/>
        </p:xfrm>
        <a:graphic>
          <a:graphicData uri="http://schemas.openxmlformats.org/presentationml/2006/ole">
            <p:oleObj spid="_x0000_s115722" name="文档" r:id="rId3" imgW="3837032" imgH="462224" progId="">
              <p:embed/>
            </p:oleObj>
          </a:graphicData>
        </a:graphic>
      </p:graphicFrame>
      <p:sp>
        <p:nvSpPr>
          <p:cNvPr id="2" name="矩形 1"/>
          <p:cNvSpPr>
            <a:spLocks noChangeAspect="1"/>
          </p:cNvSpPr>
          <p:nvPr/>
        </p:nvSpPr>
        <p:spPr>
          <a:xfrm>
            <a:off x="508000" y="2038462"/>
            <a:ext cx="8128000" cy="369479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(2015·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湖南卷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阅读下面的材料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根据要求作文。</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有一棵大树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枝繁叶茂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浓荫匝地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是飞禽、走兽们喜爱的憩息场所。飞禽、走兽们经常讲它们旅行的见闻。大树听了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请飞禽带自己去旅行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飞禽说大树没有翅膀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拒绝了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请走兽帮助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走兽说大树没有腿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也拒绝了。大树决定自己想办法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它结出甜美的果实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果实中包着种子。飞禽、走兽们吃了果实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大树的种子就这样传播到世界各地。</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请根据上面的材料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自选角度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自拟题目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写一篇不少于</a:t>
            </a:r>
            <a:r>
              <a:rPr lang="en-US" altLang="zh-CN" sz="2200" dirty="0">
                <a:solidFill>
                  <a:srgbClr val="000000"/>
                </a:solidFill>
                <a:latin typeface="Times New Roman" panose="02020603050405020304" pitchFamily="18" charset="0"/>
                <a:cs typeface="Times New Roman" panose="02020603050405020304" pitchFamily="18" charset="0"/>
              </a:rPr>
              <a:t>800</a:t>
            </a:r>
            <a:r>
              <a:rPr lang="zh-CN" altLang="zh-CN" sz="2200" dirty="0">
                <a:solidFill>
                  <a:srgbClr val="000000"/>
                </a:solidFill>
                <a:latin typeface="Times New Roman" panose="02020603050405020304" pitchFamily="18" charset="0"/>
                <a:cs typeface="Times New Roman" panose="02020603050405020304" pitchFamily="18" charset="0"/>
              </a:rPr>
              <a:t>字的记叙文或议论文。</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933969546"/>
      </p:ext>
    </p:extLst>
  </p:cSld>
  <p:clrMapOvr>
    <a:masterClrMapping/>
  </p:clrMapOvr>
  <mc:AlternateContent xmlns:mc="http://schemas.openxmlformats.org/markup-compatibility/2006">
    <mc:Choice xmlns:p14="http://schemas.microsoft.com/office/powerpoint/2010/main" xmlns="" Requires="p14">
      <p:transition spd="slow" p14:dur="1400">
        <p:strips dir="ld"/>
      </p:transition>
    </mc:Choice>
    <mc:Fallback>
      <p:transition spd="slow">
        <p:strips dir="ld"/>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a:t>
            </a:fld>
            <a:r>
              <a:rPr lang="en-US" altLang="zh-CN" smtClean="0"/>
              <a:t>-</a:t>
            </a:r>
            <a:endParaRPr lang="zh-CN" altLang="en-US" dirty="0"/>
          </a:p>
        </p:txBody>
      </p:sp>
      <p:pic>
        <p:nvPicPr>
          <p:cNvPr id="5" name="考场佳作.eps" descr="id:2147504361;FounderCES"/>
          <p:cNvPicPr/>
          <p:nvPr/>
        </p:nvPicPr>
        <p:blipFill>
          <a:blip r:embed="rId2" cstate="print"/>
          <a:stretch>
            <a:fillRect/>
          </a:stretch>
        </p:blipFill>
        <p:spPr>
          <a:xfrm>
            <a:off x="508000" y="1297397"/>
            <a:ext cx="1873682" cy="403411"/>
          </a:xfrm>
          <a:prstGeom prst="rect">
            <a:avLst/>
          </a:prstGeom>
        </p:spPr>
      </p:pic>
      <p:sp>
        <p:nvSpPr>
          <p:cNvPr id="3" name="矩形 2"/>
          <p:cNvSpPr>
            <a:spLocks noChangeAspect="1"/>
          </p:cNvSpPr>
          <p:nvPr/>
        </p:nvSpPr>
        <p:spPr>
          <a:xfrm>
            <a:off x="508000" y="1966454"/>
            <a:ext cx="8128000" cy="3694794"/>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借风唤花醒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聊赠一枝春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湖南考生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结束了漫长冬日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东风却迟迟不来。大地萧瑟依旧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寒冷彻骨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花儿难以绽放。唤与东风来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相许一枝春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才换回满园姹紫嫣红竞相开放。是以借东风亦有道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唯有运用自己的智慧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让他人心甘情愿地给予帮助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才能成就心中所想。</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徐志摩说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是人没有不想飞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凌空去看一个明白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这才是做人的趣味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做人的权威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做人的交代。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欲飞之人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不愁无翼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因为他们不会在寻求帮助无果之时轻易气馁。</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875847982"/>
      </p:ext>
    </p:extLst>
  </p:cSld>
  <p:clrMapOvr>
    <a:masterClrMapping/>
  </p:clrMapOvr>
  <mc:AlternateContent xmlns:mc="http://schemas.openxmlformats.org/markup-compatibility/2006">
    <mc:Choice xmlns:p14="http://schemas.microsoft.com/office/powerpoint/2010/main" xmlns="" Requires="p14">
      <p:transition spd="slow" p14:dur="1400">
        <p:wipe dir="u"/>
      </p:transition>
    </mc:Choice>
    <mc:Fallback>
      <p:transition spd="slow">
        <p:wipe dir="u"/>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5</a:t>
            </a:fld>
            <a:r>
              <a:rPr lang="en-US" altLang="zh-CN" smtClean="0"/>
              <a:t>-</a:t>
            </a:r>
            <a:endParaRPr lang="zh-CN" altLang="en-US" dirty="0"/>
          </a:p>
        </p:txBody>
      </p:sp>
      <p:sp>
        <p:nvSpPr>
          <p:cNvPr id="3" name="矩形 2"/>
          <p:cNvSpPr>
            <a:spLocks noChangeAspect="1"/>
          </p:cNvSpPr>
          <p:nvPr/>
        </p:nvSpPr>
        <p:spPr>
          <a:xfrm>
            <a:off x="508000" y="1118414"/>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国人知周杰伦者皆知方文山。年轻时的他默默写过几大本歌词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也投给过唱片公司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希望借成名歌手之口让自己被业界承认。颠沛流离数载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艰辛苦楚在歌词中写尽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终于让他等来一个周杰伦。他的词成就了一代巨星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也是经周杰伦之口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众人才认识了周杰伦背后的方文山。若他在投词给唱片公司碰壁之后便果断放弃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乐坛也迎不来这样一个辉煌的传奇。</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无助似乎就无望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然而不用自己的智慧想出妙计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怎么让人给予帮助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如何有那关不住的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满园春色</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回看先人们的飞行历程我们就能明白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万户借风筝和火箭有过短暂的飞翔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人虽无翼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飞翔梦也曾被称为无稽之谈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但莱特兄弟造出飞机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人终能翱翔蓝天。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假舆马者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非利足也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而至千里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假舟楫者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非能水也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而绝江河。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他们都与我们无异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正是因为他们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善假于物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才能得偿所愿。</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298602703"/>
      </p:ext>
    </p:extLst>
  </p:cSld>
  <p:clrMapOvr>
    <a:masterClrMapping/>
  </p:clrMapOvr>
  <mc:AlternateContent xmlns:mc="http://schemas.openxmlformats.org/markup-compatibility/2006">
    <mc:Choice xmlns:p14="http://schemas.microsoft.com/office/powerpoint/2010/main" xmlns="" Requires="p14">
      <p:transition spd="slow" p14:dur="1400">
        <p:dissolve/>
      </p:transition>
    </mc:Choice>
    <mc:Fallback>
      <p:transition spd="slow">
        <p:dissolv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6</a:t>
            </a:fld>
            <a:r>
              <a:rPr lang="en-US" altLang="zh-CN" smtClean="0"/>
              <a:t>-</a:t>
            </a:r>
            <a:endParaRPr lang="zh-CN" altLang="en-US" dirty="0"/>
          </a:p>
        </p:txBody>
      </p:sp>
      <p:sp>
        <p:nvSpPr>
          <p:cNvPr id="4" name="矩形 3"/>
          <p:cNvSpPr>
            <a:spLocks noChangeAspect="1"/>
          </p:cNvSpPr>
          <p:nvPr/>
        </p:nvSpPr>
        <p:spPr>
          <a:xfrm>
            <a:off x="508000" y="1505471"/>
            <a:ext cx="8128000" cy="410105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利益驱动他人给予帮助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我们只有要让他人看到我们身上蕴含的希望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才可能得到可凭借的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。这才有马云吸引他人投资铸就阿里巴巴的神话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才有中国开展多边外交走在逐渐腾飞的路上。正如习近平总书记所说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我们的蓝图是宏伟的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但我们的奋斗必将是艰巨的。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因为我们在借助他人的力量时仍需更多努力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才能将这些力量为己所用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成就一个国家伟大复兴的未来。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大树用甜美的果实才让自己的种子传播到世界各地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因果实甜美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诱惑人心。而我们的花朵待醒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借那东风吹满园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赠予它阵阵花香沁人心脾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静待春的绽放。</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【品悟】</a:t>
            </a:r>
            <a:r>
              <a:rPr lang="zh-CN" altLang="zh-CN" sz="2200" dirty="0">
                <a:solidFill>
                  <a:srgbClr val="000000"/>
                </a:solidFill>
                <a:latin typeface="NEU-BZ-S92"/>
                <a:ea typeface="Arial" panose="020B0604020202020204" pitchFamily="34" charset="0"/>
                <a:cs typeface="Times New Roman" panose="02020603050405020304" pitchFamily="18" charset="0"/>
              </a:rPr>
              <a:t> </a:t>
            </a:r>
            <a:r>
              <a:rPr lang="en-US" altLang="zh-CN" sz="2200" u="dotted" dirty="0">
                <a:solidFill>
                  <a:srgbClr val="000000"/>
                </a:solidFill>
                <a:uFill>
                  <a:solidFill>
                    <a:srgbClr val="000000"/>
                  </a:solidFill>
                </a:u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654122820"/>
      </p:ext>
    </p:extLst>
  </p:cSld>
  <p:clrMapOvr>
    <a:masterClrMapping/>
  </p:clrMapOvr>
  <mc:AlternateContent xmlns:mc="http://schemas.openxmlformats.org/markup-compatibility/2006">
    <mc:Choice xmlns:p14="http://schemas.microsoft.com/office/powerpoint/2010/main" xmlns="" Requires="p14">
      <p:transition spd="slow" p14:dur="1400">
        <p:split orient="vert"/>
      </p:transition>
    </mc:Choice>
    <mc:Fallback>
      <p:transition spd="slow">
        <p:split orient="vert"/>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7</a:t>
            </a:fld>
            <a:r>
              <a:rPr lang="en-US" altLang="zh-CN" smtClean="0"/>
              <a:t>-</a:t>
            </a:r>
            <a:endParaRPr lang="zh-CN" altLang="en-US" dirty="0"/>
          </a:p>
        </p:txBody>
      </p:sp>
      <p:sp>
        <p:nvSpPr>
          <p:cNvPr id="3" name="矩形 2"/>
          <p:cNvSpPr>
            <a:spLocks noChangeAspect="1"/>
          </p:cNvSpPr>
          <p:nvPr/>
        </p:nvSpPr>
        <p:spPr>
          <a:xfrm>
            <a:off x="508000" y="2318000"/>
            <a:ext cx="8128000" cy="2475999"/>
          </a:xfrm>
          <a:prstGeom prst="rect">
            <a:avLst/>
          </a:prstGeom>
        </p:spPr>
        <p:txBody>
          <a:bodyPr>
            <a:spAutoFit/>
          </a:bodyPr>
          <a:lstStyle/>
          <a:p>
            <a:pPr indent="2794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【品悟提示】</a:t>
            </a:r>
            <a:r>
              <a:rPr lang="zh-CN" altLang="zh-CN" sz="2200" dirty="0">
                <a:solidFill>
                  <a:srgbClr val="000000"/>
                </a:solidFill>
                <a:latin typeface="NEU-BZ-S92"/>
                <a:ea typeface="Arial" panose="020B0604020202020204" pitchFamily="34"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这是一篇标题夺人眼目而内容又文采斐然的议论性散文。仅看标题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顿觉诗意盎然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再看正文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方知作者借此标题形象地表达了借助他人智慧把花香吹满世界的观点。标题用了拟人手法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化用了南北朝诗人陆凯《赠范晔诗》中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江南无所有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聊赠一枝春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的诗句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显示了作者非凡的文学功底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赢得了阅卷老师的青睐。</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210758536"/>
      </p:ext>
    </p:extLst>
  </p:cSld>
  <p:clrMapOvr>
    <a:masterClrMapping/>
  </p:clrMapOvr>
  <mc:AlternateContent xmlns:mc="http://schemas.openxmlformats.org/markup-compatibility/2006">
    <mc:Choice xmlns:p14="http://schemas.microsoft.com/office/powerpoint/2010/main" xmlns="" Requires="p14">
      <p:transition spd="slow" p14:dur="1400">
        <p:wipe/>
      </p:transition>
    </mc:Choice>
    <mc:Fallback>
      <p:transition spd="slow">
        <p:wip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8</a:t>
            </a:fld>
            <a:r>
              <a:rPr lang="en-US" altLang="zh-CN" smtClean="0"/>
              <a:t>-</a:t>
            </a:r>
            <a:endParaRPr lang="zh-CN" altLang="en-US" dirty="0"/>
          </a:p>
        </p:txBody>
      </p:sp>
      <p:sp>
        <p:nvSpPr>
          <p:cNvPr id="3" name="矩形 2"/>
          <p:cNvSpPr>
            <a:spLocks noChangeAspect="1"/>
          </p:cNvSpPr>
          <p:nvPr/>
        </p:nvSpPr>
        <p:spPr>
          <a:xfrm>
            <a:off x="508000" y="1505471"/>
            <a:ext cx="8128000" cy="410105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作文标题有多重要</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阅卷老师曾深有感触地说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标题可以反映文章的主题和考生的功底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好的标题可以让疲惫的阅卷老师眼前一亮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他们怎么会吝惜给你高分呢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可是有许多考生精心拟题的意识严重淡化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他们奉行着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题不在好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有了则行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的原则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认为有了作文题目就不会因缺少文题而被扣去</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分。殊不知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一个好的题目会成为一个亮点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为文章增色不少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其潜在的价值远远不止</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分。如果众多的考生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千人一面地引用材料中的中心词或关键词做自己作文的题目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或机械呆板地挪用一些陈旧俗套的题目做自己作文的题目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那么只会让阅卷者望而生厌。</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230802374"/>
      </p:ext>
    </p:extLst>
  </p:cSld>
  <p:clrMapOvr>
    <a:masterClrMapping/>
  </p:clrMapOvr>
  <mc:AlternateContent xmlns:mc="http://schemas.openxmlformats.org/markup-compatibility/2006">
    <mc:Choice xmlns:p14="http://schemas.microsoft.com/office/powerpoint/2010/main" xmlns="" Requires="p14">
      <p:transition spd="slow" p14:dur="1400">
        <p:fade thruBlk="1"/>
      </p:transition>
    </mc:Choice>
    <mc:Fallback>
      <p:transition spd="slow">
        <p:fade thruBlk="1"/>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9</a:t>
            </a:fld>
            <a:r>
              <a:rPr lang="en-US" altLang="zh-CN" smtClean="0"/>
              <a:t>-</a:t>
            </a:r>
            <a:endParaRPr lang="zh-CN" altLang="en-US" dirty="0"/>
          </a:p>
        </p:txBody>
      </p:sp>
      <p:sp>
        <p:nvSpPr>
          <p:cNvPr id="4" name="矩形 3"/>
          <p:cNvSpPr>
            <a:spLocks noChangeAspect="1"/>
          </p:cNvSpPr>
          <p:nvPr/>
        </p:nvSpPr>
        <p:spPr>
          <a:xfrm>
            <a:off x="508000" y="1426888"/>
            <a:ext cx="8128000" cy="452239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精彩的标题应具有哪些特点</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准确、精练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题目不宜过长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一般不宜超过</a:t>
            </a:r>
            <a:r>
              <a:rPr lang="en-US" altLang="zh-CN" sz="2200" dirty="0">
                <a:solidFill>
                  <a:srgbClr val="000000"/>
                </a:solidFill>
                <a:latin typeface="Times New Roman" panose="02020603050405020304" pitchFamily="18" charset="0"/>
                <a:cs typeface="Times New Roman" panose="02020603050405020304" pitchFamily="18" charset="0"/>
              </a:rPr>
              <a:t>8</a:t>
            </a:r>
            <a:r>
              <a:rPr lang="zh-CN" altLang="zh-CN" sz="2200" dirty="0">
                <a:solidFill>
                  <a:srgbClr val="000000"/>
                </a:solidFill>
                <a:latin typeface="Times New Roman" panose="02020603050405020304" pitchFamily="18" charset="0"/>
                <a:cs typeface="Times New Roman" panose="02020603050405020304" pitchFamily="18" charset="0"/>
              </a:rPr>
              <a:t>个字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对偶句形式除外。用语要力求精练简洁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有高度的概括性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避免冗长烦琐。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新颖、贴切</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题目要新颖、独特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有创意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有个性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但新颖决不是标新立异、哗众取宠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追求新颖必须合乎情理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用语要和文章的中心、文体的特征、文章的语言风格相协调。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有文采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有内涵</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阅卷老师对文采十分看重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如果文题有文采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无疑会唤出阅卷教师心中那份珍藏的美感。文题还应该有一定的内涵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应该耐人寻味。</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971463512"/>
      </p:ext>
    </p:extLst>
  </p:cSld>
  <p:clrMapOvr>
    <a:masterClrMapping/>
  </p:clrMapOvr>
  <mc:AlternateContent xmlns:mc="http://schemas.openxmlformats.org/markup-compatibility/2006">
    <mc:Choice xmlns:p14="http://schemas.microsoft.com/office/powerpoint/2010/main" xmlns="" Requires="p14">
      <p:transition spd="slow" p14:dur="1400">
        <p:fade thruBlk="1"/>
      </p:transition>
    </mc:Choice>
    <mc:Fallback>
      <p:transition spd="slow">
        <p:fade thruBlk="1"/>
      </p:transition>
    </mc:Fallback>
  </mc:AlternateContent>
  <p:timing>
    <p:tnLst>
      <p:par>
        <p:cTn id="1" dur="indefinite" restart="never" nodeType="tmRoot"/>
      </p:par>
    </p:tnLst>
  </p:timing>
</p:sld>
</file>

<file path=ppt/theme/theme1.xml><?xml version="1.0" encoding="utf-8"?>
<a:theme xmlns:a="http://schemas.openxmlformats.org/drawingml/2006/main" name="高优14新制作模板">
  <a:themeElements>
    <a:clrScheme name="自定义 4">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FFFFFF"/>
      </a:hlink>
      <a:folHlink>
        <a:srgbClr val="FFFF00"/>
      </a:folHlink>
    </a:clrScheme>
    <a:fontScheme name="Office 经典">
      <a:maj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Times New Roman"/>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2014高优二轮模板</Template>
  <TotalTime>465</TotalTime>
  <Words>5432</Words>
  <Application>Microsoft Office PowerPoint</Application>
  <PresentationFormat>On-screen Show (4:3)</PresentationFormat>
  <Paragraphs>128</Paragraphs>
  <Slides>27</Slides>
  <Notes>1</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27</vt:i4>
      </vt:variant>
    </vt:vector>
  </HeadingPairs>
  <TitlesOfParts>
    <vt:vector size="29" baseType="lpstr">
      <vt:lpstr>高优14新制作模板</vt:lpstr>
      <vt:lpstr>文档</vt:lpstr>
      <vt:lpstr>学案3　精彩标题拟写六法</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lpstr>Slide 21</vt:lpstr>
      <vt:lpstr>Slide 22</vt:lpstr>
      <vt:lpstr>Slide 23</vt:lpstr>
      <vt:lpstr>Slide 24</vt:lpstr>
      <vt:lpstr>Slide 25</vt:lpstr>
      <vt:lpstr>Slide 26</vt:lpstr>
      <vt:lpstr>Slide 27</vt:lpstr>
    </vt:vector>
  </TitlesOfParts>
  <Company>Microsoft</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语文备课大师【全免费】</dc:title>
  <dc:creator>语文备课大师【全免费】</dc:creator>
  <dc:description>语文备课大师【全免费】</dc:description>
  <cp:lastModifiedBy>xbany</cp:lastModifiedBy>
  <cp:revision>143</cp:revision>
  <dcterms:created xsi:type="dcterms:W3CDTF">2016-01-30T04:31:50Z</dcterms:created>
  <dcterms:modified xsi:type="dcterms:W3CDTF">2017-06-17T01:48:42Z</dcterms:modified>
</cp:coreProperties>
</file>

<file path=docProps/custom.xml><?xml version="1.0" encoding="utf-8"?>
<Properties xmlns="http://schemas.openxmlformats.org/officeDocument/2006/custom-properties" xmlns:vt="http://schemas.openxmlformats.org/officeDocument/2006/docPropsVTypes">
  <property fmtid="{64440492-4C8B-11D1-8B70-080036B11A03}" pid="4">
    <vt:lpwstr>语文备课大师【全免费】</vt:lpwstr>
  </property>
</Properties>
</file>