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handoutMasterIdLst>
    <p:handoutMasterId r:id="rId35"/>
  </p:handoutMasterIdLst>
  <p:sldIdLst>
    <p:sldId id="1333" r:id="rId3"/>
    <p:sldId id="1395" r:id="rId4"/>
    <p:sldId id="1425" r:id="rId5"/>
    <p:sldId id="1427" r:id="rId6"/>
    <p:sldId id="1426" r:id="rId7"/>
    <p:sldId id="1428" r:id="rId9"/>
    <p:sldId id="1429" r:id="rId10"/>
    <p:sldId id="1430" r:id="rId11"/>
    <p:sldId id="1431" r:id="rId12"/>
    <p:sldId id="1399" r:id="rId13"/>
    <p:sldId id="1397" r:id="rId14"/>
    <p:sldId id="1331" r:id="rId15"/>
    <p:sldId id="1400" r:id="rId16"/>
    <p:sldId id="1401" r:id="rId17"/>
    <p:sldId id="1432" r:id="rId18"/>
    <p:sldId id="1436" r:id="rId19"/>
    <p:sldId id="1379" r:id="rId20"/>
    <p:sldId id="1402" r:id="rId21"/>
    <p:sldId id="1437" r:id="rId22"/>
    <p:sldId id="1438" r:id="rId23"/>
    <p:sldId id="1433" r:id="rId24"/>
    <p:sldId id="1434" r:id="rId25"/>
    <p:sldId id="1435" r:id="rId26"/>
    <p:sldId id="1439" r:id="rId27"/>
    <p:sldId id="1440" r:id="rId28"/>
    <p:sldId id="1390" r:id="rId29"/>
    <p:sldId id="1373" r:id="rId30"/>
    <p:sldId id="1423" r:id="rId31"/>
    <p:sldId id="1409" r:id="rId32"/>
    <p:sldId id="1104" r:id="rId33"/>
    <p:sldId id="1353" r:id="rId3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Calibri" panose="020F0502020204030204"/>
      <p:regular r:id="rId41"/>
      <p:bold r:id="rId42"/>
      <p:italic r:id="rId43"/>
      <p:boldItalic r:id="rId44"/>
    </p:embeddedFont>
    <p:embeddedFont>
      <p:font typeface="幼圆" panose="02010509060101010101" pitchFamily="49" charset="-122"/>
      <p:regular r:id="rId45"/>
    </p:embeddedFont>
    <p:embeddedFont>
      <p:font typeface="楷体" panose="02010609060101010101" pitchFamily="49" charset="-122"/>
      <p:regular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8" autoAdjust="0"/>
    <p:restoredTop sz="94705" autoAdjust="0"/>
  </p:normalViewPr>
  <p:slideViewPr>
    <p:cSldViewPr>
      <p:cViewPr varScale="1">
        <p:scale>
          <a:sx n="109" d="100"/>
          <a:sy n="109" d="100"/>
        </p:scale>
        <p:origin x="-96" y="-65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483768" y="77155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-3052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65870" y="67578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习作：插上科学的翅膀飞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7827" name="Picture 3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437062"/>
            <a:ext cx="91567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hyperlink" Target="&#33539;&#25991;2&#65306;&#25105;&#30340;&#32972;&#21253;&#39134;&#34892;&#22120;.pptx" TargetMode="External"/><Relationship Id="rId2" Type="http://schemas.openxmlformats.org/officeDocument/2006/relationships/image" Target="../media/image17.png"/><Relationship Id="rId1" Type="http://schemas.openxmlformats.org/officeDocument/2006/relationships/hyperlink" Target="&#33539;&#25991;1&#65306;&#25105;&#21644;&#24656;&#40857;&#30340;&#20146;&#23494;&#25509;&#35302;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ss3.bdstatic.com/70cFv8Sh_Q1YnxGkpoWK1HF6hhy/it/u=1973431929,2521444474&amp;fm=26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5437" y="128061"/>
            <a:ext cx="3087794" cy="20585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95936" y="813883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495" y="523629"/>
            <a:ext cx="3811639" cy="405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67870" y="2178669"/>
            <a:ext cx="5152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插上科学的翅膀飞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36512" y="88265"/>
            <a:ext cx="4484370" cy="288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65820" y="101161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8288" y="569792"/>
            <a:ext cx="366860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96436" y="49789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824" y="1093490"/>
            <a:ext cx="7572428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大胆设想：在你的笔下，人物的生活环境是怎样的？他们可能运用哪些不可思议的科学技术？这些科学技术使故事中的人物有了怎样的奇特经历？放飞想象，让你的故事把读者带进一个神奇的科幻世界。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75856" y="1732037"/>
            <a:ext cx="475252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0067" y="2389634"/>
            <a:ext cx="712879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0067" y="3037706"/>
            <a:ext cx="712879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0067" y="3666728"/>
            <a:ext cx="19442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timgsa.baidu.com/timg?image&amp;quality=80&amp;size=b9999_10000&amp;sec=1568216584392&amp;di=185a13e3188c5a4e548cccfa7436d642&amp;imgtype=0&amp;src=http%3A%2F%2Fbpic.588ku.com%2Felement_origin_min_pic%2F17%2F04%2F20%2F2ae80d6a6a45f9c2e86405ff182880e3.jpg%2521%2Ffwfh%2F804x468%2Fquality%2F90%2Funsharp%2Ftrue%2Fcompress%2Ftru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266950"/>
            <a:ext cx="4667250" cy="2876550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285720" y="3071816"/>
            <a:ext cx="1857388" cy="785818"/>
          </a:xfrm>
          <a:prstGeom prst="wedgeRoundRectCallout">
            <a:avLst>
              <a:gd name="adj1" fmla="val 65990"/>
              <a:gd name="adj2" fmla="val 18409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故事要有一定的情节。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85720" y="1714494"/>
            <a:ext cx="3286148" cy="785818"/>
          </a:xfrm>
          <a:prstGeom prst="wedgeRoundRectCallout">
            <a:avLst>
              <a:gd name="adj1" fmla="val 44711"/>
              <a:gd name="adj2" fmla="val 73097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在故事中确定几个角色，要有各自的名字。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923928" y="1275606"/>
            <a:ext cx="2880319" cy="796078"/>
          </a:xfrm>
          <a:prstGeom prst="wedgeRoundRectCallout">
            <a:avLst>
              <a:gd name="adj1" fmla="val -30556"/>
              <a:gd name="adj2" fmla="val 86809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想象要有一定的真实性，令人信服。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728" y="428610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你知道我们如何写科幻故事吗？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156176" y="2205114"/>
            <a:ext cx="2605398" cy="590396"/>
          </a:xfrm>
          <a:prstGeom prst="wedgeRoundRectCallout">
            <a:avLst>
              <a:gd name="adj1" fmla="val -45120"/>
              <a:gd name="adj2" fmla="val 91038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作文内容要具体。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31640" y="1618803"/>
            <a:ext cx="4968552" cy="1384995"/>
          </a:xfrm>
          <a:prstGeom prst="wedgeRectCallout">
            <a:avLst>
              <a:gd name="adj1" fmla="val 62492"/>
              <a:gd name="adj2" fmla="val 48081"/>
            </a:avLst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indent="361950">
              <a:lnSpc>
                <a:spcPct val="150000"/>
              </a:lnSpc>
            </a:pPr>
            <a:r>
              <a:rPr lang="en-US" altLang="zh-CN" sz="2800" dirty="0" smtClean="0"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ea typeface="黑体" panose="02010609060101010101" pitchFamily="49" charset="-122"/>
              </a:rPr>
              <a:t>写科幻故事，想象要源于生活，有所依据，令人信服。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910268" y="2214560"/>
            <a:ext cx="1694180" cy="2248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4762" y="571950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42910" y="5000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写法指导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3297" y="1985585"/>
            <a:ext cx="7795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楷体" panose="02010609060101010101" pitchFamily="49" charset="-122"/>
              </a:rPr>
              <a:t>       那天晚上，玛琪甚至把这件事记在自己的日记里了。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2155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年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月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17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日这一天里她写道：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今天，托米发现了一</a:t>
            </a:r>
            <a:endParaRPr lang="en-US" altLang="zh-CN" sz="2400" b="1" dirty="0" smtClean="0"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ea typeface="楷体" panose="02010609060101010101" pitchFamily="49" charset="-122"/>
              </a:rPr>
              <a:t>本真正的书！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”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297" y="43056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297" y="1006624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读下面的句子，你通过什么内容可知，这是科幻故事，为了增强真实性，作者又是怎么写的？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296" y="3262679"/>
            <a:ext cx="77231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/>
            <a:r>
              <a:rPr lang="zh-CN" altLang="en-US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2155</a:t>
            </a:r>
            <a:r>
              <a:rPr lang="zh-CN" altLang="en-US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日”</a:t>
            </a:r>
            <a:r>
              <a:rPr lang="zh-CN" altLang="en-US" sz="2400" dirty="0" smtClean="0">
                <a:ea typeface="黑体" panose="02010609060101010101" pitchFamily="49" charset="-122"/>
                <a:cs typeface="楷体" panose="02010609060101010101" pitchFamily="49" charset="-122"/>
              </a:rPr>
              <a:t>表明下面的故事是幻想的，为了增强真实性，作者写道：</a:t>
            </a:r>
            <a:r>
              <a:rPr lang="zh-CN" altLang="en-US" sz="2400" u="sng" dirty="0" smtClean="0">
                <a:solidFill>
                  <a:srgbClr val="FF00FF"/>
                </a:solidFill>
                <a:ea typeface="黑体" panose="02010609060101010101" pitchFamily="49" charset="-122"/>
                <a:cs typeface="楷体" panose="02010609060101010101" pitchFamily="49" charset="-122"/>
              </a:rPr>
              <a:t>玛琪甚至把这件事记在自己的日记里了。</a:t>
            </a:r>
            <a:endParaRPr lang="zh-CN" altLang="en-US" sz="2400" u="sng" dirty="0">
              <a:solidFill>
                <a:srgbClr val="FF00FF"/>
              </a:solidFill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298" y="1491630"/>
            <a:ext cx="8174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翻着这本书，书页已经发黄，皱皱巴巴的。他们读到的字全都静止不动，不像他们通常在荧光屏上看到的那样，顺序移动，真是有趣极了，你说是不是？读到后面，再翻回来看前面的一页时，刚刚读过的那些字仍然停留在原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968410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你觉得这本书的神奇表现在哪些地方？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3234104"/>
            <a:ext cx="7888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/>
            <a:r>
              <a:rPr lang="zh-CN" altLang="en-US" sz="2400" u="sng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“他们读到的字全都静止不动。”</a:t>
            </a:r>
            <a:r>
              <a:rPr lang="en-US" altLang="zh-CN" sz="2400" u="sng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u="sng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再翻回来看前面的一页时，刚刚读过的那些字仍然停留在原地。</a:t>
            </a:r>
            <a:r>
              <a:rPr lang="en-US" altLang="zh-CN" sz="2400" u="sng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这种书给人们的阅读带来了多大便利！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" y="640956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你能发挥想象，说一说大脑是如何直接从书上拷贝知识的吗？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6" y="2964351"/>
            <a:ext cx="3092912" cy="169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3398" y="640956"/>
            <a:ext cx="3499081" cy="401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8955" y="640956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6432" y="957869"/>
            <a:ext cx="6166048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只见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李博士拿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出知识拷贝器，这是一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台像笔记本电脑一样大的电脑，将两根线在乐乐的太阳穴部位接住，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只用了一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秒钟，知识就拷贝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到了乐乐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的大脑中。电脑中传来“拷贝完毕，可以使用”的声音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0" y="771550"/>
            <a:ext cx="2686050" cy="347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6768" y="1562498"/>
            <a:ext cx="1694180" cy="2248535"/>
          </a:xfrm>
          <a:prstGeom prst="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3000364" y="1214428"/>
            <a:ext cx="4000528" cy="928694"/>
          </a:xfrm>
          <a:prstGeom prst="wedgeRectCallout">
            <a:avLst>
              <a:gd name="adj1" fmla="val -55777"/>
              <a:gd name="adj2" fmla="val 41092"/>
            </a:avLst>
          </a:prstGeom>
          <a:grpFill/>
          <a:ln>
            <a:solidFill>
              <a:srgbClr val="7030A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写作时要大胆想象。</a:t>
            </a:r>
            <a:endParaRPr lang="zh-CN" altLang="en-US" sz="3200" dirty="0" smtClean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59" y="1669554"/>
            <a:ext cx="8072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我认为是这个机器里的地理部分调得太快了一些，这种事是常有的。我把它调慢了，已经适合十岁左右孩子们的水平了。说实在的，她总的学习情况能够令人满意了。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061" y="1057265"/>
            <a:ext cx="628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读下面的语段，你觉得哪些地方神奇？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1452" y="3579862"/>
            <a:ext cx="8180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能通过自主调节，改变知识的结构，多么神奇呀！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0595" y="1180455"/>
            <a:ext cx="417989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展开想象，写一写背包飞行器的神奇之处。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23945" y="1410097"/>
            <a:ext cx="520700" cy="50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24544" y="339502"/>
            <a:ext cx="4522068" cy="435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34933" y="1851670"/>
            <a:ext cx="6879708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故事里写了哪些现实中并不存在，却看起来令人信服的科学技术？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25741" y="277813"/>
            <a:ext cx="14718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 流</a:t>
            </a:r>
            <a:endParaRPr lang="zh-CN" altLang="en-US" sz="1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087408"/>
            <a:ext cx="626469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你印象最深刻的科幻故事是什么？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1826" y="3147814"/>
            <a:ext cx="687970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这些科学技术对人们的生活和命运产生了什么影响？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1880" y="737681"/>
            <a:ext cx="4896544" cy="3346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       这个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飞行器是我喜欢的粉红色，它很轻巧，只有</a:t>
            </a:r>
            <a:r>
              <a:rPr lang="en-US" altLang="zh-CN" sz="2400" b="1" dirty="0">
                <a:solidFill>
                  <a:srgbClr val="C0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en-US" sz="2400" b="1" dirty="0">
                <a:solidFill>
                  <a:srgbClr val="C0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克，而且它里面有一个口袋，可以装书和文具盒，可以当书包来用。操作它的按键就是戴在手腕上的电子手表。当然，它的最重要的功能是能载着我飞行。</a:t>
            </a:r>
            <a:endParaRPr lang="zh-CN" altLang="en-US" sz="2400" b="1" dirty="0">
              <a:solidFill>
                <a:srgbClr val="C00000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27584" y="1050751"/>
            <a:ext cx="2520280" cy="263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86845" y="1779662"/>
            <a:ext cx="72564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知道了写法也不要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急于下笔，先好好构思，编写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好写作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3524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491630"/>
            <a:ext cx="6480720" cy="25766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要写的不可思议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科学技术是什么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叙述一个什么经历表现这一技术？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这个经历的起因、发展、结果是什么？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拟定什么题目？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1455" y="699542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61628" y="709067"/>
            <a:ext cx="604639" cy="3539430"/>
            <a:chOff x="736526" y="1491630"/>
            <a:chExt cx="604639" cy="3539430"/>
          </a:xfrm>
        </p:grpSpPr>
        <p:sp>
          <p:nvSpPr>
            <p:cNvPr id="3" name="矩形 2"/>
            <p:cNvSpPr/>
            <p:nvPr/>
          </p:nvSpPr>
          <p:spPr>
            <a:xfrm>
              <a:off x="736526" y="1523330"/>
              <a:ext cx="576064" cy="3496345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44191" y="1491630"/>
              <a:ext cx="596974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神奇的知识拷贝器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21750" y="555526"/>
            <a:ext cx="3402380" cy="648072"/>
            <a:chOff x="2411760" y="1641376"/>
            <a:chExt cx="1528251" cy="648072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2411760" y="1641376"/>
              <a:ext cx="1528251" cy="64807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419846" y="1755775"/>
              <a:ext cx="14922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李博士发明“超级大脑”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37327" y="1822886"/>
            <a:ext cx="4680520" cy="642342"/>
            <a:chOff x="3856089" y="1641376"/>
            <a:chExt cx="1296144" cy="642342"/>
          </a:xfrm>
          <a:effectLst/>
        </p:grpSpPr>
        <p:sp>
          <p:nvSpPr>
            <p:cNvPr id="9" name="矩形 8"/>
            <p:cNvSpPr/>
            <p:nvPr/>
          </p:nvSpPr>
          <p:spPr>
            <a:xfrm>
              <a:off x="3856089" y="1641376"/>
              <a:ext cx="1219967" cy="64234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856089" y="1732131"/>
              <a:ext cx="12961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乐乐参与“超级大脑”验证试验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21750" y="3169851"/>
            <a:ext cx="6120681" cy="664602"/>
            <a:chOff x="5436096" y="1650901"/>
            <a:chExt cx="1298115" cy="664602"/>
          </a:xfrm>
          <a:effectLst/>
        </p:grpSpPr>
        <p:sp>
          <p:nvSpPr>
            <p:cNvPr id="12" name="矩形 11"/>
            <p:cNvSpPr/>
            <p:nvPr/>
          </p:nvSpPr>
          <p:spPr>
            <a:xfrm>
              <a:off x="5436096" y="1650901"/>
              <a:ext cx="1252299" cy="66460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436096" y="1738397"/>
              <a:ext cx="129811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实验成功，李博士为大家佩戴“超级大脑”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曲线连接符 29"/>
          <p:cNvCxnSpPr/>
          <p:nvPr/>
        </p:nvCxnSpPr>
        <p:spPr>
          <a:xfrm>
            <a:off x="4211960" y="1203598"/>
            <a:ext cx="720080" cy="619288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曲线连接符 31"/>
          <p:cNvCxnSpPr/>
          <p:nvPr/>
        </p:nvCxnSpPr>
        <p:spPr>
          <a:xfrm rot="16200000" flipH="1">
            <a:off x="4894699" y="2525560"/>
            <a:ext cx="681632" cy="606950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69157" y="875259"/>
            <a:ext cx="606499" cy="3208659"/>
            <a:chOff x="725141" y="1595339"/>
            <a:chExt cx="1296144" cy="3208659"/>
          </a:xfrm>
        </p:grpSpPr>
        <p:sp>
          <p:nvSpPr>
            <p:cNvPr id="3" name="矩形 2"/>
            <p:cNvSpPr/>
            <p:nvPr/>
          </p:nvSpPr>
          <p:spPr>
            <a:xfrm>
              <a:off x="755575" y="1595339"/>
              <a:ext cx="1152128" cy="3208659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141" y="1622921"/>
              <a:ext cx="12961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我的背包飞行器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67744" y="695116"/>
            <a:ext cx="4400612" cy="945396"/>
            <a:chOff x="2411760" y="1641376"/>
            <a:chExt cx="1500333" cy="945396"/>
          </a:xfrm>
        </p:grpSpPr>
        <p:sp>
          <p:nvSpPr>
            <p:cNvPr id="6" name="矩形 5"/>
            <p:cNvSpPr/>
            <p:nvPr/>
          </p:nvSpPr>
          <p:spPr>
            <a:xfrm>
              <a:off x="2411760" y="1641376"/>
              <a:ext cx="1430050" cy="64807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419846" y="1755775"/>
              <a:ext cx="149224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妈妈给我买了一个背包飞行器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67744" y="3309441"/>
            <a:ext cx="6426714" cy="918493"/>
            <a:chOff x="5436096" y="1650901"/>
            <a:chExt cx="1298115" cy="918493"/>
          </a:xfrm>
        </p:grpSpPr>
        <p:sp>
          <p:nvSpPr>
            <p:cNvPr id="12" name="矩形 11"/>
            <p:cNvSpPr/>
            <p:nvPr/>
          </p:nvSpPr>
          <p:spPr>
            <a:xfrm>
              <a:off x="5436096" y="1650901"/>
              <a:ext cx="1269026" cy="66460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436096" y="1738397"/>
              <a:ext cx="129811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成功到达学校，我要努力学习，争取更多发明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曲线连接符 29"/>
          <p:cNvCxnSpPr/>
          <p:nvPr/>
        </p:nvCxnSpPr>
        <p:spPr>
          <a:xfrm>
            <a:off x="4157954" y="1352713"/>
            <a:ext cx="720080" cy="619288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3083321" y="1962476"/>
            <a:ext cx="4680520" cy="642342"/>
            <a:chOff x="3856089" y="1641376"/>
            <a:chExt cx="1296144" cy="642342"/>
          </a:xfrm>
        </p:grpSpPr>
        <p:sp>
          <p:nvSpPr>
            <p:cNvPr id="9" name="矩形 8"/>
            <p:cNvSpPr/>
            <p:nvPr/>
          </p:nvSpPr>
          <p:spPr>
            <a:xfrm>
              <a:off x="3856089" y="1641376"/>
              <a:ext cx="1219967" cy="64234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856089" y="1732131"/>
              <a:ext cx="12961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使用背包飞行器去上学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2" name="曲线连接符 31"/>
          <p:cNvCxnSpPr/>
          <p:nvPr/>
        </p:nvCxnSpPr>
        <p:spPr>
          <a:xfrm rot="16200000" flipH="1">
            <a:off x="4840693" y="2665150"/>
            <a:ext cx="681632" cy="606950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63241" y="555526"/>
            <a:ext cx="640407" cy="4032448"/>
            <a:chOff x="652677" y="1551906"/>
            <a:chExt cx="1368608" cy="4032448"/>
          </a:xfrm>
        </p:grpSpPr>
        <p:sp>
          <p:nvSpPr>
            <p:cNvPr id="3" name="矩形 2"/>
            <p:cNvSpPr/>
            <p:nvPr/>
          </p:nvSpPr>
          <p:spPr>
            <a:xfrm>
              <a:off x="652677" y="1551906"/>
              <a:ext cx="1265709" cy="4032448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141" y="1622921"/>
              <a:ext cx="12961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我和恐龙的亲密接触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0176" y="732983"/>
            <a:ext cx="5130571" cy="945396"/>
            <a:chOff x="2411760" y="1641376"/>
            <a:chExt cx="1500333" cy="945396"/>
          </a:xfrm>
        </p:grpSpPr>
        <p:sp>
          <p:nvSpPr>
            <p:cNvPr id="6" name="矩形 5"/>
            <p:cNvSpPr/>
            <p:nvPr/>
          </p:nvSpPr>
          <p:spPr>
            <a:xfrm>
              <a:off x="2411760" y="1641376"/>
              <a:ext cx="1430050" cy="64807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419846" y="1755775"/>
              <a:ext cx="149224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我和同学乘坐时光机来到恐龙时代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54163" y="2000343"/>
            <a:ext cx="6399064" cy="921752"/>
            <a:chOff x="3824964" y="1641376"/>
            <a:chExt cx="1296144" cy="921752"/>
          </a:xfrm>
        </p:grpSpPr>
        <p:sp>
          <p:nvSpPr>
            <p:cNvPr id="9" name="矩形 8"/>
            <p:cNvSpPr/>
            <p:nvPr/>
          </p:nvSpPr>
          <p:spPr>
            <a:xfrm>
              <a:off x="3856089" y="1641376"/>
              <a:ext cx="1219967" cy="64234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824964" y="1732131"/>
              <a:ext cx="129614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利用捕龙神器和机器人将小恐龙带进时光机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80177" y="3347308"/>
            <a:ext cx="6050626" cy="664602"/>
            <a:chOff x="5436096" y="1650901"/>
            <a:chExt cx="1222150" cy="664602"/>
          </a:xfrm>
        </p:grpSpPr>
        <p:sp>
          <p:nvSpPr>
            <p:cNvPr id="12" name="矩形 11"/>
            <p:cNvSpPr/>
            <p:nvPr/>
          </p:nvSpPr>
          <p:spPr>
            <a:xfrm>
              <a:off x="5436096" y="1650901"/>
              <a:ext cx="1222150" cy="66460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436096" y="1738397"/>
              <a:ext cx="12221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等研究完小恐龙，还要把它送回恐龙时代呢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曲线连接符 29"/>
          <p:cNvCxnSpPr/>
          <p:nvPr/>
        </p:nvCxnSpPr>
        <p:spPr>
          <a:xfrm>
            <a:off x="4170387" y="1381055"/>
            <a:ext cx="720080" cy="619288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曲线连接符 31"/>
          <p:cNvCxnSpPr/>
          <p:nvPr/>
        </p:nvCxnSpPr>
        <p:spPr>
          <a:xfrm rot="16200000" flipH="1">
            <a:off x="4853126" y="2703017"/>
            <a:ext cx="681632" cy="606950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762" y="433980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42910" y="36207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264" y="1571571"/>
            <a:ext cx="55007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解决小朋友们不爱背书、不肯记书本中的知识这一问题，中科院李博士发明了一种最先进的“超强大脑”，让你的大脑可以直接从书上拷贝知识。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消息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一出，小朋友们可乐开了花，围着李博士直喊：“我要‘超强大脑！’我要‘超强大脑！’”李博士为了验证自己发明的高科技效果，拉住了乐乐上台实验。李博士先给我们展示了一本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中国通史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，厚厚的一本呀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4037009" y="2535237"/>
            <a:ext cx="378621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00760" y="1707654"/>
            <a:ext cx="2857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开门见山，介绍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高科技产品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知识拷贝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器。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7670" y="1026800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ea typeface="宋体" panose="02010600030101010101" pitchFamily="2" charset="-122"/>
                <a:cs typeface="Times New Roman" panose="02020603050405020304"/>
              </a:rPr>
              <a:t>神奇的知识拷贝器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1324" y="546001"/>
            <a:ext cx="57968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这本书记述了中国历史所有知识，实验前，我先来考察乐乐小朋友，历史知识学得怎样。”“明朝在位时间最长的皇帝是哪位？”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“朱元璋。”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“错。答案是万历帝，他的名字叫朱翊钧。”“火药始用于军事上是在什么时候？”“明朝。”“错。答案：唐朝末年。”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乐乐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一连错了五道题。“现在，我们现场给乐乐装上‘超级大脑’，让他的大脑直接拷贝这本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中国通史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的所有知识。”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只见李博士拿出一台像笔记本电脑一样大的电脑，将两根线在乐乐的太阳穴部位接住，只有一秒钟，知识就拷贝到乐乐的大脑中。电脑中传来“拷贝完毕，可以使用”的声音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4335871" y="2556569"/>
            <a:ext cx="378621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62253" y="992348"/>
            <a:ext cx="262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实验前的试验阶段，为下文知识拷贝器的非凡功效做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铺垫。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95739" y="3147814"/>
            <a:ext cx="262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想象丰富，介绍高科技产品“超强大脑”的使用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5720" y="382719"/>
            <a:ext cx="58704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下面验证实验实效。请听题。杨贵妃死在什么地方？”“马嵬驿。”“正确。”“项羽破釜沉舟杀了谁？”“苏角”“正确。”“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左传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纪元从鲁国哪位国君开始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?”“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鲁隐公”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“正确。”“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‘师夷长技以制夷’是谁的主张？”“魏源。”“正确。”“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南京条约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什么时候签定的？请说出具体年月日。”“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1842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日”“正确。”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正确。”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正确。”乐乐连连答对十题，张口就来，真是神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下的小朋友们张大着好奇的眼睛。“太神奇了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!”“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太不可思议了！”最后，李博士给每一位小朋友都配上了一台超级大脑。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有了这台超级大脑，同学们在以后的学习过程中，真是如虎添翼呀！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科学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就是这么神奇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293246" y="463508"/>
            <a:ext cx="0" cy="42684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00192" y="1059582"/>
            <a:ext cx="2928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这一段内容提要写得非常充实，用具体的历史知识测试，来表明“超强大脑”的神奇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作用。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9717" y="4083918"/>
            <a:ext cx="1464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点题。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71550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点评：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篇科幻故事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，作者从“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如果你的大脑可以直接从书上拷贝知识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”中想象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出知识拷贝器。文中虚构出一个完整的故事情节，通过李博士与同学们的现场交流、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验证，对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这一高科技产品的功能进行了介绍，结尾“科学就是这么神奇”更是点明主题。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>
            <a:hlinkClick r:id="rId1" action="ppaction://hlinkpres?slideindex=1&amp;slidetitle="/>
          </p:cNvPr>
          <p:cNvSpPr txBox="1"/>
          <p:nvPr/>
        </p:nvSpPr>
        <p:spPr>
          <a:xfrm>
            <a:off x="1381960" y="3507854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3585600" y="3646602"/>
            <a:ext cx="335280" cy="472440"/>
          </a:xfrm>
          <a:prstGeom prst="rect">
            <a:avLst/>
          </a:prstGeom>
        </p:spPr>
      </p:pic>
      <p:sp>
        <p:nvSpPr>
          <p:cNvPr id="5" name="文本框 14">
            <a:hlinkClick r:id="rId3" action="ppaction://hlinkpres?slideindex=1&amp;slidetitle="/>
          </p:cNvPr>
          <p:cNvSpPr txBox="1"/>
          <p:nvPr/>
        </p:nvSpPr>
        <p:spPr>
          <a:xfrm>
            <a:off x="4870000" y="3565470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9057708">
            <a:off x="7073640" y="3632210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" y="640956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想象一下，如果你的大脑可以直接从书上拷贝知识，你会做些什么？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6" y="2964351"/>
            <a:ext cx="3092912" cy="169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3398" y="640956"/>
            <a:ext cx="3499081" cy="401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3357568"/>
            <a:ext cx="7632848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和同桌交换读，互相说说哪些地方的幻想最具有其特性。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762" y="571950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42910" y="5000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互评修改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146" name="Picture 2" descr="https://timgsa.baidu.com/timg?image&amp;quality=80&amp;size=b9999_10000&amp;sec=1568471480633&amp;di=2d1f1da5ade743478f084a7d8f91ba0f&amp;imgtype=0&amp;src=http%3A%2F%2F5b0988e595225.cdn.sohucs.com%2Fimages%2F20171126%2F7659917e1fe84b73a493839d61ec8087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785800"/>
            <a:ext cx="5715000" cy="2590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7672" y="483518"/>
          <a:ext cx="7715305" cy="416997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16344"/>
                <a:gridCol w="1549309"/>
                <a:gridCol w="1564701"/>
                <a:gridCol w="1684951"/>
              </a:tblGrid>
              <a:tr h="3594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评价项目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  加油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61469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所写故事是否有一定的情节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941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内容是否有大胆的想象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61469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人物的语言，动作，神态，细节描写等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941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故事内容是否具体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8621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书写认真，错别字少于</a:t>
                      </a:r>
                      <a:r>
                        <a:rPr lang="en-US" altLang="zh-CN" sz="1800" dirty="0" smtClean="0"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个，病句不多于</a:t>
                      </a:r>
                      <a:r>
                        <a:rPr lang="en-US" altLang="zh-CN" sz="1800" dirty="0" smtClean="0"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个，有修改的痕迹</a:t>
                      </a:r>
                      <a:endParaRPr lang="zh-CN" altLang="en-US" sz="18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878131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>
                          <a:ea typeface="黑体" panose="02010609060101010101" pitchFamily="49" charset="-122"/>
                        </a:rPr>
                        <a:t>老师或同学评语及修改建议：</a:t>
                      </a:r>
                      <a:endParaRPr lang="en-US" altLang="zh-CN" sz="1800" dirty="0" smtClean="0">
                        <a:ea typeface="黑体" panose="02010609060101010101" pitchFamily="49" charset="-122"/>
                      </a:endParaRPr>
                    </a:p>
                    <a:p>
                      <a:pPr algn="l"/>
                      <a:endParaRPr lang="en-US" altLang="zh-CN" sz="1800" dirty="0" smtClean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7369519" y="549796"/>
            <a:ext cx="360040" cy="21602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43345" y="54827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0045" y="54827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73843" y="545431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08538" y="52445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72336" y="52161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timgsa.baidu.com/timg?image&amp;quality=80&amp;size=b9999_10000&amp;sec=1568216584392&amp;di=185a13e3188c5a4e548cccfa7436d642&amp;imgtype=0&amp;src=http%3A%2F%2Fbpic.588ku.com%2Felement_origin_min_pic%2F17%2F04%2F20%2F2ae80d6a6a45f9c2e86405ff182880e3.jpg%2521%2Ffwfh%2F804x468%2Fquality%2F90%2Funsharp%2Ftrue%2Fcompress%2Ftru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6256" y="2100556"/>
            <a:ext cx="4667250" cy="2876550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252660" y="1829292"/>
            <a:ext cx="2519140" cy="1296144"/>
          </a:xfrm>
          <a:prstGeom prst="wedgeRoundRectCallout">
            <a:avLst>
              <a:gd name="adj1" fmla="val 58092"/>
              <a:gd name="adj2" fmla="val 17989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遇到有人晕倒，可以利用丰富的知识进行救助。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699792" y="939398"/>
            <a:ext cx="2584353" cy="785818"/>
          </a:xfrm>
          <a:prstGeom prst="wedgeRoundRectCallout">
            <a:avLst>
              <a:gd name="adj1" fmla="val 18912"/>
              <a:gd name="adj2" fmla="val 98551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发明一些新东西，方便人们的生活。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724128" y="1105792"/>
            <a:ext cx="2462597" cy="1228126"/>
          </a:xfrm>
          <a:prstGeom prst="wedgeRoundRectCallout">
            <a:avLst>
              <a:gd name="adj1" fmla="val -30650"/>
              <a:gd name="adj2" fmla="val 73468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省下学习的时间去旅游，更好地认识这个世界。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9992" y="1347614"/>
            <a:ext cx="432048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想象一下，如果你拥有一个背包飞行器，你会做些什么？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2076" y="339502"/>
            <a:ext cx="4522068" cy="435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timgsa.baidu.com/timg?image&amp;quality=80&amp;size=b9999_10000&amp;sec=1568216584392&amp;di=185a13e3188c5a4e548cccfa7436d642&amp;imgtype=0&amp;src=http%3A%2F%2Fbpic.588ku.com%2Felement_origin_min_pic%2F17%2F04%2F20%2F2ae80d6a6a45f9c2e86405ff182880e3.jpg%2521%2Ffwfh%2F804x468%2Fquality%2F90%2Funsharp%2Ftrue%2Fcompress%2Ftru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6256" y="2100556"/>
            <a:ext cx="4667250" cy="2876550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150589" y="1995686"/>
            <a:ext cx="2519140" cy="814466"/>
          </a:xfrm>
          <a:prstGeom prst="wedgeRoundRectCallout">
            <a:avLst>
              <a:gd name="adj1" fmla="val 58092"/>
              <a:gd name="adj2" fmla="val 50734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飞到非洲看大象。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699792" y="939398"/>
            <a:ext cx="2736304" cy="785818"/>
          </a:xfrm>
          <a:prstGeom prst="wedgeRoundRectCallout">
            <a:avLst>
              <a:gd name="adj1" fmla="val 18912"/>
              <a:gd name="adj2" fmla="val 98551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飞到灾区帮助人们。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724128" y="1105792"/>
            <a:ext cx="2462597" cy="1228126"/>
          </a:xfrm>
          <a:prstGeom prst="wedgeRoundRectCallout">
            <a:avLst>
              <a:gd name="adj1" fmla="val -30650"/>
              <a:gd name="adj2" fmla="val 73468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用它去上学，再也不怕堵车啦。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 l="-1"/>
          <a:stretch>
            <a:fillRect/>
          </a:stretch>
        </p:blipFill>
        <p:spPr bwMode="auto">
          <a:xfrm>
            <a:off x="-1" y="649319"/>
            <a:ext cx="5168205" cy="345869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364088" y="1131590"/>
            <a:ext cx="32613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想象一下，如果你用时光机穿越时空回到恐龙时代，你会做些什么？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timgsa.baidu.com/timg?image&amp;quality=80&amp;size=b9999_10000&amp;sec=1568216584392&amp;di=185a13e3188c5a4e548cccfa7436d642&amp;imgtype=0&amp;src=http%3A%2F%2Fbpic.588ku.com%2Felement_origin_min_pic%2F17%2F04%2F20%2F2ae80d6a6a45f9c2e86405ff182880e3.jpg%2521%2Ffwfh%2F804x468%2Fquality%2F90%2Funsharp%2Ftrue%2Fcompress%2Ftru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6256" y="2100556"/>
            <a:ext cx="4667250" cy="2876550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252660" y="1829292"/>
            <a:ext cx="2519140" cy="1296144"/>
          </a:xfrm>
          <a:prstGeom prst="wedgeRoundRectCallout">
            <a:avLst>
              <a:gd name="adj1" fmla="val 58092"/>
              <a:gd name="adj2" fmla="val 17989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养一只小食草恐龙。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699792" y="939398"/>
            <a:ext cx="2736304" cy="785818"/>
          </a:xfrm>
          <a:prstGeom prst="wedgeRoundRectCallout">
            <a:avLst>
              <a:gd name="adj1" fmla="val 18912"/>
              <a:gd name="adj2" fmla="val 98551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骑到恐龙背上去旅行。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724128" y="1332306"/>
            <a:ext cx="2462597" cy="1001611"/>
          </a:xfrm>
          <a:prstGeom prst="wedgeRoundRectCallout">
            <a:avLst>
              <a:gd name="adj1" fmla="val -30650"/>
              <a:gd name="adj2" fmla="val 73468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收藏一个恐龙蛋。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635646"/>
            <a:ext cx="7293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让我们写一个科幻故事，将头脑中天马行空的想象记录下来。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956" y="685457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习作内容</a:t>
            </a:r>
            <a:endParaRPr lang="zh-CN" altLang="en-US" sz="1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2687</Words>
  <Application>WPS 演示</Application>
  <PresentationFormat>全屏显示(16:9)</PresentationFormat>
  <Paragraphs>190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黑体</vt:lpstr>
      <vt:lpstr>Calibri</vt:lpstr>
      <vt:lpstr>微软雅黑</vt:lpstr>
      <vt:lpstr>幼圆</vt:lpstr>
      <vt:lpstr>Times New Roman</vt:lpstr>
      <vt:lpstr>Arial Unicode MS</vt:lpstr>
      <vt:lpstr>楷体</vt:lpstr>
      <vt:lpstr>Times New Roman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121</cp:revision>
  <dcterms:created xsi:type="dcterms:W3CDTF">2017-03-17T02:28:00Z</dcterms:created>
  <dcterms:modified xsi:type="dcterms:W3CDTF">2021-04-17T07:09:11Z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