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21"/>
  </p:notesMasterIdLst>
  <p:sldIdLst>
    <p:sldId id="256" r:id="rId2"/>
    <p:sldId id="271" r:id="rId3"/>
    <p:sldId id="264" r:id="rId4"/>
    <p:sldId id="285" r:id="rId5"/>
    <p:sldId id="263" r:id="rId6"/>
    <p:sldId id="257" r:id="rId7"/>
    <p:sldId id="304" r:id="rId8"/>
    <p:sldId id="258" r:id="rId9"/>
    <p:sldId id="290" r:id="rId10"/>
    <p:sldId id="292" r:id="rId11"/>
    <p:sldId id="294" r:id="rId12"/>
    <p:sldId id="295" r:id="rId13"/>
    <p:sldId id="269" r:id="rId14"/>
    <p:sldId id="259" r:id="rId15"/>
    <p:sldId id="260" r:id="rId16"/>
    <p:sldId id="261" r:id="rId17"/>
    <p:sldId id="266" r:id="rId18"/>
    <p:sldId id="300" r:id="rId19"/>
    <p:sldId id="301" r:id="rId20"/>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showGuides="1">
      <p:cViewPr varScale="1">
        <p:scale>
          <a:sx n="82" d="100"/>
          <a:sy n="82" d="100"/>
        </p:scale>
        <p:origin x="-1474" y="-91"/>
      </p:cViewPr>
      <p:guideLst>
        <p:guide orient="horz" pos="2160"/>
        <p:guide pos="2926"/>
      </p:guideLst>
    </p:cSldViewPr>
  </p:slideViewPr>
  <p:notesTextViewPr>
    <p:cViewPr>
      <p:scale>
        <a:sx n="1" d="1"/>
        <a:sy n="1" d="1"/>
      </p:scale>
      <p:origin x="0" y="0"/>
    </p:cViewPr>
  </p:notesTextViewPr>
  <p:gridSpacing cx="73733025" cy="737330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p:cNvSpPr>
          <p:nvPr>
            <p:ph type="hdr" sz="quarter"/>
          </p:nvPr>
        </p:nvSpPr>
        <p:spPr>
          <a:xfrm>
            <a:off x="0" y="0"/>
            <a:ext cx="2971800" cy="457200"/>
          </a:xfrm>
          <a:prstGeom prst="rect">
            <a:avLst/>
          </a:prstGeom>
          <a:noFill/>
          <a:ln w="9525">
            <a:noFill/>
          </a:ln>
        </p:spPr>
        <p:txBody>
          <a:bodyPr vert="horz"/>
          <a:lstStyle>
            <a:lvl1pPr>
              <a:defRPr sz="1200" noProof="1"/>
            </a:lvl1pPr>
          </a:lstStyle>
          <a:p>
            <a:pPr>
              <a:defRPr/>
            </a:pPr>
            <a:endParaRPr/>
          </a:p>
        </p:txBody>
      </p:sp>
      <p:sp>
        <p:nvSpPr>
          <p:cNvPr id="2051" name="日期占位符 2"/>
          <p:cNvSpPr>
            <a:spLocks noGrp="1"/>
          </p:cNvSpPr>
          <p:nvPr>
            <p:ph type="dt" idx="1"/>
          </p:nvPr>
        </p:nvSpPr>
        <p:spPr>
          <a:xfrm>
            <a:off x="3884613" y="0"/>
            <a:ext cx="2971800" cy="457200"/>
          </a:xfrm>
          <a:prstGeom prst="rect">
            <a:avLst/>
          </a:prstGeom>
          <a:noFill/>
          <a:ln w="9525">
            <a:noFill/>
          </a:ln>
        </p:spPr>
        <p:txBody>
          <a:bodyPr vert="horz"/>
          <a:lstStyle>
            <a:lvl1pPr algn="r">
              <a:defRPr noProof="1">
                <a:cs typeface="+mn-ea"/>
              </a:defRPr>
            </a:lvl1pPr>
          </a:lstStyle>
          <a:p>
            <a:pPr>
              <a:defRPr/>
            </a:pPr>
            <a:fld id="{C91FAEF9-2561-4238-B20E-62C65D3EF0D4}" type="datetime1">
              <a:rPr lang="zh-CN" altLang="en-US"/>
              <a:pPr>
                <a:defRPr/>
              </a:pPr>
              <a:t>2018/3/12 Monday</a:t>
            </a:fld>
            <a:endParaRPr lang="zh-CN" altLang="en-US" sz="1200">
              <a:cs typeface="+mn-cs"/>
            </a:endParaRPr>
          </a:p>
        </p:txBody>
      </p:sp>
      <p:sp>
        <p:nvSpPr>
          <p:cNvPr id="22532" name="幻灯片图像占位符 3"/>
          <p:cNvSpPr>
            <a:spLocks noGrp="1" noRot="1" noChangeAspect="1" noChangeArrowheads="1"/>
          </p:cNvSpPr>
          <p:nvPr>
            <p:ph type="sldImg" idx="4294967295"/>
          </p:nvPr>
        </p:nvSpPr>
        <p:spPr bwMode="auto">
          <a:xfrm>
            <a:off x="1143000" y="685800"/>
            <a:ext cx="45720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zh-CN" altLang="en-US" smtClean="0"/>
              <a:t>单击此处编辑母版文本样式</a:t>
            </a:r>
          </a:p>
          <a:p>
            <a:pPr lvl="1">
              <a:defRPr/>
            </a:pPr>
            <a:r>
              <a:rPr lang="zh-CN" altLang="en-US" smtClean="0"/>
              <a:t>第二级</a:t>
            </a:r>
          </a:p>
          <a:p>
            <a:pPr lvl="2">
              <a:defRPr/>
            </a:pPr>
            <a:r>
              <a:rPr lang="zh-CN" altLang="en-US" smtClean="0"/>
              <a:t>第三级</a:t>
            </a:r>
          </a:p>
          <a:p>
            <a:pPr lvl="3">
              <a:defRPr/>
            </a:pPr>
            <a:r>
              <a:rPr lang="zh-CN" altLang="en-US" smtClean="0"/>
              <a:t>第四级</a:t>
            </a:r>
          </a:p>
          <a:p>
            <a:pPr lvl="4">
              <a:defRPr/>
            </a:pPr>
            <a:r>
              <a:rPr lang="zh-CN" altLang="en-US" smtClean="0"/>
              <a:t>第五级</a:t>
            </a:r>
          </a:p>
        </p:txBody>
      </p:sp>
      <p:sp>
        <p:nvSpPr>
          <p:cNvPr id="2054" name="页脚占位符 5"/>
          <p:cNvSpPr>
            <a:spLocks noGrp="1"/>
          </p:cNvSpPr>
          <p:nvPr>
            <p:ph type="ftr" sz="quarter" idx="4"/>
          </p:nvPr>
        </p:nvSpPr>
        <p:spPr>
          <a:xfrm>
            <a:off x="0" y="8685213"/>
            <a:ext cx="2971800" cy="457200"/>
          </a:xfrm>
          <a:prstGeom prst="rect">
            <a:avLst/>
          </a:prstGeom>
          <a:noFill/>
          <a:ln w="9525">
            <a:noFill/>
          </a:ln>
        </p:spPr>
        <p:txBody>
          <a:bodyPr vert="horz" anchor="b"/>
          <a:lstStyle>
            <a:lvl1pPr>
              <a:defRPr sz="1200" noProof="1"/>
            </a:lvl1pPr>
          </a:lstStyle>
          <a:p>
            <a:pPr>
              <a:defRPr/>
            </a:pPr>
            <a:endParaRPr/>
          </a:p>
        </p:txBody>
      </p:sp>
      <p:sp>
        <p:nvSpPr>
          <p:cNvPr id="2055" name="灯片编号占位符 6"/>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lstStyle>
            <a:lvl1pPr algn="r">
              <a:defRPr/>
            </a:lvl1pPr>
          </a:lstStyle>
          <a:p>
            <a:pPr>
              <a:defRPr/>
            </a:pPr>
            <a:fld id="{F2034F2E-51E6-439A-B302-851E0D3F80E4}" type="slidenum">
              <a:rPr lang="zh-CN" altLang="en-US"/>
              <a:pPr>
                <a:defRPr/>
              </a:pPr>
              <a:t>‹#›</a:t>
            </a:fld>
            <a:endParaRPr lang="zh-CN" altLang="en-US" sz="1200"/>
          </a:p>
        </p:txBody>
      </p:sp>
    </p:spTree>
  </p:cSld>
  <p:clrMap bg1="lt1" tx1="dk1" bg2="lt2" tx2="dk2" accent1="accent1" accent2="accent2" accent3="accent3" accent4="accent4" accent5="accent5" accent6="accent6" hlink="hlink" folHlink="folHlink"/>
  <p:hf hdr="0" ftr="0" dt="0"/>
  <p:notesStyle>
    <a:lvl1pPr algn="l" defTabSz="0" rtl="0" eaLnBrk="0" fontAlgn="base" hangingPunct="0">
      <a:spcBef>
        <a:spcPct val="0"/>
      </a:spcBef>
      <a:spcAft>
        <a:spcPct val="0"/>
      </a:spcAft>
      <a:defRPr sz="1200" kern="1200">
        <a:solidFill>
          <a:schemeClr val="tx1"/>
        </a:solidFill>
        <a:latin typeface="Arial" panose="020B0604020202020204" pitchFamily="34" charset="0"/>
      </a:defRPr>
    </a:lvl1pPr>
    <a:lvl2pPr lvl="1" algn="l" defTabSz="0" rtl="0" eaLnBrk="0" fontAlgn="base" hangingPunct="0">
      <a:spcBef>
        <a:spcPct val="0"/>
      </a:spcBef>
      <a:spcAft>
        <a:spcPct val="0"/>
      </a:spcAft>
      <a:defRPr sz="1200" kern="1200">
        <a:solidFill>
          <a:schemeClr val="tx1"/>
        </a:solidFill>
        <a:latin typeface="Arial" panose="020B0604020202020204" pitchFamily="34" charset="0"/>
      </a:defRPr>
    </a:lvl2pPr>
    <a:lvl3pPr lvl="2" algn="l" defTabSz="0" rtl="0" eaLnBrk="0" fontAlgn="base" hangingPunct="0">
      <a:spcBef>
        <a:spcPct val="0"/>
      </a:spcBef>
      <a:spcAft>
        <a:spcPct val="0"/>
      </a:spcAft>
      <a:defRPr sz="1200" kern="1200">
        <a:solidFill>
          <a:schemeClr val="tx1"/>
        </a:solidFill>
        <a:latin typeface="Arial" panose="020B0604020202020204" pitchFamily="34" charset="0"/>
      </a:defRPr>
    </a:lvl3pPr>
    <a:lvl4pPr lvl="3" algn="l" defTabSz="0" rtl="0" eaLnBrk="0" fontAlgn="base" hangingPunct="0">
      <a:spcBef>
        <a:spcPct val="0"/>
      </a:spcBef>
      <a:spcAft>
        <a:spcPct val="0"/>
      </a:spcAft>
      <a:defRPr sz="1200" kern="1200">
        <a:solidFill>
          <a:schemeClr val="tx1"/>
        </a:solidFill>
        <a:latin typeface="Arial" panose="020B0604020202020204" pitchFamily="34" charset="0"/>
      </a:defRPr>
    </a:lvl4pPr>
    <a:lvl5pPr lvl="4" algn="l" defTabSz="0" rtl="0" eaLnBrk="0" fontAlgn="base" hangingPunct="0">
      <a:spcBef>
        <a:spcPct val="0"/>
      </a:spcBef>
      <a:spcAft>
        <a:spcPct val="0"/>
      </a:spcAft>
      <a:defRPr sz="1200" kern="1200">
        <a:solidFill>
          <a:schemeClr val="tx1"/>
        </a:solidFill>
        <a:latin typeface="Arial" panose="020B0604020202020204" pitchFamily="34" charset="0"/>
      </a:defRPr>
    </a:lvl5pPr>
    <a:lvl6pPr marL="2286000" lvl="5" indent="0" defTabSz="0" fontAlgn="base">
      <a:defRPr sz="1200" kern="1200"/>
    </a:lvl6pPr>
    <a:lvl7pPr marL="2743200" lvl="6" indent="0" defTabSz="0" fontAlgn="base">
      <a:defRPr sz="1200" kern="1200"/>
    </a:lvl7pPr>
    <a:lvl8pPr marL="3200400" lvl="7" indent="0" defTabSz="0" fontAlgn="base">
      <a:defRPr sz="1200" kern="1200"/>
    </a:lvl8pPr>
    <a:lvl9pPr marL="3657600" lvl="8" indent="0" defTabSz="0" fontAlgn="base">
      <a:defRPr sz="1200" kern="1200"/>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11DF6C85-580E-49AA-8C0F-7282E851D184}" type="datetimeFigureOut">
              <a:rPr lang="en-US" smtClean="0"/>
              <a:pPr/>
              <a:t>3/12/2018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11DF6C85-580E-49AA-8C0F-7282E851D184}" type="datetimeFigureOut">
              <a:rPr lang="en-US" smtClean="0"/>
              <a:pPr/>
              <a:t>3/12/2018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11DF6C85-580E-49AA-8C0F-7282E851D184}" type="datetimeFigureOut">
              <a:rPr lang="en-US" smtClean="0"/>
              <a:pPr/>
              <a:t>3/12/2018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hf sldNum="0"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11DF6C85-580E-49AA-8C0F-7282E851D184}" type="datetimeFigureOut">
              <a:rPr lang="en-US" smtClean="0"/>
              <a:pPr/>
              <a:t>3/12/2018</a:t>
            </a:fld>
            <a:endParaRPr lang="en-US"/>
          </a:p>
        </p:txBody>
      </p:sp>
      <p:sp>
        <p:nvSpPr>
          <p:cNvPr id="5" name="页脚占位符 4"/>
          <p:cNvSpPr>
            <a:spLocks noGrp="1"/>
          </p:cNvSpPr>
          <p:nvPr>
            <p:ph type="ftr" sz="quarter" idx="11"/>
          </p:nvPr>
        </p:nvSpPr>
        <p:spPr>
          <a:xfrm>
            <a:off x="5330952" y="6400800"/>
            <a:ext cx="3733800" cy="283800"/>
          </a:xfrm>
        </p:spPr>
        <p:txBody>
          <a:bodyPr/>
          <a:lstStyle/>
          <a:p>
            <a:endParaRPr kumimoji="0" lang="zh-CN" altLang="en-US" dirty="0"/>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11DF6C85-580E-49AA-8C0F-7282E851D184}" type="datetimeFigureOut">
              <a:rPr lang="en-US" smtClean="0"/>
              <a:pPr/>
              <a:t>3/12/2018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11DF6C85-580E-49AA-8C0F-7282E851D184}" type="datetimeFigureOut">
              <a:rPr lang="en-US" smtClean="0"/>
              <a:pPr/>
              <a:t>3/12/2018</a:t>
            </a:fld>
            <a:endParaRPr lang="en-US"/>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11DF6C85-580E-49AA-8C0F-7282E851D184}" type="datetimeFigureOut">
              <a:rPr lang="en-US" smtClean="0"/>
              <a:pPr/>
              <a:t>3/12/2018</a:t>
            </a:fld>
            <a:endParaRPr lang="en-US"/>
          </a:p>
        </p:txBody>
      </p:sp>
      <p:sp>
        <p:nvSpPr>
          <p:cNvPr id="8" name="页脚占位符 7"/>
          <p:cNvSpPr>
            <a:spLocks noGrp="1"/>
          </p:cNvSpPr>
          <p:nvPr>
            <p:ph type="ftr" sz="quarter" idx="11"/>
          </p:nvPr>
        </p:nvSpPr>
        <p:spPr/>
        <p:txBody>
          <a:bodyPr/>
          <a:lstStyle/>
          <a:p>
            <a:endParaRPr kumimoji="0" lang="zh-CN" altLang="en-US"/>
          </a:p>
        </p:txBody>
      </p:sp>
      <p:sp>
        <p:nvSpPr>
          <p:cNvPr id="9" name="灯片编号占位符 8"/>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11DF6C85-580E-49AA-8C0F-7282E851D184}" type="datetimeFigureOut">
              <a:rPr lang="en-US" smtClean="0"/>
              <a:pPr/>
              <a:t>3/12/2018</a:t>
            </a:fld>
            <a:endParaRPr lang="en-US"/>
          </a:p>
        </p:txBody>
      </p:sp>
      <p:sp>
        <p:nvSpPr>
          <p:cNvPr id="4" name="页脚占位符 3"/>
          <p:cNvSpPr>
            <a:spLocks noGrp="1"/>
          </p:cNvSpPr>
          <p:nvPr>
            <p:ph type="ftr" sz="quarter" idx="11"/>
          </p:nvPr>
        </p:nvSpPr>
        <p:spPr/>
        <p:txBody>
          <a:bodyPr/>
          <a:lstStyle/>
          <a:p>
            <a:endParaRPr kumimoji="0" lang="zh-CN" altLang="en-US"/>
          </a:p>
        </p:txBody>
      </p:sp>
      <p:sp>
        <p:nvSpPr>
          <p:cNvPr id="5" name="灯片编号占位符 4"/>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1DF6C85-580E-49AA-8C0F-7282E851D184}" type="datetimeFigureOut">
              <a:rPr lang="en-US" smtClean="0"/>
              <a:pPr/>
              <a:t>3/12/2018</a:t>
            </a:fld>
            <a:endParaRPr lang="en-US"/>
          </a:p>
        </p:txBody>
      </p:sp>
      <p:sp>
        <p:nvSpPr>
          <p:cNvPr id="3" name="页脚占位符 2"/>
          <p:cNvSpPr>
            <a:spLocks noGrp="1"/>
          </p:cNvSpPr>
          <p:nvPr>
            <p:ph type="ftr" sz="quarter" idx="11"/>
          </p:nvPr>
        </p:nvSpPr>
        <p:spPr/>
        <p:txBody>
          <a:bodyPr/>
          <a:lstStyle/>
          <a:p>
            <a:endParaRPr kumimoji="0" lang="zh-CN" altLang="en-US"/>
          </a:p>
        </p:txBody>
      </p:sp>
      <p:sp>
        <p:nvSpPr>
          <p:cNvPr id="4" name="灯片编号占位符 3"/>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11DF6C85-580E-49AA-8C0F-7282E851D184}" type="datetimeFigureOut">
              <a:rPr lang="en-US" smtClean="0"/>
              <a:pPr/>
              <a:t>3/12/2018</a:t>
            </a:fld>
            <a:endParaRPr lang="en-US"/>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11DF6C85-580E-49AA-8C0F-7282E851D184}" type="datetimeFigureOut">
              <a:rPr lang="en-US" smtClean="0"/>
              <a:pPr/>
              <a:t>3/12/2018</a:t>
            </a:fld>
            <a:endParaRPr lang="en-US"/>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11DF6C85-580E-49AA-8C0F-7282E851D184}" type="datetimeFigureOut">
              <a:rPr lang="en-US" smtClean="0"/>
              <a:pPr/>
              <a:t>3/12/2018</a:t>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extBox 5"/>
          <p:cNvSpPr>
            <a:spLocks noChangeArrowheads="1"/>
          </p:cNvSpPr>
          <p:nvPr/>
        </p:nvSpPr>
        <p:spPr bwMode="auto">
          <a:xfrm>
            <a:off x="1908175" y="2947988"/>
            <a:ext cx="5724525"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400">
                <a:solidFill>
                  <a:srgbClr val="000000"/>
                </a:solidFill>
                <a:latin typeface="方正大标宋简体" pitchFamily="2" charset="-122"/>
                <a:ea typeface="方正大标宋简体" pitchFamily="2" charset="-122"/>
                <a:sym typeface="方正大标宋简体" pitchFamily="2" charset="-122"/>
              </a:rPr>
              <a:t>二年级</a:t>
            </a:r>
            <a:r>
              <a:rPr lang="en-US" altLang="zh-CN" sz="4400">
                <a:solidFill>
                  <a:srgbClr val="000000"/>
                </a:solidFill>
                <a:latin typeface="方正大标宋简体" pitchFamily="2" charset="-122"/>
                <a:ea typeface="方正大标宋简体" pitchFamily="2" charset="-122"/>
                <a:sym typeface="方正大标宋简体" pitchFamily="2" charset="-122"/>
              </a:rPr>
              <a:t>  </a:t>
            </a:r>
            <a:r>
              <a:rPr lang="zh-CN" altLang="en-US" sz="4400">
                <a:solidFill>
                  <a:srgbClr val="000000"/>
                </a:solidFill>
                <a:latin typeface="方正大标宋简体" pitchFamily="2" charset="-122"/>
                <a:ea typeface="方正大标宋简体" pitchFamily="2" charset="-122"/>
                <a:sym typeface="方正大标宋简体" pitchFamily="2" charset="-122"/>
              </a:rPr>
              <a:t>语文 </a:t>
            </a:r>
            <a:r>
              <a:rPr lang="en-US" altLang="zh-CN" sz="4400">
                <a:solidFill>
                  <a:srgbClr val="000000"/>
                </a:solidFill>
                <a:latin typeface="方正大标宋简体" pitchFamily="2" charset="-122"/>
                <a:ea typeface="方正大标宋简体" pitchFamily="2" charset="-122"/>
                <a:sym typeface="方正大标宋简体" pitchFamily="2" charset="-122"/>
              </a:rPr>
              <a:t> </a:t>
            </a:r>
            <a:r>
              <a:rPr lang="zh-CN" altLang="en-US" sz="4400">
                <a:solidFill>
                  <a:srgbClr val="000000"/>
                </a:solidFill>
                <a:latin typeface="方正大标宋简体" pitchFamily="2" charset="-122"/>
                <a:ea typeface="方正大标宋简体" pitchFamily="2" charset="-122"/>
                <a:sym typeface="方正大标宋简体" pitchFamily="2" charset="-122"/>
              </a:rPr>
              <a:t>下册</a:t>
            </a:r>
            <a:endParaRPr lang="zh-CN" altLang="en-US"/>
          </a:p>
        </p:txBody>
      </p:sp>
      <p:sp>
        <p:nvSpPr>
          <p:cNvPr id="4099" name="TextBox 5"/>
          <p:cNvSpPr>
            <a:spLocks noChangeArrowheads="1"/>
          </p:cNvSpPr>
          <p:nvPr/>
        </p:nvSpPr>
        <p:spPr bwMode="auto">
          <a:xfrm>
            <a:off x="3348038" y="1844675"/>
            <a:ext cx="2286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5400" b="1">
                <a:solidFill>
                  <a:srgbClr val="000000"/>
                </a:solidFill>
                <a:latin typeface="黑体" panose="02010609060101010101" pitchFamily="49" charset="-122"/>
                <a:ea typeface="黑体" panose="02010609060101010101" pitchFamily="49" charset="-122"/>
                <a:sym typeface="黑体" panose="02010609060101010101" pitchFamily="49" charset="-122"/>
              </a:rPr>
              <a:t>湘教版</a:t>
            </a:r>
            <a:endParaRPr lang="zh-CN" altLang="en-US"/>
          </a:p>
        </p:txBody>
      </p:sp>
      <p:sp>
        <p:nvSpPr>
          <p:cNvPr id="4100" name="直线连接符 8"/>
          <p:cNvSpPr>
            <a:spLocks noChangeShapeType="1"/>
          </p:cNvSpPr>
          <p:nvPr/>
        </p:nvSpPr>
        <p:spPr bwMode="auto">
          <a:xfrm>
            <a:off x="1511300" y="2852738"/>
            <a:ext cx="6121400" cy="1587"/>
          </a:xfrm>
          <a:prstGeom prst="line">
            <a:avLst/>
          </a:prstGeom>
          <a:noFill/>
          <a:ln w="28575">
            <a:solidFill>
              <a:srgbClr val="FF0000"/>
            </a:solidFill>
            <a:bevel/>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p:cTn id="7" dur="1000" fill="hold"/>
                                        <p:tgtEl>
                                          <p:spTgt spid="4099"/>
                                        </p:tgtEl>
                                        <p:attrNameLst>
                                          <p:attrName>ppt_w</p:attrName>
                                        </p:attrNameLst>
                                      </p:cBhvr>
                                      <p:tavLst>
                                        <p:tav tm="0">
                                          <p:val>
                                            <p:strVal val="#ppt_w*0.70"/>
                                          </p:val>
                                        </p:tav>
                                        <p:tav tm="100000">
                                          <p:val>
                                            <p:strVal val="#ppt_w"/>
                                          </p:val>
                                        </p:tav>
                                      </p:tavLst>
                                    </p:anim>
                                    <p:anim calcmode="lin" valueType="num">
                                      <p:cBhvr>
                                        <p:cTn id="8" dur="1000" fill="hold"/>
                                        <p:tgtEl>
                                          <p:spTgt spid="4099"/>
                                        </p:tgtEl>
                                        <p:attrNameLst>
                                          <p:attrName>ppt_h</p:attrName>
                                        </p:attrNameLst>
                                      </p:cBhvr>
                                      <p:tavLst>
                                        <p:tav tm="0">
                                          <p:val>
                                            <p:strVal val="#ppt_h"/>
                                          </p:val>
                                        </p:tav>
                                        <p:tav tm="100000">
                                          <p:val>
                                            <p:strVal val="#ppt_h"/>
                                          </p:val>
                                        </p:tav>
                                      </p:tavLst>
                                    </p:anim>
                                    <p:animEffect filter="fade">
                                      <p:cBhvr>
                                        <p:cTn id="9" dur="1000"/>
                                        <p:tgtEl>
                                          <p:spTgt spid="409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filter="wipe(left)">
                                      <p:cBhvr>
                                        <p:cTn id="14" dur="500"/>
                                        <p:tgtEl>
                                          <p:spTgt spid="4100"/>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4098"/>
                                        </p:tgtEl>
                                        <p:attrNameLst>
                                          <p:attrName>style.visibility</p:attrName>
                                        </p:attrNameLst>
                                      </p:cBhvr>
                                      <p:to>
                                        <p:strVal val="visible"/>
                                      </p:to>
                                    </p:set>
                                    <p:anim calcmode="lin" valueType="num">
                                      <p:cBhvr>
                                        <p:cTn id="19" dur="1000" fill="hold"/>
                                        <p:tgtEl>
                                          <p:spTgt spid="4098"/>
                                        </p:tgtEl>
                                        <p:attrNameLst>
                                          <p:attrName>ppt_w</p:attrName>
                                        </p:attrNameLst>
                                      </p:cBhvr>
                                      <p:tavLst>
                                        <p:tav tm="0">
                                          <p:val>
                                            <p:strVal val="#ppt_w*0.70"/>
                                          </p:val>
                                        </p:tav>
                                        <p:tav tm="100000">
                                          <p:val>
                                            <p:strVal val="#ppt_w"/>
                                          </p:val>
                                        </p:tav>
                                      </p:tavLst>
                                    </p:anim>
                                    <p:anim calcmode="lin" valueType="num">
                                      <p:cBhvr>
                                        <p:cTn id="20" dur="1000" fill="hold"/>
                                        <p:tgtEl>
                                          <p:spTgt spid="4098"/>
                                        </p:tgtEl>
                                        <p:attrNameLst>
                                          <p:attrName>ppt_h</p:attrName>
                                        </p:attrNameLst>
                                      </p:cBhvr>
                                      <p:tavLst>
                                        <p:tav tm="0">
                                          <p:val>
                                            <p:strVal val="#ppt_h"/>
                                          </p:val>
                                        </p:tav>
                                        <p:tav tm="100000">
                                          <p:val>
                                            <p:strVal val="#ppt_h"/>
                                          </p:val>
                                        </p:tav>
                                      </p:tavLst>
                                    </p:anim>
                                    <p:animEffect filter="fade">
                                      <p:cBhvr>
                                        <p:cTn id="21" dur="1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ldLvl="0"/>
      <p:bldP spid="4099" grpId="0" bldLvl="0"/>
      <p:bldP spid="4100"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图片 17409" descr="村居"/>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395288" y="908050"/>
            <a:ext cx="8353425" cy="544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1" name="文本框 17410"/>
          <p:cNvSpPr txBox="1">
            <a:spLocks noChangeArrowheads="1"/>
          </p:cNvSpPr>
          <p:nvPr/>
        </p:nvSpPr>
        <p:spPr bwMode="auto">
          <a:xfrm>
            <a:off x="3203575" y="909638"/>
            <a:ext cx="1905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5400" b="1"/>
              <a:t>村居</a:t>
            </a:r>
          </a:p>
        </p:txBody>
      </p:sp>
      <p:sp>
        <p:nvSpPr>
          <p:cNvPr id="12292" name="文本框 17411"/>
          <p:cNvSpPr txBox="1">
            <a:spLocks noChangeArrowheads="1"/>
          </p:cNvSpPr>
          <p:nvPr/>
        </p:nvSpPr>
        <p:spPr bwMode="auto">
          <a:xfrm>
            <a:off x="4932363" y="1270000"/>
            <a:ext cx="3810000"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t>高鼎</a:t>
            </a:r>
          </a:p>
        </p:txBody>
      </p:sp>
      <p:sp>
        <p:nvSpPr>
          <p:cNvPr id="12293" name="文本框 17412"/>
          <p:cNvSpPr txBox="1">
            <a:spLocks noChangeArrowheads="1"/>
          </p:cNvSpPr>
          <p:nvPr/>
        </p:nvSpPr>
        <p:spPr bwMode="auto">
          <a:xfrm>
            <a:off x="2339975" y="1917700"/>
            <a:ext cx="4110038" cy="3932238"/>
          </a:xfrm>
          <a:prstGeom prst="rect">
            <a:avLst/>
          </a:prstGeom>
          <a:solidFill>
            <a:schemeClr val="bg1">
              <a:alpha val="7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t>草长</a:t>
            </a:r>
            <a:r>
              <a:rPr lang="en-US" altLang="zh-CN" sz="3600" b="1"/>
              <a:t>\</a:t>
            </a:r>
            <a:r>
              <a:rPr lang="zh-CN" altLang="en-US" sz="3600" b="1"/>
              <a:t>莺飞</a:t>
            </a:r>
            <a:r>
              <a:rPr lang="en-US" altLang="zh-CN" sz="3600" b="1"/>
              <a:t>\</a:t>
            </a:r>
            <a:r>
              <a:rPr lang="zh-CN" altLang="en-US" sz="3600" b="1"/>
              <a:t>二月天，</a:t>
            </a:r>
          </a:p>
          <a:p>
            <a:pPr eaLnBrk="1" hangingPunct="1"/>
            <a:endParaRPr lang="zh-CN" altLang="en-US" sz="3600" b="1"/>
          </a:p>
          <a:p>
            <a:pPr eaLnBrk="1" hangingPunct="1"/>
            <a:r>
              <a:rPr lang="zh-CN" altLang="en-US" sz="3600" b="1"/>
              <a:t>拂堤</a:t>
            </a:r>
            <a:r>
              <a:rPr lang="en-US" altLang="zh-CN" sz="3600" b="1"/>
              <a:t>\</a:t>
            </a:r>
            <a:r>
              <a:rPr lang="zh-CN" altLang="en-US" sz="3600" b="1"/>
              <a:t>杨柳</a:t>
            </a:r>
            <a:r>
              <a:rPr lang="en-US" altLang="zh-CN" sz="3600" b="1"/>
              <a:t>\</a:t>
            </a:r>
            <a:r>
              <a:rPr lang="zh-CN" altLang="en-US" sz="3600" b="1"/>
              <a:t>醉春烟。</a:t>
            </a:r>
          </a:p>
          <a:p>
            <a:pPr eaLnBrk="1" hangingPunct="1"/>
            <a:endParaRPr lang="zh-CN" altLang="en-US" sz="3600" b="1"/>
          </a:p>
          <a:p>
            <a:pPr eaLnBrk="1" hangingPunct="1"/>
            <a:r>
              <a:rPr lang="zh-CN" altLang="en-US" sz="3600" b="1"/>
              <a:t>儿童</a:t>
            </a:r>
            <a:r>
              <a:rPr lang="en-US" altLang="zh-CN" sz="3600" b="1"/>
              <a:t>\</a:t>
            </a:r>
            <a:r>
              <a:rPr lang="zh-CN" altLang="en-US" sz="3600" b="1"/>
              <a:t>散学</a:t>
            </a:r>
            <a:r>
              <a:rPr lang="en-US" altLang="zh-CN" sz="3600" b="1"/>
              <a:t>\</a:t>
            </a:r>
            <a:r>
              <a:rPr lang="zh-CN" altLang="en-US" sz="3600" b="1"/>
              <a:t>归来早，</a:t>
            </a:r>
          </a:p>
          <a:p>
            <a:pPr eaLnBrk="1" hangingPunct="1"/>
            <a:endParaRPr lang="zh-CN" altLang="en-US" sz="3600" b="1"/>
          </a:p>
          <a:p>
            <a:pPr eaLnBrk="1" hangingPunct="1"/>
            <a:r>
              <a:rPr lang="zh-CN" altLang="en-US" sz="3600" b="1"/>
              <a:t>忙趁</a:t>
            </a:r>
            <a:r>
              <a:rPr lang="en-US" altLang="zh-CN" sz="3600" b="1"/>
              <a:t>\</a:t>
            </a:r>
            <a:r>
              <a:rPr lang="zh-CN" altLang="en-US" sz="3600" b="1"/>
              <a:t>东风</a:t>
            </a:r>
            <a:r>
              <a:rPr lang="en-US" altLang="zh-CN" sz="3600" b="1"/>
              <a:t>\</a:t>
            </a:r>
            <a:r>
              <a:rPr lang="zh-CN" altLang="en-US" sz="3600" b="1"/>
              <a:t>放纸鸢。</a:t>
            </a:r>
          </a:p>
        </p:txBody>
      </p:sp>
      <p:sp>
        <p:nvSpPr>
          <p:cNvPr id="17414" name="文本框 17413"/>
          <p:cNvSpPr txBox="1">
            <a:spLocks noChangeArrowheads="1"/>
          </p:cNvSpPr>
          <p:nvPr/>
        </p:nvSpPr>
        <p:spPr bwMode="auto">
          <a:xfrm>
            <a:off x="6372225" y="2276475"/>
            <a:ext cx="935038" cy="10064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b="1">
                <a:solidFill>
                  <a:srgbClr val="0000FF"/>
                </a:solidFill>
              </a:rPr>
              <a:t>景</a:t>
            </a:r>
          </a:p>
        </p:txBody>
      </p:sp>
      <p:sp>
        <p:nvSpPr>
          <p:cNvPr id="17415" name="文本框 17414"/>
          <p:cNvSpPr txBox="1">
            <a:spLocks noChangeArrowheads="1"/>
          </p:cNvSpPr>
          <p:nvPr/>
        </p:nvSpPr>
        <p:spPr bwMode="auto">
          <a:xfrm>
            <a:off x="6229350" y="4221163"/>
            <a:ext cx="933450" cy="10064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b="1">
                <a:solidFill>
                  <a:srgbClr val="0000FF"/>
                </a:solidFill>
              </a:rPr>
              <a:t>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blinds(horizontal)">
                                      <p:cBhvr>
                                        <p:cTn id="7" dur="500"/>
                                        <p:tgtEl>
                                          <p:spTgt spid="174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5"/>
                                        </p:tgtEl>
                                        <p:attrNameLst>
                                          <p:attrName>style.visibility</p:attrName>
                                        </p:attrNameLst>
                                      </p:cBhvr>
                                      <p:to>
                                        <p:strVal val="visible"/>
                                      </p:to>
                                    </p:set>
                                    <p:animEffect transition="in" filter="blinds(horizontal)">
                                      <p:cBhvr>
                                        <p:cTn id="12"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bldLvl="0" animBg="1"/>
      <p:bldP spid="1741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文本框 19457"/>
          <p:cNvSpPr txBox="1">
            <a:spLocks noChangeArrowheads="1"/>
          </p:cNvSpPr>
          <p:nvPr/>
        </p:nvSpPr>
        <p:spPr bwMode="auto">
          <a:xfrm>
            <a:off x="1547813" y="2278063"/>
            <a:ext cx="7240587" cy="131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latin typeface="Times New Roman" panose="02020603050405020304" pitchFamily="18" charset="0"/>
                <a:ea typeface="楷体_GB2312" pitchFamily="1" charset="-122"/>
              </a:rPr>
              <a:t>村居：在农村居住。本文是指诗所写的 </a:t>
            </a:r>
          </a:p>
          <a:p>
            <a:pPr eaLnBrk="1" hangingPunct="1">
              <a:spcBef>
                <a:spcPct val="50000"/>
              </a:spcBef>
            </a:pPr>
            <a:r>
              <a:rPr lang="zh-CN" altLang="en-US" sz="3200" b="1">
                <a:latin typeface="Times New Roman" panose="02020603050405020304" pitchFamily="18" charset="0"/>
                <a:ea typeface="楷体_GB2312" pitchFamily="1" charset="-122"/>
              </a:rPr>
              <a:t>            情景是在农村居住时看见的。</a:t>
            </a:r>
          </a:p>
        </p:txBody>
      </p:sp>
      <p:sp>
        <p:nvSpPr>
          <p:cNvPr id="13315" name="文本框 19458"/>
          <p:cNvSpPr txBox="1">
            <a:spLocks noChangeArrowheads="1"/>
          </p:cNvSpPr>
          <p:nvPr/>
        </p:nvSpPr>
        <p:spPr bwMode="auto">
          <a:xfrm>
            <a:off x="1547813" y="3589338"/>
            <a:ext cx="678180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latin typeface="Times New Roman" panose="02020603050405020304" pitchFamily="18" charset="0"/>
                <a:ea typeface="楷体_GB2312" pitchFamily="1" charset="-122"/>
              </a:rPr>
              <a:t>拂：轻轻地擦、扫。</a:t>
            </a:r>
          </a:p>
        </p:txBody>
      </p:sp>
      <p:sp>
        <p:nvSpPr>
          <p:cNvPr id="13316" name="文本框 19459"/>
          <p:cNvSpPr txBox="1">
            <a:spLocks noChangeArrowheads="1"/>
          </p:cNvSpPr>
          <p:nvPr/>
        </p:nvSpPr>
        <p:spPr bwMode="auto">
          <a:xfrm>
            <a:off x="1547813" y="4313238"/>
            <a:ext cx="678180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latin typeface="Times New Roman" panose="02020603050405020304" pitchFamily="18" charset="0"/>
                <a:ea typeface="楷体_GB2312" pitchFamily="1" charset="-122"/>
              </a:rPr>
              <a:t>纸鸢：风筝。</a:t>
            </a:r>
          </a:p>
        </p:txBody>
      </p:sp>
      <p:sp>
        <p:nvSpPr>
          <p:cNvPr id="13317" name="文本框 19460"/>
          <p:cNvSpPr txBox="1">
            <a:spLocks noChangeArrowheads="1"/>
          </p:cNvSpPr>
          <p:nvPr/>
        </p:nvSpPr>
        <p:spPr bwMode="auto">
          <a:xfrm>
            <a:off x="1547813" y="5043488"/>
            <a:ext cx="678180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latin typeface="Times New Roman" panose="02020603050405020304" pitchFamily="18" charset="0"/>
                <a:ea typeface="楷体_GB2312" pitchFamily="1" charset="-122"/>
              </a:rPr>
              <a:t>春烟：春天蒸腾起的雾气。</a:t>
            </a:r>
          </a:p>
        </p:txBody>
      </p:sp>
      <p:sp>
        <p:nvSpPr>
          <p:cNvPr id="13318" name="Cloud"/>
          <p:cNvSpPr>
            <a:spLocks noChangeAspect="1" noEditPoints="1" noChangeArrowheads="1"/>
          </p:cNvSpPr>
          <p:nvPr/>
        </p:nvSpPr>
        <p:spPr bwMode="auto">
          <a:xfrm>
            <a:off x="-34925" y="909638"/>
            <a:ext cx="3427413" cy="1295400"/>
          </a:xfrm>
          <a:custGeom>
            <a:avLst/>
            <a:gdLst>
              <a:gd name="T0" fmla="*/ 267669848 w 21600"/>
              <a:gd name="T1" fmla="*/ 2147483647 h 21600"/>
              <a:gd name="T2" fmla="*/ 2147483647 w 21600"/>
              <a:gd name="T3" fmla="*/ 2147483647 h 21600"/>
              <a:gd name="T4" fmla="*/ 2147483647 w 21600"/>
              <a:gd name="T5" fmla="*/ 2147483647 h 21600"/>
              <a:gd name="T6" fmla="*/ 2147483647 w 21600"/>
              <a:gd name="T7" fmla="*/ 26639079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lnTo>
                  <a:pt x="1950" y="7185"/>
                </a:ln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solidFill>
            <a:srgbClr val="99CCFF"/>
          </a:solidFill>
          <a:ln w="9525">
            <a:solidFill>
              <a:srgbClr val="000000"/>
            </a:solidFill>
            <a:miter lim="800000"/>
          </a:ln>
          <a:effectLst>
            <a:outerShdw dist="107763" dir="2700000" algn="ctr" rotWithShape="0">
              <a:srgbClr val="808080"/>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a:solidFill>
                  <a:schemeClr val="accent1"/>
                </a:solidFill>
                <a:latin typeface="Times New Roman" panose="02020603050405020304" pitchFamily="18" charset="0"/>
                <a:ea typeface="楷体_GB2312" pitchFamily="1" charset="-122"/>
              </a:rPr>
              <a:t>词语解释</a:t>
            </a: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文本框 20481"/>
          <p:cNvSpPr txBox="1">
            <a:spLocks noChangeArrowheads="1"/>
          </p:cNvSpPr>
          <p:nvPr/>
        </p:nvSpPr>
        <p:spPr bwMode="auto">
          <a:xfrm>
            <a:off x="2413000" y="2205038"/>
            <a:ext cx="6232525" cy="3932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b="1">
                <a:latin typeface="Times New Roman" panose="02020603050405020304" pitchFamily="18" charset="0"/>
                <a:ea typeface="楷体_GB2312" pitchFamily="1" charset="-122"/>
              </a:rPr>
              <a:t>        </a:t>
            </a:r>
            <a:r>
              <a:rPr lang="zh-CN" altLang="en-US" sz="3600" b="1">
                <a:latin typeface="Times New Roman" panose="02020603050405020304" pitchFamily="18" charset="0"/>
                <a:ea typeface="楷体_GB2312" pitchFamily="1" charset="-122"/>
              </a:rPr>
              <a:t>早春二月，小草长出了嫩绿的新芽，黄莺在天上飞着，欢快地歌唱。堤旁的柳树那长长的枝条，轻轻地拂着地面，仿佛在春天的烟雾里醉得直摇晃。孩子们放学回来得早，赶忙趁着暖人的东风放起了风筝。</a:t>
            </a:r>
          </a:p>
        </p:txBody>
      </p:sp>
      <p:sp>
        <p:nvSpPr>
          <p:cNvPr id="14339" name="Cloud"/>
          <p:cNvSpPr>
            <a:spLocks noChangeAspect="1" noEditPoints="1" noChangeArrowheads="1"/>
          </p:cNvSpPr>
          <p:nvPr/>
        </p:nvSpPr>
        <p:spPr bwMode="auto">
          <a:xfrm>
            <a:off x="36513" y="909638"/>
            <a:ext cx="4046537" cy="1143000"/>
          </a:xfrm>
          <a:custGeom>
            <a:avLst/>
            <a:gdLst>
              <a:gd name="T0" fmla="*/ 440527000 w 21600"/>
              <a:gd name="T1" fmla="*/ 1600299219 h 21600"/>
              <a:gd name="T2" fmla="*/ 2147483647 w 21600"/>
              <a:gd name="T3" fmla="*/ 2147483647 h 21600"/>
              <a:gd name="T4" fmla="*/ 2147483647 w 21600"/>
              <a:gd name="T5" fmla="*/ 1600299219 h 21600"/>
              <a:gd name="T6" fmla="*/ 2147483647 w 21600"/>
              <a:gd name="T7" fmla="*/ 1829969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950" y="7185"/>
                </a:moveTo>
                <a:cubicBezTo>
                  <a:pt x="854" y="7337"/>
                  <a:pt x="-1" y="8603"/>
                  <a:pt x="-1" y="10142"/>
                </a:cubicBezTo>
                <a:cubicBezTo>
                  <a:pt x="-1" y="11236"/>
                  <a:pt x="431" y="12192"/>
                  <a:pt x="1074" y="12708"/>
                </a:cubicBezTo>
                <a:cubicBezTo>
                  <a:pt x="709" y="13237"/>
                  <a:pt x="486" y="13948"/>
                  <a:pt x="486" y="14730"/>
                </a:cubicBezTo>
                <a:cubicBezTo>
                  <a:pt x="486" y="16364"/>
                  <a:pt x="1462" y="17689"/>
                  <a:pt x="2666" y="17689"/>
                </a:cubicBezTo>
                <a:cubicBezTo>
                  <a:pt x="2752" y="17689"/>
                  <a:pt x="2837" y="17682"/>
                  <a:pt x="2921" y="17669"/>
                </a:cubicBezTo>
                <a:cubicBezTo>
                  <a:pt x="3587" y="19254"/>
                  <a:pt x="4837" y="20320"/>
                  <a:pt x="6270" y="20320"/>
                </a:cubicBezTo>
                <a:cubicBezTo>
                  <a:pt x="6998" y="20320"/>
                  <a:pt x="7678" y="20045"/>
                  <a:pt x="8259" y="19567"/>
                </a:cubicBezTo>
                <a:cubicBezTo>
                  <a:pt x="8865" y="20802"/>
                  <a:pt x="9896" y="21614"/>
                  <a:pt x="11066" y="21614"/>
                </a:cubicBezTo>
                <a:cubicBezTo>
                  <a:pt x="12590" y="21614"/>
                  <a:pt x="13878" y="20236"/>
                  <a:pt x="14298" y="18343"/>
                </a:cubicBezTo>
                <a:cubicBezTo>
                  <a:pt x="14741" y="18721"/>
                  <a:pt x="15266" y="18939"/>
                  <a:pt x="15829" y="18939"/>
                </a:cubicBezTo>
                <a:cubicBezTo>
                  <a:pt x="17419" y="18939"/>
                  <a:pt x="18709" y="17195"/>
                  <a:pt x="18722" y="15037"/>
                </a:cubicBezTo>
                <a:cubicBezTo>
                  <a:pt x="20367" y="14720"/>
                  <a:pt x="21630" y="12798"/>
                  <a:pt x="21630" y="10474"/>
                </a:cubicBezTo>
                <a:cubicBezTo>
                  <a:pt x="21630" y="9417"/>
                  <a:pt x="21369" y="8443"/>
                  <a:pt x="20929" y="7666"/>
                </a:cubicBezTo>
                <a:cubicBezTo>
                  <a:pt x="21068" y="7226"/>
                  <a:pt x="21145" y="6741"/>
                  <a:pt x="21145" y="6232"/>
                </a:cubicBezTo>
                <a:cubicBezTo>
                  <a:pt x="21145" y="4555"/>
                  <a:pt x="20312" y="3142"/>
                  <a:pt x="19180" y="2722"/>
                </a:cubicBezTo>
                <a:cubicBezTo>
                  <a:pt x="18976" y="1178"/>
                  <a:pt x="17983" y="8"/>
                  <a:pt x="16789" y="8"/>
                </a:cubicBezTo>
                <a:cubicBezTo>
                  <a:pt x="16046" y="8"/>
                  <a:pt x="15382" y="460"/>
                  <a:pt x="14936" y="1173"/>
                </a:cubicBezTo>
                <a:cubicBezTo>
                  <a:pt x="14537" y="461"/>
                  <a:pt x="13908" y="2"/>
                  <a:pt x="13200" y="2"/>
                </a:cubicBezTo>
                <a:cubicBezTo>
                  <a:pt x="12345" y="2"/>
                  <a:pt x="11604" y="672"/>
                  <a:pt x="11246" y="1647"/>
                </a:cubicBezTo>
                <a:cubicBezTo>
                  <a:pt x="10765" y="1001"/>
                  <a:pt x="10104" y="602"/>
                  <a:pt x="9375" y="602"/>
                </a:cubicBezTo>
                <a:cubicBezTo>
                  <a:pt x="8354" y="602"/>
                  <a:pt x="7468" y="1383"/>
                  <a:pt x="7019" y="2531"/>
                </a:cubicBezTo>
                <a:cubicBezTo>
                  <a:pt x="6519" y="2130"/>
                  <a:pt x="5935" y="1900"/>
                  <a:pt x="5312" y="1900"/>
                </a:cubicBezTo>
                <a:cubicBezTo>
                  <a:pt x="3447" y="1900"/>
                  <a:pt x="1935" y="3957"/>
                  <a:pt x="1935" y="6495"/>
                </a:cubicBezTo>
                <a:cubicBezTo>
                  <a:pt x="1935" y="6706"/>
                  <a:pt x="1945" y="6913"/>
                  <a:pt x="1966" y="7117"/>
                </a:cubicBezTo>
                <a:lnTo>
                  <a:pt x="1950" y="7185"/>
                </a:lnTo>
                <a:close/>
              </a:path>
              <a:path w="21600" h="21600" fill="none">
                <a:moveTo>
                  <a:pt x="1080" y="12690"/>
                </a:moveTo>
                <a:cubicBezTo>
                  <a:pt x="1402" y="12949"/>
                  <a:pt x="1778" y="13097"/>
                  <a:pt x="2178" y="13097"/>
                </a:cubicBezTo>
                <a:cubicBezTo>
                  <a:pt x="2235" y="13097"/>
                  <a:pt x="2292" y="13094"/>
                  <a:pt x="2348" y="13088"/>
                </a:cubicBezTo>
              </a:path>
              <a:path w="21600" h="21600" fill="none">
                <a:moveTo>
                  <a:pt x="2910" y="17640"/>
                </a:moveTo>
                <a:cubicBezTo>
                  <a:pt x="3105" y="17609"/>
                  <a:pt x="3290" y="17544"/>
                  <a:pt x="3465" y="17450"/>
                </a:cubicBezTo>
              </a:path>
              <a:path w="21600" h="21600" fill="none">
                <a:moveTo>
                  <a:pt x="7905" y="18675"/>
                </a:moveTo>
                <a:cubicBezTo>
                  <a:pt x="7993" y="18984"/>
                  <a:pt x="8105" y="19275"/>
                  <a:pt x="8238" y="19546"/>
                </a:cubicBezTo>
              </a:path>
              <a:path w="21600" h="21600" fill="none">
                <a:moveTo>
                  <a:pt x="14280" y="18330"/>
                </a:moveTo>
                <a:cubicBezTo>
                  <a:pt x="14349" y="18025"/>
                  <a:pt x="14394" y="17705"/>
                  <a:pt x="14414" y="17375"/>
                </a:cubicBezTo>
              </a:path>
              <a:path w="21600" h="21600" fill="none">
                <a:moveTo>
                  <a:pt x="18690" y="15045"/>
                </a:moveTo>
                <a:cubicBezTo>
                  <a:pt x="18690" y="15034"/>
                  <a:pt x="18690" y="15024"/>
                  <a:pt x="18690" y="15013"/>
                </a:cubicBezTo>
                <a:cubicBezTo>
                  <a:pt x="18690" y="13459"/>
                  <a:pt x="18027" y="12115"/>
                  <a:pt x="17065" y="11476"/>
                </a:cubicBezTo>
              </a:path>
              <a:path w="21600" h="21600" fill="none">
                <a:moveTo>
                  <a:pt x="20175" y="9015"/>
                </a:moveTo>
                <a:cubicBezTo>
                  <a:pt x="20486" y="8654"/>
                  <a:pt x="20736" y="8197"/>
                  <a:pt x="20900" y="7678"/>
                </a:cubicBezTo>
              </a:path>
              <a:path w="21600" h="21600" fill="none">
                <a:moveTo>
                  <a:pt x="19200" y="3345"/>
                </a:moveTo>
                <a:cubicBezTo>
                  <a:pt x="19200" y="3329"/>
                  <a:pt x="19200" y="3313"/>
                  <a:pt x="19200" y="3297"/>
                </a:cubicBezTo>
                <a:cubicBezTo>
                  <a:pt x="19200" y="3097"/>
                  <a:pt x="19187" y="2901"/>
                  <a:pt x="19162" y="2711"/>
                </a:cubicBezTo>
              </a:path>
              <a:path w="21600" h="21600" fill="none">
                <a:moveTo>
                  <a:pt x="14910" y="1170"/>
                </a:moveTo>
                <a:cubicBezTo>
                  <a:pt x="14759" y="1412"/>
                  <a:pt x="14634" y="1683"/>
                  <a:pt x="14539" y="1976"/>
                </a:cubicBezTo>
              </a:path>
              <a:path w="21600" h="21600" fill="none">
                <a:moveTo>
                  <a:pt x="11250" y="1665"/>
                </a:moveTo>
                <a:cubicBezTo>
                  <a:pt x="11169" y="1882"/>
                  <a:pt x="11108" y="2115"/>
                  <a:pt x="11069" y="2360"/>
                </a:cubicBezTo>
              </a:path>
              <a:path w="21600" h="21600" fill="none">
                <a:moveTo>
                  <a:pt x="7650" y="3270"/>
                </a:moveTo>
                <a:cubicBezTo>
                  <a:pt x="7455" y="3011"/>
                  <a:pt x="7237" y="2784"/>
                  <a:pt x="7001" y="2595"/>
                </a:cubicBezTo>
              </a:path>
              <a:path w="21600" h="21600" fill="none">
                <a:moveTo>
                  <a:pt x="1950" y="7185"/>
                </a:moveTo>
                <a:cubicBezTo>
                  <a:pt x="1974" y="7430"/>
                  <a:pt x="2012" y="7667"/>
                  <a:pt x="2063" y="7896"/>
                </a:cubicBezTo>
              </a:path>
            </a:pathLst>
          </a:custGeom>
          <a:solidFill>
            <a:srgbClr val="99CCFF"/>
          </a:solidFill>
          <a:ln w="9525">
            <a:solidFill>
              <a:srgbClr val="000000"/>
            </a:solidFill>
            <a:miter lim="800000"/>
          </a:ln>
          <a:effectLst>
            <a:outerShdw dist="107763" dir="2700000" algn="ctr" rotWithShape="0">
              <a:srgbClr val="808080"/>
            </a:outerShdw>
          </a:effec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000" b="1">
                <a:solidFill>
                  <a:schemeClr val="accent1"/>
                </a:solidFill>
                <a:latin typeface="Times New Roman" panose="02020603050405020304" pitchFamily="18" charset="0"/>
                <a:ea typeface="楷体_GB2312" pitchFamily="1" charset="-122"/>
              </a:rPr>
              <a:t>诗意解析</a:t>
            </a:r>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sp>
        <p:nvSpPr>
          <p:cNvPr id="15363" name="同侧圆角矩形 4"/>
          <p:cNvSpPr>
            <a:spLocks noChangeArrowheads="1"/>
          </p:cNvSpPr>
          <p:nvPr/>
        </p:nvSpPr>
        <p:spPr bwMode="auto">
          <a:xfrm>
            <a:off x="468313" y="12684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图解结构</a:t>
            </a:r>
          </a:p>
        </p:txBody>
      </p:sp>
      <p:sp>
        <p:nvSpPr>
          <p:cNvPr id="15364" name="直线连接符 21"/>
          <p:cNvSpPr>
            <a:spLocks noChangeShapeType="1"/>
          </p:cNvSpPr>
          <p:nvPr/>
        </p:nvSpPr>
        <p:spPr bwMode="auto">
          <a:xfrm flipV="1">
            <a:off x="468313" y="1844675"/>
            <a:ext cx="2071687" cy="6350"/>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pic>
        <p:nvPicPr>
          <p:cNvPr id="15365" name="Picture 2" descr="F:\七彩课堂插图板式封面\排版用图标、页眉页脚\标题图（终-排版用）共29个\图解结构.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5795963" y="981075"/>
            <a:ext cx="2779712" cy="194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7" name="文本框 25605"/>
          <p:cNvSpPr txBox="1">
            <a:spLocks noChangeArrowheads="1"/>
          </p:cNvSpPr>
          <p:nvPr/>
        </p:nvSpPr>
        <p:spPr bwMode="auto">
          <a:xfrm>
            <a:off x="1763713" y="2205038"/>
            <a:ext cx="5327650" cy="3382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a:t>村 居 </a:t>
            </a:r>
            <a:r>
              <a:rPr lang="zh-CN" altLang="en-US" sz="3600"/>
              <a:t> </a:t>
            </a:r>
          </a:p>
          <a:p>
            <a:pPr algn="ctr" eaLnBrk="1" hangingPunct="1"/>
            <a:r>
              <a:rPr lang="zh-CN" altLang="en-US" sz="3600"/>
              <a:t>草长       莺飞    </a:t>
            </a:r>
          </a:p>
          <a:p>
            <a:pPr algn="ctr" eaLnBrk="1" hangingPunct="1"/>
            <a:r>
              <a:rPr lang="zh-CN" altLang="en-US" sz="3600"/>
              <a:t>拂堤杨柳    醉    春烟  </a:t>
            </a:r>
            <a:r>
              <a:rPr lang="zh-CN" altLang="en-US" sz="3600">
                <a:solidFill>
                  <a:srgbClr val="FF0000"/>
                </a:solidFill>
              </a:rPr>
              <a:t>景</a:t>
            </a:r>
          </a:p>
          <a:p>
            <a:pPr algn="ctr" eaLnBrk="1" hangingPunct="1"/>
            <a:r>
              <a:rPr lang="zh-CN" altLang="en-US" sz="3600"/>
              <a:t>        儿童                    </a:t>
            </a:r>
            <a:r>
              <a:rPr lang="zh-CN" altLang="en-US" sz="3600">
                <a:solidFill>
                  <a:srgbClr val="FF0000"/>
                </a:solidFill>
              </a:rPr>
              <a:t>人</a:t>
            </a:r>
          </a:p>
          <a:p>
            <a:pPr algn="ctr" eaLnBrk="1" hangingPunct="1"/>
            <a:r>
              <a:rPr lang="zh-CN" altLang="en-US" sz="3600"/>
              <a:t>        放纸鸢                 </a:t>
            </a:r>
            <a:r>
              <a:rPr lang="zh-CN" altLang="en-US" sz="3600">
                <a:solidFill>
                  <a:srgbClr val="FF0000"/>
                </a:solidFill>
              </a:rPr>
              <a:t>事</a:t>
            </a:r>
          </a:p>
          <a:p>
            <a:pPr algn="ctr" eaLnBrk="1" hangingPunct="1"/>
            <a:r>
              <a:rPr lang="zh-CN" altLang="en-US" sz="3600">
                <a:solidFill>
                  <a:srgbClr val="FF0000"/>
                </a:solidFill>
              </a:rPr>
              <a:t>乐春图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Effect transition="in" filter="fade">
                                      <p:cBhvr>
                                        <p:cTn id="7"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sp>
        <p:nvSpPr>
          <p:cNvPr id="16387" name="同侧圆角矩形 2"/>
          <p:cNvSpPr>
            <a:spLocks noChangeArrowheads="1"/>
          </p:cNvSpPr>
          <p:nvPr/>
        </p:nvSpPr>
        <p:spPr bwMode="auto">
          <a:xfrm>
            <a:off x="468313" y="12684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概括主题</a:t>
            </a:r>
          </a:p>
        </p:txBody>
      </p:sp>
      <p:sp>
        <p:nvSpPr>
          <p:cNvPr id="16388" name="直线连接符 21"/>
          <p:cNvSpPr>
            <a:spLocks noChangeShapeType="1"/>
          </p:cNvSpPr>
          <p:nvPr/>
        </p:nvSpPr>
        <p:spPr bwMode="auto">
          <a:xfrm flipV="1">
            <a:off x="468313" y="1844675"/>
            <a:ext cx="2071687" cy="6350"/>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pic>
        <p:nvPicPr>
          <p:cNvPr id="16389" name="Picture 2" descr="F:\七彩课堂插图板式封面\排版用图标、页眉页脚\标题图（终-排版用）共29个\概括主题.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6659563" y="4508500"/>
            <a:ext cx="2030412"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1" name="文本框 26629"/>
          <p:cNvSpPr txBox="1">
            <a:spLocks noChangeArrowheads="1"/>
          </p:cNvSpPr>
          <p:nvPr/>
        </p:nvSpPr>
        <p:spPr bwMode="auto">
          <a:xfrm>
            <a:off x="323850" y="2420938"/>
            <a:ext cx="8569325" cy="1798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t>     《村居》是清代诗人高鼎的诗作，描写了诗人居住在乡村时见到的春天的景象和放学后孩子们放风筝的情景。诗中有景有人有事，充满了生活情趣，勾画出一幅生机勃勃的“乐春图”。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fade">
                                      <p:cBhvr>
                                        <p:cTn id="7"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sp>
        <p:nvSpPr>
          <p:cNvPr id="17411" name="同侧圆角矩形 2"/>
          <p:cNvSpPr>
            <a:spLocks noChangeArrowheads="1"/>
          </p:cNvSpPr>
          <p:nvPr/>
        </p:nvSpPr>
        <p:spPr bwMode="auto">
          <a:xfrm>
            <a:off x="468313" y="12684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写法点拨</a:t>
            </a:r>
          </a:p>
        </p:txBody>
      </p:sp>
      <p:sp>
        <p:nvSpPr>
          <p:cNvPr id="17412" name="直线连接符 21"/>
          <p:cNvSpPr>
            <a:spLocks noChangeShapeType="1"/>
          </p:cNvSpPr>
          <p:nvPr/>
        </p:nvSpPr>
        <p:spPr bwMode="auto">
          <a:xfrm flipV="1">
            <a:off x="468313" y="1844675"/>
            <a:ext cx="2071687" cy="6350"/>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pic>
        <p:nvPicPr>
          <p:cNvPr id="17413" name="Picture 2" descr="F:\七彩课堂插图板式封面\排版用图标、页眉页脚\标题图（终-排版用）共29个\写法宝典.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6516688" y="822325"/>
            <a:ext cx="2087562" cy="1460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5" name="文本框 27653"/>
          <p:cNvSpPr txBox="1">
            <a:spLocks noChangeArrowheads="1"/>
          </p:cNvSpPr>
          <p:nvPr/>
        </p:nvSpPr>
        <p:spPr bwMode="auto">
          <a:xfrm>
            <a:off x="900113" y="2411413"/>
            <a:ext cx="7564437" cy="4402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solidFill>
                  <a:srgbClr val="FF0000"/>
                </a:solidFill>
              </a:rPr>
              <a:t>       诗人抓住早春二月的特点，以精练的语言勾画出一幅春光明媚、生机勃勃的“乐春图”：景、人、事融为一体，充满了生活情趣，字里行间透出诗人对春天来临的喜悦和赞美。</a:t>
            </a:r>
          </a:p>
          <a:p>
            <a:pPr eaLnBrk="1" hangingPunct="1"/>
            <a:endParaRPr lang="zh-CN" altLang="en-US" sz="40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fade">
                                      <p:cBhvr>
                                        <p:cTn id="7" dur="5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sp>
        <p:nvSpPr>
          <p:cNvPr id="18435" name="同侧圆角矩形 2"/>
          <p:cNvSpPr>
            <a:spLocks noChangeArrowheads="1"/>
          </p:cNvSpPr>
          <p:nvPr/>
        </p:nvSpPr>
        <p:spPr bwMode="auto">
          <a:xfrm>
            <a:off x="468313" y="12684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拓展提升</a:t>
            </a:r>
          </a:p>
        </p:txBody>
      </p:sp>
      <p:sp>
        <p:nvSpPr>
          <p:cNvPr id="18436" name="直线连接符 21"/>
          <p:cNvSpPr>
            <a:spLocks noChangeShapeType="1"/>
          </p:cNvSpPr>
          <p:nvPr/>
        </p:nvSpPr>
        <p:spPr bwMode="auto">
          <a:xfrm flipV="1">
            <a:off x="468313" y="1844675"/>
            <a:ext cx="2071687" cy="6350"/>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pic>
        <p:nvPicPr>
          <p:cNvPr id="18437" name="Picture 2" descr="F:\七彩课堂插图板式封面\排版用图标、页眉页脚\标题图（终-排版用）共29个\拓展延伸.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6516688" y="4437063"/>
            <a:ext cx="2368550" cy="1655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9" name="矩形 28677"/>
          <p:cNvSpPr>
            <a:spLocks noChangeArrowheads="1"/>
          </p:cNvSpPr>
          <p:nvPr/>
        </p:nvSpPr>
        <p:spPr bwMode="auto">
          <a:xfrm>
            <a:off x="179388" y="1701800"/>
            <a:ext cx="8856662" cy="4602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FF0000"/>
                </a:solidFill>
              </a:rPr>
              <a:t>小儿垂钓</a:t>
            </a:r>
            <a:endParaRPr lang="zh-CN" altLang="en-US" sz="2400">
              <a:solidFill>
                <a:srgbClr val="FF0000"/>
              </a:solidFill>
            </a:endParaRPr>
          </a:p>
          <a:p>
            <a:pPr algn="ctr" eaLnBrk="1" hangingPunct="1"/>
            <a:r>
              <a:rPr lang="zh-CN" altLang="en-US" sz="2400">
                <a:solidFill>
                  <a:srgbClr val="FF0000"/>
                </a:solidFill>
              </a:rPr>
              <a:t>唐 胡令能</a:t>
            </a:r>
          </a:p>
          <a:p>
            <a:pPr algn="ctr" eaLnBrk="1" hangingPunct="1"/>
            <a:r>
              <a:rPr lang="zh-CN" altLang="en-US" sz="2400">
                <a:solidFill>
                  <a:srgbClr val="FF0000"/>
                </a:solidFill>
              </a:rPr>
              <a:t>蓬头稚子学垂纶，</a:t>
            </a:r>
          </a:p>
          <a:p>
            <a:pPr algn="ctr" eaLnBrk="1" hangingPunct="1"/>
            <a:r>
              <a:rPr lang="zh-CN" altLang="en-US" sz="2400">
                <a:solidFill>
                  <a:srgbClr val="FF0000"/>
                </a:solidFill>
              </a:rPr>
              <a:t>侧坐莓苔草映身。</a:t>
            </a:r>
          </a:p>
          <a:p>
            <a:pPr algn="ctr" eaLnBrk="1" hangingPunct="1"/>
            <a:r>
              <a:rPr lang="zh-CN" altLang="en-US" sz="2400">
                <a:solidFill>
                  <a:srgbClr val="FF0000"/>
                </a:solidFill>
              </a:rPr>
              <a:t>路人借问遥招手，</a:t>
            </a:r>
          </a:p>
          <a:p>
            <a:pPr algn="ctr" eaLnBrk="1" hangingPunct="1"/>
            <a:r>
              <a:rPr lang="zh-CN" altLang="en-US" sz="2400">
                <a:solidFill>
                  <a:srgbClr val="FF0000"/>
                </a:solidFill>
              </a:rPr>
              <a:t>怕得鱼惊不应人。 </a:t>
            </a:r>
          </a:p>
          <a:p>
            <a:pPr algn="ctr" eaLnBrk="1" hangingPunct="1"/>
            <a:r>
              <a:rPr lang="zh-CN" altLang="en-US" sz="2400" b="1">
                <a:solidFill>
                  <a:srgbClr val="FF0000"/>
                </a:solidFill>
              </a:rPr>
              <a:t>宿新市徐公店</a:t>
            </a:r>
            <a:endParaRPr lang="zh-CN" altLang="en-US" sz="2400">
              <a:solidFill>
                <a:srgbClr val="FF0000"/>
              </a:solidFill>
            </a:endParaRPr>
          </a:p>
          <a:p>
            <a:pPr algn="ctr" eaLnBrk="1" hangingPunct="1"/>
            <a:r>
              <a:rPr lang="zh-CN" altLang="en-US" sz="2400">
                <a:solidFill>
                  <a:srgbClr val="FF0000"/>
                </a:solidFill>
              </a:rPr>
              <a:t>杨万里 </a:t>
            </a:r>
          </a:p>
          <a:p>
            <a:pPr algn="ctr" eaLnBrk="1" hangingPunct="1"/>
            <a:r>
              <a:rPr lang="zh-CN" altLang="en-US" sz="2400">
                <a:solidFill>
                  <a:srgbClr val="FF0000"/>
                </a:solidFill>
              </a:rPr>
              <a:t>篱落疏疏一径深，</a:t>
            </a:r>
          </a:p>
          <a:p>
            <a:pPr algn="ctr" eaLnBrk="1" hangingPunct="1"/>
            <a:r>
              <a:rPr lang="zh-CN" altLang="en-US" sz="2400">
                <a:solidFill>
                  <a:srgbClr val="FF0000"/>
                </a:solidFill>
              </a:rPr>
              <a:t>枝头花落未成阴。</a:t>
            </a:r>
          </a:p>
          <a:p>
            <a:pPr algn="ctr" eaLnBrk="1" hangingPunct="1"/>
            <a:r>
              <a:rPr lang="zh-CN" altLang="en-US" sz="2400">
                <a:solidFill>
                  <a:srgbClr val="FF0000"/>
                </a:solidFill>
              </a:rPr>
              <a:t>儿童急走追黄蝶，</a:t>
            </a:r>
          </a:p>
          <a:p>
            <a:pPr algn="ctr" eaLnBrk="1" hangingPunct="1"/>
            <a:r>
              <a:rPr lang="zh-CN" altLang="en-US" sz="2400">
                <a:solidFill>
                  <a:srgbClr val="FF0000"/>
                </a:solidFill>
              </a:rPr>
              <a:t>飞入菜花无处寻。</a:t>
            </a:r>
            <a:r>
              <a:rPr lang="zh-CN" altLang="en-US" sz="3200"/>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additive="base">
                                        <p:cTn id="7" dur="500" fill="hold"/>
                                        <p:tgtEl>
                                          <p:spTgt spid="26629"/>
                                        </p:tgtEl>
                                        <p:attrNameLst>
                                          <p:attrName>ppt_x</p:attrName>
                                        </p:attrNameLst>
                                      </p:cBhvr>
                                      <p:tavLst>
                                        <p:tav tm="0">
                                          <p:val>
                                            <p:strVal val="#ppt_x"/>
                                          </p:val>
                                        </p:tav>
                                        <p:tav tm="100000">
                                          <p:val>
                                            <p:strVal val="#ppt_x"/>
                                          </p:val>
                                        </p:tav>
                                      </p:tavLst>
                                    </p:anim>
                                    <p:anim calcmode="lin" valueType="num">
                                      <p:cBhvr additive="base">
                                        <p:cTn id="8"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sp>
        <p:nvSpPr>
          <p:cNvPr id="19459" name="同侧圆角矩形 2"/>
          <p:cNvSpPr>
            <a:spLocks noChangeArrowheads="1"/>
          </p:cNvSpPr>
          <p:nvPr/>
        </p:nvSpPr>
        <p:spPr bwMode="auto">
          <a:xfrm>
            <a:off x="468313" y="12684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心灵感悟</a:t>
            </a:r>
            <a:endParaRPr lang="zh-CN" altLang="en-US"/>
          </a:p>
        </p:txBody>
      </p:sp>
      <p:sp>
        <p:nvSpPr>
          <p:cNvPr id="19460" name="直线连接符 21"/>
          <p:cNvSpPr>
            <a:spLocks noChangeShapeType="1"/>
          </p:cNvSpPr>
          <p:nvPr/>
        </p:nvSpPr>
        <p:spPr bwMode="auto">
          <a:xfrm flipV="1">
            <a:off x="468313" y="1844675"/>
            <a:ext cx="2071687" cy="6350"/>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pic>
        <p:nvPicPr>
          <p:cNvPr id="19461" name="Picture 2" descr="F:\七彩课堂插图板式封面\排版用图标、页眉页脚\标题图（终-排版用）共29个\我会说.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485775" y="4508500"/>
            <a:ext cx="2232025" cy="1657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3" name="文本框 29701"/>
          <p:cNvSpPr txBox="1">
            <a:spLocks noChangeArrowheads="1"/>
          </p:cNvSpPr>
          <p:nvPr/>
        </p:nvSpPr>
        <p:spPr bwMode="auto">
          <a:xfrm>
            <a:off x="250825" y="2205038"/>
            <a:ext cx="8393113" cy="3170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t>     《村居》全诗字里行间透出诗人对春天来临的喜悦和赞美。读这首诗，好像跟诗人一起饱览美丽的春景，</a:t>
            </a:r>
            <a:endParaRPr lang="en-US" altLang="zh-CN" sz="4000"/>
          </a:p>
          <a:p>
            <a:pPr eaLnBrk="1" hangingPunct="1"/>
            <a:r>
              <a:rPr lang="en-US" altLang="zh-CN" sz="4000"/>
              <a:t>                       </a:t>
            </a:r>
            <a:r>
              <a:rPr lang="zh-CN" altLang="en-US" sz="4000"/>
              <a:t>一起分享着孩子们放</a:t>
            </a:r>
            <a:endParaRPr lang="en-US" altLang="zh-CN" sz="4000"/>
          </a:p>
          <a:p>
            <a:pPr eaLnBrk="1" hangingPunct="1"/>
            <a:r>
              <a:rPr lang="en-US" altLang="zh-CN" sz="4000"/>
              <a:t>                     </a:t>
            </a:r>
            <a:r>
              <a:rPr lang="zh-CN" altLang="en-US" sz="4000"/>
              <a:t>风筝时的欢乐。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fade">
                                      <p:cBhvr>
                                        <p:cTn id="7"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文本框 31745"/>
          <p:cNvSpPr txBox="1">
            <a:spLocks noChangeArrowheads="1"/>
          </p:cNvSpPr>
          <p:nvPr/>
        </p:nvSpPr>
        <p:spPr bwMode="auto">
          <a:xfrm>
            <a:off x="533400" y="1981200"/>
            <a:ext cx="8382000" cy="3776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pPr>
            <a:r>
              <a:rPr lang="zh-CN" altLang="en-US" sz="4400" b="1">
                <a:latin typeface="楷体_GB2312" pitchFamily="1" charset="-122"/>
                <a:ea typeface="楷体_GB2312" pitchFamily="1" charset="-122"/>
              </a:rPr>
              <a:t>（     ）莺飞（          ），</a:t>
            </a:r>
          </a:p>
          <a:p>
            <a:pPr algn="just" eaLnBrk="1" hangingPunct="1">
              <a:spcBef>
                <a:spcPct val="50000"/>
              </a:spcBef>
            </a:pPr>
            <a:r>
              <a:rPr lang="zh-CN" altLang="en-US" sz="4400" b="1">
                <a:latin typeface="楷体_GB2312" pitchFamily="1" charset="-122"/>
                <a:ea typeface="楷体_GB2312" pitchFamily="1" charset="-122"/>
              </a:rPr>
              <a:t>拂堤（      ）醉（       ）。 </a:t>
            </a:r>
          </a:p>
          <a:p>
            <a:pPr algn="just" eaLnBrk="1" hangingPunct="1">
              <a:spcBef>
                <a:spcPct val="50000"/>
              </a:spcBef>
            </a:pPr>
            <a:r>
              <a:rPr lang="zh-CN" altLang="en-US" sz="4400" b="1">
                <a:latin typeface="楷体_GB2312" pitchFamily="1" charset="-122"/>
                <a:ea typeface="楷体_GB2312" pitchFamily="1" charset="-122"/>
              </a:rPr>
              <a:t>（     ）散学（          ），</a:t>
            </a:r>
          </a:p>
          <a:p>
            <a:pPr algn="just" eaLnBrk="1" hangingPunct="1">
              <a:spcBef>
                <a:spcPct val="50000"/>
              </a:spcBef>
            </a:pPr>
            <a:r>
              <a:rPr lang="zh-CN" altLang="en-US" sz="4400" b="1">
                <a:latin typeface="楷体_GB2312" pitchFamily="1" charset="-122"/>
                <a:ea typeface="楷体_GB2312" pitchFamily="1" charset="-122"/>
              </a:rPr>
              <a:t>（                     ）鸢。 </a:t>
            </a:r>
          </a:p>
        </p:txBody>
      </p:sp>
      <p:sp>
        <p:nvSpPr>
          <p:cNvPr id="31747" name="文本框 31746"/>
          <p:cNvSpPr txBox="1">
            <a:spLocks noChangeArrowheads="1"/>
          </p:cNvSpPr>
          <p:nvPr/>
        </p:nvSpPr>
        <p:spPr bwMode="auto">
          <a:xfrm>
            <a:off x="1219200" y="1981200"/>
            <a:ext cx="21336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a:solidFill>
                  <a:srgbClr val="0000FF"/>
                </a:solidFill>
                <a:latin typeface="Times New Roman" panose="02020603050405020304" pitchFamily="18" charset="0"/>
                <a:ea typeface="楷体_GB2312" pitchFamily="1" charset="-122"/>
              </a:rPr>
              <a:t>草长</a:t>
            </a:r>
          </a:p>
        </p:txBody>
      </p:sp>
      <p:sp>
        <p:nvSpPr>
          <p:cNvPr id="31748" name="文本框 31747"/>
          <p:cNvSpPr txBox="1">
            <a:spLocks noChangeArrowheads="1"/>
          </p:cNvSpPr>
          <p:nvPr/>
        </p:nvSpPr>
        <p:spPr bwMode="auto">
          <a:xfrm>
            <a:off x="5334000" y="1981200"/>
            <a:ext cx="30480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a:solidFill>
                  <a:srgbClr val="0000FF"/>
                </a:solidFill>
                <a:latin typeface="Times New Roman" panose="02020603050405020304" pitchFamily="18" charset="0"/>
                <a:ea typeface="楷体_GB2312" pitchFamily="1" charset="-122"/>
              </a:rPr>
              <a:t>二月天</a:t>
            </a:r>
          </a:p>
        </p:txBody>
      </p:sp>
      <p:sp>
        <p:nvSpPr>
          <p:cNvPr id="31749" name="文本框 31748"/>
          <p:cNvSpPr txBox="1">
            <a:spLocks noChangeArrowheads="1"/>
          </p:cNvSpPr>
          <p:nvPr/>
        </p:nvSpPr>
        <p:spPr bwMode="auto">
          <a:xfrm>
            <a:off x="2514600" y="2986088"/>
            <a:ext cx="18288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a:solidFill>
                  <a:srgbClr val="0000FF"/>
                </a:solidFill>
                <a:latin typeface="Times New Roman" panose="02020603050405020304" pitchFamily="18" charset="0"/>
                <a:ea typeface="楷体_GB2312" pitchFamily="1" charset="-122"/>
              </a:rPr>
              <a:t>杨柳</a:t>
            </a:r>
          </a:p>
        </p:txBody>
      </p:sp>
      <p:sp>
        <p:nvSpPr>
          <p:cNvPr id="31750" name="文本框 31749"/>
          <p:cNvSpPr txBox="1">
            <a:spLocks noChangeArrowheads="1"/>
          </p:cNvSpPr>
          <p:nvPr/>
        </p:nvSpPr>
        <p:spPr bwMode="auto">
          <a:xfrm>
            <a:off x="5715000" y="2986088"/>
            <a:ext cx="1846263"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a:solidFill>
                  <a:srgbClr val="0000FF"/>
                </a:solidFill>
                <a:latin typeface="Times New Roman" panose="02020603050405020304" pitchFamily="18" charset="0"/>
                <a:ea typeface="楷体_GB2312" pitchFamily="1" charset="-122"/>
              </a:rPr>
              <a:t>春烟</a:t>
            </a:r>
          </a:p>
        </p:txBody>
      </p:sp>
      <p:sp>
        <p:nvSpPr>
          <p:cNvPr id="31751" name="文本框 31750"/>
          <p:cNvSpPr txBox="1">
            <a:spLocks noChangeArrowheads="1"/>
          </p:cNvSpPr>
          <p:nvPr/>
        </p:nvSpPr>
        <p:spPr bwMode="auto">
          <a:xfrm>
            <a:off x="1066800" y="3990975"/>
            <a:ext cx="18288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400" b="1">
                <a:solidFill>
                  <a:srgbClr val="0000FF"/>
                </a:solidFill>
                <a:latin typeface="Times New Roman" panose="02020603050405020304" pitchFamily="18" charset="0"/>
                <a:ea typeface="楷体_GB2312" pitchFamily="1" charset="-122"/>
              </a:rPr>
              <a:t> </a:t>
            </a:r>
            <a:r>
              <a:rPr lang="zh-CN" altLang="en-US" sz="4400" b="1">
                <a:solidFill>
                  <a:srgbClr val="0000FF"/>
                </a:solidFill>
                <a:latin typeface="Times New Roman" panose="02020603050405020304" pitchFamily="18" charset="0"/>
                <a:ea typeface="楷体_GB2312" pitchFamily="1" charset="-122"/>
              </a:rPr>
              <a:t>儿童</a:t>
            </a:r>
          </a:p>
        </p:txBody>
      </p:sp>
      <p:sp>
        <p:nvSpPr>
          <p:cNvPr id="31752" name="文本框 31751"/>
          <p:cNvSpPr txBox="1">
            <a:spLocks noChangeArrowheads="1"/>
          </p:cNvSpPr>
          <p:nvPr/>
        </p:nvSpPr>
        <p:spPr bwMode="auto">
          <a:xfrm>
            <a:off x="5334000" y="3990975"/>
            <a:ext cx="25146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a:solidFill>
                  <a:srgbClr val="0000FF"/>
                </a:solidFill>
                <a:latin typeface="Times New Roman" panose="02020603050405020304" pitchFamily="18" charset="0"/>
                <a:ea typeface="楷体_GB2312" pitchFamily="1" charset="-122"/>
              </a:rPr>
              <a:t>归来早</a:t>
            </a:r>
          </a:p>
        </p:txBody>
      </p:sp>
      <p:sp>
        <p:nvSpPr>
          <p:cNvPr id="31753" name="文本框 31752"/>
          <p:cNvSpPr txBox="1">
            <a:spLocks noChangeArrowheads="1"/>
          </p:cNvSpPr>
          <p:nvPr/>
        </p:nvSpPr>
        <p:spPr bwMode="auto">
          <a:xfrm>
            <a:off x="2286000" y="4995863"/>
            <a:ext cx="38862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400" b="1">
                <a:solidFill>
                  <a:srgbClr val="0000FF"/>
                </a:solidFill>
                <a:latin typeface="Times New Roman" panose="02020603050405020304" pitchFamily="18" charset="0"/>
                <a:ea typeface="楷体_GB2312" pitchFamily="1" charset="-122"/>
              </a:rPr>
              <a:t>忙趁东风放纸</a:t>
            </a:r>
          </a:p>
        </p:txBody>
      </p:sp>
      <p:sp>
        <p:nvSpPr>
          <p:cNvPr id="20490" name="动作按钮: 后退或前一项 31753">
            <a:hlinkClick r:id="rId2" action="ppaction://hlinksldjump" highlightClick="1"/>
          </p:cNvPr>
          <p:cNvSpPr>
            <a:spLocks noChangeArrowheads="1"/>
          </p:cNvSpPr>
          <p:nvPr/>
        </p:nvSpPr>
        <p:spPr bwMode="auto">
          <a:xfrm>
            <a:off x="8153400" y="6019800"/>
            <a:ext cx="609600" cy="533400"/>
          </a:xfrm>
          <a:prstGeom prst="actionButtonBackPrevious">
            <a:avLst/>
          </a:prstGeom>
          <a:solidFill>
            <a:schemeClr val="accent1"/>
          </a:solidFill>
          <a:ln w="9525">
            <a:solidFill>
              <a:schemeClr val="tx1"/>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1" name="同侧圆角矩形 2"/>
          <p:cNvSpPr>
            <a:spLocks noChangeArrowheads="1"/>
          </p:cNvSpPr>
          <p:nvPr/>
        </p:nvSpPr>
        <p:spPr bwMode="auto">
          <a:xfrm>
            <a:off x="468313" y="12684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随堂练习</a:t>
            </a:r>
          </a:p>
        </p:txBody>
      </p:sp>
      <p:sp>
        <p:nvSpPr>
          <p:cNvPr id="20492" name="直线连接符 21"/>
          <p:cNvSpPr>
            <a:spLocks noChangeShapeType="1"/>
          </p:cNvSpPr>
          <p:nvPr/>
        </p:nvSpPr>
        <p:spPr bwMode="auto">
          <a:xfrm flipV="1">
            <a:off x="468313" y="1844675"/>
            <a:ext cx="2071687" cy="6350"/>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checkerboard(across)">
                                      <p:cBhvr>
                                        <p:cTn id="7" dur="500"/>
                                        <p:tgtEl>
                                          <p:spTgt spid="317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48"/>
                                        </p:tgtEl>
                                        <p:attrNameLst>
                                          <p:attrName>style.visibility</p:attrName>
                                        </p:attrNameLst>
                                      </p:cBhvr>
                                      <p:to>
                                        <p:strVal val="visible"/>
                                      </p:to>
                                    </p:set>
                                    <p:animEffect transition="in" filter="blinds(horizontal)">
                                      <p:cBhvr>
                                        <p:cTn id="12" dur="500"/>
                                        <p:tgtEl>
                                          <p:spTgt spid="3174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box(in)">
                                      <p:cBhvr>
                                        <p:cTn id="17" dur="500"/>
                                        <p:tgtEl>
                                          <p:spTgt spid="3174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750"/>
                                        </p:tgtEl>
                                        <p:attrNameLst>
                                          <p:attrName>style.visibility</p:attrName>
                                        </p:attrNameLst>
                                      </p:cBhvr>
                                      <p:to>
                                        <p:strVal val="visible"/>
                                      </p:to>
                                    </p:set>
                                    <p:animEffect transition="in" filter="blinds(horizontal)">
                                      <p:cBhvr>
                                        <p:cTn id="22" dur="500"/>
                                        <p:tgtEl>
                                          <p:spTgt spid="3175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751"/>
                                        </p:tgtEl>
                                        <p:attrNameLst>
                                          <p:attrName>style.visibility</p:attrName>
                                        </p:attrNameLst>
                                      </p:cBhvr>
                                      <p:to>
                                        <p:strVal val="visible"/>
                                      </p:to>
                                    </p:set>
                                    <p:animEffect transition="in" filter="blinds(horizontal)">
                                      <p:cBhvr>
                                        <p:cTn id="27" dur="500"/>
                                        <p:tgtEl>
                                          <p:spTgt spid="3175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1752"/>
                                        </p:tgtEl>
                                        <p:attrNameLst>
                                          <p:attrName>style.visibility</p:attrName>
                                        </p:attrNameLst>
                                      </p:cBhvr>
                                      <p:to>
                                        <p:strVal val="visible"/>
                                      </p:to>
                                    </p:set>
                                    <p:animEffect transition="in" filter="checkerboard(across)">
                                      <p:cBhvr>
                                        <p:cTn id="32" dur="500"/>
                                        <p:tgtEl>
                                          <p:spTgt spid="3175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1753"/>
                                        </p:tgtEl>
                                        <p:attrNameLst>
                                          <p:attrName>style.visibility</p:attrName>
                                        </p:attrNameLst>
                                      </p:cBhvr>
                                      <p:to>
                                        <p:strVal val="visible"/>
                                      </p:to>
                                    </p:set>
                                    <p:animEffect transition="in" filter="dissolve">
                                      <p:cBhvr>
                                        <p:cTn id="37" dur="500"/>
                                        <p:tgtEl>
                                          <p:spTgt spid="31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P spid="31750" grpId="0"/>
      <p:bldP spid="31751" grpId="0"/>
      <p:bldP spid="31752" grpId="0"/>
      <p:bldP spid="3175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矩形 32769"/>
          <p:cNvSpPr>
            <a:spLocks noChangeArrowheads="1"/>
          </p:cNvSpPr>
          <p:nvPr/>
        </p:nvSpPr>
        <p:spPr bwMode="auto">
          <a:xfrm>
            <a:off x="3081338" y="3200400"/>
            <a:ext cx="9144000"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07" name="文本框 32770"/>
          <p:cNvSpPr txBox="1">
            <a:spLocks noChangeArrowheads="1"/>
          </p:cNvSpPr>
          <p:nvPr/>
        </p:nvSpPr>
        <p:spPr bwMode="auto">
          <a:xfrm>
            <a:off x="252413" y="2781300"/>
            <a:ext cx="8305800" cy="3170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4000" b="1">
                <a:latin typeface="Times New Roman" panose="02020603050405020304" pitchFamily="18" charset="0"/>
                <a:ea typeface="楷体_GB2312" pitchFamily="1" charset="-122"/>
              </a:rPr>
              <a:t>散（</a:t>
            </a:r>
            <a:r>
              <a:rPr lang="en-US" altLang="zh-CN" sz="4000" b="1">
                <a:latin typeface="Times New Roman" panose="02020603050405020304" pitchFamily="18" charset="0"/>
                <a:ea typeface="楷体_GB2312" pitchFamily="1" charset="-122"/>
              </a:rPr>
              <a:t>s</a:t>
            </a:r>
            <a:r>
              <a:rPr lang="zh-CN" altLang="en-US" sz="4000" b="1">
                <a:latin typeface="Calibri" panose="020F0502020204030204" pitchFamily="34" charset="0"/>
              </a:rPr>
              <a:t>à</a:t>
            </a:r>
            <a:r>
              <a:rPr lang="en-US" altLang="zh-CN" sz="4000" b="1">
                <a:latin typeface="宋体" panose="02010600030101010101" pitchFamily="2" charset="-122"/>
              </a:rPr>
              <a:t>n s</a:t>
            </a:r>
            <a:r>
              <a:rPr lang="zh-CN" altLang="en-US" sz="4000" b="1">
                <a:latin typeface="宋体" panose="02010600030101010101" pitchFamily="2" charset="-122"/>
              </a:rPr>
              <a:t>ǎ</a:t>
            </a:r>
            <a:r>
              <a:rPr lang="en-US" altLang="zh-CN" sz="4000" b="1">
                <a:latin typeface="宋体" panose="02010600030101010101" pitchFamily="2" charset="-122"/>
              </a:rPr>
              <a:t>n  </a:t>
            </a:r>
            <a:r>
              <a:rPr lang="zh-CN" altLang="en-US" sz="4000" b="1">
                <a:latin typeface="Times New Roman" panose="02020603050405020304" pitchFamily="18" charset="0"/>
                <a:ea typeface="楷体_GB2312" pitchFamily="1" charset="-122"/>
              </a:rPr>
              <a:t>）趁（</a:t>
            </a:r>
            <a:r>
              <a:rPr lang="en-US" altLang="zh-CN" sz="4000" b="1">
                <a:latin typeface="zypyyb" pitchFamily="2" charset="-122"/>
                <a:ea typeface="zypyyb" pitchFamily="2" charset="-122"/>
              </a:rPr>
              <a:t>ch</a:t>
            </a:r>
            <a:r>
              <a:rPr lang="en-US" altLang="zh-CN" sz="4000" b="1">
                <a:latin typeface="Times New Roman" panose="02020603050405020304" pitchFamily="18" charset="0"/>
                <a:ea typeface="zypyyb" pitchFamily="2" charset="-122"/>
              </a:rPr>
              <a:t>è</a:t>
            </a:r>
            <a:r>
              <a:rPr lang="en-US" altLang="zh-CN" sz="4000" b="1">
                <a:latin typeface="zypyyb" pitchFamily="2" charset="-122"/>
                <a:ea typeface="zypyyb" pitchFamily="2" charset="-122"/>
              </a:rPr>
              <a:t>n  c</a:t>
            </a:r>
            <a:r>
              <a:rPr lang="en-US" altLang="zh-CN" sz="4000" b="1">
                <a:latin typeface="Times New Roman" panose="02020603050405020304" pitchFamily="18" charset="0"/>
                <a:ea typeface="zypyyb" pitchFamily="2" charset="-122"/>
              </a:rPr>
              <a:t>è</a:t>
            </a:r>
            <a:r>
              <a:rPr lang="en-US" altLang="zh-CN" sz="4000" b="1">
                <a:latin typeface="zypyyb" pitchFamily="2" charset="-122"/>
                <a:ea typeface="zypyyb" pitchFamily="2" charset="-122"/>
              </a:rPr>
              <a:t>n</a:t>
            </a:r>
            <a:r>
              <a:rPr lang="en-US" altLang="zh-CN" sz="4000" b="1">
                <a:latin typeface="Times New Roman" panose="02020603050405020304" pitchFamily="18" charset="0"/>
                <a:ea typeface="楷体_GB2312" pitchFamily="1" charset="-122"/>
              </a:rPr>
              <a:t> </a:t>
            </a:r>
            <a:r>
              <a:rPr lang="zh-CN" altLang="en-US" sz="4000" b="1">
                <a:latin typeface="Times New Roman" panose="02020603050405020304" pitchFamily="18" charset="0"/>
                <a:ea typeface="楷体_GB2312" pitchFamily="1" charset="-122"/>
              </a:rPr>
              <a:t>）</a:t>
            </a:r>
          </a:p>
          <a:p>
            <a:pPr eaLnBrk="1" hangingPunct="1">
              <a:lnSpc>
                <a:spcPct val="135000"/>
              </a:lnSpc>
              <a:spcBef>
                <a:spcPct val="50000"/>
              </a:spcBef>
            </a:pPr>
            <a:r>
              <a:rPr lang="zh-CN" altLang="en-US" sz="4000" b="1">
                <a:latin typeface="Times New Roman" panose="02020603050405020304" pitchFamily="18" charset="0"/>
                <a:ea typeface="楷体_GB2312" pitchFamily="1" charset="-122"/>
              </a:rPr>
              <a:t>归（</a:t>
            </a:r>
            <a:r>
              <a:rPr lang="en-US" altLang="zh-CN" sz="4000" b="1">
                <a:latin typeface="宋体" panose="02010600030101010101" pitchFamily="2" charset="-122"/>
              </a:rPr>
              <a:t>ɡuī</a:t>
            </a:r>
            <a:r>
              <a:rPr lang="en-US" altLang="zh-CN" sz="4000" b="1">
                <a:latin typeface="zypyyb" pitchFamily="2" charset="-122"/>
                <a:ea typeface="zypyyb" pitchFamily="2" charset="-122"/>
              </a:rPr>
              <a:t>  </a:t>
            </a:r>
            <a:r>
              <a:rPr lang="en-US" altLang="zh-CN" sz="4000" b="1">
                <a:latin typeface="宋体" panose="02010600030101010101" pitchFamily="2" charset="-122"/>
              </a:rPr>
              <a:t>ɡuī</a:t>
            </a:r>
            <a:r>
              <a:rPr lang="en-US" altLang="zh-CN" sz="4000" b="1">
                <a:latin typeface="Times New Roman" panose="02020603050405020304" pitchFamily="18" charset="0"/>
                <a:ea typeface="楷体_GB2312" pitchFamily="1" charset="-122"/>
              </a:rPr>
              <a:t> </a:t>
            </a:r>
            <a:r>
              <a:rPr lang="zh-CN" altLang="en-US" sz="4000" b="1">
                <a:latin typeface="Times New Roman" panose="02020603050405020304" pitchFamily="18" charset="0"/>
                <a:ea typeface="楷体_GB2312" pitchFamily="1" charset="-122"/>
              </a:rPr>
              <a:t>）莺（yīnɡ</a:t>
            </a:r>
            <a:r>
              <a:rPr lang="en-US" altLang="zh-CN" sz="4000" b="1">
                <a:latin typeface="zypyyb" pitchFamily="2" charset="-122"/>
                <a:ea typeface="zypyyb" pitchFamily="2" charset="-122"/>
              </a:rPr>
              <a:t>  yīn</a:t>
            </a:r>
            <a:r>
              <a:rPr lang="en-US" altLang="zh-CN" sz="4000" b="1">
                <a:latin typeface="Times New Roman" panose="02020603050405020304" pitchFamily="18" charset="0"/>
                <a:ea typeface="楷体_GB2312" pitchFamily="1" charset="-122"/>
              </a:rPr>
              <a:t> </a:t>
            </a:r>
            <a:r>
              <a:rPr lang="zh-CN" altLang="en-US" sz="4000" b="1">
                <a:latin typeface="Times New Roman" panose="02020603050405020304" pitchFamily="18" charset="0"/>
                <a:ea typeface="楷体_GB2312" pitchFamily="1" charset="-122"/>
              </a:rPr>
              <a:t>）</a:t>
            </a:r>
          </a:p>
          <a:p>
            <a:pPr eaLnBrk="1" hangingPunct="1">
              <a:lnSpc>
                <a:spcPct val="135000"/>
              </a:lnSpc>
              <a:spcBef>
                <a:spcPct val="50000"/>
              </a:spcBef>
            </a:pPr>
            <a:r>
              <a:rPr lang="zh-CN" altLang="en-US" sz="4000" b="1">
                <a:latin typeface="Times New Roman" panose="02020603050405020304" pitchFamily="18" charset="0"/>
                <a:ea typeface="楷体_GB2312" pitchFamily="1" charset="-122"/>
              </a:rPr>
              <a:t>拂（</a:t>
            </a:r>
            <a:r>
              <a:rPr lang="en-US" altLang="zh-CN" sz="4000" b="1">
                <a:latin typeface="zypyyb" pitchFamily="2" charset="-122"/>
                <a:ea typeface="zypyyb" pitchFamily="2" charset="-122"/>
              </a:rPr>
              <a:t>f</a:t>
            </a:r>
            <a:r>
              <a:rPr lang="en-US" altLang="zh-CN" sz="4000" b="1">
                <a:latin typeface="Times New Roman" panose="02020603050405020304" pitchFamily="18" charset="0"/>
                <a:ea typeface="zypyyb" pitchFamily="2" charset="-122"/>
              </a:rPr>
              <a:t>ú</a:t>
            </a:r>
            <a:r>
              <a:rPr lang="en-US" altLang="zh-CN" sz="4000" b="1">
                <a:latin typeface="zypyyb" pitchFamily="2" charset="-122"/>
                <a:ea typeface="zypyyb" pitchFamily="2" charset="-122"/>
              </a:rPr>
              <a:t>   fū</a:t>
            </a:r>
            <a:r>
              <a:rPr lang="en-US" altLang="zh-CN" sz="4000" b="1">
                <a:latin typeface="Times New Roman" panose="02020603050405020304" pitchFamily="18" charset="0"/>
                <a:ea typeface="楷体_GB2312" pitchFamily="1" charset="-122"/>
              </a:rPr>
              <a:t>   </a:t>
            </a:r>
            <a:r>
              <a:rPr lang="zh-CN" altLang="en-US" sz="4000" b="1">
                <a:latin typeface="Times New Roman" panose="02020603050405020304" pitchFamily="18" charset="0"/>
                <a:ea typeface="楷体_GB2312" pitchFamily="1" charset="-122"/>
              </a:rPr>
              <a:t>）醉（zú</a:t>
            </a:r>
            <a:r>
              <a:rPr lang="en-US" altLang="zh-CN" sz="4000" b="1">
                <a:latin typeface="zypyyb" pitchFamily="2" charset="-122"/>
                <a:ea typeface="zypyyb" pitchFamily="2" charset="-122"/>
              </a:rPr>
              <a:t>   </a:t>
            </a:r>
            <a:r>
              <a:rPr lang="en-US" altLang="zh-CN" sz="4000" b="1">
                <a:latin typeface="宋体" panose="02010600030101010101" pitchFamily="2" charset="-122"/>
                <a:sym typeface="宋体" panose="02010600030101010101" pitchFamily="2" charset="-122"/>
              </a:rPr>
              <a:t>zuì</a:t>
            </a:r>
            <a:r>
              <a:rPr lang="en-US" altLang="zh-CN" sz="4000" b="1">
                <a:latin typeface="Times New Roman" panose="02020603050405020304" pitchFamily="18" charset="0"/>
                <a:ea typeface="楷体_GB2312" pitchFamily="1" charset="-122"/>
              </a:rPr>
              <a:t> </a:t>
            </a:r>
            <a:r>
              <a:rPr lang="zh-CN" altLang="en-US" sz="4000" b="1">
                <a:latin typeface="Times New Roman" panose="02020603050405020304" pitchFamily="18" charset="0"/>
                <a:ea typeface="楷体_GB2312" pitchFamily="1" charset="-122"/>
              </a:rPr>
              <a:t>）</a:t>
            </a:r>
          </a:p>
        </p:txBody>
      </p:sp>
      <p:sp>
        <p:nvSpPr>
          <p:cNvPr id="21508" name="文本框 32771"/>
          <p:cNvSpPr txBox="1">
            <a:spLocks noChangeArrowheads="1"/>
          </p:cNvSpPr>
          <p:nvPr/>
        </p:nvSpPr>
        <p:spPr bwMode="auto">
          <a:xfrm>
            <a:off x="684213" y="1412875"/>
            <a:ext cx="5214937"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800" b="1">
                <a:solidFill>
                  <a:srgbClr val="FF0000"/>
                </a:solidFill>
                <a:latin typeface="Times New Roman" panose="02020603050405020304" pitchFamily="18" charset="0"/>
                <a:ea typeface="楷体_GB2312" pitchFamily="1" charset="-122"/>
              </a:rPr>
              <a:t>选择正确的读音</a:t>
            </a:r>
          </a:p>
        </p:txBody>
      </p:sp>
      <p:pic>
        <p:nvPicPr>
          <p:cNvPr id="21509" name="图片 32772" descr="BD21313_"/>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827088" y="836613"/>
            <a:ext cx="6308725" cy="217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74" name="文本框 32773"/>
          <p:cNvSpPr txBox="1">
            <a:spLocks noChangeArrowheads="1"/>
          </p:cNvSpPr>
          <p:nvPr/>
        </p:nvSpPr>
        <p:spPr bwMode="auto">
          <a:xfrm>
            <a:off x="1230313" y="2927350"/>
            <a:ext cx="1012825" cy="700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latin typeface="宋体" panose="02010600030101010101" pitchFamily="2" charset="-122"/>
              </a:rPr>
              <a:t>s</a:t>
            </a:r>
            <a:r>
              <a:rPr lang="zh-CN" altLang="en-US" sz="4000" b="1">
                <a:solidFill>
                  <a:srgbClr val="FF0000"/>
                </a:solidFill>
                <a:latin typeface="Calibri" panose="020F0502020204030204" pitchFamily="34" charset="0"/>
              </a:rPr>
              <a:t>à</a:t>
            </a:r>
            <a:r>
              <a:rPr lang="en-US" altLang="zh-CN" sz="4000" b="1">
                <a:solidFill>
                  <a:srgbClr val="FF0000"/>
                </a:solidFill>
                <a:latin typeface="宋体" panose="02010600030101010101" pitchFamily="2" charset="-122"/>
              </a:rPr>
              <a:t>n</a:t>
            </a:r>
          </a:p>
        </p:txBody>
      </p:sp>
      <p:sp>
        <p:nvSpPr>
          <p:cNvPr id="32775" name="文本框 32774"/>
          <p:cNvSpPr txBox="1">
            <a:spLocks noChangeArrowheads="1"/>
          </p:cNvSpPr>
          <p:nvPr/>
        </p:nvSpPr>
        <p:spPr bwMode="auto">
          <a:xfrm>
            <a:off x="1230313" y="4076700"/>
            <a:ext cx="1036637"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latin typeface="宋体" panose="02010600030101010101" pitchFamily="2" charset="-122"/>
              </a:rPr>
              <a:t>ɡuī</a:t>
            </a:r>
            <a:r>
              <a:rPr lang="en-US" altLang="zh-CN" sz="4000" b="1">
                <a:solidFill>
                  <a:srgbClr val="FF0000"/>
                </a:solidFill>
                <a:latin typeface="Times New Roman" panose="02020603050405020304" pitchFamily="18" charset="0"/>
                <a:ea typeface="楷体_GB2312" pitchFamily="1" charset="-122"/>
              </a:rPr>
              <a:t> </a:t>
            </a:r>
          </a:p>
        </p:txBody>
      </p:sp>
      <p:sp>
        <p:nvSpPr>
          <p:cNvPr id="32776" name="文本框 32775"/>
          <p:cNvSpPr txBox="1">
            <a:spLocks noChangeArrowheads="1"/>
          </p:cNvSpPr>
          <p:nvPr/>
        </p:nvSpPr>
        <p:spPr bwMode="auto">
          <a:xfrm>
            <a:off x="-755650" y="5229225"/>
            <a:ext cx="35052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latin typeface="zypyyb" pitchFamily="2" charset="-122"/>
                <a:ea typeface="zypyyb" pitchFamily="2" charset="-122"/>
              </a:rPr>
              <a:t>        f</a:t>
            </a:r>
            <a:r>
              <a:rPr lang="en-US" altLang="zh-CN" sz="4000" b="1">
                <a:solidFill>
                  <a:srgbClr val="FF0000"/>
                </a:solidFill>
                <a:latin typeface="Times New Roman" panose="02020603050405020304" pitchFamily="18" charset="0"/>
                <a:ea typeface="zypyyb" pitchFamily="2" charset="-122"/>
              </a:rPr>
              <a:t>ú</a:t>
            </a:r>
            <a:endParaRPr lang="en-US" altLang="zh-CN" sz="4000" b="1">
              <a:solidFill>
                <a:srgbClr val="FF0000"/>
              </a:solidFill>
              <a:latin typeface="zypyyb" pitchFamily="2" charset="-122"/>
              <a:ea typeface="zypyyb" pitchFamily="2" charset="-122"/>
            </a:endParaRPr>
          </a:p>
        </p:txBody>
      </p:sp>
      <p:sp>
        <p:nvSpPr>
          <p:cNvPr id="32777" name="文本框 32776"/>
          <p:cNvSpPr txBox="1">
            <a:spLocks noChangeArrowheads="1"/>
          </p:cNvSpPr>
          <p:nvPr/>
        </p:nvSpPr>
        <p:spPr bwMode="auto">
          <a:xfrm>
            <a:off x="4813300" y="2927350"/>
            <a:ext cx="1716088" cy="700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latin typeface="zypyyb" pitchFamily="2" charset="-122"/>
                <a:ea typeface="zypyyb" pitchFamily="2" charset="-122"/>
              </a:rPr>
              <a:t> ch</a:t>
            </a:r>
            <a:r>
              <a:rPr lang="en-US" altLang="zh-CN" sz="4000" b="1">
                <a:solidFill>
                  <a:srgbClr val="FF0000"/>
                </a:solidFill>
                <a:latin typeface="Times New Roman" panose="02020603050405020304" pitchFamily="18" charset="0"/>
                <a:ea typeface="zypyyb" pitchFamily="2" charset="-122"/>
              </a:rPr>
              <a:t>è</a:t>
            </a:r>
            <a:r>
              <a:rPr lang="en-US" altLang="zh-CN" sz="4000" b="1">
                <a:solidFill>
                  <a:srgbClr val="FF0000"/>
                </a:solidFill>
                <a:latin typeface="zypyyb" pitchFamily="2" charset="-122"/>
                <a:ea typeface="zypyyb" pitchFamily="2" charset="-122"/>
              </a:rPr>
              <a:t>n</a:t>
            </a:r>
          </a:p>
        </p:txBody>
      </p:sp>
      <p:sp>
        <p:nvSpPr>
          <p:cNvPr id="32778" name="文本框 32777"/>
          <p:cNvSpPr txBox="1">
            <a:spLocks noChangeArrowheads="1"/>
          </p:cNvSpPr>
          <p:nvPr/>
        </p:nvSpPr>
        <p:spPr bwMode="auto">
          <a:xfrm>
            <a:off x="4983163" y="4076700"/>
            <a:ext cx="131762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dirty="0" err="1">
                <a:solidFill>
                  <a:srgbClr val="FF0000"/>
                </a:solidFill>
                <a:latin typeface="zypyyb" pitchFamily="2" charset="-122"/>
                <a:ea typeface="zypyyb" pitchFamily="2" charset="-122"/>
              </a:rPr>
              <a:t>yīnɡ</a:t>
            </a:r>
            <a:endParaRPr lang="en-US" altLang="zh-CN" sz="4000" b="1" dirty="0">
              <a:solidFill>
                <a:srgbClr val="FF0000"/>
              </a:solidFill>
              <a:latin typeface="zypyyb" pitchFamily="2" charset="-122"/>
              <a:ea typeface="zypyyb" pitchFamily="2" charset="-122"/>
            </a:endParaRPr>
          </a:p>
        </p:txBody>
      </p:sp>
      <p:sp>
        <p:nvSpPr>
          <p:cNvPr id="32779" name="文本框 32778"/>
          <p:cNvSpPr txBox="1">
            <a:spLocks noChangeArrowheads="1"/>
          </p:cNvSpPr>
          <p:nvPr/>
        </p:nvSpPr>
        <p:spPr bwMode="auto">
          <a:xfrm>
            <a:off x="6300788" y="5229225"/>
            <a:ext cx="11207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latin typeface="宋体" panose="02010600030101010101" pitchFamily="2" charset="-122"/>
              </a:rPr>
              <a:t>zuì</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Effect transition="in" filter="dissolve">
                                      <p:cBhvr>
                                        <p:cTn id="7" dur="500"/>
                                        <p:tgtEl>
                                          <p:spTgt spid="3277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2775"/>
                                        </p:tgtEl>
                                        <p:attrNameLst>
                                          <p:attrName>style.visibility</p:attrName>
                                        </p:attrNameLst>
                                      </p:cBhvr>
                                      <p:to>
                                        <p:strVal val="visible"/>
                                      </p:to>
                                    </p:set>
                                    <p:animEffect transition="in" filter="dissolve">
                                      <p:cBhvr>
                                        <p:cTn id="12" dur="500"/>
                                        <p:tgtEl>
                                          <p:spTgt spid="3277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2776"/>
                                        </p:tgtEl>
                                        <p:attrNameLst>
                                          <p:attrName>style.visibility</p:attrName>
                                        </p:attrNameLst>
                                      </p:cBhvr>
                                      <p:to>
                                        <p:strVal val="visible"/>
                                      </p:to>
                                    </p:set>
                                    <p:animEffect transition="in" filter="dissolve">
                                      <p:cBhvr>
                                        <p:cTn id="17" dur="500"/>
                                        <p:tgtEl>
                                          <p:spTgt spid="3277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2777"/>
                                        </p:tgtEl>
                                        <p:attrNameLst>
                                          <p:attrName>style.visibility</p:attrName>
                                        </p:attrNameLst>
                                      </p:cBhvr>
                                      <p:to>
                                        <p:strVal val="visible"/>
                                      </p:to>
                                    </p:set>
                                    <p:animEffect transition="in" filter="dissolve">
                                      <p:cBhvr>
                                        <p:cTn id="22" dur="500"/>
                                        <p:tgtEl>
                                          <p:spTgt spid="3277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2778"/>
                                        </p:tgtEl>
                                        <p:attrNameLst>
                                          <p:attrName>style.visibility</p:attrName>
                                        </p:attrNameLst>
                                      </p:cBhvr>
                                      <p:to>
                                        <p:strVal val="visible"/>
                                      </p:to>
                                    </p:set>
                                    <p:animEffect transition="in" filter="dissolve">
                                      <p:cBhvr>
                                        <p:cTn id="27" dur="500"/>
                                        <p:tgtEl>
                                          <p:spTgt spid="3277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2779"/>
                                        </p:tgtEl>
                                        <p:attrNameLst>
                                          <p:attrName>style.visibility</p:attrName>
                                        </p:attrNameLst>
                                      </p:cBhvr>
                                      <p:to>
                                        <p:strVal val="visible"/>
                                      </p:to>
                                    </p:set>
                                    <p:animEffect transition="in" filter="dissolve">
                                      <p:cBhvr>
                                        <p:cTn id="32" dur="500"/>
                                        <p:tgtEl>
                                          <p:spTgt spid="3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p:bldP spid="32775" grpId="0"/>
      <p:bldP spid="32776" grpId="0"/>
      <p:bldP spid="32777" grpId="0"/>
      <p:bldP spid="32778" grpId="0"/>
      <p:bldP spid="3277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sp>
        <p:nvSpPr>
          <p:cNvPr id="4099" name="TextBox 1"/>
          <p:cNvSpPr>
            <a:spLocks noChangeArrowheads="1"/>
          </p:cNvSpPr>
          <p:nvPr/>
        </p:nvSpPr>
        <p:spPr bwMode="auto">
          <a:xfrm>
            <a:off x="2286000" y="1144588"/>
            <a:ext cx="4572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5400" b="1">
                <a:solidFill>
                  <a:srgbClr val="00B0F0"/>
                </a:solidFill>
                <a:latin typeface="MingLiU-ExtB" panose="02020500000000000000" pitchFamily="18" charset="-120"/>
                <a:sym typeface="MingLiU-ExtB" panose="02020500000000000000" pitchFamily="18" charset="-120"/>
              </a:rPr>
              <a:t>5</a:t>
            </a:r>
            <a:r>
              <a:rPr lang="en-US" altLang="zh-CN" sz="5400" b="1">
                <a:solidFill>
                  <a:srgbClr val="00B0F0"/>
                </a:solidFill>
                <a:latin typeface="MingLiU-ExtB" panose="02020500000000000000" pitchFamily="18" charset="-120"/>
                <a:ea typeface="MingLiU-ExtB" panose="02020500000000000000" pitchFamily="18" charset="-120"/>
                <a:sym typeface="MingLiU-ExtB" panose="02020500000000000000" pitchFamily="18" charset="-120"/>
              </a:rPr>
              <a:t>  </a:t>
            </a:r>
            <a:r>
              <a:rPr lang="zh-CN" altLang="en-US" sz="4800" b="1">
                <a:solidFill>
                  <a:srgbClr val="000000"/>
                </a:solidFill>
                <a:latin typeface="黑体" panose="02010609060101010101" pitchFamily="49" charset="-122"/>
                <a:ea typeface="黑体" panose="02010609060101010101" pitchFamily="49" charset="-122"/>
                <a:sym typeface="黑体" panose="02010609060101010101" pitchFamily="49" charset="-122"/>
              </a:rPr>
              <a:t>古诗两首</a:t>
            </a:r>
            <a:endParaRPr lang="zh-CN" altLang="en-US" sz="4800">
              <a:solidFill>
                <a:srgbClr val="000000"/>
              </a:solidFill>
              <a:latin typeface="黑体" panose="02010609060101010101" pitchFamily="49" charset="-122"/>
              <a:ea typeface="黑体" panose="02010609060101010101" pitchFamily="49" charset="-122"/>
              <a:sym typeface="黑体" panose="02010609060101010101" pitchFamily="49" charset="-122"/>
            </a:endParaRPr>
          </a:p>
        </p:txBody>
      </p:sp>
      <p:sp>
        <p:nvSpPr>
          <p:cNvPr id="4100" name="直线连接符 21"/>
          <p:cNvSpPr>
            <a:spLocks noChangeShapeType="1"/>
          </p:cNvSpPr>
          <p:nvPr/>
        </p:nvSpPr>
        <p:spPr bwMode="auto">
          <a:xfrm>
            <a:off x="2700338" y="1989138"/>
            <a:ext cx="3816350" cy="1587"/>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pic>
        <p:nvPicPr>
          <p:cNvPr id="4101" name="Picture 4" descr="C:\Users\duyanlin\Desktop\二年级上学路上.pn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911225" y="2443163"/>
            <a:ext cx="5167313" cy="3524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02" name="TextBox 1"/>
          <p:cNvSpPr>
            <a:spLocks noChangeArrowheads="1"/>
          </p:cNvSpPr>
          <p:nvPr/>
        </p:nvSpPr>
        <p:spPr bwMode="auto">
          <a:xfrm>
            <a:off x="3730625" y="2611438"/>
            <a:ext cx="4572000"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4800">
                <a:solidFill>
                  <a:srgbClr val="000000"/>
                </a:solidFill>
                <a:latin typeface="黑体" panose="02010609060101010101" pitchFamily="49" charset="-122"/>
                <a:ea typeface="黑体" panose="02010609060101010101" pitchFamily="49" charset="-122"/>
                <a:sym typeface="黑体" panose="02010609060101010101" pitchFamily="49" charset="-122"/>
              </a:rPr>
              <a:t>村居</a:t>
            </a:r>
          </a:p>
        </p:txBody>
      </p:sp>
      <p:sp>
        <p:nvSpPr>
          <p:cNvPr id="4103" name="直线连接符 21"/>
          <p:cNvSpPr>
            <a:spLocks noChangeShapeType="1"/>
          </p:cNvSpPr>
          <p:nvPr/>
        </p:nvSpPr>
        <p:spPr bwMode="auto">
          <a:xfrm>
            <a:off x="5159375" y="3348038"/>
            <a:ext cx="1698625" cy="1587"/>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grpSp>
        <p:nvGrpSpPr>
          <p:cNvPr id="5123" name="组合 10"/>
          <p:cNvGrpSpPr/>
          <p:nvPr/>
        </p:nvGrpSpPr>
        <p:grpSpPr bwMode="auto">
          <a:xfrm>
            <a:off x="268288" y="1125538"/>
            <a:ext cx="2255837" cy="569912"/>
            <a:chOff x="0" y="0"/>
            <a:chExt cx="2256668" cy="571008"/>
          </a:xfrm>
        </p:grpSpPr>
        <p:sp>
          <p:nvSpPr>
            <p:cNvPr id="5126" name="直线连接符 21"/>
            <p:cNvSpPr>
              <a:spLocks noChangeShapeType="1"/>
            </p:cNvSpPr>
            <p:nvPr/>
          </p:nvSpPr>
          <p:spPr bwMode="auto">
            <a:xfrm flipV="1">
              <a:off x="0" y="564646"/>
              <a:ext cx="2256668" cy="6362"/>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sp>
          <p:nvSpPr>
            <p:cNvPr id="5127" name="同侧圆角矩形 23"/>
            <p:cNvSpPr>
              <a:spLocks noChangeArrowheads="1"/>
            </p:cNvSpPr>
            <p:nvPr/>
          </p:nvSpPr>
          <p:spPr bwMode="auto">
            <a:xfrm>
              <a:off x="184218" y="0"/>
              <a:ext cx="2000987" cy="516929"/>
            </a:xfrm>
            <a:custGeom>
              <a:avLst/>
              <a:gdLst>
                <a:gd name="T0" fmla="*/ 0 w 2000987"/>
                <a:gd name="T1" fmla="*/ 0 h 516929"/>
                <a:gd name="T2" fmla="*/ 2000987 w 2000987"/>
                <a:gd name="T3" fmla="*/ 516929 h 516929"/>
              </a:gdLst>
              <a:ahLst/>
              <a:cxnLst/>
              <a:rect l="T0" t="T1" r="T2" b="T3"/>
              <a:pathLst>
                <a:path w="2000987" h="516929">
                  <a:moveTo>
                    <a:pt x="86156" y="0"/>
                  </a:moveTo>
                  <a:lnTo>
                    <a:pt x="1914830" y="0"/>
                  </a:lnTo>
                  <a:cubicBezTo>
                    <a:pt x="1962413" y="0"/>
                    <a:pt x="2000986" y="38573"/>
                    <a:pt x="2000986" y="86156"/>
                  </a:cubicBezTo>
                  <a:lnTo>
                    <a:pt x="2000987" y="516929"/>
                  </a:lnTo>
                  <a:lnTo>
                    <a:pt x="0" y="516929"/>
                  </a:lnTo>
                  <a:lnTo>
                    <a:pt x="0" y="86156"/>
                  </a:lnTo>
                  <a:cubicBezTo>
                    <a:pt x="0" y="38573"/>
                    <a:pt x="38573" y="0"/>
                    <a:pt x="86156"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资料宝袋</a:t>
              </a:r>
            </a:p>
          </p:txBody>
        </p:sp>
      </p:grpSp>
      <p:pic>
        <p:nvPicPr>
          <p:cNvPr id="5124" name="Picture 3" descr="F:\七彩课堂插图板式封面\排版用图标、页眉页脚\标题图（终-排版用）共29个\资料宝袋.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6588125" y="5041900"/>
            <a:ext cx="1812925" cy="1266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矩形 6151"/>
          <p:cNvSpPr>
            <a:spLocks noGrp="1" noChangeArrowheads="1"/>
          </p:cNvSpPr>
          <p:nvPr/>
        </p:nvSpPr>
        <p:spPr bwMode="auto">
          <a:xfrm>
            <a:off x="466725" y="1917700"/>
            <a:ext cx="8208963" cy="3721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1905" indent="-19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lang="zh-CN" altLang="en-US" sz="3200">
                <a:sym typeface="Calibri" panose="020F0502020204030204" pitchFamily="34" charset="0"/>
              </a:rPr>
              <a:t>作者简介：</a:t>
            </a:r>
          </a:p>
          <a:p>
            <a:pPr eaLnBrk="1" hangingPunct="1">
              <a:spcBef>
                <a:spcPct val="20000"/>
              </a:spcBef>
            </a:pPr>
            <a:r>
              <a:rPr lang="zh-CN" altLang="en-US" sz="3200">
                <a:sym typeface="Calibri" panose="020F0502020204030204" pitchFamily="34" charset="0"/>
              </a:rPr>
              <a:t>　　高鼎，清代后期诗人。字象一，又字拙吾，仁和（今浙江省杭州市）人。高鼎生活在鸦片战争之后，大约在咸丰年间（</a:t>
            </a:r>
            <a:r>
              <a:rPr lang="en-US" altLang="zh-CN" sz="3200">
                <a:latin typeface="Calibri" panose="020F0502020204030204" pitchFamily="34" charset="0"/>
                <a:sym typeface="Calibri" panose="020F0502020204030204" pitchFamily="34" charset="0"/>
              </a:rPr>
              <a:t>1851—1861</a:t>
            </a:r>
            <a:r>
              <a:rPr lang="zh-CN" altLang="en-US" sz="3200">
                <a:sym typeface="Calibri" panose="020F0502020204030204" pitchFamily="34" charset="0"/>
              </a:rPr>
              <a:t>），其人无甚事迹，其诗也多不合那个时代，一般人提到他，只是因为他写了一首</a:t>
            </a:r>
            <a:endParaRPr lang="en-US" altLang="zh-CN" sz="3200">
              <a:sym typeface="Calibri" panose="020F0502020204030204" pitchFamily="34" charset="0"/>
            </a:endParaRPr>
          </a:p>
          <a:p>
            <a:pPr eaLnBrk="1" hangingPunct="1">
              <a:spcBef>
                <a:spcPct val="20000"/>
              </a:spcBef>
            </a:pPr>
            <a:r>
              <a:rPr lang="zh-CN" altLang="en-US" sz="3200">
                <a:sym typeface="Calibri" panose="020F0502020204030204" pitchFamily="34" charset="0"/>
              </a:rPr>
              <a:t>有名的有关放风筝的</a:t>
            </a:r>
            <a:r>
              <a:rPr lang="en-US" altLang="zh-CN" sz="3200">
                <a:latin typeface="Calibri" panose="020F0502020204030204" pitchFamily="34" charset="0"/>
                <a:sym typeface="Calibri" panose="020F0502020204030204" pitchFamily="34" charset="0"/>
              </a:rPr>
              <a:t>《</a:t>
            </a:r>
            <a:r>
              <a:rPr lang="zh-CN" altLang="en-US" sz="3200">
                <a:sym typeface="Calibri" panose="020F0502020204030204" pitchFamily="34" charset="0"/>
              </a:rPr>
              <a:t>村居</a:t>
            </a:r>
            <a:r>
              <a:rPr lang="en-US" altLang="zh-CN" sz="3200">
                <a:latin typeface="Calibri" panose="020F0502020204030204" pitchFamily="34" charset="0"/>
                <a:sym typeface="Calibri" panose="020F0502020204030204" pitchFamily="34" charset="0"/>
              </a:rPr>
              <a:t>》</a:t>
            </a:r>
            <a:r>
              <a:rPr lang="zh-CN" altLang="en-US" sz="3200">
                <a:sym typeface="Calibri" panose="020F0502020204030204" pitchFamily="34" charset="0"/>
              </a:rPr>
              <a:t>诗。</a:t>
            </a:r>
            <a:endParaRPr lang="en-US" altLang="zh-CN" sz="3200">
              <a:sym typeface="Calibri" panose="020F0502020204030204" pitchFamily="34" charset="0"/>
            </a:endParaRPr>
          </a:p>
          <a:p>
            <a:pPr eaLnBrk="1" hangingPunct="1">
              <a:spcBef>
                <a:spcPct val="20000"/>
              </a:spcBef>
            </a:pPr>
            <a:r>
              <a:rPr lang="zh-CN" altLang="en-US" sz="3200">
                <a:sym typeface="Calibri" panose="020F0502020204030204" pitchFamily="34" charset="0"/>
              </a:rPr>
              <a:t>著有</a:t>
            </a:r>
            <a:r>
              <a:rPr lang="en-US" altLang="zh-CN" sz="3200">
                <a:latin typeface="Calibri" panose="020F0502020204030204" pitchFamily="34" charset="0"/>
                <a:sym typeface="Calibri" panose="020F0502020204030204" pitchFamily="34" charset="0"/>
              </a:rPr>
              <a:t>《</a:t>
            </a:r>
            <a:r>
              <a:rPr lang="zh-CN" altLang="en-US" sz="3200">
                <a:sym typeface="Calibri" panose="020F0502020204030204" pitchFamily="34" charset="0"/>
              </a:rPr>
              <a:t>拙吾诗稿</a:t>
            </a:r>
            <a:r>
              <a:rPr lang="en-US" altLang="zh-CN" sz="3200">
                <a:latin typeface="Calibri" panose="020F0502020204030204" pitchFamily="34" charset="0"/>
                <a:sym typeface="Calibri" panose="020F0502020204030204" pitchFamily="34" charset="0"/>
              </a:rPr>
              <a:t>》</a:t>
            </a:r>
            <a:r>
              <a:rPr lang="zh-CN" altLang="en-US" sz="3200">
                <a:sym typeface="Calibri" panose="020F050202020403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文本框 7169"/>
          <p:cNvSpPr txBox="1"/>
          <p:nvPr/>
        </p:nvSpPr>
        <p:spPr>
          <a:xfrm>
            <a:off x="252413" y="1196975"/>
            <a:ext cx="8424862" cy="4968875"/>
          </a:xfrm>
          <a:prstGeom prst="rect">
            <a:avLst/>
          </a:prstGeom>
          <a:noFill/>
          <a:ln w="9525">
            <a:noFill/>
          </a:ln>
        </p:spPr>
        <p:txBody>
          <a:bodyPr>
            <a:spAutoFit/>
          </a:bodyPr>
          <a:lstStyle/>
          <a:p>
            <a:pPr>
              <a:spcBef>
                <a:spcPct val="50000"/>
              </a:spcBef>
              <a:defRPr/>
            </a:pPr>
            <a:r>
              <a:rPr lang="zh-CN" altLang="en-US" sz="3200" dirty="0">
                <a:solidFill>
                  <a:srgbClr val="FFFF00"/>
                </a:solidFill>
                <a:effectLst>
                  <a:outerShdw blurRad="38100" dist="38100" dir="2700000" algn="tl">
                    <a:srgbClr val="000000"/>
                  </a:outerShdw>
                </a:effectLst>
              </a:rPr>
              <a:t>       </a:t>
            </a:r>
            <a:r>
              <a:rPr lang="zh-CN" altLang="en-US" sz="3200" dirty="0">
                <a:solidFill>
                  <a:srgbClr val="FF0000"/>
                </a:solidFill>
                <a:effectLst>
                  <a:outerShdw blurRad="38100" dist="38100" dir="2700000" algn="tl">
                    <a:srgbClr val="000000"/>
                  </a:outerShdw>
                </a:effectLst>
                <a:latin typeface="宋体" panose="02010600030101010101" pitchFamily="2" charset="-122"/>
              </a:rPr>
              <a:t>中国是风筝的故乡，风筝又名纸鸢</a:t>
            </a:r>
            <a:r>
              <a:rPr lang="zh-CN" altLang="en-US" sz="3200" b="1" dirty="0">
                <a:solidFill>
                  <a:srgbClr val="FF3300"/>
                </a:solidFill>
                <a:latin typeface="宋体" panose="02010600030101010101" pitchFamily="2" charset="-122"/>
              </a:rPr>
              <a:t>yuān、</a:t>
            </a:r>
            <a:r>
              <a:rPr lang="zh-CN" altLang="en-US" sz="3200" dirty="0">
                <a:solidFill>
                  <a:srgbClr val="FF0000"/>
                </a:solidFill>
                <a:effectLst>
                  <a:outerShdw blurRad="38100" dist="38100" dir="2700000" algn="tl">
                    <a:srgbClr val="000000"/>
                  </a:outerShdw>
                </a:effectLst>
                <a:latin typeface="宋体" panose="02010600030101010101" pitchFamily="2" charset="-122"/>
              </a:rPr>
              <a:t> 纸鹞y</a:t>
            </a:r>
            <a:r>
              <a:rPr lang="zh-CN" altLang="en-US" sz="3200" dirty="0">
                <a:solidFill>
                  <a:srgbClr val="FF0000"/>
                </a:solidFill>
                <a:effectLst>
                  <a:outerShdw blurRad="38100" dist="38100" dir="2700000" algn="tl">
                    <a:srgbClr val="000000"/>
                  </a:outerShdw>
                </a:effectLst>
                <a:latin typeface="Calibri" panose="020F0502020204030204"/>
              </a:rPr>
              <a:t>à</a:t>
            </a:r>
            <a:r>
              <a:rPr lang="zh-CN" altLang="en-US" sz="3200" dirty="0">
                <a:solidFill>
                  <a:srgbClr val="FF0000"/>
                </a:solidFill>
                <a:effectLst>
                  <a:outerShdw blurRad="38100" dist="38100" dir="2700000" algn="tl">
                    <a:srgbClr val="000000"/>
                  </a:outerShdw>
                </a:effectLst>
                <a:latin typeface="宋体" panose="02010600030101010101" pitchFamily="2" charset="-122"/>
              </a:rPr>
              <a:t>o，至今已有2000多年的历史。最原始的风筝是由极薄的木片或竹片制作的。汉朝以后由于纸的发明和应用，在制作风筝时，逐渐以纸代木。称为</a:t>
            </a:r>
            <a:r>
              <a:rPr lang="zh-CN" altLang="en-US" sz="3200" dirty="0">
                <a:solidFill>
                  <a:srgbClr val="FF0000"/>
                </a:solidFill>
                <a:effectLst>
                  <a:outerShdw blurRad="38100" dist="38100" dir="2700000" algn="tl">
                    <a:srgbClr val="000000"/>
                  </a:outerShdw>
                </a:effectLst>
                <a:latin typeface="Calibri" panose="020F0502020204030204"/>
              </a:rPr>
              <a:t>“</a:t>
            </a:r>
            <a:r>
              <a:rPr lang="zh-CN" altLang="en-US" sz="3200" dirty="0">
                <a:solidFill>
                  <a:srgbClr val="FF0000"/>
                </a:solidFill>
                <a:effectLst>
                  <a:outerShdw blurRad="38100" dist="38100" dir="2700000" algn="tl">
                    <a:srgbClr val="000000"/>
                  </a:outerShdw>
                </a:effectLst>
                <a:latin typeface="宋体" panose="02010600030101010101" pitchFamily="2" charset="-122"/>
              </a:rPr>
              <a:t>纸鸢</a:t>
            </a:r>
            <a:r>
              <a:rPr lang="zh-CN" altLang="en-US" sz="3200" dirty="0">
                <a:solidFill>
                  <a:srgbClr val="FF0000"/>
                </a:solidFill>
                <a:effectLst>
                  <a:outerShdw blurRad="38100" dist="38100" dir="2700000" algn="tl">
                    <a:srgbClr val="000000"/>
                  </a:outerShdw>
                </a:effectLst>
                <a:latin typeface="Calibri" panose="020F0502020204030204"/>
              </a:rPr>
              <a:t>”</a:t>
            </a:r>
            <a:r>
              <a:rPr lang="zh-CN" altLang="en-US" sz="3200" dirty="0">
                <a:solidFill>
                  <a:srgbClr val="FF0000"/>
                </a:solidFill>
                <a:effectLst>
                  <a:outerShdw blurRad="38100" dist="38100" dir="2700000" algn="tl">
                    <a:srgbClr val="000000"/>
                  </a:outerShdw>
                </a:effectLst>
                <a:latin typeface="宋体" panose="02010600030101010101" pitchFamily="2" charset="-122"/>
              </a:rPr>
              <a:t>。五代时，又有人在纸鸢上系竹哨，风吹竹哨， 发出象古筝一样的响声，因此得名 </a:t>
            </a:r>
            <a:r>
              <a:rPr lang="zh-CN" altLang="en-US" sz="3200" dirty="0">
                <a:solidFill>
                  <a:srgbClr val="FF0000"/>
                </a:solidFill>
                <a:effectLst>
                  <a:outerShdw blurRad="38100" dist="38100" dir="2700000" algn="tl">
                    <a:srgbClr val="000000"/>
                  </a:outerShdw>
                </a:effectLst>
                <a:latin typeface="Calibri" panose="020F0502020204030204"/>
              </a:rPr>
              <a:t>“</a:t>
            </a:r>
            <a:r>
              <a:rPr lang="zh-CN" altLang="en-US" sz="3200" dirty="0">
                <a:solidFill>
                  <a:srgbClr val="FF0000"/>
                </a:solidFill>
                <a:effectLst>
                  <a:outerShdw blurRad="38100" dist="38100" dir="2700000" algn="tl">
                    <a:srgbClr val="000000"/>
                  </a:outerShdw>
                </a:effectLst>
                <a:latin typeface="宋体" panose="02010600030101010101" pitchFamily="2" charset="-122"/>
              </a:rPr>
              <a:t>风筝</a:t>
            </a:r>
            <a:r>
              <a:rPr lang="en-US" altLang="zh-CN" sz="3200" dirty="0">
                <a:solidFill>
                  <a:srgbClr val="FF0000"/>
                </a:solidFill>
                <a:effectLst>
                  <a:outerShdw blurRad="38100" dist="38100" dir="2700000" algn="tl">
                    <a:srgbClr val="000000"/>
                  </a:outerShdw>
                </a:effectLst>
                <a:latin typeface="Calibri" panose="020F0502020204030204"/>
              </a:rPr>
              <a:t>”</a:t>
            </a:r>
            <a:r>
              <a:rPr lang="zh-CN" altLang="en-US" sz="3200" dirty="0">
                <a:solidFill>
                  <a:srgbClr val="FF0000"/>
                </a:solidFill>
                <a:effectLst>
                  <a:outerShdw blurRad="38100" dist="38100" dir="2700000" algn="tl">
                    <a:srgbClr val="000000"/>
                  </a:outerShdw>
                </a:effectLst>
                <a:latin typeface="宋体" panose="02010600030101010101" pitchFamily="2" charset="-122"/>
              </a:rPr>
              <a:t>。风筝和纸鸢还是有区别的。所谓</a:t>
            </a:r>
            <a:r>
              <a:rPr lang="en-US" altLang="zh-CN" sz="3200" dirty="0">
                <a:solidFill>
                  <a:srgbClr val="FF0000"/>
                </a:solidFill>
                <a:effectLst>
                  <a:outerShdw blurRad="38100" dist="38100" dir="2700000" algn="tl">
                    <a:srgbClr val="000000"/>
                  </a:outerShdw>
                </a:effectLst>
                <a:latin typeface="Calibri" panose="020F0502020204030204"/>
              </a:rPr>
              <a:t>“</a:t>
            </a:r>
            <a:r>
              <a:rPr lang="zh-CN" altLang="en-US" sz="3200" dirty="0">
                <a:solidFill>
                  <a:srgbClr val="FF0000"/>
                </a:solidFill>
                <a:effectLst>
                  <a:outerShdw blurRad="38100" dist="38100" dir="2700000" algn="tl">
                    <a:srgbClr val="000000"/>
                  </a:outerShdw>
                </a:effectLst>
                <a:latin typeface="宋体" panose="02010600030101010101" pitchFamily="2" charset="-122"/>
              </a:rPr>
              <a:t>风筝</a:t>
            </a:r>
            <a:r>
              <a:rPr lang="en-US" altLang="zh-CN" sz="3200" dirty="0">
                <a:solidFill>
                  <a:srgbClr val="FF0000"/>
                </a:solidFill>
                <a:effectLst>
                  <a:outerShdw blurRad="38100" dist="38100" dir="2700000" algn="tl">
                    <a:srgbClr val="000000"/>
                  </a:outerShdw>
                </a:effectLst>
                <a:latin typeface="Calibri" panose="020F0502020204030204"/>
              </a:rPr>
              <a:t>”</a:t>
            </a:r>
            <a:r>
              <a:rPr lang="zh-CN" altLang="en-US" sz="3200" dirty="0">
                <a:solidFill>
                  <a:srgbClr val="FF0000"/>
                </a:solidFill>
                <a:effectLst>
                  <a:outerShdw blurRad="38100" dist="38100" dir="2700000" algn="tl">
                    <a:srgbClr val="000000"/>
                  </a:outerShdw>
                </a:effectLst>
                <a:latin typeface="宋体" panose="02010600030101010101" pitchFamily="2" charset="-122"/>
              </a:rPr>
              <a:t>，是指它在空中能发出像古筝的声音；至于</a:t>
            </a:r>
            <a:r>
              <a:rPr lang="en-US" altLang="zh-CN" sz="3200" dirty="0">
                <a:solidFill>
                  <a:srgbClr val="FF0000"/>
                </a:solidFill>
                <a:effectLst>
                  <a:outerShdw blurRad="38100" dist="38100" dir="2700000" algn="tl">
                    <a:srgbClr val="000000"/>
                  </a:outerShdw>
                </a:effectLst>
                <a:latin typeface="Calibri" panose="020F0502020204030204"/>
              </a:rPr>
              <a:t>“</a:t>
            </a:r>
            <a:r>
              <a:rPr lang="zh-CN" altLang="en-US" sz="3200" dirty="0">
                <a:solidFill>
                  <a:srgbClr val="FF0000"/>
                </a:solidFill>
                <a:effectLst>
                  <a:outerShdw blurRad="38100" dist="38100" dir="2700000" algn="tl">
                    <a:srgbClr val="000000"/>
                  </a:outerShdw>
                </a:effectLst>
                <a:latin typeface="宋体" panose="02010600030101010101" pitchFamily="2" charset="-122"/>
              </a:rPr>
              <a:t>纸鸢</a:t>
            </a:r>
            <a:r>
              <a:rPr lang="en-US" altLang="zh-CN" sz="3200" dirty="0">
                <a:solidFill>
                  <a:srgbClr val="FF0000"/>
                </a:solidFill>
                <a:effectLst>
                  <a:outerShdw blurRad="38100" dist="38100" dir="2700000" algn="tl">
                    <a:srgbClr val="000000"/>
                  </a:outerShdw>
                </a:effectLst>
                <a:latin typeface="Calibri" panose="020F0502020204030204"/>
              </a:rPr>
              <a:t>”</a:t>
            </a:r>
            <a:r>
              <a:rPr lang="zh-CN" altLang="en-US" sz="3200" dirty="0">
                <a:solidFill>
                  <a:srgbClr val="FF0000"/>
                </a:solidFill>
                <a:effectLst>
                  <a:outerShdw blurRad="38100" dist="38100" dir="2700000" algn="tl">
                    <a:srgbClr val="000000"/>
                  </a:outerShdw>
                </a:effectLst>
                <a:latin typeface="宋体" panose="02010600030101010101" pitchFamily="2" charset="-122"/>
              </a:rPr>
              <a:t>，则为哑鸟，只飞不鸣。</a:t>
            </a:r>
            <a:r>
              <a:rPr lang="zh-CN" altLang="en-US" sz="3200" dirty="0">
                <a:latin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sp>
        <p:nvSpPr>
          <p:cNvPr id="7171" name="同侧圆角矩形 1"/>
          <p:cNvSpPr>
            <a:spLocks noChangeArrowheads="1"/>
          </p:cNvSpPr>
          <p:nvPr/>
        </p:nvSpPr>
        <p:spPr bwMode="auto">
          <a:xfrm>
            <a:off x="468313" y="12684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预习检查</a:t>
            </a:r>
          </a:p>
        </p:txBody>
      </p:sp>
      <p:sp>
        <p:nvSpPr>
          <p:cNvPr id="7172" name="直线连接符 21"/>
          <p:cNvSpPr>
            <a:spLocks noChangeShapeType="1"/>
          </p:cNvSpPr>
          <p:nvPr/>
        </p:nvSpPr>
        <p:spPr bwMode="auto">
          <a:xfrm flipV="1">
            <a:off x="468313" y="1924050"/>
            <a:ext cx="2071687" cy="6350"/>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pic>
        <p:nvPicPr>
          <p:cNvPr id="7173" name="Picture 3" descr="F:\七彩课堂插图板式封面\排版用图标、页眉页脚\标题图（终-排版用）共29个\预习指导.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3059113" y="825500"/>
            <a:ext cx="2008187" cy="140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7" name="内容占位符 2"/>
          <p:cNvSpPr>
            <a:spLocks noGrp="1" noChangeArrowheads="1"/>
          </p:cNvSpPr>
          <p:nvPr/>
        </p:nvSpPr>
        <p:spPr bwMode="auto">
          <a:xfrm>
            <a:off x="539750" y="2781300"/>
            <a:ext cx="8229600" cy="266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 typeface="Arial" panose="020B0604020202020204" pitchFamily="34" charset="0"/>
              <a:buChar char="•"/>
            </a:pPr>
            <a:r>
              <a:rPr lang="zh-CN" altLang="en-US" sz="3200">
                <a:latin typeface="宋体" panose="02010600030101010101" pitchFamily="2" charset="-122"/>
                <a:sym typeface="Calibri" panose="020F0502020204030204" pitchFamily="34" charset="0"/>
              </a:rPr>
              <a:t>古诗题目</a:t>
            </a:r>
            <a:r>
              <a:rPr lang="en-US" altLang="zh-CN" sz="3200">
                <a:latin typeface="宋体" panose="02010600030101010101" pitchFamily="2" charset="-122"/>
                <a:sym typeface="Calibri" panose="020F0502020204030204" pitchFamily="34" charset="0"/>
              </a:rPr>
              <a:t>“</a:t>
            </a:r>
            <a:r>
              <a:rPr lang="zh-CN" altLang="en-US" sz="3200">
                <a:latin typeface="宋体" panose="02010600030101010101" pitchFamily="2" charset="-122"/>
                <a:sym typeface="Calibri" panose="020F0502020204030204" pitchFamily="34" charset="0"/>
              </a:rPr>
              <a:t>村居</a:t>
            </a:r>
            <a:r>
              <a:rPr lang="en-US" altLang="zh-CN" sz="3200">
                <a:latin typeface="宋体" panose="02010600030101010101" pitchFamily="2" charset="-122"/>
                <a:sym typeface="Calibri" panose="020F0502020204030204" pitchFamily="34" charset="0"/>
              </a:rPr>
              <a:t>”</a:t>
            </a:r>
            <a:r>
              <a:rPr lang="zh-CN" altLang="en-US" sz="3200">
                <a:latin typeface="宋体" panose="02010600030101010101" pitchFamily="2" charset="-122"/>
                <a:sym typeface="Calibri" panose="020F0502020204030204" pitchFamily="34" charset="0"/>
              </a:rPr>
              <a:t>指的是什么？</a:t>
            </a:r>
          </a:p>
          <a:p>
            <a:pPr eaLnBrk="1" hangingPunct="1">
              <a:spcBef>
                <a:spcPct val="20000"/>
              </a:spcBef>
              <a:buFont typeface="Arial" panose="020B0604020202020204" pitchFamily="34" charset="0"/>
              <a:buChar char="•"/>
            </a:pPr>
            <a:r>
              <a:rPr lang="zh-CN" altLang="en-US" sz="3200">
                <a:latin typeface="宋体" panose="02010600030101010101" pitchFamily="2" charset="-122"/>
                <a:sym typeface="Calibri" panose="020F0502020204030204" pitchFamily="34" charset="0"/>
              </a:rPr>
              <a:t>这首诗的作者可真会写，他是谁呀？</a:t>
            </a:r>
          </a:p>
          <a:p>
            <a:pPr eaLnBrk="1" hangingPunct="1">
              <a:spcBef>
                <a:spcPct val="20000"/>
              </a:spcBef>
              <a:buFont typeface="Arial" panose="020B0604020202020204" pitchFamily="34" charset="0"/>
              <a:buChar char="•"/>
            </a:pPr>
            <a:r>
              <a:rPr lang="zh-CN" altLang="en-US" sz="3200">
                <a:latin typeface="宋体" panose="02010600030101010101" pitchFamily="2" charset="-122"/>
                <a:sym typeface="Calibri" panose="020F0502020204030204" pitchFamily="34" charset="0"/>
              </a:rPr>
              <a:t>在诗中，你看到了哪些春天的美景？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additive="base">
                                        <p:cTn id="7" dur="500" fill="hold"/>
                                        <p:tgtEl>
                                          <p:spTgt spid="8197"/>
                                        </p:tgtEl>
                                        <p:attrNameLst>
                                          <p:attrName>ppt_x</p:attrName>
                                        </p:attrNameLst>
                                      </p:cBhvr>
                                      <p:tavLst>
                                        <p:tav tm="0">
                                          <p:val>
                                            <p:strVal val="#ppt_x"/>
                                          </p:val>
                                        </p:tav>
                                        <p:tav tm="100000">
                                          <p:val>
                                            <p:strVal val="#ppt_x"/>
                                          </p:val>
                                        </p:tav>
                                      </p:tavLst>
                                    </p:anim>
                                    <p:anim calcmode="lin" valueType="num">
                                      <p:cBhvr additive="base">
                                        <p:cTn id="8"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grpSp>
        <p:nvGrpSpPr>
          <p:cNvPr id="8195" name="组合 5"/>
          <p:cNvGrpSpPr/>
          <p:nvPr/>
        </p:nvGrpSpPr>
        <p:grpSpPr bwMode="auto">
          <a:xfrm>
            <a:off x="468313" y="1268413"/>
            <a:ext cx="2071687" cy="661987"/>
            <a:chOff x="0" y="0"/>
            <a:chExt cx="2071702" cy="661806"/>
          </a:xfrm>
        </p:grpSpPr>
        <p:sp>
          <p:nvSpPr>
            <p:cNvPr id="8201" name="直线连接符 21"/>
            <p:cNvSpPr>
              <a:spLocks noChangeShapeType="1"/>
            </p:cNvSpPr>
            <p:nvPr/>
          </p:nvSpPr>
          <p:spPr bwMode="auto">
            <a:xfrm flipV="1">
              <a:off x="0" y="655458"/>
              <a:ext cx="2071702" cy="6348"/>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sp>
          <p:nvSpPr>
            <p:cNvPr id="8202" name="同侧圆角矩形 7"/>
            <p:cNvSpPr>
              <a:spLocks noChangeArrowheads="1"/>
            </p:cNvSpPr>
            <p:nvPr/>
          </p:nvSpPr>
          <p:spPr bwMode="auto">
            <a:xfrm>
              <a:off x="0" y="0"/>
              <a:ext cx="2000264" cy="515796"/>
            </a:xfrm>
            <a:custGeom>
              <a:avLst/>
              <a:gdLst>
                <a:gd name="T0" fmla="*/ 85967 w 2000264"/>
                <a:gd name="T1" fmla="*/ 0 h 515796"/>
                <a:gd name="T2" fmla="*/ 1914296 w 2000264"/>
                <a:gd name="T3" fmla="*/ 0 h 515796"/>
                <a:gd name="T4" fmla="*/ 2000263 w 2000264"/>
                <a:gd name="T5" fmla="*/ 85967 h 515796"/>
                <a:gd name="T6" fmla="*/ 2000264 w 2000264"/>
                <a:gd name="T7" fmla="*/ 515796 h 515796"/>
                <a:gd name="T8" fmla="*/ 2000264 w 2000264"/>
                <a:gd name="T9" fmla="*/ 515796 h 515796"/>
                <a:gd name="T10" fmla="*/ 0 w 2000264"/>
                <a:gd name="T11" fmla="*/ 515796 h 515796"/>
                <a:gd name="T12" fmla="*/ 0 w 2000264"/>
                <a:gd name="T13" fmla="*/ 515796 h 515796"/>
                <a:gd name="T14" fmla="*/ 0 w 2000264"/>
                <a:gd name="T15" fmla="*/ 85967 h 515796"/>
                <a:gd name="T16" fmla="*/ 85967 w 2000264"/>
                <a:gd name="T17" fmla="*/ 0 h 5157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00264" h="515796">
                  <a:moveTo>
                    <a:pt x="85967" y="0"/>
                  </a:moveTo>
                  <a:lnTo>
                    <a:pt x="1914296" y="0"/>
                  </a:lnTo>
                  <a:cubicBezTo>
                    <a:pt x="1961774" y="0"/>
                    <a:pt x="2000263" y="38489"/>
                    <a:pt x="2000263" y="85967"/>
                  </a:cubicBezTo>
                  <a:lnTo>
                    <a:pt x="2000264" y="515796"/>
                  </a:lnTo>
                  <a:lnTo>
                    <a:pt x="0" y="515796"/>
                  </a:lnTo>
                  <a:lnTo>
                    <a:pt x="0" y="85967"/>
                  </a:lnTo>
                  <a:cubicBezTo>
                    <a:pt x="0" y="38489"/>
                    <a:pt x="38489" y="0"/>
                    <a:pt x="85967"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round/>
                </a14:hiddenLine>
              </a:ext>
            </a:extLst>
          </p:spPr>
          <p:txBody>
            <a:bodyPr anchor="ctr"/>
            <a:lstStyle/>
            <a:p>
              <a:endParaRPr lang="zh-CN" altLang="en-US"/>
            </a:p>
          </p:txBody>
        </p:sp>
      </p:grpSp>
      <p:sp>
        <p:nvSpPr>
          <p:cNvPr id="8196" name="同侧圆角矩形 9"/>
          <p:cNvSpPr>
            <a:spLocks noChangeArrowheads="1"/>
          </p:cNvSpPr>
          <p:nvPr/>
        </p:nvSpPr>
        <p:spPr bwMode="auto">
          <a:xfrm>
            <a:off x="444500" y="12557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字词乐园</a:t>
            </a:r>
          </a:p>
        </p:txBody>
      </p:sp>
      <p:pic>
        <p:nvPicPr>
          <p:cNvPr id="8197" name="Picture 3" descr="F:\七彩课堂插图板式封面\排版用图标、页眉页脚\标题图（终-排版用）共29个\析字乐园.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6011863" y="903288"/>
            <a:ext cx="2520950" cy="1763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3" name="Rectangle 3"/>
          <p:cNvSpPr>
            <a:spLocks noGrp="1" noChangeArrowheads="1"/>
          </p:cNvSpPr>
          <p:nvPr/>
        </p:nvSpPr>
        <p:spPr bwMode="auto">
          <a:xfrm>
            <a:off x="280988" y="2420938"/>
            <a:ext cx="4194175" cy="1185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5000"/>
              </a:lnSpc>
              <a:spcBef>
                <a:spcPct val="20000"/>
              </a:spcBef>
            </a:pPr>
            <a:r>
              <a:rPr lang="zh-CN" altLang="en-US" sz="6000" b="1">
                <a:solidFill>
                  <a:srgbClr val="0000CC"/>
                </a:solidFill>
                <a:latin typeface="楷体_GB2312" pitchFamily="1" charset="-122"/>
                <a:ea typeface="楷体_GB2312" pitchFamily="1" charset="-122"/>
                <a:sym typeface="Calibri" panose="020F0502020204030204" pitchFamily="34" charset="0"/>
              </a:rPr>
              <a:t>认读生字</a:t>
            </a:r>
            <a:endParaRPr lang="zh-CN" altLang="en-US" sz="4400">
              <a:solidFill>
                <a:schemeClr val="bg1"/>
              </a:solidFill>
              <a:latin typeface="宋体" panose="02010600030101010101" pitchFamily="2" charset="-122"/>
              <a:sym typeface="Calibri" panose="020F0502020204030204" pitchFamily="34" charset="0"/>
            </a:endParaRPr>
          </a:p>
        </p:txBody>
      </p:sp>
      <p:sp>
        <p:nvSpPr>
          <p:cNvPr id="9" name="文本框 10254"/>
          <p:cNvSpPr txBox="1">
            <a:spLocks noChangeArrowheads="1"/>
          </p:cNvSpPr>
          <p:nvPr/>
        </p:nvSpPr>
        <p:spPr bwMode="auto">
          <a:xfrm>
            <a:off x="280987" y="4797425"/>
            <a:ext cx="8683317"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400" b="1" dirty="0">
                <a:ea typeface="楷体_GB2312" pitchFamily="1" charset="-122"/>
                <a:sym typeface="Calibri" panose="020F0502020204030204" pitchFamily="34" charset="0"/>
              </a:rPr>
              <a:t>莺    </a:t>
            </a:r>
            <a:r>
              <a:rPr lang="zh-CN" altLang="en-US" sz="4400" b="1" dirty="0" smtClean="0">
                <a:ea typeface="楷体_GB2312" pitchFamily="1" charset="-122"/>
                <a:sym typeface="Calibri" panose="020F0502020204030204" pitchFamily="34" charset="0"/>
              </a:rPr>
              <a:t> 拂   堤    </a:t>
            </a:r>
            <a:r>
              <a:rPr lang="zh-CN" altLang="en-US" sz="4400" b="1" dirty="0">
                <a:ea typeface="楷体_GB2312" pitchFamily="1" charset="-122"/>
                <a:sym typeface="Calibri" panose="020F0502020204030204" pitchFamily="34" charset="0"/>
              </a:rPr>
              <a:t>醉    </a:t>
            </a:r>
            <a:r>
              <a:rPr lang="zh-CN" altLang="en-US" sz="4400" b="1" dirty="0" smtClean="0">
                <a:ea typeface="楷体_GB2312" pitchFamily="1" charset="-122"/>
                <a:sym typeface="Calibri" panose="020F0502020204030204" pitchFamily="34" charset="0"/>
              </a:rPr>
              <a:t>  鸢</a:t>
            </a:r>
            <a:endParaRPr lang="en-US" altLang="zh-CN" sz="4400" b="1" dirty="0">
              <a:ea typeface="楷体_GB2312" pitchFamily="1" charset="-122"/>
              <a:sym typeface="Calibri" panose="020F0502020204030204" pitchFamily="34" charset="0"/>
            </a:endParaRPr>
          </a:p>
        </p:txBody>
      </p:sp>
      <p:sp>
        <p:nvSpPr>
          <p:cNvPr id="10" name="文本框 10254"/>
          <p:cNvSpPr txBox="1">
            <a:spLocks noChangeArrowheads="1"/>
          </p:cNvSpPr>
          <p:nvPr/>
        </p:nvSpPr>
        <p:spPr bwMode="auto">
          <a:xfrm>
            <a:off x="179694" y="3771900"/>
            <a:ext cx="9288645"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err="1">
                <a:solidFill>
                  <a:srgbClr val="FF0000"/>
                </a:solidFill>
                <a:ea typeface="楷体_GB2312" pitchFamily="1" charset="-122"/>
                <a:sym typeface="Calibri" panose="020F0502020204030204" pitchFamily="34" charset="0"/>
              </a:rPr>
              <a:t>yīng</a:t>
            </a:r>
            <a:r>
              <a:rPr lang="en-US" altLang="zh-CN" sz="4400" b="1" dirty="0">
                <a:solidFill>
                  <a:srgbClr val="FF0000"/>
                </a:solidFill>
                <a:ea typeface="楷体_GB2312" pitchFamily="1" charset="-122"/>
                <a:sym typeface="Calibri" panose="020F0502020204030204" pitchFamily="34" charset="0"/>
              </a:rPr>
              <a:t> </a:t>
            </a:r>
            <a:r>
              <a:rPr lang="en-US" altLang="zh-CN" sz="4400" b="1" dirty="0" smtClean="0">
                <a:solidFill>
                  <a:srgbClr val="FF0000"/>
                </a:solidFill>
                <a:ea typeface="楷体_GB2312" pitchFamily="1" charset="-122"/>
                <a:sym typeface="Calibri" panose="020F0502020204030204" pitchFamily="34" charset="0"/>
              </a:rPr>
              <a:t>  </a:t>
            </a:r>
            <a:r>
              <a:rPr lang="en-US" altLang="zh-CN" sz="4400" b="1" dirty="0" err="1" smtClean="0">
                <a:solidFill>
                  <a:srgbClr val="FF0000"/>
                </a:solidFill>
                <a:ea typeface="楷体_GB2312" pitchFamily="1" charset="-122"/>
                <a:sym typeface="Calibri" panose="020F0502020204030204" pitchFamily="34" charset="0"/>
              </a:rPr>
              <a:t>fú</a:t>
            </a:r>
            <a:r>
              <a:rPr lang="en-US" altLang="zh-CN" sz="4400" b="1" dirty="0" smtClean="0">
                <a:solidFill>
                  <a:srgbClr val="FF0000"/>
                </a:solidFill>
                <a:ea typeface="楷体_GB2312" pitchFamily="1" charset="-122"/>
                <a:sym typeface="Calibri" panose="020F0502020204030204" pitchFamily="34" charset="0"/>
              </a:rPr>
              <a:t>  </a:t>
            </a:r>
            <a:r>
              <a:rPr lang="en-US" altLang="zh-CN" sz="4400" b="1" dirty="0" err="1" smtClean="0">
                <a:solidFill>
                  <a:srgbClr val="FF0000"/>
                </a:solidFill>
                <a:ea typeface="楷体_GB2312" pitchFamily="1" charset="-122"/>
                <a:sym typeface="Calibri" panose="020F0502020204030204" pitchFamily="34" charset="0"/>
              </a:rPr>
              <a:t>dī</a:t>
            </a:r>
            <a:r>
              <a:rPr lang="en-US" altLang="zh-CN" sz="4400" b="1" dirty="0" smtClean="0">
                <a:solidFill>
                  <a:srgbClr val="FF0000"/>
                </a:solidFill>
                <a:ea typeface="楷体_GB2312" pitchFamily="1" charset="-122"/>
                <a:sym typeface="Calibri" panose="020F0502020204030204" pitchFamily="34" charset="0"/>
              </a:rPr>
              <a:t>    </a:t>
            </a:r>
            <a:r>
              <a:rPr lang="en-US" altLang="zh-CN" sz="4400" b="1" dirty="0" err="1" smtClean="0">
                <a:solidFill>
                  <a:srgbClr val="FF0000"/>
                </a:solidFill>
                <a:ea typeface="楷体_GB2312" pitchFamily="1" charset="-122"/>
                <a:sym typeface="Calibri" panose="020F0502020204030204" pitchFamily="34" charset="0"/>
              </a:rPr>
              <a:t>zuì</a:t>
            </a:r>
            <a:r>
              <a:rPr lang="en-US" altLang="zh-CN" sz="4400" b="1" dirty="0" smtClean="0">
                <a:solidFill>
                  <a:srgbClr val="FF0000"/>
                </a:solidFill>
                <a:ea typeface="楷体_GB2312" pitchFamily="1" charset="-122"/>
                <a:sym typeface="Calibri" panose="020F0502020204030204" pitchFamily="34" charset="0"/>
              </a:rPr>
              <a:t>     </a:t>
            </a:r>
            <a:r>
              <a:rPr lang="en-US" altLang="zh-CN" sz="4400" b="1" dirty="0" err="1" smtClean="0">
                <a:solidFill>
                  <a:srgbClr val="FF0000"/>
                </a:solidFill>
                <a:ea typeface="楷体_GB2312" pitchFamily="1" charset="-122"/>
                <a:sym typeface="Calibri" panose="020F0502020204030204" pitchFamily="34" charset="0"/>
              </a:rPr>
              <a:t>yuān</a:t>
            </a:r>
            <a:endParaRPr lang="zh-CN" altLang="en-US" sz="4400" b="1" dirty="0">
              <a:solidFill>
                <a:srgbClr val="FF0000"/>
              </a:solidFill>
              <a:ea typeface="楷体_GB2312" pitchFamily="1" charset="-122"/>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 calcmode="lin" valueType="num">
                                      <p:cBhvr additive="base">
                                        <p:cTn id="7" dur="500" fill="hold"/>
                                        <p:tgtEl>
                                          <p:spTgt spid="9223"/>
                                        </p:tgtEl>
                                        <p:attrNameLst>
                                          <p:attrName>ppt_x</p:attrName>
                                        </p:attrNameLst>
                                      </p:cBhvr>
                                      <p:tavLst>
                                        <p:tav tm="0">
                                          <p:val>
                                            <p:strVal val="#ppt_x"/>
                                          </p:val>
                                        </p:tav>
                                        <p:tav tm="100000">
                                          <p:val>
                                            <p:strVal val="#ppt_x"/>
                                          </p:val>
                                        </p:tav>
                                      </p:tavLst>
                                    </p:anim>
                                    <p:anim calcmode="lin" valueType="num">
                                      <p:cBhvr additive="base">
                                        <p:cTn id="8"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style.rotation</p:attrName>
                                        </p:attrNameLst>
                                      </p:cBhvr>
                                      <p:tavLst>
                                        <p:tav tm="0">
                                          <p:val>
                                            <p:fltVal val="720"/>
                                          </p:val>
                                        </p:tav>
                                        <p:tav tm="100000">
                                          <p:val>
                                            <p:fltVal val="0"/>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 calcmode="lin" valueType="num">
                                      <p:cBhvr>
                                        <p:cTn id="16" dur="500" fill="hold"/>
                                        <p:tgtEl>
                                          <p:spTgt spid="9"/>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35"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anim calcmode="lin" valueType="num">
                                      <p:cBhvr>
                                        <p:cTn id="22" dur="500" fill="hold"/>
                                        <p:tgtEl>
                                          <p:spTgt spid="10"/>
                                        </p:tgtEl>
                                        <p:attrNameLst>
                                          <p:attrName>style.rotation</p:attrName>
                                        </p:attrNameLst>
                                      </p:cBhvr>
                                      <p:tavLst>
                                        <p:tav tm="0">
                                          <p:val>
                                            <p:fltVal val="720"/>
                                          </p:val>
                                        </p:tav>
                                        <p:tav tm="100000">
                                          <p:val>
                                            <p:fltVal val="0"/>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 calcmode="lin" valueType="num">
                                      <p:cBhvr>
                                        <p:cTn id="24" dur="500" fill="hold"/>
                                        <p:tgtEl>
                                          <p:spTgt spid="1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grpSp>
        <p:nvGrpSpPr>
          <p:cNvPr id="9219" name="组合 5"/>
          <p:cNvGrpSpPr/>
          <p:nvPr/>
        </p:nvGrpSpPr>
        <p:grpSpPr bwMode="auto">
          <a:xfrm>
            <a:off x="468313" y="1268413"/>
            <a:ext cx="2071687" cy="661987"/>
            <a:chOff x="0" y="0"/>
            <a:chExt cx="2071702" cy="661806"/>
          </a:xfrm>
        </p:grpSpPr>
        <p:sp>
          <p:nvSpPr>
            <p:cNvPr id="9241" name="直线连接符 21"/>
            <p:cNvSpPr>
              <a:spLocks noChangeShapeType="1"/>
            </p:cNvSpPr>
            <p:nvPr/>
          </p:nvSpPr>
          <p:spPr bwMode="auto">
            <a:xfrm flipV="1">
              <a:off x="0" y="655458"/>
              <a:ext cx="2071702" cy="6348"/>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sp>
          <p:nvSpPr>
            <p:cNvPr id="9242" name="同侧圆角矩形 7"/>
            <p:cNvSpPr>
              <a:spLocks noChangeArrowheads="1"/>
            </p:cNvSpPr>
            <p:nvPr/>
          </p:nvSpPr>
          <p:spPr bwMode="auto">
            <a:xfrm>
              <a:off x="0" y="0"/>
              <a:ext cx="2000264" cy="515796"/>
            </a:xfrm>
            <a:custGeom>
              <a:avLst/>
              <a:gdLst>
                <a:gd name="T0" fmla="*/ 85967 w 2000264"/>
                <a:gd name="T1" fmla="*/ 0 h 515796"/>
                <a:gd name="T2" fmla="*/ 1914296 w 2000264"/>
                <a:gd name="T3" fmla="*/ 0 h 515796"/>
                <a:gd name="T4" fmla="*/ 2000263 w 2000264"/>
                <a:gd name="T5" fmla="*/ 85967 h 515796"/>
                <a:gd name="T6" fmla="*/ 2000264 w 2000264"/>
                <a:gd name="T7" fmla="*/ 515796 h 515796"/>
                <a:gd name="T8" fmla="*/ 2000264 w 2000264"/>
                <a:gd name="T9" fmla="*/ 515796 h 515796"/>
                <a:gd name="T10" fmla="*/ 0 w 2000264"/>
                <a:gd name="T11" fmla="*/ 515796 h 515796"/>
                <a:gd name="T12" fmla="*/ 0 w 2000264"/>
                <a:gd name="T13" fmla="*/ 515796 h 515796"/>
                <a:gd name="T14" fmla="*/ 0 w 2000264"/>
                <a:gd name="T15" fmla="*/ 85967 h 515796"/>
                <a:gd name="T16" fmla="*/ 85967 w 2000264"/>
                <a:gd name="T17" fmla="*/ 0 h 5157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00264" h="515796">
                  <a:moveTo>
                    <a:pt x="85967" y="0"/>
                  </a:moveTo>
                  <a:lnTo>
                    <a:pt x="1914296" y="0"/>
                  </a:lnTo>
                  <a:cubicBezTo>
                    <a:pt x="1961774" y="0"/>
                    <a:pt x="2000263" y="38489"/>
                    <a:pt x="2000263" y="85967"/>
                  </a:cubicBezTo>
                  <a:lnTo>
                    <a:pt x="2000264" y="515796"/>
                  </a:lnTo>
                  <a:lnTo>
                    <a:pt x="0" y="515796"/>
                  </a:lnTo>
                  <a:lnTo>
                    <a:pt x="0" y="85967"/>
                  </a:lnTo>
                  <a:cubicBezTo>
                    <a:pt x="0" y="38489"/>
                    <a:pt x="38489" y="0"/>
                    <a:pt x="85967"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sp>
        <p:nvSpPr>
          <p:cNvPr id="9220" name="同侧圆角矩形 9"/>
          <p:cNvSpPr>
            <a:spLocks noChangeArrowheads="1"/>
          </p:cNvSpPr>
          <p:nvPr/>
        </p:nvSpPr>
        <p:spPr bwMode="auto">
          <a:xfrm>
            <a:off x="444500" y="12557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字词乐园</a:t>
            </a:r>
          </a:p>
        </p:txBody>
      </p:sp>
      <p:pic>
        <p:nvPicPr>
          <p:cNvPr id="9221" name="Picture 3" descr="F:\七彩课堂插图板式封面\排版用图标、页眉页脚\标题图（终-排版用）共29个\析字乐园.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6011863" y="903288"/>
            <a:ext cx="2520950" cy="1763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7174" name="Group 16"/>
          <p:cNvGrpSpPr/>
          <p:nvPr/>
        </p:nvGrpSpPr>
        <p:grpSpPr bwMode="auto">
          <a:xfrm>
            <a:off x="314325" y="3660775"/>
            <a:ext cx="2374900" cy="2376488"/>
            <a:chOff x="0" y="0"/>
            <a:chExt cx="1497" cy="1497"/>
          </a:xfrm>
        </p:grpSpPr>
        <p:sp>
          <p:nvSpPr>
            <p:cNvPr id="9238" name="Rectangle 17"/>
            <p:cNvSpPr>
              <a:spLocks noChangeArrowheads="1"/>
            </p:cNvSpPr>
            <p:nvPr/>
          </p:nvSpPr>
          <p:spPr bwMode="auto">
            <a:xfrm>
              <a:off x="0" y="0"/>
              <a:ext cx="1497" cy="1497"/>
            </a:xfrm>
            <a:prstGeom prst="rect">
              <a:avLst/>
            </a:prstGeom>
            <a:solidFill>
              <a:schemeClr val="bg1"/>
            </a:solidFill>
            <a:ln w="28575">
              <a:solidFill>
                <a:schemeClr val="tx1"/>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9" name="Line 18"/>
            <p:cNvSpPr>
              <a:spLocks noChangeShapeType="1"/>
            </p:cNvSpPr>
            <p:nvPr/>
          </p:nvSpPr>
          <p:spPr bwMode="auto">
            <a:xfrm>
              <a:off x="0" y="744"/>
              <a:ext cx="1497" cy="0"/>
            </a:xfrm>
            <a:prstGeom prst="line">
              <a:avLst/>
            </a:prstGeom>
            <a:noFill/>
            <a:ln w="28575">
              <a:solidFill>
                <a:schemeClr val="tx1"/>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sp>
          <p:nvSpPr>
            <p:cNvPr id="9240" name="Line 19"/>
            <p:cNvSpPr>
              <a:spLocks noChangeShapeType="1"/>
            </p:cNvSpPr>
            <p:nvPr/>
          </p:nvSpPr>
          <p:spPr bwMode="auto">
            <a:xfrm>
              <a:off x="762" y="0"/>
              <a:ext cx="9" cy="1497"/>
            </a:xfrm>
            <a:prstGeom prst="line">
              <a:avLst/>
            </a:prstGeom>
            <a:noFill/>
            <a:ln w="28575">
              <a:solidFill>
                <a:schemeClr val="tx1"/>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7175" name="Group 16"/>
          <p:cNvGrpSpPr/>
          <p:nvPr/>
        </p:nvGrpSpPr>
        <p:grpSpPr bwMode="auto">
          <a:xfrm>
            <a:off x="3509963" y="3660775"/>
            <a:ext cx="2378075" cy="2376488"/>
            <a:chOff x="0" y="0"/>
            <a:chExt cx="1497" cy="1497"/>
          </a:xfrm>
        </p:grpSpPr>
        <p:sp>
          <p:nvSpPr>
            <p:cNvPr id="9235" name="Rectangle 17"/>
            <p:cNvSpPr>
              <a:spLocks noChangeArrowheads="1"/>
            </p:cNvSpPr>
            <p:nvPr/>
          </p:nvSpPr>
          <p:spPr bwMode="auto">
            <a:xfrm>
              <a:off x="0" y="0"/>
              <a:ext cx="1497" cy="1497"/>
            </a:xfrm>
            <a:prstGeom prst="rect">
              <a:avLst/>
            </a:prstGeom>
            <a:solidFill>
              <a:schemeClr val="bg1"/>
            </a:solidFill>
            <a:ln w="28575">
              <a:solidFill>
                <a:schemeClr val="tx1"/>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6" name="Line 18"/>
            <p:cNvSpPr>
              <a:spLocks noChangeShapeType="1"/>
            </p:cNvSpPr>
            <p:nvPr/>
          </p:nvSpPr>
          <p:spPr bwMode="auto">
            <a:xfrm>
              <a:off x="0" y="744"/>
              <a:ext cx="1497" cy="0"/>
            </a:xfrm>
            <a:prstGeom prst="line">
              <a:avLst/>
            </a:prstGeom>
            <a:noFill/>
            <a:ln w="28575">
              <a:solidFill>
                <a:schemeClr val="tx1"/>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sp>
          <p:nvSpPr>
            <p:cNvPr id="9237" name="Line 19"/>
            <p:cNvSpPr>
              <a:spLocks noChangeShapeType="1"/>
            </p:cNvSpPr>
            <p:nvPr/>
          </p:nvSpPr>
          <p:spPr bwMode="auto">
            <a:xfrm>
              <a:off x="762" y="0"/>
              <a:ext cx="9" cy="1497"/>
            </a:xfrm>
            <a:prstGeom prst="line">
              <a:avLst/>
            </a:prstGeom>
            <a:noFill/>
            <a:ln w="28575">
              <a:solidFill>
                <a:schemeClr val="tx1"/>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7176" name="Group 16"/>
          <p:cNvGrpSpPr/>
          <p:nvPr/>
        </p:nvGrpSpPr>
        <p:grpSpPr bwMode="auto">
          <a:xfrm>
            <a:off x="6376988" y="3644900"/>
            <a:ext cx="2374900" cy="2376488"/>
            <a:chOff x="0" y="0"/>
            <a:chExt cx="1497" cy="1497"/>
          </a:xfrm>
        </p:grpSpPr>
        <p:sp>
          <p:nvSpPr>
            <p:cNvPr id="9232" name="Rectangle 17"/>
            <p:cNvSpPr>
              <a:spLocks noChangeArrowheads="1"/>
            </p:cNvSpPr>
            <p:nvPr/>
          </p:nvSpPr>
          <p:spPr bwMode="auto">
            <a:xfrm>
              <a:off x="0" y="0"/>
              <a:ext cx="1497" cy="1497"/>
            </a:xfrm>
            <a:prstGeom prst="rect">
              <a:avLst/>
            </a:prstGeom>
            <a:solidFill>
              <a:schemeClr val="bg1"/>
            </a:solidFill>
            <a:ln w="28575">
              <a:solidFill>
                <a:schemeClr val="tx1"/>
              </a:solidFill>
              <a:miter lim="800000"/>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3" name="Line 18"/>
            <p:cNvSpPr>
              <a:spLocks noChangeShapeType="1"/>
            </p:cNvSpPr>
            <p:nvPr/>
          </p:nvSpPr>
          <p:spPr bwMode="auto">
            <a:xfrm>
              <a:off x="0" y="744"/>
              <a:ext cx="1497" cy="0"/>
            </a:xfrm>
            <a:prstGeom prst="line">
              <a:avLst/>
            </a:prstGeom>
            <a:noFill/>
            <a:ln w="28575">
              <a:solidFill>
                <a:schemeClr val="tx1"/>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sp>
          <p:nvSpPr>
            <p:cNvPr id="9234" name="Line 19"/>
            <p:cNvSpPr>
              <a:spLocks noChangeShapeType="1"/>
            </p:cNvSpPr>
            <p:nvPr/>
          </p:nvSpPr>
          <p:spPr bwMode="auto">
            <a:xfrm>
              <a:off x="762" y="0"/>
              <a:ext cx="9" cy="1497"/>
            </a:xfrm>
            <a:prstGeom prst="line">
              <a:avLst/>
            </a:prstGeom>
            <a:noFill/>
            <a:ln w="28575">
              <a:solidFill>
                <a:schemeClr val="tx1"/>
              </a:solidFill>
              <a:prstDash val="dash"/>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7177" name="文本框 9229"/>
          <p:cNvSpPr txBox="1">
            <a:spLocks noChangeArrowheads="1"/>
          </p:cNvSpPr>
          <p:nvPr/>
        </p:nvSpPr>
        <p:spPr bwMode="auto">
          <a:xfrm>
            <a:off x="1158875" y="2784475"/>
            <a:ext cx="700088"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latin typeface="宋体" panose="02010600030101010101" pitchFamily="2" charset="-122"/>
              </a:rPr>
              <a:t>jū</a:t>
            </a:r>
          </a:p>
        </p:txBody>
      </p:sp>
      <p:sp>
        <p:nvSpPr>
          <p:cNvPr id="7178" name="文本框 9230"/>
          <p:cNvSpPr txBox="1">
            <a:spLocks noChangeArrowheads="1"/>
          </p:cNvSpPr>
          <p:nvPr/>
        </p:nvSpPr>
        <p:spPr bwMode="auto">
          <a:xfrm>
            <a:off x="385763" y="3660775"/>
            <a:ext cx="2193925" cy="2492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600" b="1">
                <a:solidFill>
                  <a:srgbClr val="FF0000"/>
                </a:solidFill>
                <a:ea typeface="楷体_GB2312" pitchFamily="1" charset="-122"/>
              </a:rPr>
              <a:t>居</a:t>
            </a:r>
            <a:endParaRPr lang="zh-CN" altLang="zh-CN" sz="15600" b="1">
              <a:solidFill>
                <a:srgbClr val="FF0000"/>
              </a:solidFill>
              <a:ea typeface="楷体_GB2312" pitchFamily="1" charset="-122"/>
            </a:endParaRPr>
          </a:p>
        </p:txBody>
      </p:sp>
      <p:sp>
        <p:nvSpPr>
          <p:cNvPr id="7179" name="文本框 9231"/>
          <p:cNvSpPr txBox="1">
            <a:spLocks noChangeArrowheads="1"/>
          </p:cNvSpPr>
          <p:nvPr/>
        </p:nvSpPr>
        <p:spPr bwMode="auto">
          <a:xfrm>
            <a:off x="3509963" y="3486150"/>
            <a:ext cx="2398712" cy="2738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200" b="1">
                <a:solidFill>
                  <a:srgbClr val="FF0000"/>
                </a:solidFill>
                <a:ea typeface="楷体_GB2312" pitchFamily="1" charset="-122"/>
              </a:rPr>
              <a:t>烟</a:t>
            </a:r>
          </a:p>
        </p:txBody>
      </p:sp>
      <p:sp>
        <p:nvSpPr>
          <p:cNvPr id="7180" name="文本框 9232"/>
          <p:cNvSpPr txBox="1">
            <a:spLocks noChangeArrowheads="1"/>
          </p:cNvSpPr>
          <p:nvPr/>
        </p:nvSpPr>
        <p:spPr bwMode="auto">
          <a:xfrm>
            <a:off x="6575425" y="3567113"/>
            <a:ext cx="2193925" cy="2492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600" b="1">
                <a:solidFill>
                  <a:srgbClr val="FF0000"/>
                </a:solidFill>
                <a:ea typeface="楷体_GB2312" pitchFamily="1" charset="-122"/>
              </a:rPr>
              <a:t>散</a:t>
            </a:r>
          </a:p>
        </p:txBody>
      </p:sp>
      <p:sp>
        <p:nvSpPr>
          <p:cNvPr id="7181" name="文本框 9233"/>
          <p:cNvSpPr txBox="1">
            <a:spLocks noChangeArrowheads="1"/>
          </p:cNvSpPr>
          <p:nvPr/>
        </p:nvSpPr>
        <p:spPr bwMode="auto">
          <a:xfrm>
            <a:off x="4310063" y="2752725"/>
            <a:ext cx="1036637"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latin typeface="宋体" panose="02010600030101010101" pitchFamily="2" charset="-122"/>
                <a:ea typeface="楷体_GB2312" pitchFamily="1" charset="-122"/>
              </a:rPr>
              <a:t>yān</a:t>
            </a:r>
          </a:p>
        </p:txBody>
      </p:sp>
      <p:sp>
        <p:nvSpPr>
          <p:cNvPr id="7182" name="文本框 9234"/>
          <p:cNvSpPr txBox="1">
            <a:spLocks noChangeArrowheads="1"/>
          </p:cNvSpPr>
          <p:nvPr/>
        </p:nvSpPr>
        <p:spPr bwMode="auto">
          <a:xfrm>
            <a:off x="6900863" y="2784475"/>
            <a:ext cx="1157287"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ea typeface="楷体_GB2312" pitchFamily="1" charset="-122"/>
              </a:rPr>
              <a:t>sàn</a:t>
            </a:r>
          </a:p>
        </p:txBody>
      </p:sp>
      <p:sp>
        <p:nvSpPr>
          <p:cNvPr id="27" name="Rectangle 3"/>
          <p:cNvSpPr>
            <a:spLocks noGrp="1" noChangeArrowheads="1"/>
          </p:cNvSpPr>
          <p:nvPr/>
        </p:nvSpPr>
        <p:spPr bwMode="auto">
          <a:xfrm>
            <a:off x="280988" y="2060575"/>
            <a:ext cx="4194175" cy="1185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5000"/>
              </a:lnSpc>
              <a:spcBef>
                <a:spcPct val="20000"/>
              </a:spcBef>
            </a:pPr>
            <a:r>
              <a:rPr lang="zh-CN" altLang="en-US" sz="6000" b="1">
                <a:solidFill>
                  <a:srgbClr val="0000CC"/>
                </a:solidFill>
                <a:latin typeface="楷体_GB2312" pitchFamily="1" charset="-122"/>
                <a:ea typeface="楷体_GB2312" pitchFamily="1" charset="-122"/>
                <a:sym typeface="Calibri" panose="020F0502020204030204" pitchFamily="34" charset="0"/>
              </a:rPr>
              <a:t>巧写生字</a:t>
            </a:r>
            <a:endParaRPr lang="zh-CN" altLang="en-US" sz="4400">
              <a:solidFill>
                <a:schemeClr val="bg1"/>
              </a:solidFill>
              <a:latin typeface="宋体" panose="02010600030101010101" pitchFamily="2" charset="-122"/>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fade">
                                      <p:cBhvr>
                                        <p:cTn id="12" dur="500"/>
                                        <p:tgtEl>
                                          <p:spTgt spid="71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5"/>
                                        </p:tgtEl>
                                        <p:attrNameLst>
                                          <p:attrName>style.visibility</p:attrName>
                                        </p:attrNameLst>
                                      </p:cBhvr>
                                      <p:to>
                                        <p:strVal val="visible"/>
                                      </p:to>
                                    </p:set>
                                    <p:animEffect transition="in" filter="fade">
                                      <p:cBhvr>
                                        <p:cTn id="17" dur="500"/>
                                        <p:tgtEl>
                                          <p:spTgt spid="7175"/>
                                        </p:tgtEl>
                                      </p:cBhvr>
                                    </p:animEffect>
                                  </p:childTnLst>
                                </p:cTn>
                              </p:par>
                              <p:par>
                                <p:cTn id="18" presetID="10" presetClass="entr" presetSubtype="0" fill="hold" nodeType="withEffect">
                                  <p:stCondLst>
                                    <p:cond delay="0"/>
                                  </p:stCondLst>
                                  <p:childTnLst>
                                    <p:set>
                                      <p:cBhvr>
                                        <p:cTn id="19" dur="1" fill="hold">
                                          <p:stCondLst>
                                            <p:cond delay="0"/>
                                          </p:stCondLst>
                                        </p:cTn>
                                        <p:tgtEl>
                                          <p:spTgt spid="7176"/>
                                        </p:tgtEl>
                                        <p:attrNameLst>
                                          <p:attrName>style.visibility</p:attrName>
                                        </p:attrNameLst>
                                      </p:cBhvr>
                                      <p:to>
                                        <p:strVal val="visible"/>
                                      </p:to>
                                    </p:set>
                                    <p:animEffect transition="in" filter="fade">
                                      <p:cBhvr>
                                        <p:cTn id="20" dur="500"/>
                                        <p:tgtEl>
                                          <p:spTgt spid="717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178"/>
                                        </p:tgtEl>
                                        <p:attrNameLst>
                                          <p:attrName>style.visibility</p:attrName>
                                        </p:attrNameLst>
                                      </p:cBhvr>
                                      <p:to>
                                        <p:strVal val="visible"/>
                                      </p:to>
                                    </p:set>
                                    <p:animEffect transition="in" filter="fade">
                                      <p:cBhvr>
                                        <p:cTn id="25" dur="500"/>
                                        <p:tgtEl>
                                          <p:spTgt spid="717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177"/>
                                        </p:tgtEl>
                                        <p:attrNameLst>
                                          <p:attrName>style.visibility</p:attrName>
                                        </p:attrNameLst>
                                      </p:cBhvr>
                                      <p:to>
                                        <p:strVal val="visible"/>
                                      </p:to>
                                    </p:set>
                                    <p:animEffect transition="in" filter="fade">
                                      <p:cBhvr>
                                        <p:cTn id="30" dur="500"/>
                                        <p:tgtEl>
                                          <p:spTgt spid="717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179"/>
                                        </p:tgtEl>
                                        <p:attrNameLst>
                                          <p:attrName>style.visibility</p:attrName>
                                        </p:attrNameLst>
                                      </p:cBhvr>
                                      <p:to>
                                        <p:strVal val="visible"/>
                                      </p:to>
                                    </p:set>
                                    <p:animEffect transition="in" filter="fade">
                                      <p:cBhvr>
                                        <p:cTn id="35" dur="500"/>
                                        <p:tgtEl>
                                          <p:spTgt spid="717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181"/>
                                        </p:tgtEl>
                                        <p:attrNameLst>
                                          <p:attrName>style.visibility</p:attrName>
                                        </p:attrNameLst>
                                      </p:cBhvr>
                                      <p:to>
                                        <p:strVal val="visible"/>
                                      </p:to>
                                    </p:set>
                                    <p:animEffect transition="in" filter="fade">
                                      <p:cBhvr>
                                        <p:cTn id="40" dur="500"/>
                                        <p:tgtEl>
                                          <p:spTgt spid="718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180"/>
                                        </p:tgtEl>
                                        <p:attrNameLst>
                                          <p:attrName>style.visibility</p:attrName>
                                        </p:attrNameLst>
                                      </p:cBhvr>
                                      <p:to>
                                        <p:strVal val="visible"/>
                                      </p:to>
                                    </p:set>
                                    <p:animEffect transition="in" filter="fade">
                                      <p:cBhvr>
                                        <p:cTn id="45" dur="500"/>
                                        <p:tgtEl>
                                          <p:spTgt spid="718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182"/>
                                        </p:tgtEl>
                                        <p:attrNameLst>
                                          <p:attrName>style.visibility</p:attrName>
                                        </p:attrNameLst>
                                      </p:cBhvr>
                                      <p:to>
                                        <p:strVal val="visible"/>
                                      </p:to>
                                    </p:set>
                                    <p:animEffect transition="in" filter="fade">
                                      <p:cBhvr>
                                        <p:cTn id="50" dur="5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p:bldP spid="7178" grpId="0"/>
      <p:bldP spid="7179" grpId="0"/>
      <p:bldP spid="7180" grpId="0"/>
      <p:bldP spid="7181" grpId="0"/>
      <p:bldP spid="7182"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extBox 6"/>
          <p:cNvSpPr>
            <a:spLocks noChangeArrowheads="1"/>
          </p:cNvSpPr>
          <p:nvPr/>
        </p:nvSpPr>
        <p:spPr bwMode="auto">
          <a:xfrm>
            <a:off x="7429500" y="357188"/>
            <a:ext cx="12144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B0F0"/>
                </a:solidFill>
                <a:latin typeface="华文楷体" pitchFamily="2" charset="-122"/>
                <a:ea typeface="华文楷体" pitchFamily="2" charset="-122"/>
                <a:sym typeface="华文楷体" pitchFamily="2" charset="-122"/>
              </a:rPr>
              <a:t>课件</a:t>
            </a:r>
            <a:r>
              <a:rPr lang="en-US" altLang="zh-CN" sz="2000">
                <a:solidFill>
                  <a:srgbClr val="00B0F0"/>
                </a:solidFill>
                <a:latin typeface="Candara" panose="020E0502030303020204" pitchFamily="34" charset="0"/>
                <a:ea typeface="华文楷体" pitchFamily="2" charset="-122"/>
                <a:sym typeface="Candara" panose="020E0502030303020204" pitchFamily="34" charset="0"/>
              </a:rPr>
              <a:t>PPT</a:t>
            </a:r>
          </a:p>
        </p:txBody>
      </p:sp>
      <p:sp>
        <p:nvSpPr>
          <p:cNvPr id="10243" name="同侧圆角矩形 4"/>
          <p:cNvSpPr>
            <a:spLocks noChangeArrowheads="1"/>
          </p:cNvSpPr>
          <p:nvPr/>
        </p:nvSpPr>
        <p:spPr bwMode="auto">
          <a:xfrm>
            <a:off x="468313" y="1268413"/>
            <a:ext cx="2000250" cy="517525"/>
          </a:xfrm>
          <a:custGeom>
            <a:avLst/>
            <a:gdLst>
              <a:gd name="T0" fmla="*/ 0 w 3150"/>
              <a:gd name="T1" fmla="*/ 0 h 815"/>
              <a:gd name="T2" fmla="*/ 3150 w 3150"/>
              <a:gd name="T3" fmla="*/ 815 h 815"/>
            </a:gdLst>
            <a:ahLst/>
            <a:cxnLst/>
            <a:rect l="T0" t="T1" r="T2" b="T3"/>
            <a:pathLst>
              <a:path w="3150" h="815">
                <a:moveTo>
                  <a:pt x="135" y="0"/>
                </a:moveTo>
                <a:lnTo>
                  <a:pt x="3014" y="0"/>
                </a:lnTo>
                <a:cubicBezTo>
                  <a:pt x="3089" y="0"/>
                  <a:pt x="3149" y="60"/>
                  <a:pt x="3149" y="135"/>
                </a:cubicBezTo>
                <a:lnTo>
                  <a:pt x="3150" y="815"/>
                </a:lnTo>
                <a:lnTo>
                  <a:pt x="0" y="815"/>
                </a:lnTo>
                <a:lnTo>
                  <a:pt x="0" y="135"/>
                </a:lnTo>
                <a:cubicBezTo>
                  <a:pt x="0" y="60"/>
                  <a:pt x="60" y="0"/>
                  <a:pt x="135" y="0"/>
                </a:cubicBezTo>
                <a:close/>
              </a:path>
            </a:pathLst>
          </a:custGeom>
          <a:gradFill rotWithShape="1">
            <a:gsLst>
              <a:gs pos="0">
                <a:srgbClr val="A6E4FF"/>
              </a:gs>
              <a:gs pos="34999">
                <a:srgbClr val="BFEDFF"/>
              </a:gs>
              <a:gs pos="100000">
                <a:srgbClr val="E6F9FF"/>
              </a:gs>
            </a:gsLst>
            <a:lin ang="162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000" b="1">
                <a:solidFill>
                  <a:srgbClr val="000000"/>
                </a:solidFill>
                <a:latin typeface="华文新魏" pitchFamily="2" charset="-122"/>
                <a:ea typeface="华文新魏" pitchFamily="2" charset="-122"/>
                <a:sym typeface="黑体" panose="02010609060101010101" pitchFamily="49" charset="-122"/>
              </a:rPr>
              <a:t>课文详解</a:t>
            </a:r>
          </a:p>
        </p:txBody>
      </p:sp>
      <p:sp>
        <p:nvSpPr>
          <p:cNvPr id="10244" name="直线连接符 21"/>
          <p:cNvSpPr>
            <a:spLocks noChangeShapeType="1"/>
          </p:cNvSpPr>
          <p:nvPr/>
        </p:nvSpPr>
        <p:spPr bwMode="auto">
          <a:xfrm flipV="1">
            <a:off x="468313" y="1844675"/>
            <a:ext cx="2071687" cy="6350"/>
          </a:xfrm>
          <a:prstGeom prst="line">
            <a:avLst/>
          </a:prstGeom>
          <a:noFill/>
          <a:ln w="38100">
            <a:solidFill>
              <a:srgbClr val="93B3D7"/>
            </a:solidFill>
            <a:prstDash val="dash"/>
            <a:bevel/>
          </a:ln>
          <a:extLst>
            <a:ext uri="{909E8E84-426E-40DD-AFC4-6F175D3DCCD1}">
              <a14:hiddenFill xmlns:a14="http://schemas.microsoft.com/office/drawing/2010/main" xmlns="">
                <a:noFill/>
              </a14:hiddenFill>
            </a:ext>
          </a:extLst>
        </p:spPr>
        <p:txBody>
          <a:bodyPr/>
          <a:lstStyle/>
          <a:p>
            <a:endParaRPr lang="zh-CN" altLang="en-US"/>
          </a:p>
        </p:txBody>
      </p:sp>
      <p:pic>
        <p:nvPicPr>
          <p:cNvPr id="10245" name="Picture 2" descr="F:\七彩课堂插图板式封面\排版用图标、页眉页脚\标题图（终-排版用）共29个\语文大课堂.jpg"/>
          <p:cNvPicPr>
            <a:picLocks noChangeAspect="1" noChangeArrowheads="1"/>
          </p:cNvPicPr>
          <p:nvPr/>
        </p:nvPicPr>
        <p:blipFill>
          <a:blip r:embed="rId2" cstate="email">
            <a:extLst>
              <a:ext uri="{28A0092B-C50C-407E-A947-70E740481C1C}">
                <a14:useLocalDpi xmlns:a14="http://schemas.microsoft.com/office/drawing/2010/main" xmlns="" val="0"/>
              </a:ext>
            </a:extLst>
          </a:blip>
          <a:srcRect/>
          <a:stretch>
            <a:fillRect/>
          </a:stretch>
        </p:blipFill>
        <p:spPr bwMode="auto">
          <a:xfrm>
            <a:off x="361950" y="4076700"/>
            <a:ext cx="2986088" cy="2089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2" name="文本框 14341"/>
          <p:cNvSpPr txBox="1">
            <a:spLocks noChangeArrowheads="1"/>
          </p:cNvSpPr>
          <p:nvPr/>
        </p:nvSpPr>
        <p:spPr bwMode="auto">
          <a:xfrm>
            <a:off x="396875" y="2997200"/>
            <a:ext cx="8351838" cy="639763"/>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600" b="1">
                <a:solidFill>
                  <a:srgbClr val="06561F"/>
                </a:solidFill>
                <a:latin typeface="楷体_GB2312" pitchFamily="1" charset="-122"/>
                <a:ea typeface="楷体_GB2312" pitchFamily="1" charset="-122"/>
              </a:rPr>
              <a:t>作者是怎样描写所看到的景物的呢？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14342"/>
                                        </p:tgtEl>
                                        <p:attrNameLst>
                                          <p:attrName>style.visibility</p:attrName>
                                        </p:attrNameLst>
                                      </p:cBhvr>
                                      <p:to>
                                        <p:strVal val="visible"/>
                                      </p:to>
                                    </p:set>
                                    <p:animEffect transition="in" filter="fade">
                                      <p:cBhvr>
                                        <p:cTn id="7" dur="1000"/>
                                        <p:tgtEl>
                                          <p:spTgt spid="14342"/>
                                        </p:tgtEl>
                                      </p:cBhvr>
                                    </p:animEffect>
                                    <p:anim calcmode="lin" valueType="num">
                                      <p:cBhvr>
                                        <p:cTn id="8" dur="1000" fill="hold"/>
                                        <p:tgtEl>
                                          <p:spTgt spid="14342"/>
                                        </p:tgtEl>
                                        <p:attrNameLst>
                                          <p:attrName>ppt_x</p:attrName>
                                        </p:attrNameLst>
                                      </p:cBhvr>
                                      <p:tavLst>
                                        <p:tav tm="0">
                                          <p:val>
                                            <p:strVal val="#ppt_x-.1"/>
                                          </p:val>
                                        </p:tav>
                                        <p:tav tm="100000">
                                          <p:val>
                                            <p:strVal val="#ppt_x"/>
                                          </p:val>
                                        </p:tav>
                                      </p:tavLst>
                                    </p:anim>
                                    <p:anim calcmode="lin" valueType="num">
                                      <p:cBhvr>
                                        <p:cTn id="9" dur="1000" fill="hold"/>
                                        <p:tgtEl>
                                          <p:spTgt spid="143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文本框 15361"/>
          <p:cNvSpPr txBox="1">
            <a:spLocks noChangeArrowheads="1"/>
          </p:cNvSpPr>
          <p:nvPr/>
        </p:nvSpPr>
        <p:spPr bwMode="auto">
          <a:xfrm>
            <a:off x="2197100" y="1341438"/>
            <a:ext cx="4602163"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3200" b="1">
                <a:latin typeface="Times New Roman" panose="02020603050405020304" pitchFamily="18" charset="0"/>
                <a:ea typeface="楷体_GB2312" pitchFamily="1" charset="-122"/>
              </a:rPr>
              <a:t>          村     居   </a:t>
            </a:r>
            <a:r>
              <a:rPr lang="zh-CN" altLang="en-US" sz="2000" b="1">
                <a:latin typeface="Times New Roman" panose="02020603050405020304" pitchFamily="18" charset="0"/>
                <a:ea typeface="楷体_GB2312" pitchFamily="1" charset="-122"/>
              </a:rPr>
              <a:t>高鼎</a:t>
            </a:r>
          </a:p>
        </p:txBody>
      </p:sp>
      <p:sp>
        <p:nvSpPr>
          <p:cNvPr id="11267" name="文本框 15362"/>
          <p:cNvSpPr txBox="1">
            <a:spLocks noChangeArrowheads="1"/>
          </p:cNvSpPr>
          <p:nvPr/>
        </p:nvSpPr>
        <p:spPr bwMode="auto">
          <a:xfrm>
            <a:off x="900113" y="2133600"/>
            <a:ext cx="7013575"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楷体_GB2312" pitchFamily="1" charset="-122"/>
              </a:rPr>
              <a:t>      </a:t>
            </a:r>
            <a:r>
              <a:rPr lang="zh-CN" altLang="en-US" sz="3200" b="1">
                <a:latin typeface="Times New Roman" panose="02020603050405020304" pitchFamily="18" charset="0"/>
                <a:ea typeface="楷体_GB2312" pitchFamily="1" charset="-122"/>
              </a:rPr>
              <a:t>草      长       莺    飞    二    月    天，</a:t>
            </a:r>
          </a:p>
        </p:txBody>
      </p:sp>
      <p:sp>
        <p:nvSpPr>
          <p:cNvPr id="11268" name="文本框 15363"/>
          <p:cNvSpPr txBox="1">
            <a:spLocks noChangeArrowheads="1"/>
          </p:cNvSpPr>
          <p:nvPr/>
        </p:nvSpPr>
        <p:spPr bwMode="auto">
          <a:xfrm>
            <a:off x="828675" y="3286125"/>
            <a:ext cx="7108825"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楷体_GB2312" pitchFamily="1" charset="-122"/>
              </a:rPr>
              <a:t>       </a:t>
            </a:r>
            <a:r>
              <a:rPr lang="zh-CN" altLang="en-US" sz="3200" b="1">
                <a:solidFill>
                  <a:srgbClr val="FF0000"/>
                </a:solidFill>
                <a:latin typeface="Times New Roman" panose="02020603050405020304" pitchFamily="18" charset="0"/>
                <a:ea typeface="楷体_GB2312" pitchFamily="1" charset="-122"/>
              </a:rPr>
              <a:t>拂</a:t>
            </a:r>
            <a:r>
              <a:rPr lang="zh-CN" altLang="en-US" sz="3200" b="1">
                <a:latin typeface="Times New Roman" panose="02020603050405020304" pitchFamily="18" charset="0"/>
                <a:ea typeface="楷体_GB2312" pitchFamily="1" charset="-122"/>
              </a:rPr>
              <a:t>   堤   杨      柳    醉</a:t>
            </a:r>
            <a:r>
              <a:rPr lang="zh-CN" altLang="en-US" sz="3200" b="1">
                <a:solidFill>
                  <a:srgbClr val="FF0066"/>
                </a:solidFill>
                <a:latin typeface="Times New Roman" panose="02020603050405020304" pitchFamily="18" charset="0"/>
                <a:ea typeface="楷体_GB2312" pitchFamily="1" charset="-122"/>
              </a:rPr>
              <a:t> </a:t>
            </a:r>
            <a:r>
              <a:rPr lang="zh-CN" altLang="en-US" sz="3200" b="1">
                <a:latin typeface="Times New Roman" panose="02020603050405020304" pitchFamily="18" charset="0"/>
                <a:ea typeface="楷体_GB2312" pitchFamily="1" charset="-122"/>
              </a:rPr>
              <a:t>    春     烟。</a:t>
            </a:r>
          </a:p>
        </p:txBody>
      </p:sp>
      <p:sp>
        <p:nvSpPr>
          <p:cNvPr id="11269" name="文本框 15364"/>
          <p:cNvSpPr txBox="1">
            <a:spLocks noChangeArrowheads="1"/>
          </p:cNvSpPr>
          <p:nvPr/>
        </p:nvSpPr>
        <p:spPr bwMode="auto">
          <a:xfrm>
            <a:off x="971550" y="4437063"/>
            <a:ext cx="7108825"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楷体_GB2312" pitchFamily="1" charset="-122"/>
              </a:rPr>
              <a:t>       </a:t>
            </a:r>
            <a:r>
              <a:rPr lang="zh-CN" altLang="en-US" sz="3200" b="1">
                <a:latin typeface="Times New Roman" panose="02020603050405020304" pitchFamily="18" charset="0"/>
                <a:ea typeface="楷体_GB2312" pitchFamily="1" charset="-122"/>
              </a:rPr>
              <a:t>儿    童      </a:t>
            </a:r>
            <a:r>
              <a:rPr lang="zh-CN" altLang="en-US" sz="3200" b="1">
                <a:solidFill>
                  <a:srgbClr val="FF0000"/>
                </a:solidFill>
                <a:latin typeface="Times New Roman" panose="02020603050405020304" pitchFamily="18" charset="0"/>
                <a:ea typeface="楷体_GB2312" pitchFamily="1" charset="-122"/>
              </a:rPr>
              <a:t>散</a:t>
            </a:r>
            <a:r>
              <a:rPr lang="zh-CN" altLang="en-US" sz="3200" b="1">
                <a:latin typeface="Times New Roman" panose="02020603050405020304" pitchFamily="18" charset="0"/>
                <a:ea typeface="楷体_GB2312" pitchFamily="1" charset="-122"/>
              </a:rPr>
              <a:t>    学   </a:t>
            </a:r>
            <a:r>
              <a:rPr lang="zh-CN" altLang="en-US" sz="3200" b="1">
                <a:solidFill>
                  <a:srgbClr val="FF0000"/>
                </a:solidFill>
                <a:latin typeface="Times New Roman" panose="02020603050405020304" pitchFamily="18" charset="0"/>
                <a:ea typeface="楷体_GB2312" pitchFamily="1" charset="-122"/>
              </a:rPr>
              <a:t>归</a:t>
            </a:r>
            <a:r>
              <a:rPr lang="zh-CN" altLang="en-US" sz="3200" b="1">
                <a:latin typeface="Times New Roman" panose="02020603050405020304" pitchFamily="18" charset="0"/>
                <a:ea typeface="楷体_GB2312" pitchFamily="1" charset="-122"/>
              </a:rPr>
              <a:t>     来    早，</a:t>
            </a:r>
          </a:p>
        </p:txBody>
      </p:sp>
      <p:sp>
        <p:nvSpPr>
          <p:cNvPr id="11270" name="文本框 15365"/>
          <p:cNvSpPr txBox="1">
            <a:spLocks noChangeArrowheads="1"/>
          </p:cNvSpPr>
          <p:nvPr/>
        </p:nvSpPr>
        <p:spPr bwMode="auto">
          <a:xfrm>
            <a:off x="1116013" y="5589588"/>
            <a:ext cx="779145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latin typeface="Times New Roman" panose="02020603050405020304" pitchFamily="18" charset="0"/>
                <a:ea typeface="楷体_GB2312" pitchFamily="1" charset="-122"/>
              </a:rPr>
              <a:t>   </a:t>
            </a:r>
            <a:r>
              <a:rPr lang="zh-CN" altLang="en-US" sz="3200" b="1">
                <a:latin typeface="Times New Roman" panose="02020603050405020304" pitchFamily="18" charset="0"/>
                <a:ea typeface="楷体_GB2312" pitchFamily="1" charset="-122"/>
              </a:rPr>
              <a:t>忙       </a:t>
            </a:r>
            <a:r>
              <a:rPr lang="zh-CN" altLang="en-US" sz="3200" b="1">
                <a:solidFill>
                  <a:srgbClr val="FF0000"/>
                </a:solidFill>
                <a:latin typeface="Times New Roman" panose="02020603050405020304" pitchFamily="18" charset="0"/>
                <a:ea typeface="楷体_GB2312" pitchFamily="1" charset="-122"/>
              </a:rPr>
              <a:t>趁</a:t>
            </a:r>
            <a:r>
              <a:rPr lang="zh-CN" altLang="en-US" sz="3200" b="1">
                <a:latin typeface="Times New Roman" panose="02020603050405020304" pitchFamily="18" charset="0"/>
                <a:ea typeface="楷体_GB2312" pitchFamily="1" charset="-122"/>
              </a:rPr>
              <a:t>      东      风      放     纸    鸢。</a:t>
            </a:r>
          </a:p>
        </p:txBody>
      </p:sp>
      <p:sp>
        <p:nvSpPr>
          <p:cNvPr id="11271" name="文本框 15366"/>
          <p:cNvSpPr txBox="1">
            <a:spLocks noChangeArrowheads="1"/>
          </p:cNvSpPr>
          <p:nvPr/>
        </p:nvSpPr>
        <p:spPr bwMode="auto">
          <a:xfrm>
            <a:off x="2987675" y="836613"/>
            <a:ext cx="3338513" cy="573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3200" b="1">
                <a:solidFill>
                  <a:srgbClr val="0000FF"/>
                </a:solidFill>
                <a:latin typeface="zypyyb" pitchFamily="2" charset="-122"/>
                <a:ea typeface="zypyyb" pitchFamily="2" charset="-122"/>
              </a:rPr>
              <a:t>cūn  jū</a:t>
            </a:r>
          </a:p>
        </p:txBody>
      </p:sp>
      <p:sp>
        <p:nvSpPr>
          <p:cNvPr id="11272" name="文本框 15367"/>
          <p:cNvSpPr txBox="1">
            <a:spLocks noChangeArrowheads="1"/>
          </p:cNvSpPr>
          <p:nvPr/>
        </p:nvSpPr>
        <p:spPr bwMode="auto">
          <a:xfrm>
            <a:off x="971550" y="1701800"/>
            <a:ext cx="6858000"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3200" b="1">
                <a:solidFill>
                  <a:srgbClr val="0000FF"/>
                </a:solidFill>
                <a:latin typeface="zypyyb" pitchFamily="2" charset="-122"/>
                <a:ea typeface="zypyyb" pitchFamily="2" charset="-122"/>
              </a:rPr>
              <a:t>cǎo zhǎng yīng  fēi  </a:t>
            </a:r>
            <a:r>
              <a:rPr lang="en-US" altLang="zh-CN" sz="3200" b="1">
                <a:solidFill>
                  <a:srgbClr val="0000FF"/>
                </a:solidFill>
                <a:latin typeface="Times New Roman" panose="02020603050405020304" pitchFamily="18" charset="0"/>
                <a:ea typeface="zypyyb" pitchFamily="2" charset="-122"/>
              </a:rPr>
              <a:t>è</a:t>
            </a:r>
            <a:r>
              <a:rPr lang="en-US" altLang="zh-CN" sz="3200" b="1">
                <a:solidFill>
                  <a:srgbClr val="0000FF"/>
                </a:solidFill>
                <a:latin typeface="zypyyb" pitchFamily="2" charset="-122"/>
                <a:ea typeface="zypyyb" pitchFamily="2" charset="-122"/>
              </a:rPr>
              <a:t>r yu</a:t>
            </a:r>
            <a:r>
              <a:rPr lang="en-US" altLang="zh-CN" sz="3200" b="1">
                <a:solidFill>
                  <a:srgbClr val="0000FF"/>
                </a:solidFill>
                <a:latin typeface="Times New Roman" panose="02020603050405020304" pitchFamily="18" charset="0"/>
                <a:ea typeface="zypyyb" pitchFamily="2" charset="-122"/>
              </a:rPr>
              <a:t>è</a:t>
            </a:r>
            <a:r>
              <a:rPr lang="en-US" altLang="zh-CN" sz="3200" b="1">
                <a:solidFill>
                  <a:srgbClr val="0000FF"/>
                </a:solidFill>
                <a:latin typeface="zypyyb" pitchFamily="2" charset="-122"/>
                <a:ea typeface="zypyyb" pitchFamily="2" charset="-122"/>
              </a:rPr>
              <a:t> tiān</a:t>
            </a:r>
          </a:p>
        </p:txBody>
      </p:sp>
      <p:sp>
        <p:nvSpPr>
          <p:cNvPr id="11273" name="文本框 15368"/>
          <p:cNvSpPr txBox="1">
            <a:spLocks noChangeArrowheads="1"/>
          </p:cNvSpPr>
          <p:nvPr/>
        </p:nvSpPr>
        <p:spPr bwMode="auto">
          <a:xfrm>
            <a:off x="1187450" y="2709863"/>
            <a:ext cx="6499225"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3200" b="1">
                <a:solidFill>
                  <a:srgbClr val="0000FF"/>
                </a:solidFill>
                <a:latin typeface="zypyyb" pitchFamily="2" charset="-122"/>
                <a:ea typeface="zypyyb" pitchFamily="2" charset="-122"/>
              </a:rPr>
              <a:t>f</a:t>
            </a:r>
            <a:r>
              <a:rPr lang="en-US" altLang="zh-CN" sz="3200" b="1">
                <a:solidFill>
                  <a:srgbClr val="0000FF"/>
                </a:solidFill>
                <a:latin typeface="Times New Roman" panose="02020603050405020304" pitchFamily="18" charset="0"/>
                <a:ea typeface="zypyyb" pitchFamily="2" charset="-122"/>
              </a:rPr>
              <a:t>ú</a:t>
            </a:r>
            <a:r>
              <a:rPr lang="en-US" altLang="zh-CN" sz="3200" b="1">
                <a:solidFill>
                  <a:srgbClr val="0000FF"/>
                </a:solidFill>
                <a:latin typeface="zypyyb" pitchFamily="2" charset="-122"/>
                <a:ea typeface="zypyyb" pitchFamily="2" charset="-122"/>
              </a:rPr>
              <a:t> dī y</a:t>
            </a:r>
            <a:r>
              <a:rPr lang="en-US" altLang="zh-CN" sz="3200" b="1">
                <a:solidFill>
                  <a:srgbClr val="0000FF"/>
                </a:solidFill>
                <a:latin typeface="Times New Roman" panose="02020603050405020304" pitchFamily="18" charset="0"/>
                <a:ea typeface="zypyyb" pitchFamily="2" charset="-122"/>
              </a:rPr>
              <a:t>á</a:t>
            </a:r>
            <a:r>
              <a:rPr lang="en-US" altLang="zh-CN" sz="3200" b="1">
                <a:solidFill>
                  <a:srgbClr val="0000FF"/>
                </a:solidFill>
                <a:latin typeface="zypyyb" pitchFamily="2" charset="-122"/>
                <a:ea typeface="zypyyb" pitchFamily="2" charset="-122"/>
              </a:rPr>
              <a:t>ng liǔ zu</a:t>
            </a:r>
            <a:r>
              <a:rPr lang="en-US" altLang="zh-CN" sz="3200" b="1">
                <a:solidFill>
                  <a:srgbClr val="0000FF"/>
                </a:solidFill>
                <a:latin typeface="Times New Roman" panose="02020603050405020304" pitchFamily="18" charset="0"/>
                <a:ea typeface="zypyyb" pitchFamily="2" charset="-122"/>
              </a:rPr>
              <a:t>ì</a:t>
            </a:r>
            <a:r>
              <a:rPr lang="en-US" altLang="zh-CN" sz="3200" b="1">
                <a:solidFill>
                  <a:srgbClr val="0000FF"/>
                </a:solidFill>
                <a:latin typeface="zypyyb" pitchFamily="2" charset="-122"/>
                <a:ea typeface="zypyyb" pitchFamily="2" charset="-122"/>
              </a:rPr>
              <a:t> chūn yān</a:t>
            </a:r>
          </a:p>
        </p:txBody>
      </p:sp>
      <p:sp>
        <p:nvSpPr>
          <p:cNvPr id="11274" name="文本框 15369"/>
          <p:cNvSpPr txBox="1">
            <a:spLocks noChangeArrowheads="1"/>
          </p:cNvSpPr>
          <p:nvPr/>
        </p:nvSpPr>
        <p:spPr bwMode="auto">
          <a:xfrm>
            <a:off x="1116013" y="3860800"/>
            <a:ext cx="6586537" cy="581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3200" b="1">
                <a:solidFill>
                  <a:srgbClr val="0000FF"/>
                </a:solidFill>
                <a:latin typeface="Times New Roman" panose="02020603050405020304" pitchFamily="18" charset="0"/>
                <a:ea typeface="zypyyb" pitchFamily="2" charset="-122"/>
              </a:rPr>
              <a:t>é</a:t>
            </a:r>
            <a:r>
              <a:rPr lang="en-US" altLang="zh-CN" sz="3200" b="1">
                <a:solidFill>
                  <a:srgbClr val="0000FF"/>
                </a:solidFill>
                <a:latin typeface="zypyyb" pitchFamily="2" charset="-122"/>
                <a:ea typeface="zypyyb" pitchFamily="2" charset="-122"/>
              </a:rPr>
              <a:t>r t</a:t>
            </a:r>
            <a:r>
              <a:rPr lang="en-US" altLang="zh-CN" sz="3200" b="1">
                <a:solidFill>
                  <a:srgbClr val="0000FF"/>
                </a:solidFill>
                <a:latin typeface="Times New Roman" panose="02020603050405020304" pitchFamily="18" charset="0"/>
                <a:ea typeface="zypyyb" pitchFamily="2" charset="-122"/>
              </a:rPr>
              <a:t>ó</a:t>
            </a:r>
            <a:r>
              <a:rPr lang="en-US" altLang="zh-CN" sz="3200" b="1">
                <a:solidFill>
                  <a:srgbClr val="0000FF"/>
                </a:solidFill>
                <a:latin typeface="zypyyb" pitchFamily="2" charset="-122"/>
                <a:ea typeface="zypyyb" pitchFamily="2" charset="-122"/>
              </a:rPr>
              <a:t>ng s</a:t>
            </a:r>
            <a:r>
              <a:rPr lang="en-US" altLang="zh-CN" sz="3200" b="1">
                <a:solidFill>
                  <a:srgbClr val="0000FF"/>
                </a:solidFill>
                <a:latin typeface="Times New Roman" panose="02020603050405020304" pitchFamily="18" charset="0"/>
                <a:ea typeface="zypyyb" pitchFamily="2" charset="-122"/>
              </a:rPr>
              <a:t>à</a:t>
            </a:r>
            <a:r>
              <a:rPr lang="en-US" altLang="zh-CN" sz="3200" b="1">
                <a:solidFill>
                  <a:srgbClr val="0000FF"/>
                </a:solidFill>
                <a:latin typeface="zypyyb" pitchFamily="2" charset="-122"/>
                <a:ea typeface="zypyyb" pitchFamily="2" charset="-122"/>
              </a:rPr>
              <a:t>n xu</a:t>
            </a:r>
            <a:r>
              <a:rPr lang="en-US" altLang="zh-CN" sz="3200" b="1">
                <a:solidFill>
                  <a:srgbClr val="0000FF"/>
                </a:solidFill>
                <a:latin typeface="Times New Roman" panose="02020603050405020304" pitchFamily="18" charset="0"/>
                <a:ea typeface="zypyyb" pitchFamily="2" charset="-122"/>
              </a:rPr>
              <a:t>é</a:t>
            </a:r>
            <a:r>
              <a:rPr lang="en-US" altLang="zh-CN" sz="3200" b="1">
                <a:solidFill>
                  <a:srgbClr val="0000FF"/>
                </a:solidFill>
                <a:latin typeface="zypyyb" pitchFamily="2" charset="-122"/>
                <a:ea typeface="zypyyb" pitchFamily="2" charset="-122"/>
              </a:rPr>
              <a:t> guī l</a:t>
            </a:r>
            <a:r>
              <a:rPr lang="en-US" altLang="zh-CN" sz="3200" b="1">
                <a:solidFill>
                  <a:srgbClr val="0000FF"/>
                </a:solidFill>
                <a:latin typeface="Times New Roman" panose="02020603050405020304" pitchFamily="18" charset="0"/>
                <a:ea typeface="zypyyb" pitchFamily="2" charset="-122"/>
              </a:rPr>
              <a:t>á</a:t>
            </a:r>
            <a:r>
              <a:rPr lang="en-US" altLang="zh-CN" sz="3200" b="1">
                <a:solidFill>
                  <a:srgbClr val="0000FF"/>
                </a:solidFill>
                <a:latin typeface="zypyyb" pitchFamily="2" charset="-122"/>
                <a:ea typeface="zypyyb" pitchFamily="2" charset="-122"/>
              </a:rPr>
              <a:t>i zǎo</a:t>
            </a:r>
          </a:p>
        </p:txBody>
      </p:sp>
      <p:sp>
        <p:nvSpPr>
          <p:cNvPr id="11275" name="文本框 15370"/>
          <p:cNvSpPr txBox="1">
            <a:spLocks noChangeArrowheads="1"/>
          </p:cNvSpPr>
          <p:nvPr/>
        </p:nvSpPr>
        <p:spPr bwMode="auto">
          <a:xfrm>
            <a:off x="684213" y="4868863"/>
            <a:ext cx="7670800" cy="579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3200" b="1">
                <a:solidFill>
                  <a:srgbClr val="0000FF"/>
                </a:solidFill>
                <a:latin typeface="zypyyb" pitchFamily="2" charset="-122"/>
                <a:ea typeface="zypyyb" pitchFamily="2" charset="-122"/>
              </a:rPr>
              <a:t>m</a:t>
            </a:r>
            <a:r>
              <a:rPr lang="en-US" altLang="zh-CN" sz="3200" b="1">
                <a:solidFill>
                  <a:srgbClr val="0000FF"/>
                </a:solidFill>
                <a:latin typeface="Times New Roman" panose="02020603050405020304" pitchFamily="18" charset="0"/>
                <a:ea typeface="zypyyb" pitchFamily="2" charset="-122"/>
              </a:rPr>
              <a:t>á</a:t>
            </a:r>
            <a:r>
              <a:rPr lang="en-US" altLang="zh-CN" sz="3200" b="1">
                <a:solidFill>
                  <a:srgbClr val="0000FF"/>
                </a:solidFill>
                <a:latin typeface="zypyyb" pitchFamily="2" charset="-122"/>
                <a:ea typeface="zypyyb" pitchFamily="2" charset="-122"/>
              </a:rPr>
              <a:t>ng ch</a:t>
            </a:r>
            <a:r>
              <a:rPr lang="en-US" altLang="zh-CN" sz="3200" b="1">
                <a:solidFill>
                  <a:srgbClr val="0000FF"/>
                </a:solidFill>
                <a:latin typeface="Times New Roman" panose="02020603050405020304" pitchFamily="18" charset="0"/>
                <a:ea typeface="zypyyb" pitchFamily="2" charset="-122"/>
              </a:rPr>
              <a:t>è</a:t>
            </a:r>
            <a:r>
              <a:rPr lang="en-US" altLang="zh-CN" sz="3200" b="1">
                <a:solidFill>
                  <a:srgbClr val="0000FF"/>
                </a:solidFill>
                <a:latin typeface="zypyyb" pitchFamily="2" charset="-122"/>
                <a:ea typeface="zypyyb" pitchFamily="2" charset="-122"/>
              </a:rPr>
              <a:t>n dōng fēng f</a:t>
            </a:r>
            <a:r>
              <a:rPr lang="en-US" altLang="zh-CN" sz="3200" b="1">
                <a:solidFill>
                  <a:srgbClr val="0000FF"/>
                </a:solidFill>
                <a:latin typeface="Times New Roman" panose="02020603050405020304" pitchFamily="18" charset="0"/>
                <a:ea typeface="zypyyb" pitchFamily="2" charset="-122"/>
              </a:rPr>
              <a:t>à</a:t>
            </a:r>
            <a:r>
              <a:rPr lang="en-US" altLang="zh-CN" sz="3200" b="1">
                <a:solidFill>
                  <a:srgbClr val="0000FF"/>
                </a:solidFill>
                <a:latin typeface="zypyyb" pitchFamily="2" charset="-122"/>
                <a:ea typeface="zypyyb" pitchFamily="2" charset="-122"/>
              </a:rPr>
              <a:t>ng zhǐ yuān</a:t>
            </a:r>
          </a:p>
        </p:txBody>
      </p:sp>
      <p:sp>
        <p:nvSpPr>
          <p:cNvPr id="15372" name="直接连接符 15371"/>
          <p:cNvSpPr>
            <a:spLocks noChangeShapeType="1"/>
          </p:cNvSpPr>
          <p:nvPr/>
        </p:nvSpPr>
        <p:spPr bwMode="auto">
          <a:xfrm flipH="1">
            <a:off x="3060700" y="2205038"/>
            <a:ext cx="215900" cy="503237"/>
          </a:xfrm>
          <a:prstGeom prst="line">
            <a:avLst/>
          </a:prstGeom>
          <a:noFill/>
          <a:ln w="38100">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5373" name="直接连接符 15372"/>
          <p:cNvSpPr>
            <a:spLocks noChangeShapeType="1"/>
          </p:cNvSpPr>
          <p:nvPr/>
        </p:nvSpPr>
        <p:spPr bwMode="auto">
          <a:xfrm flipH="1">
            <a:off x="5003800" y="2276475"/>
            <a:ext cx="215900" cy="503238"/>
          </a:xfrm>
          <a:prstGeom prst="line">
            <a:avLst/>
          </a:prstGeom>
          <a:noFill/>
          <a:ln w="38100">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5374" name="直接连接符 15373"/>
          <p:cNvSpPr>
            <a:spLocks noChangeShapeType="1"/>
          </p:cNvSpPr>
          <p:nvPr/>
        </p:nvSpPr>
        <p:spPr bwMode="auto">
          <a:xfrm flipH="1">
            <a:off x="4429125" y="3357563"/>
            <a:ext cx="215900" cy="503237"/>
          </a:xfrm>
          <a:prstGeom prst="line">
            <a:avLst/>
          </a:prstGeom>
          <a:noFill/>
          <a:ln w="38100">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5375" name="直接连接符 15374"/>
          <p:cNvSpPr>
            <a:spLocks noChangeShapeType="1"/>
          </p:cNvSpPr>
          <p:nvPr/>
        </p:nvSpPr>
        <p:spPr bwMode="auto">
          <a:xfrm flipH="1">
            <a:off x="4860925" y="4437063"/>
            <a:ext cx="215900" cy="503237"/>
          </a:xfrm>
          <a:prstGeom prst="line">
            <a:avLst/>
          </a:prstGeom>
          <a:noFill/>
          <a:ln w="38100">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5376" name="直接连接符 15375"/>
          <p:cNvSpPr>
            <a:spLocks noChangeShapeType="1"/>
          </p:cNvSpPr>
          <p:nvPr/>
        </p:nvSpPr>
        <p:spPr bwMode="auto">
          <a:xfrm flipH="1">
            <a:off x="5219700" y="5589588"/>
            <a:ext cx="215900" cy="503237"/>
          </a:xfrm>
          <a:prstGeom prst="line">
            <a:avLst/>
          </a:prstGeom>
          <a:noFill/>
          <a:ln w="38100">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5377" name="椭圆 15376"/>
          <p:cNvSpPr>
            <a:spLocks noChangeArrowheads="1"/>
          </p:cNvSpPr>
          <p:nvPr/>
        </p:nvSpPr>
        <p:spPr bwMode="auto">
          <a:xfrm>
            <a:off x="3673475" y="2205038"/>
            <a:ext cx="501650" cy="574675"/>
          </a:xfrm>
          <a:prstGeom prst="ellipse">
            <a:avLst/>
          </a:prstGeom>
          <a:noFill/>
          <a:ln w="25400">
            <a:solidFill>
              <a:srgbClr val="FF0000"/>
            </a:solidFill>
            <a:rou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78" name="椭圆 15377"/>
          <p:cNvSpPr>
            <a:spLocks noChangeArrowheads="1"/>
          </p:cNvSpPr>
          <p:nvPr/>
        </p:nvSpPr>
        <p:spPr bwMode="auto">
          <a:xfrm>
            <a:off x="1558925" y="3286125"/>
            <a:ext cx="501650" cy="574675"/>
          </a:xfrm>
          <a:prstGeom prst="ellipse">
            <a:avLst/>
          </a:prstGeom>
          <a:noFill/>
          <a:ln w="25400">
            <a:solidFill>
              <a:srgbClr val="FF0000"/>
            </a:solidFill>
            <a:rou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79" name="椭圆 15378"/>
          <p:cNvSpPr>
            <a:spLocks noChangeArrowheads="1"/>
          </p:cNvSpPr>
          <p:nvPr/>
        </p:nvSpPr>
        <p:spPr bwMode="auto">
          <a:xfrm>
            <a:off x="4859338" y="3321050"/>
            <a:ext cx="503237" cy="576263"/>
          </a:xfrm>
          <a:prstGeom prst="ellipse">
            <a:avLst/>
          </a:prstGeom>
          <a:noFill/>
          <a:ln w="25400">
            <a:solidFill>
              <a:srgbClr val="FF0000"/>
            </a:solidFill>
            <a:rou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 name="直接连接符 1"/>
          <p:cNvSpPr>
            <a:spLocks noChangeShapeType="1"/>
          </p:cNvSpPr>
          <p:nvPr/>
        </p:nvSpPr>
        <p:spPr bwMode="auto">
          <a:xfrm flipH="1">
            <a:off x="2844800" y="3324225"/>
            <a:ext cx="215900" cy="503238"/>
          </a:xfrm>
          <a:prstGeom prst="line">
            <a:avLst/>
          </a:prstGeom>
          <a:noFill/>
          <a:ln w="38100">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3" name="直接连接符 2"/>
          <p:cNvSpPr>
            <a:spLocks noChangeShapeType="1"/>
          </p:cNvSpPr>
          <p:nvPr/>
        </p:nvSpPr>
        <p:spPr bwMode="auto">
          <a:xfrm flipH="1">
            <a:off x="3060700" y="4473575"/>
            <a:ext cx="231775" cy="542925"/>
          </a:xfrm>
          <a:prstGeom prst="line">
            <a:avLst/>
          </a:prstGeom>
          <a:noFill/>
          <a:ln w="38100">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4" name="直接连接符 3"/>
          <p:cNvSpPr>
            <a:spLocks noChangeShapeType="1"/>
          </p:cNvSpPr>
          <p:nvPr/>
        </p:nvSpPr>
        <p:spPr bwMode="auto">
          <a:xfrm flipH="1">
            <a:off x="3292475" y="5589588"/>
            <a:ext cx="215900" cy="503237"/>
          </a:xfrm>
          <a:prstGeom prst="line">
            <a:avLst/>
          </a:prstGeom>
          <a:noFill/>
          <a:ln w="38100">
            <a:solidFill>
              <a:srgbClr val="FF0000"/>
            </a:solidFill>
            <a:rou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77"/>
                                        </p:tgtEl>
                                        <p:attrNameLst>
                                          <p:attrName>style.visibility</p:attrName>
                                        </p:attrNameLst>
                                      </p:cBhvr>
                                      <p:to>
                                        <p:strVal val="visible"/>
                                      </p:to>
                                    </p:set>
                                    <p:animEffect transition="in" filter="blinds(horizontal)">
                                      <p:cBhvr>
                                        <p:cTn id="7" dur="500"/>
                                        <p:tgtEl>
                                          <p:spTgt spid="1537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78"/>
                                        </p:tgtEl>
                                        <p:attrNameLst>
                                          <p:attrName>style.visibility</p:attrName>
                                        </p:attrNameLst>
                                      </p:cBhvr>
                                      <p:to>
                                        <p:strVal val="visible"/>
                                      </p:to>
                                    </p:set>
                                    <p:animEffect transition="in" filter="blinds(horizontal)">
                                      <p:cBhvr>
                                        <p:cTn id="12" dur="500"/>
                                        <p:tgtEl>
                                          <p:spTgt spid="1537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379"/>
                                        </p:tgtEl>
                                        <p:attrNameLst>
                                          <p:attrName>style.visibility</p:attrName>
                                        </p:attrNameLst>
                                      </p:cBhvr>
                                      <p:to>
                                        <p:strVal val="visible"/>
                                      </p:to>
                                    </p:set>
                                    <p:animEffect transition="in" filter="blinds(horizontal)">
                                      <p:cBhvr>
                                        <p:cTn id="17" dur="500"/>
                                        <p:tgtEl>
                                          <p:spTgt spid="1537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372"/>
                                        </p:tgtEl>
                                        <p:attrNameLst>
                                          <p:attrName>style.visibility</p:attrName>
                                        </p:attrNameLst>
                                      </p:cBhvr>
                                      <p:to>
                                        <p:strVal val="visible"/>
                                      </p:to>
                                    </p:set>
                                    <p:animEffect transition="in" filter="dissolve">
                                      <p:cBhvr>
                                        <p:cTn id="22" dur="500"/>
                                        <p:tgtEl>
                                          <p:spTgt spid="1537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373"/>
                                        </p:tgtEl>
                                        <p:attrNameLst>
                                          <p:attrName>style.visibility</p:attrName>
                                        </p:attrNameLst>
                                      </p:cBhvr>
                                      <p:to>
                                        <p:strVal val="visible"/>
                                      </p:to>
                                    </p:set>
                                    <p:animEffect transition="in" filter="dissolve">
                                      <p:cBhvr>
                                        <p:cTn id="27" dur="500"/>
                                        <p:tgtEl>
                                          <p:spTgt spid="1537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dissolv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5374"/>
                                        </p:tgtEl>
                                        <p:attrNameLst>
                                          <p:attrName>style.visibility</p:attrName>
                                        </p:attrNameLst>
                                      </p:cBhvr>
                                      <p:to>
                                        <p:strVal val="visible"/>
                                      </p:to>
                                    </p:set>
                                    <p:animEffect transition="in" filter="dissolve">
                                      <p:cBhvr>
                                        <p:cTn id="37" dur="500"/>
                                        <p:tgtEl>
                                          <p:spTgt spid="1537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dissolve">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5375"/>
                                        </p:tgtEl>
                                        <p:attrNameLst>
                                          <p:attrName>style.visibility</p:attrName>
                                        </p:attrNameLst>
                                      </p:cBhvr>
                                      <p:to>
                                        <p:strVal val="visible"/>
                                      </p:to>
                                    </p:set>
                                    <p:animEffect transition="in" filter="dissolve">
                                      <p:cBhvr>
                                        <p:cTn id="47" dur="500"/>
                                        <p:tgtEl>
                                          <p:spTgt spid="15375"/>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dissolve">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5376"/>
                                        </p:tgtEl>
                                        <p:attrNameLst>
                                          <p:attrName>style.visibility</p:attrName>
                                        </p:attrNameLst>
                                      </p:cBhvr>
                                      <p:to>
                                        <p:strVal val="visible"/>
                                      </p:to>
                                    </p:set>
                                    <p:animEffect transition="in" filter="dissolve">
                                      <p:cBhvr>
                                        <p:cTn id="57"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2" grpId="0" animBg="1"/>
      <p:bldP spid="15373" grpId="0" animBg="1"/>
      <p:bldP spid="15374" grpId="0" animBg="1"/>
      <p:bldP spid="15375" grpId="0" animBg="1"/>
      <p:bldP spid="15376" grpId="0" animBg="1"/>
      <p:bldP spid="2" grpId="0" animBg="1"/>
      <p:bldP spid="3" grpId="0" animBg="1"/>
      <p:bldP spid="4"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a:themeElements>
    <a:clrScheme name="">
      <a:dk1>
        <a:srgbClr val="000000"/>
      </a:dk1>
      <a:lt1>
        <a:srgbClr val="CFE8CC"/>
      </a:lt1>
      <a:dk2>
        <a:srgbClr val="1F497D"/>
      </a:dk2>
      <a:lt2>
        <a:srgbClr val="EEECE1"/>
      </a:lt2>
      <a:accent1>
        <a:srgbClr val="4F81BD"/>
      </a:accent1>
      <a:accent2>
        <a:srgbClr val="C0504D"/>
      </a:accent2>
      <a:accent3>
        <a:srgbClr val="E3F1E2"/>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1063</Words>
  <Application>Microsoft Office PowerPoint</Application>
  <PresentationFormat>全屏显示(4:3)</PresentationFormat>
  <Paragraphs>118</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暗香扑面</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Microsoft</cp:lastModifiedBy>
  <cp:revision>103</cp:revision>
  <dcterms:created xsi:type="dcterms:W3CDTF">2015-10-08T12:53:00Z</dcterms:created>
  <dcterms:modified xsi:type="dcterms:W3CDTF">2018-03-12T10:17:34Z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