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330" r:id="rId3"/>
    <p:sldId id="327" r:id="rId4"/>
    <p:sldId id="270" r:id="rId5"/>
    <p:sldId id="265" r:id="rId6"/>
    <p:sldId id="307" r:id="rId7"/>
    <p:sldId id="290" r:id="rId8"/>
    <p:sldId id="317" r:id="rId9"/>
    <p:sldId id="292" r:id="rId10"/>
    <p:sldId id="311" r:id="rId11"/>
    <p:sldId id="318" r:id="rId12"/>
    <p:sldId id="300" r:id="rId13"/>
    <p:sldId id="301" r:id="rId14"/>
    <p:sldId id="322" r:id="rId15"/>
    <p:sldId id="321" r:id="rId16"/>
    <p:sldId id="288" r:id="rId17"/>
    <p:sldId id="320" r:id="rId18"/>
    <p:sldId id="323" r:id="rId19"/>
    <p:sldId id="324" r:id="rId20"/>
    <p:sldId id="316" r:id="rId21"/>
    <p:sldId id="334" r:id="rId22"/>
  </p:sldIdLst>
  <p:sldSz cx="12192000" cy="6858000"/>
  <p:notesSz cx="6858000" cy="9144000"/>
  <p:embeddedFontLst>
    <p:embeddedFont>
      <p:font typeface="微软雅黑" panose="020B0503020204020204" pitchFamily="34" charset="-122"/>
      <p:regular r:id="rId26"/>
    </p:embeddedFont>
    <p:embeddedFont>
      <p:font typeface="楷体" panose="02010609060101010101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858C"/>
    <a:srgbClr val="E1EFE2"/>
    <a:srgbClr val="FFFFFF"/>
    <a:srgbClr val="71BE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03" autoAdjust="0"/>
    <p:restoredTop sz="94660"/>
  </p:normalViewPr>
  <p:slideViewPr>
    <p:cSldViewPr snapToGrid="0">
      <p:cViewPr varScale="1">
        <p:scale>
          <a:sx n="92" d="100"/>
          <a:sy n="92" d="100"/>
        </p:scale>
        <p:origin x="444" y="84"/>
      </p:cViewPr>
      <p:guideLst>
        <p:guide orient="horz" pos="219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tags" Target="../tags/tag6.xml"/><Relationship Id="rId25" Type="http://schemas.openxmlformats.org/officeDocument/2006/relationships/tags" Target="../tags/tag5.xml"/><Relationship Id="rId24" Type="http://schemas.openxmlformats.org/officeDocument/2006/relationships/tags" Target="../tags/tag4.xml"/><Relationship Id="rId23" Type="http://schemas.openxmlformats.org/officeDocument/2006/relationships/tags" Target="../tags/tag3.xml"/><Relationship Id="rId22" Type="http://schemas.openxmlformats.org/officeDocument/2006/relationships/tags" Target="../tags/tag2.xml"/><Relationship Id="rId21" Type="http://schemas.openxmlformats.org/officeDocument/2006/relationships/tags" Target="../tags/tag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2221905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我喜欢的人物形象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3697261"/>
            <a:ext cx="1219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口语交际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76633" y="1892556"/>
            <a:ext cx="981428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(2)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什么时间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)</a:t>
            </a:r>
            <a:r>
              <a:rPr lang="en-US" altLang="zh-CN" sz="2800" u="sng" dirty="0">
                <a:latin typeface="楷体" panose="02010609060101010101" charset="-122"/>
                <a:ea typeface="楷体" panose="02010609060101010101" charset="-122"/>
              </a:rPr>
              <a:t>       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读了</a:t>
            </a:r>
            <a:r>
              <a:rPr lang="en-US" altLang="zh-CN" sz="2800" u="sng" dirty="0">
                <a:latin typeface="楷体" panose="02010609060101010101" charset="-122"/>
                <a:ea typeface="楷体" panose="02010609060101010101" charset="-122"/>
              </a:rPr>
              <a:t>《         》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这本书，书中对于 </a:t>
            </a:r>
            <a:r>
              <a:rPr lang="zh-CN" altLang="en-US" sz="2800" u="sng" dirty="0">
                <a:latin typeface="楷体" panose="02010609060101010101" charset="-122"/>
                <a:ea typeface="楷体" panose="02010609060101010101" charset="-122"/>
              </a:rPr>
              <a:t>    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这个人物的描写给我留下了深刻的印象：比如</a:t>
            </a:r>
            <a:r>
              <a:rPr lang="zh-CN" altLang="en-US" sz="2800" u="sng" dirty="0">
                <a:latin typeface="楷体" panose="02010609060101010101" charset="-122"/>
                <a:ea typeface="楷体" panose="02010609060101010101" charset="-122"/>
              </a:rPr>
              <a:t>①                 ②                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u="sng" dirty="0">
                <a:latin typeface="楷体" panose="02010609060101010101" charset="-122"/>
                <a:ea typeface="楷体" panose="02010609060101010101" charset="-122"/>
              </a:rPr>
              <a:t>③              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 因为文章</a:t>
            </a:r>
            <a:r>
              <a:rPr lang="zh-CN" altLang="en-US" sz="2800" u="sng" dirty="0">
                <a:latin typeface="楷体" panose="02010609060101010101" charset="-122"/>
                <a:ea typeface="楷体" panose="02010609060101010101" charset="-122"/>
              </a:rPr>
              <a:t>                         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(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填喜欢的原因，如“生动形象的描写”或“人物内心入木三分的刻画”等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)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让我深深喜欢上了这个人物。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圆角矩形 16"/>
          <p:cNvSpPr/>
          <p:nvPr/>
        </p:nvSpPr>
        <p:spPr>
          <a:xfrm>
            <a:off x="590739" y="749477"/>
            <a:ext cx="2058035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表达示例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2131786" y="2521738"/>
            <a:ext cx="7711653" cy="142060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normalizeH="0" baseline="0" dirty="0">
                <a:ln>
                  <a:noFill/>
                </a:ln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 组内推选一名代表，汇报前，由组员阐述推荐理由，然后进行全班汇报。</a:t>
            </a:r>
            <a:endParaRPr kumimoji="0" lang="zh-CN" altLang="en-US" sz="2800" i="0" u="none" strike="noStrike" cap="none" normalizeH="0" baseline="0" dirty="0">
              <a:ln>
                <a:noFill/>
              </a:ln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22" name="Rectangle 1"/>
          <p:cNvSpPr>
            <a:spLocks noChangeArrowheads="1"/>
          </p:cNvSpPr>
          <p:nvPr/>
        </p:nvSpPr>
        <p:spPr bwMode="auto">
          <a:xfrm>
            <a:off x="2096438" y="4422842"/>
            <a:ext cx="7747000" cy="1420602"/>
          </a:xfrm>
          <a:prstGeom prst="roundRect">
            <a:avLst/>
          </a:prstGeom>
          <a:solidFill>
            <a:schemeClr val="accent2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normalizeH="0" baseline="0" dirty="0">
                <a:ln>
                  <a:noFill/>
                </a:ln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  给汇报的同学提出建议，汇报者把语言讲得体一些。</a:t>
            </a:r>
            <a:endParaRPr kumimoji="0" lang="zh-CN" altLang="en-US" sz="2800" i="0" u="none" strike="noStrike" cap="none" normalizeH="0" baseline="0" dirty="0">
              <a:ln>
                <a:noFill/>
              </a:ln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31786" y="1407271"/>
            <a:ext cx="7711653" cy="578882"/>
          </a:xfrm>
          <a:prstGeom prst="roundRect">
            <a:avLst/>
          </a:prstGeom>
          <a:solidFill>
            <a:schemeClr val="accent2"/>
          </a:solidFill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i="0" u="none" strike="noStrike" cap="none" normalizeH="0" baseline="0" dirty="0">
                <a:ln>
                  <a:noFill/>
                </a:ln>
                <a:effectLst/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 先在组内互相说一说，再评一评。</a:t>
            </a:r>
            <a:endParaRPr kumimoji="0" lang="zh-CN" altLang="en-US" sz="2800" i="0" u="none" strike="noStrike" cap="none" normalizeH="0" baseline="0" dirty="0">
              <a:ln>
                <a:noFill/>
              </a:ln>
              <a:effectLst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041877" y="563264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小华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2648774" y="1646065"/>
            <a:ext cx="8447316" cy="3565870"/>
          </a:xfrm>
          <a:prstGeom prst="round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    这学期我读了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西游记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这本书，书中哪吒这个人物的描写给我留下了深刻的印象：比如①他名字的由来和他的莲藕真身；②年级小但武功高强，有风火轮等宝物；③见义勇为，敢于担当，救了被龙王欺负的老百姓。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圆角矩形 16"/>
          <p:cNvSpPr/>
          <p:nvPr/>
        </p:nvSpPr>
        <p:spPr>
          <a:xfrm>
            <a:off x="590739" y="749477"/>
            <a:ext cx="2058035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范例一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: 圆角 11"/>
          <p:cNvSpPr/>
          <p:nvPr/>
        </p:nvSpPr>
        <p:spPr>
          <a:xfrm>
            <a:off x="2648774" y="1445495"/>
            <a:ext cx="8341574" cy="4392692"/>
          </a:xfrm>
          <a:prstGeom prst="round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    下面我来详细说说：相传哪吒是托塔天王李靖的第三子，也是太乙真人的弟子之一。哪吒出生时，左手掌有个“哪”字，右手掌有个“吒”字，所以起名哪吒。他三岁就下海，闯下大祸，踏倒水晶宫，捉住蛟龙抽筋刮鳞。托塔天王怕他长大再惹大祸，想杀哪吒以绝后患，谁知哪吒愤怒，拿刀在手，割肉还母，剔骨还父，后来太乙真人取荷藕做他的骨骼，荷叶做他的肌肉，使哪吒起死回生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圆角矩形 16"/>
          <p:cNvSpPr/>
          <p:nvPr/>
        </p:nvSpPr>
        <p:spPr>
          <a:xfrm>
            <a:off x="590739" y="749477"/>
            <a:ext cx="2058035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范例一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圆角 12"/>
          <p:cNvSpPr/>
          <p:nvPr/>
        </p:nvSpPr>
        <p:spPr>
          <a:xfrm>
            <a:off x="2791291" y="1438125"/>
            <a:ext cx="8055428" cy="4392692"/>
          </a:xfrm>
          <a:prstGeom prst="round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    后来哪吒要杀天王，报那剔骨之仇，多亏如来从中说和，赐给天王宝塔一座，让哪吒以佛为父，才消释了父子冤仇。哪吒年少但法力广大，可以变化为三头六臂，足蹬风火轮，手使一柄金枪，项戴乾坤圈，又有斩妖剑、砍妖刀、缚妖索、降妖杵、绣球儿等六件法宝，变化多端。每逢托塔天王挂帅出征，哪吒必然前往，有时当先锋，有时为大将，先后降服九十六个妖魔，是天上人间公认的少年小英雄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圆角矩形 16"/>
          <p:cNvSpPr/>
          <p:nvPr/>
        </p:nvSpPr>
        <p:spPr>
          <a:xfrm>
            <a:off x="590739" y="749477"/>
            <a:ext cx="2058035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范例一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01562" y="569827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明明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2909571" y="1342567"/>
            <a:ext cx="8548915" cy="4392692"/>
          </a:xfrm>
          <a:prstGeom prst="round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    我喜欢猪八戒这个人物形象，他是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西游记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中的人物。我喜欢他的憨厚忠诚，喜欢他的傻里傻气。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　　他憨厚忠诚，是因为八戒从没有背叛过唐僧。总是在悟空不在的时候，和沙僧一起保护师父。每次在悟空被抓走时，八戒就对沙僧说：“大师兄被抓走了，咱们散伙吧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!”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但他从来都是只说不做。在孙悟空不在唐僧身边时，他总是勇敢地站出来，和妖怪搏斗，拼命保护师父。这更表现出他的忠诚。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90739" y="749477"/>
            <a:ext cx="2058035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范例二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/>
          <p:cNvSpPr/>
          <p:nvPr/>
        </p:nvSpPr>
        <p:spPr>
          <a:xfrm>
            <a:off x="2460303" y="1239105"/>
            <a:ext cx="9140957" cy="4869418"/>
          </a:xfrm>
          <a:prstGeom prst="round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    他傻里傻气，为什么这么说呢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?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因为孙悟空总是对他“呆子、呆子”地叫着，唐僧也说他笨，连他自己也承认自己笨。可是我觉得猪八戒懒是肯定的，可笨嘛，却不见得，他的“笨”都是用来找借口偷懒或者是耍小聪明的。因为“笨”，自然而然事情就干得少了，什么事都有孙悟空冲在前面。再说，孙悟空叫他呆子，也是对他的爱称。我很爱读书，不是也有人称我为“书呆子”吗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en-US" altLang="zh-CN" sz="2800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　　猪八戒憨厚忠诚，活泼可爱，傻里傻气，实在招人人喜爱。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圆角矩形 16"/>
          <p:cNvSpPr/>
          <p:nvPr/>
        </p:nvSpPr>
        <p:spPr>
          <a:xfrm>
            <a:off x="590739" y="749477"/>
            <a:ext cx="2058035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范例二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/>
          <p:cNvSpPr/>
          <p:nvPr/>
        </p:nvSpPr>
        <p:spPr>
          <a:xfrm>
            <a:off x="1070374" y="2072196"/>
            <a:ext cx="10377714" cy="3565870"/>
          </a:xfrm>
          <a:prstGeom prst="round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(1)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我认为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×××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同学介绍的人物最吸引我，他在介绍的时候不但做到了分条讲、说清楚，而且他举得这个事例特别地生动，突出了这个人物的特点。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(2)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我觉得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×××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同学介绍得好，因为他十分自信，声音响亮，我不仅听得清楚，还被他的声音感染了。</a:t>
            </a:r>
            <a:endParaRPr lang="en-US" altLang="zh-CN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圆角矩形 16"/>
          <p:cNvSpPr/>
          <p:nvPr/>
        </p:nvSpPr>
        <p:spPr>
          <a:xfrm>
            <a:off x="590739" y="749477"/>
            <a:ext cx="2058035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我会倾听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/>
          <p:cNvSpPr/>
          <p:nvPr/>
        </p:nvSpPr>
        <p:spPr>
          <a:xfrm>
            <a:off x="1072324" y="2734871"/>
            <a:ext cx="10377714" cy="2135692"/>
          </a:xfrm>
          <a:prstGeom prst="round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(3)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我想说，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××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同学不仅介绍的好，还能在介绍的时候加上一些表情、动作。听了他的介绍，我特别想读一读原著，进一步了解这个人物。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圆角矩形 16"/>
          <p:cNvSpPr/>
          <p:nvPr/>
        </p:nvSpPr>
        <p:spPr>
          <a:xfrm>
            <a:off x="590739" y="749477"/>
            <a:ext cx="2058035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我会倾听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标注 11"/>
          <p:cNvSpPr>
            <a:spLocks noChangeArrowheads="1"/>
          </p:cNvSpPr>
          <p:nvPr/>
        </p:nvSpPr>
        <p:spPr bwMode="auto">
          <a:xfrm>
            <a:off x="2702363" y="1709537"/>
            <a:ext cx="8065719" cy="1538514"/>
          </a:xfrm>
          <a:prstGeom prst="wedgeRoundRectCallout">
            <a:avLst>
              <a:gd name="adj1" fmla="val -52612"/>
              <a:gd name="adj2" fmla="val 31302"/>
              <a:gd name="adj3" fmla="val 16667"/>
            </a:avLst>
          </a:prstGeom>
          <a:solidFill>
            <a:srgbClr val="EE858C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今天我们重点讲了如何推荐一本喜欢的书，并且要学会倾听。你学会了吗？</a:t>
            </a:r>
            <a:endParaRPr lang="zh-CN" altLang="en-US" sz="2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443133" y="2423833"/>
            <a:ext cx="9666288" cy="2995146"/>
          </a:xfrm>
          <a:prstGeom prst="rect">
            <a:avLst/>
          </a:prstGeom>
        </p:spPr>
        <p:txBody>
          <a:bodyPr>
            <a:noAutofit/>
          </a:bodyPr>
          <a:lstStyle/>
          <a:p>
            <a:pPr marL="355600" lvl="0" indent="-355600" defTabSz="4572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1.</a:t>
            </a:r>
            <a:r>
              <a:rPr lang="zh-CN" altLang="en-US" dirty="0">
                <a:latin typeface="+mn-ea"/>
              </a:rPr>
              <a:t> </a:t>
            </a:r>
            <a:r>
              <a:rPr lang="zh-CN" altLang="en-US" noProof="0" dirty="0">
                <a:ln>
                  <a:noFill/>
                </a:ln>
                <a:effectLst/>
                <a:uLnTx/>
                <a:uFillTx/>
                <a:latin typeface="+mn-ea"/>
                <a:sym typeface="+mn-ea"/>
              </a:rPr>
              <a:t>激发学生的阅读课外书的兴趣。 </a:t>
            </a: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</a:endParaRPr>
          </a:p>
          <a:p>
            <a:pPr marL="355600" lvl="0" indent="-355600" defTabSz="4572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dirty="0">
                <a:latin typeface="+mn-ea"/>
                <a:sym typeface="+mn-ea"/>
              </a:rPr>
              <a:t>2.</a:t>
            </a:r>
            <a:r>
              <a:rPr lang="zh-CN" altLang="en-US" dirty="0">
                <a:latin typeface="+mn-ea"/>
                <a:sym typeface="+mn-ea"/>
              </a:rPr>
              <a:t>让学生通过口语交际训练，自主探究并逐步掌握课外阅读中如何分析人物的形象。</a:t>
            </a:r>
            <a:endParaRPr lang="zh-CN" altLang="en-US" dirty="0">
              <a:latin typeface="+mn-ea"/>
              <a:sym typeface="+mn-ea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dirty="0">
                <a:latin typeface="+mn-ea"/>
                <a:sym typeface="+mn-ea"/>
              </a:rPr>
              <a:t>3.</a:t>
            </a:r>
            <a:r>
              <a:rPr lang="zh-CN" altLang="en-US" dirty="0">
                <a:latin typeface="+mn-ea"/>
                <a:sym typeface="+mn-ea"/>
              </a:rPr>
              <a:t>培养学生倾听的习惯，引导学生积极参与交际实践，培养他们表达的自信心，愿意发表自己的见解。</a:t>
            </a:r>
            <a:endParaRPr lang="zh-CN" altLang="en-US" dirty="0">
              <a:latin typeface="+mn-ea"/>
              <a:sym typeface="+mn-ea"/>
            </a:endParaRPr>
          </a:p>
          <a:p>
            <a:pPr marL="355600" lvl="0" indent="-355600" defTabSz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</a:endParaRPr>
          </a:p>
          <a:p>
            <a:endParaRPr lang="zh-CN" altLang="en-US" dirty="0">
              <a:latin typeface="+mn-ea"/>
            </a:endParaRPr>
          </a:p>
        </p:txBody>
      </p:sp>
      <p:sp>
        <p:nvSpPr>
          <p:cNvPr id="6" name="圆角矩形 6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本课目标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标注 11"/>
          <p:cNvSpPr>
            <a:spLocks noChangeArrowheads="1"/>
          </p:cNvSpPr>
          <p:nvPr/>
        </p:nvSpPr>
        <p:spPr bwMode="auto">
          <a:xfrm>
            <a:off x="2702363" y="1709537"/>
            <a:ext cx="8065719" cy="1538514"/>
          </a:xfrm>
          <a:prstGeom prst="wedgeRoundRectCallout">
            <a:avLst>
              <a:gd name="adj1" fmla="val -52612"/>
              <a:gd name="adj2" fmla="val 31302"/>
              <a:gd name="adj3" fmla="val 16667"/>
            </a:avLst>
          </a:prstGeom>
          <a:solidFill>
            <a:srgbClr val="EE858C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5pPr>
            <a:lvl6pPr marL="20002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6pPr>
            <a:lvl7pPr marL="24574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7pPr>
            <a:lvl8pPr marL="29146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8pPr>
            <a:lvl9pPr marL="3371850" indent="-17145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omic Sans MS" panose="030F0702030302020204" pitchFamily="66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 你喜欢读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淘气包马小跳</a:t>
            </a:r>
            <a:r>
              <a:rPr lang="en-US" altLang="zh-CN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吗？你喜欢里面的哪一个人物写一写推荐理由，然后读给大家听听吧。</a:t>
            </a:r>
            <a:endParaRPr lang="zh-CN" altLang="en-US" sz="2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190171" y="1829267"/>
            <a:ext cx="9811657" cy="159973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喜欢上一本书，或许是因为它精彩的故事情节，或许是因为它深刻的道理，更或许是因为它塑造出来的一个个鲜活的人物形象令我们难忘。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57" name="Picture 1" descr="C:\Users\Administrator\AppData\Roaming\Tencent\Users\15951855\QQ\WinTemp\RichOle\AO9VOS0V$X8QJ76}SPX7~]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741932" y="4113117"/>
            <a:ext cx="2152650" cy="2057400"/>
          </a:xfrm>
          <a:prstGeom prst="roundRect">
            <a:avLst/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337127" y="2342472"/>
            <a:ext cx="9517745" cy="253920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286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/>
              <a:t>       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首先要想清楚自己要表达的人物形象是谁，出自哪部文学作品。</a:t>
            </a:r>
            <a:endParaRPr lang="en-US" altLang="zh-CN" sz="2800" dirty="0">
              <a:latin typeface="楷体" panose="02010609060101010101" charset="-122"/>
              <a:ea typeface="楷体" panose="02010609060101010101" charset="-122"/>
            </a:endParaRPr>
          </a:p>
          <a:p>
            <a:pPr indent="228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2.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其次想想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这个人物有哪些鲜明的特点。</a:t>
            </a:r>
            <a:endParaRPr lang="en-US" altLang="zh-CN" sz="2800" dirty="0">
              <a:latin typeface="楷体" panose="02010609060101010101" charset="-122"/>
              <a:ea typeface="楷体" panose="02010609060101010101" charset="-122"/>
            </a:endParaRPr>
          </a:p>
          <a:p>
            <a:pPr indent="228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   3.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最后想想你为什么喜欢这个人物。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1" name="圆角矩形 24"/>
          <p:cNvSpPr/>
          <p:nvPr/>
        </p:nvSpPr>
        <p:spPr>
          <a:xfrm>
            <a:off x="4941277" y="751688"/>
            <a:ext cx="2822331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小贴士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84394" y="707349"/>
            <a:ext cx="8516867" cy="121879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32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defRPr>
            </a:lvl1pPr>
          </a:lstStyle>
          <a:p>
            <a:r>
              <a:rPr lang="zh-CN" altLang="en-US" dirty="0"/>
              <a:t>       交流之前，搜集并整理你最喜欢的人物形象的   相关信息，照样子填写在表格里。</a:t>
            </a:r>
            <a:endParaRPr lang="zh-CN" altLang="en-US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320257" y="2467278"/>
          <a:ext cx="9797142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65714"/>
                <a:gridCol w="3265714"/>
                <a:gridCol w="3265714"/>
              </a:tblGrid>
              <a:tr h="0">
                <a:tc>
                  <a:txBody>
                    <a:bodyPr/>
                    <a:lstStyle/>
                    <a:p>
                      <a:r>
                        <a:rPr lang="zh-CN" altLang="en-US" dirty="0"/>
                        <a:t>姓名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出处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喜欢的理由</a:t>
                      </a:r>
                      <a:endParaRPr lang="zh-CN" altLang="en-US" dirty="0"/>
                    </a:p>
                  </a:txBody>
                  <a:tcPr/>
                </a:tc>
              </a:tr>
              <a:tr h="119541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zh-CN" altLang="en-US" sz="2400" b="0" i="0" kern="1200" dirty="0">
                          <a:solidFill>
                            <a:schemeClr val="dk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哪吒</a:t>
                      </a:r>
                      <a:endParaRPr lang="zh-CN" altLang="en-US" sz="2400" b="0" i="0" kern="1200" dirty="0">
                        <a:solidFill>
                          <a:schemeClr val="dk1"/>
                        </a:solidFill>
                        <a:latin typeface="楷体" panose="02010609060101010101" charset="-122"/>
                        <a:ea typeface="楷体" panose="02010609060101010101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0" i="0" kern="1200" dirty="0">
                          <a:solidFill>
                            <a:schemeClr val="dk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动画片</a:t>
                      </a:r>
                      <a:r>
                        <a:rPr lang="en-US" altLang="zh-CN" sz="2400" b="0" i="0" kern="1200" dirty="0">
                          <a:solidFill>
                            <a:schemeClr val="dk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《</a:t>
                      </a:r>
                      <a:r>
                        <a:rPr lang="zh-CN" altLang="en-US" sz="2400" b="0" i="0" kern="1200" dirty="0">
                          <a:solidFill>
                            <a:schemeClr val="dk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哪吒闹海</a:t>
                      </a:r>
                      <a:r>
                        <a:rPr lang="en-US" altLang="zh-CN" sz="2400" b="0" i="0" kern="1200" dirty="0">
                          <a:solidFill>
                            <a:schemeClr val="dk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》</a:t>
                      </a:r>
                      <a:endParaRPr lang="zh-CN" altLang="en-US" sz="2400" b="0" i="0" kern="1200" dirty="0">
                        <a:solidFill>
                          <a:schemeClr val="dk1"/>
                        </a:solidFill>
                        <a:latin typeface="楷体" panose="02010609060101010101" charset="-122"/>
                        <a:ea typeface="楷体" panose="02010609060101010101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400" b="0" i="0" kern="1200" dirty="0">
                          <a:solidFill>
                            <a:schemeClr val="dk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1.</a:t>
                      </a:r>
                      <a:r>
                        <a:rPr lang="zh-CN" altLang="en-US" sz="2400" b="0" i="0" kern="1200" dirty="0">
                          <a:solidFill>
                            <a:schemeClr val="dk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年级小但武功高强，有风火轮等宝物。</a:t>
                      </a:r>
                      <a:endParaRPr lang="en-US" altLang="zh-CN" sz="2400" b="0" i="0" kern="1200" dirty="0">
                        <a:solidFill>
                          <a:schemeClr val="dk1"/>
                        </a:solidFill>
                        <a:latin typeface="楷体" panose="02010609060101010101" charset="-122"/>
                        <a:ea typeface="楷体" panose="02010609060101010101" charset="-122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altLang="zh-CN" sz="2400" b="0" i="0" kern="1200" dirty="0">
                          <a:solidFill>
                            <a:schemeClr val="dk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2.</a:t>
                      </a:r>
                      <a:r>
                        <a:rPr lang="zh-CN" altLang="en-US" sz="2400" b="0" i="0" kern="1200" dirty="0">
                          <a:solidFill>
                            <a:schemeClr val="dk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见义勇为，敢于担当，救了被龙王欺负的老百姓。</a:t>
                      </a:r>
                      <a:endParaRPr lang="zh-CN" altLang="en-US" sz="2400" b="0" i="0" kern="1200" dirty="0">
                        <a:solidFill>
                          <a:schemeClr val="dk1"/>
                        </a:solidFill>
                        <a:latin typeface="楷体" panose="02010609060101010101" charset="-122"/>
                        <a:ea typeface="楷体" panose="02010609060101010101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7409" name="Picture 1" descr="C:\Users\Administrator\AppData\Roaming\Tencent\Users\15951855\QQ\WinTemp\RichOle\_1_{4X5WCYB]3YO$P}[{$}1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267636" y="4931857"/>
            <a:ext cx="2333625" cy="1371600"/>
          </a:xfrm>
          <a:prstGeom prst="roundRect">
            <a:avLst/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1" name="圆角矩形 16"/>
          <p:cNvSpPr/>
          <p:nvPr/>
        </p:nvSpPr>
        <p:spPr>
          <a:xfrm>
            <a:off x="590739" y="749477"/>
            <a:ext cx="2058035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准备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932814" y="1173706"/>
          <a:ext cx="7405967" cy="40670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0868"/>
                <a:gridCol w="1950679"/>
                <a:gridCol w="3934420"/>
              </a:tblGrid>
              <a:tr h="396784">
                <a:tc>
                  <a:txBody>
                    <a:bodyPr/>
                    <a:lstStyle/>
                    <a:p>
                      <a:r>
                        <a:rPr lang="zh-CN" altLang="en-US" dirty="0"/>
                        <a:t>姓名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出处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人物特点</a:t>
                      </a:r>
                      <a:endParaRPr lang="zh-CN" altLang="en-US" dirty="0"/>
                    </a:p>
                  </a:txBody>
                  <a:tcPr/>
                </a:tc>
              </a:tr>
              <a:tr h="3670249">
                <a:tc>
                  <a:txBody>
                    <a:bodyPr/>
                    <a:lstStyle/>
                    <a:p>
                      <a:r>
                        <a:rPr lang="zh-CN" altLang="en-US" sz="2400" b="0" i="0" kern="1200" dirty="0">
                          <a:solidFill>
                            <a:schemeClr val="dk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猪八戒</a:t>
                      </a:r>
                      <a:endParaRPr lang="zh-CN" altLang="en-US" sz="2400" b="0" i="0" kern="1200" dirty="0">
                        <a:solidFill>
                          <a:schemeClr val="dk1"/>
                        </a:solidFill>
                        <a:latin typeface="楷体" panose="02010609060101010101" charset="-122"/>
                        <a:ea typeface="楷体" panose="02010609060101010101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400" b="0" i="0" kern="1200" dirty="0">
                          <a:solidFill>
                            <a:schemeClr val="dk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《</a:t>
                      </a:r>
                      <a:r>
                        <a:rPr lang="zh-CN" altLang="en-US" sz="2400" b="0" i="0" kern="1200" dirty="0">
                          <a:solidFill>
                            <a:schemeClr val="dk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西游记</a:t>
                      </a:r>
                      <a:r>
                        <a:rPr lang="en-US" altLang="zh-CN" sz="2400" b="0" i="0" kern="1200" dirty="0">
                          <a:solidFill>
                            <a:schemeClr val="dk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》</a:t>
                      </a:r>
                      <a:endParaRPr lang="zh-CN" altLang="en-US" sz="2400" b="0" i="0" kern="1200" dirty="0">
                        <a:solidFill>
                          <a:schemeClr val="dk1"/>
                        </a:solidFill>
                        <a:latin typeface="楷体" panose="02010609060101010101" charset="-122"/>
                        <a:ea typeface="楷体" panose="02010609060101010101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0" i="0" kern="1200" dirty="0">
                          <a:solidFill>
                            <a:schemeClr val="dk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八戒性格温和，憨厚单纯，力气大，嘴巴甜。但好吃懒做，爱占小便宜，贪图女色，经常被妖怪的美色所迷惑，难分敌我。猪八戒贪吃贪睡，自私自利，好进谗言。他常常想捉弄人，但不是搬起石头来砸自己的脚就是作茧自缚。</a:t>
                      </a:r>
                      <a:endParaRPr lang="zh-CN" altLang="en-US" sz="2400" b="0" i="0" kern="1200" dirty="0">
                        <a:solidFill>
                          <a:schemeClr val="dk1"/>
                        </a:solidFill>
                        <a:latin typeface="楷体" panose="02010609060101010101" charset="-122"/>
                        <a:ea typeface="楷体" panose="02010609060101010101" charset="-122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6386" name="Picture 2" descr="C:\Users\Administrator\AppData\Roaming\Tencent\Users\15951855\QQ\WinTemp\RichOle\[FA(_KL]13(OUYOFV8(%TXL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978061" y="2434934"/>
            <a:ext cx="2124075" cy="2524125"/>
          </a:xfrm>
          <a:prstGeom prst="roundRect">
            <a:avLst/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740229" y="1059543"/>
          <a:ext cx="8553896" cy="5282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6199"/>
                <a:gridCol w="2395596"/>
                <a:gridCol w="4672101"/>
              </a:tblGrid>
              <a:tr h="398693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姓名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出处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喜欢的理由</a:t>
                      </a:r>
                      <a:endParaRPr lang="zh-CN" altLang="en-US" dirty="0"/>
                    </a:p>
                  </a:txBody>
                  <a:tcPr/>
                </a:tc>
              </a:tr>
              <a:tr h="488398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i="0" kern="1200" dirty="0">
                          <a:solidFill>
                            <a:schemeClr val="dk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海伦</a:t>
                      </a:r>
                      <a:r>
                        <a:rPr lang="en-US" altLang="zh-CN" sz="2400" b="0" i="0" kern="1200" dirty="0">
                          <a:solidFill>
                            <a:schemeClr val="dk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·</a:t>
                      </a:r>
                      <a:r>
                        <a:rPr lang="zh-CN" altLang="en-US" sz="2400" b="0" i="0" kern="1200" dirty="0">
                          <a:solidFill>
                            <a:schemeClr val="dk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凯勒</a:t>
                      </a:r>
                      <a:endParaRPr lang="zh-CN" altLang="en-US" sz="2400" b="0" i="0" kern="1200" dirty="0">
                        <a:solidFill>
                          <a:schemeClr val="dk1"/>
                        </a:solidFill>
                        <a:latin typeface="楷体" panose="02010609060101010101" charset="-122"/>
                        <a:ea typeface="楷体" panose="02010609060101010101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i="0" kern="1200" dirty="0">
                          <a:solidFill>
                            <a:schemeClr val="dk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《</a:t>
                      </a:r>
                      <a:r>
                        <a:rPr lang="zh-CN" altLang="en-US" sz="2400" b="0" i="0" kern="1200" dirty="0">
                          <a:solidFill>
                            <a:schemeClr val="dk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谁是海伦</a:t>
                      </a:r>
                      <a:r>
                        <a:rPr lang="en-US" altLang="zh-CN" sz="2400" b="0" i="0" kern="1200" dirty="0">
                          <a:solidFill>
                            <a:schemeClr val="dk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·</a:t>
                      </a:r>
                      <a:r>
                        <a:rPr lang="zh-CN" altLang="en-US" sz="2400" b="0" i="0" kern="1200" dirty="0">
                          <a:solidFill>
                            <a:schemeClr val="dk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凯勒</a:t>
                      </a:r>
                      <a:r>
                        <a:rPr lang="en-US" altLang="zh-CN" sz="2400" b="0" i="0" kern="1200" dirty="0">
                          <a:solidFill>
                            <a:schemeClr val="dk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》</a:t>
                      </a:r>
                      <a:endParaRPr lang="zh-CN" altLang="en-US" sz="2400" b="0" i="0" kern="1200" dirty="0">
                        <a:solidFill>
                          <a:schemeClr val="dk1"/>
                        </a:solidFill>
                        <a:latin typeface="楷体" panose="02010609060101010101" charset="-122"/>
                        <a:ea typeface="楷体" panose="02010609060101010101" charset="-122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0" i="0" kern="1200" dirty="0">
                          <a:solidFill>
                            <a:schemeClr val="dk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她是美国盲聋女作家、教育家。海伦一岁半时因病丧失了视觉和听力，然而她并没有向命运屈服，在老师的教育、帮助下，她掌握了</a:t>
                      </a:r>
                      <a:r>
                        <a:rPr lang="en-US" altLang="zh-CN" sz="2400" b="0" i="0" kern="1200" dirty="0">
                          <a:solidFill>
                            <a:schemeClr val="dk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5</a:t>
                      </a:r>
                      <a:r>
                        <a:rPr lang="zh-CN" altLang="en-US" sz="2400" b="0" i="0" kern="1200" dirty="0">
                          <a:solidFill>
                            <a:schemeClr val="dk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种文字。</a:t>
                      </a:r>
                      <a:r>
                        <a:rPr lang="en-US" altLang="zh-CN" sz="2400" b="0" i="0" kern="1200" dirty="0">
                          <a:solidFill>
                            <a:schemeClr val="dk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24</a:t>
                      </a:r>
                      <a:r>
                        <a:rPr lang="zh-CN" altLang="en-US" sz="2400" b="0" i="0" kern="1200" dirty="0">
                          <a:solidFill>
                            <a:schemeClr val="dk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+mn-cs"/>
                        </a:rPr>
                        <a:t>岁时，她以优异的成绩毕业于哈佛大学拉德克拉女子学校。此后，她把毕生的精力投入为世界盲人、聋人谋利益的事业中，曾受到许多国家政府、人民及高等院校的赞扬和嘉奖。</a:t>
                      </a:r>
                      <a:endParaRPr lang="zh-CN" altLang="en-US" sz="2400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5361" name="Picture 1" descr="C:\Users\Administrator\AppData\Roaming\Tencent\Users\15951855\QQ\WinTemp\RichOle\}XOL{YZO[DUI(HMTPC32JPL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834795" y="2341585"/>
            <a:ext cx="1732741" cy="2407835"/>
          </a:xfrm>
          <a:prstGeom prst="roundRect">
            <a:avLst/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39046" y="1807279"/>
            <a:ext cx="10218058" cy="3243441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介绍清楚你要表达的人物形象相关的身份信息。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分条讲述，把推荐的理由说清楚。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</a:rPr>
              <a:t>听人说话要认真，并能够抓住重点，适当地做好记录，以便交流。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19756" y="2140666"/>
            <a:ext cx="9279417" cy="2576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(1)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我最喜欢的人物形象是</a:t>
            </a:r>
            <a:r>
              <a:rPr lang="zh-CN" altLang="en-US" sz="2800" u="sng" dirty="0">
                <a:latin typeface="楷体" panose="02010609060101010101" charset="-122"/>
                <a:ea typeface="楷体" panose="02010609060101010101" charset="-122"/>
              </a:rPr>
              <a:t>         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它是</a:t>
            </a:r>
            <a:r>
              <a:rPr lang="en-US" altLang="zh-CN" sz="2800" u="sng" dirty="0">
                <a:latin typeface="楷体" panose="02010609060101010101" charset="-122"/>
                <a:ea typeface="楷体" panose="02010609060101010101" charset="-122"/>
              </a:rPr>
              <a:t>《        》</a:t>
            </a:r>
            <a:endParaRPr lang="en-US" altLang="zh-CN" sz="2800" u="sng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这本书中的人物，我喜欢它的理由有</a:t>
            </a:r>
            <a:r>
              <a:rPr lang="zh-CN" altLang="en-US" sz="2800" u="sng" dirty="0">
                <a:latin typeface="楷体" panose="02010609060101010101" charset="-122"/>
                <a:ea typeface="楷体" panose="02010609060101010101" charset="-122"/>
              </a:rPr>
              <a:t>      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个，分别是</a:t>
            </a:r>
            <a:endParaRPr lang="en-US" altLang="zh-CN" sz="28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①</a:t>
            </a:r>
            <a:r>
              <a:rPr lang="zh-CN" altLang="en-US" sz="2800" u="sng" dirty="0">
                <a:latin typeface="楷体" panose="02010609060101010101" charset="-122"/>
                <a:ea typeface="楷体" panose="02010609060101010101" charset="-122"/>
              </a:rPr>
              <a:t>              ②               ③              。     </a:t>
            </a:r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圆角矩形 16"/>
          <p:cNvSpPr/>
          <p:nvPr/>
        </p:nvSpPr>
        <p:spPr>
          <a:xfrm>
            <a:off x="590739" y="749477"/>
            <a:ext cx="2058035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表达示例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2253</Words>
  <Application>WPS 演示</Application>
  <PresentationFormat>宽屏</PresentationFormat>
  <Paragraphs>121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楷体</vt:lpstr>
      <vt:lpstr>Comic Sans MS</vt:lpstr>
      <vt:lpstr>Calibri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关注公众号：小学备课网 获得更多免费资料喔</Company>
  <LinksUpToDate>false</LinksUpToDate>
  <SharedDoc>false</SharedDoc>
  <HyperlinksChanged>false</HyperlinksChanged>
  <AppVersion>14.0000</AppVersion>
  <Manager>关注公众号：小学备课网 获得更多免费资料喔</Manager>
  <HyperlinkBase>关注公众号：小学备课网 获得更多免费资料喔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关注公众号：小学备课网 获得更多免费资料喔</dc:title>
  <dc:creator>关注公众号：小学备课网 获得更多免费资料喔</dc:creator>
  <cp:keywords>关注公众号：小学备课网 获得更多免费资料喔</cp:keywords>
  <dc:description>关注公众号：小学备课网 获得更多免费资料喔</dc:description>
  <dc:subject>关注公众号：小学备课网 获得更多免费资料喔</dc:subject>
  <cp:category>关注公众号：小学备课网 获得更多免费资料喔</cp:category>
  <cp:lastModifiedBy>帅锅锅</cp:lastModifiedBy>
  <cp:revision>123</cp:revision>
  <dcterms:created xsi:type="dcterms:W3CDTF">2019-01-28T06:44:00Z</dcterms:created>
  <dcterms:modified xsi:type="dcterms:W3CDTF">2019-07-26T02:42:58Z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