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25" r:id="rId3"/>
    <p:sldId id="305" r:id="rId4"/>
    <p:sldId id="311" r:id="rId5"/>
    <p:sldId id="310" r:id="rId6"/>
    <p:sldId id="309" r:id="rId7"/>
    <p:sldId id="308" r:id="rId8"/>
    <p:sldId id="298" r:id="rId9"/>
    <p:sldId id="299" r:id="rId10"/>
    <p:sldId id="303" r:id="rId11"/>
    <p:sldId id="314" r:id="rId12"/>
    <p:sldId id="313" r:id="rId13"/>
    <p:sldId id="312" r:id="rId14"/>
    <p:sldId id="304" r:id="rId15"/>
    <p:sldId id="294" r:id="rId16"/>
    <p:sldId id="321" r:id="rId17"/>
    <p:sldId id="316" r:id="rId18"/>
    <p:sldId id="320" r:id="rId19"/>
    <p:sldId id="319" r:id="rId20"/>
    <p:sldId id="318" r:id="rId21"/>
    <p:sldId id="317" r:id="rId22"/>
    <p:sldId id="315" r:id="rId23"/>
    <p:sldId id="293" r:id="rId24"/>
    <p:sldId id="322" r:id="rId25"/>
    <p:sldId id="292" r:id="rId26"/>
    <p:sldId id="323" r:id="rId27"/>
    <p:sldId id="324" r:id="rId28"/>
    <p:sldId id="286" r:id="rId29"/>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1" name="Picture 1" descr="C:\Users\Administrator\Desktop\QQ截图20160731160729.png"/>
          <p:cNvPicPr>
            <a:picLocks noChangeAspect="1" noChangeArrowheads="1"/>
          </p:cNvPicPr>
          <p:nvPr/>
        </p:nvPicPr>
        <p:blipFill>
          <a:blip r:embed="rId1" cstate="print"/>
          <a:srcRect/>
          <a:stretch>
            <a:fillRect/>
          </a:stretch>
        </p:blipFill>
        <p:spPr bwMode="auto">
          <a:xfrm>
            <a:off x="1259632" y="836712"/>
            <a:ext cx="6768752" cy="4464496"/>
          </a:xfrm>
          <a:prstGeom prst="rect">
            <a:avLst/>
          </a:prstGeom>
          <a:noFill/>
        </p:spPr>
      </p:pic>
      <p:sp>
        <p:nvSpPr>
          <p:cNvPr id="3" name="矩形 2"/>
          <p:cNvSpPr/>
          <p:nvPr/>
        </p:nvSpPr>
        <p:spPr>
          <a:xfrm>
            <a:off x="899592"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checkerboard(across)">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692696"/>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467544" y="692696"/>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31746" name="Picture 2" descr="C:\Users\Administrator\Desktop\不要删\课件图片\边框\u=2555270510,2811786864&amp;fm=21&amp;gp=0.jpg"/>
          <p:cNvPicPr>
            <a:picLocks noChangeAspect="1" noChangeArrowheads="1"/>
          </p:cNvPicPr>
          <p:nvPr/>
        </p:nvPicPr>
        <p:blipFill>
          <a:blip r:embed="rId2" cstate="print"/>
          <a:srcRect/>
          <a:stretch>
            <a:fillRect/>
          </a:stretch>
        </p:blipFill>
        <p:spPr bwMode="auto">
          <a:xfrm>
            <a:off x="251520" y="1268760"/>
            <a:ext cx="8496944" cy="4896544"/>
          </a:xfrm>
          <a:prstGeom prst="rect">
            <a:avLst/>
          </a:prstGeom>
          <a:noFill/>
        </p:spPr>
      </p:pic>
      <p:sp>
        <p:nvSpPr>
          <p:cNvPr id="31747" name="Rectangle 3"/>
          <p:cNvSpPr>
            <a:spLocks noChangeArrowheads="1"/>
          </p:cNvSpPr>
          <p:nvPr/>
        </p:nvSpPr>
        <p:spPr bwMode="auto">
          <a:xfrm>
            <a:off x="827584" y="1628800"/>
            <a:ext cx="748883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本文的写作特点是什么</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lvl="0" eaLnBrk="0" hangingPunct="0">
              <a:lnSpc>
                <a:spcPct val="150000"/>
              </a:lnSpc>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zh-CN" altLang="zh-CN" sz="2000" b="1" dirty="0" smtClean="0">
                <a:latin typeface="微软雅黑" pitchFamily="34" charset="-122"/>
                <a:ea typeface="微软雅黑" pitchFamily="34" charset="-122"/>
              </a:rPr>
              <a:t>这篇课文在写作上采用以“家庭小事”类比“国家大事”的方法。先写邹忌与徐公比美</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妻、妾、客的赞美之辞以及邹忌对这些言辞的分析。这部分内容表面上看来似乎与讽谏无关</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实际上是为下文设置了前提。接着写邹忌讽谏齐王</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从正面来说明君王易于受蒙蔽的道理。最后从国内和国外两个方面写出了齐王纳谏后取得的巨大成效。此外</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邹忌用自己与徐公比美这件日常生活中的小事类比</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由己及君</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以小见大</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由家事到国事</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道理由浅入深</a:t>
            </a:r>
            <a:r>
              <a:rPr lang="en-US" altLang="zh-CN" sz="2000" b="1" dirty="0" smtClean="0">
                <a:latin typeface="微软雅黑" pitchFamily="34" charset="-122"/>
                <a:ea typeface="微软雅黑" pitchFamily="34" charset="-122"/>
              </a:rPr>
              <a:t>,</a:t>
            </a:r>
            <a:r>
              <a:rPr lang="zh-CN" altLang="zh-CN" sz="2000" b="1" dirty="0" smtClean="0">
                <a:latin typeface="微软雅黑" pitchFamily="34" charset="-122"/>
                <a:ea typeface="微软雅黑" pitchFamily="34" charset="-122"/>
              </a:rPr>
              <a:t>具有极强的说服力。</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 calcmode="lin" valueType="num">
                                      <p:cBhvr additive="base">
                                        <p:cTn id="7" dur="5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32769" name="Picture 1" descr="C:\Users\Administrator\Desktop\不要删\课件图片\边框\u=2791335617,3010339394&amp;fm=21&amp;gp=0.jpg"/>
          <p:cNvPicPr>
            <a:picLocks noChangeAspect="1" noChangeArrowheads="1"/>
          </p:cNvPicPr>
          <p:nvPr/>
        </p:nvPicPr>
        <p:blipFill>
          <a:blip r:embed="rId2" cstate="print"/>
          <a:srcRect/>
          <a:stretch>
            <a:fillRect/>
          </a:stretch>
        </p:blipFill>
        <p:spPr bwMode="auto">
          <a:xfrm>
            <a:off x="0" y="1340768"/>
            <a:ext cx="9144000" cy="4464496"/>
          </a:xfrm>
          <a:prstGeom prst="rect">
            <a:avLst/>
          </a:prstGeom>
          <a:noFill/>
        </p:spPr>
      </p:pic>
      <p:sp>
        <p:nvSpPr>
          <p:cNvPr id="32770" name="Rectangle 2"/>
          <p:cNvSpPr>
            <a:spLocks noChangeArrowheads="1"/>
          </p:cNvSpPr>
          <p:nvPr/>
        </p:nvSpPr>
        <p:spPr bwMode="auto">
          <a:xfrm>
            <a:off x="1331640" y="2420888"/>
            <a:ext cx="6662401" cy="224305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讽谏的结果如何</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齐威王接受了谏言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发布政令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广开言路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悬赏</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纳谏。始而“门庭若市”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继而“时时而间进”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最后“无可进者”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终于“战胜于朝廷”。</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animEffect transition="in" filter="box(in)">
                                      <p:cBhvr>
                                        <p:cTn id="7" dur="500"/>
                                        <p:tgtEl>
                                          <p:spTgt spid="32770">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2770">
                                            <p:txEl>
                                              <p:pRg st="2" end="2"/>
                                            </p:txEl>
                                          </p:spTgt>
                                        </p:tgtEl>
                                        <p:attrNameLst>
                                          <p:attrName>style.visibility</p:attrName>
                                        </p:attrNameLst>
                                      </p:cBhvr>
                                      <p:to>
                                        <p:strVal val="visible"/>
                                      </p:to>
                                    </p:set>
                                    <p:animEffect transition="in" filter="box(in)">
                                      <p:cBhvr>
                                        <p:cTn id="10" dur="500"/>
                                        <p:tgtEl>
                                          <p:spTgt spid="32770">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2770">
                                            <p:txEl>
                                              <p:pRg st="3" end="3"/>
                                            </p:txEl>
                                          </p:spTgt>
                                        </p:tgtEl>
                                        <p:attrNameLst>
                                          <p:attrName>style.visibility</p:attrName>
                                        </p:attrNameLst>
                                      </p:cBhvr>
                                      <p:to>
                                        <p:strVal val="visible"/>
                                      </p:to>
                                    </p:set>
                                    <p:animEffect transition="in" filter="box(in)">
                                      <p:cBhvr>
                                        <p:cTn id="13" dur="500"/>
                                        <p:tgtEl>
                                          <p:spTgt spid="327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33793" name="Picture 1" descr="C:\Users\Administrator\Desktop\不要删\课件图片\边框\u=3641517050,801494562&amp;fm=21&amp;gp=0.jpg"/>
          <p:cNvPicPr>
            <a:picLocks noChangeAspect="1" noChangeArrowheads="1"/>
          </p:cNvPicPr>
          <p:nvPr/>
        </p:nvPicPr>
        <p:blipFill>
          <a:blip r:embed="rId2" cstate="print"/>
          <a:srcRect/>
          <a:stretch>
            <a:fillRect/>
          </a:stretch>
        </p:blipFill>
        <p:spPr bwMode="auto">
          <a:xfrm>
            <a:off x="323528" y="1484784"/>
            <a:ext cx="8496944" cy="3960440"/>
          </a:xfrm>
          <a:prstGeom prst="rect">
            <a:avLst/>
          </a:prstGeom>
          <a:noFill/>
        </p:spPr>
      </p:pic>
      <p:sp>
        <p:nvSpPr>
          <p:cNvPr id="33794" name="Rectangle 2"/>
          <p:cNvSpPr>
            <a:spLocks noChangeArrowheads="1"/>
          </p:cNvSpPr>
          <p:nvPr/>
        </p:nvSpPr>
        <p:spPr bwMode="auto">
          <a:xfrm>
            <a:off x="1187624" y="1823220"/>
            <a:ext cx="6912768"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邹忌为什么会劝谏成功</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他的劝说有什么特点</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邹忌用自己亲身经历的生活小事来讲道理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现身说法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明白具体</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说理深刻又委婉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使人容易接受。他劝说的最大特点是委婉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充分尊重被劝说者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使之受到启发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从而愉快接受。</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794">
                                            <p:txEl>
                                              <p:pRg st="1" end="1"/>
                                            </p:txEl>
                                          </p:spTgt>
                                        </p:tgtEl>
                                        <p:attrNameLst>
                                          <p:attrName>style.visibility</p:attrName>
                                        </p:attrNameLst>
                                      </p:cBhvr>
                                      <p:to>
                                        <p:strVal val="visible"/>
                                      </p:to>
                                    </p:set>
                                    <p:animEffect transition="in" filter="box(in)">
                                      <p:cBhvr>
                                        <p:cTn id="7" dur="500"/>
                                        <p:tgtEl>
                                          <p:spTgt spid="337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重点探究</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7169" name="Picture 1" descr="C:\Users\Administrator\Desktop\不要删\课件图片\边框\u=3478798169,686593157&amp;fm=21&amp;gp=0_副本_副本.jpg"/>
          <p:cNvPicPr>
            <a:picLocks noChangeAspect="1" noChangeArrowheads="1"/>
          </p:cNvPicPr>
          <p:nvPr/>
        </p:nvPicPr>
        <p:blipFill>
          <a:blip r:embed="rId2" cstate="print"/>
          <a:srcRect/>
          <a:stretch>
            <a:fillRect/>
          </a:stretch>
        </p:blipFill>
        <p:spPr bwMode="auto">
          <a:xfrm>
            <a:off x="0" y="1340768"/>
            <a:ext cx="9144000" cy="4752528"/>
          </a:xfrm>
          <a:prstGeom prst="rect">
            <a:avLst/>
          </a:prstGeom>
          <a:noFill/>
        </p:spPr>
      </p:pic>
      <p:sp>
        <p:nvSpPr>
          <p:cNvPr id="7170" name="Rectangle 2"/>
          <p:cNvSpPr>
            <a:spLocks noChangeArrowheads="1"/>
          </p:cNvSpPr>
          <p:nvPr/>
        </p:nvSpPr>
        <p:spPr bwMode="auto">
          <a:xfrm>
            <a:off x="1115616" y="1484784"/>
            <a:ext cx="7812360"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本文主旨在于阐述封建帝王“广开言路”的重要意义</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可是开篇作者却用浓墨重彩记叙邹忌的家事</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二者之间有什么联系</a:t>
            </a: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因为是这样的家事使邹忌领悟到身居高位的人听到的往往是阿谀奉承之言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难以听到反映客观实际的话。所以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他才去面见齐威王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以“家事”类比“国事”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得出“王之蔽甚矣”的结论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成功劝谏。这样安排材料突出了邹忌的善谏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同时也使文章说理生动形象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深入浅出。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170">
                                            <p:txEl>
                                              <p:pRg st="1" end="1"/>
                                            </p:txEl>
                                          </p:spTgt>
                                        </p:tgtEl>
                                        <p:attrNameLst>
                                          <p:attrName>style.visibility</p:attrName>
                                        </p:attrNameLst>
                                      </p:cBhvr>
                                      <p:to>
                                        <p:strVal val="visible"/>
                                      </p:to>
                                    </p:set>
                                    <p:animEffect transition="in" filter="wedge">
                                      <p:cBhvr>
                                        <p:cTn id="7" dur="2000"/>
                                        <p:tgtEl>
                                          <p:spTgt spid="71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6145" name="Rectangle 1"/>
          <p:cNvSpPr>
            <a:spLocks noChangeArrowheads="1"/>
          </p:cNvSpPr>
          <p:nvPr/>
        </p:nvSpPr>
        <p:spPr bwMode="auto">
          <a:xfrm>
            <a:off x="467544" y="1308131"/>
            <a:ext cx="914400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一、积累与运用</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给下列词语中加点的字注音。</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皆朝于齐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形貌昳丽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朝服衣冠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孰视之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窥镜而自视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谤讥于市朝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期年之后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间进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2339752" y="2420888"/>
            <a:ext cx="6192688" cy="2308324"/>
          </a:xfrm>
          <a:prstGeom prst="rect">
            <a:avLst/>
          </a:prstGeom>
        </p:spPr>
        <p:txBody>
          <a:bodyPr wrap="square">
            <a:spAutoFit/>
          </a:bodyPr>
          <a:lstStyle/>
          <a:p>
            <a:pPr>
              <a:lnSpc>
                <a:spcPct val="150000"/>
              </a:lnSpc>
            </a:pPr>
            <a:r>
              <a:rPr lang="en-US" altLang="zh-CN" sz="2400" b="1" dirty="0" err="1" smtClean="0">
                <a:solidFill>
                  <a:srgbClr val="FF0000"/>
                </a:solidFill>
                <a:latin typeface="微软雅黑" pitchFamily="34" charset="-122"/>
                <a:ea typeface="微软雅黑" pitchFamily="34" charset="-122"/>
              </a:rPr>
              <a:t>ch</a:t>
            </a:r>
            <a:r>
              <a:rPr lang="en-US" altLang="zh-CN" sz="2400" b="1" dirty="0" err="1" smtClean="0">
                <a:solidFill>
                  <a:srgbClr val="FF0000"/>
                </a:solidFill>
                <a:latin typeface="+mj-ea"/>
                <a:ea typeface="+mj-ea"/>
              </a:rPr>
              <a:t>á</a:t>
            </a:r>
            <a:r>
              <a:rPr lang="en-US" altLang="zh-CN" sz="2400" b="1" dirty="0" err="1" smtClean="0">
                <a:solidFill>
                  <a:srgbClr val="FF0000"/>
                </a:solidFill>
                <a:latin typeface="微软雅黑" pitchFamily="34" charset="-122"/>
                <a:ea typeface="微软雅黑" pitchFamily="34" charset="-122"/>
              </a:rPr>
              <a:t>o</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yì</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err="1" smtClean="0">
                <a:solidFill>
                  <a:srgbClr val="FF0000"/>
                </a:solidFill>
                <a:latin typeface="微软雅黑" pitchFamily="34" charset="-122"/>
                <a:ea typeface="微软雅黑" pitchFamily="34" charset="-122"/>
              </a:rPr>
              <a:t>zh</a:t>
            </a:r>
            <a:r>
              <a:rPr lang="en-US" altLang="zh-CN" sz="2400" b="1" dirty="0" err="1" smtClean="0">
                <a:solidFill>
                  <a:srgbClr val="FF0000"/>
                </a:solidFill>
                <a:latin typeface="+mj-ea"/>
                <a:ea typeface="+mj-ea"/>
              </a:rPr>
              <a:t>ā</a:t>
            </a:r>
            <a:r>
              <a:rPr lang="en-US" altLang="zh-CN" sz="2400" b="1" dirty="0" err="1" smtClean="0">
                <a:solidFill>
                  <a:srgbClr val="FF0000"/>
                </a:solidFill>
                <a:latin typeface="微软雅黑" pitchFamily="34" charset="-122"/>
                <a:ea typeface="微软雅黑" pitchFamily="34" charset="-122"/>
              </a:rPr>
              <a:t>o</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gu</a:t>
            </a:r>
            <a:r>
              <a:rPr lang="en-US" altLang="zh-CN" sz="2400" b="1" dirty="0" err="1" smtClean="0">
                <a:solidFill>
                  <a:srgbClr val="FF0000"/>
                </a:solidFill>
                <a:latin typeface="+mn-ea"/>
                <a:ea typeface="+mn-ea"/>
              </a:rPr>
              <a:t>ā</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shú</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kuī</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b</a:t>
            </a:r>
            <a:r>
              <a:rPr lang="en-US" altLang="zh-CN" sz="2400" b="1" dirty="0" err="1" smtClean="0">
                <a:solidFill>
                  <a:srgbClr val="FF0000"/>
                </a:solidFill>
                <a:latin typeface="+mn-ea"/>
                <a:ea typeface="+mn-ea"/>
              </a:rPr>
              <a:t>à</a:t>
            </a:r>
            <a:r>
              <a:rPr lang="en-US" altLang="zh-CN" sz="2400" b="1" dirty="0" err="1" smtClean="0">
                <a:solidFill>
                  <a:srgbClr val="FF0000"/>
                </a:solidFill>
                <a:latin typeface="微软雅黑" pitchFamily="34" charset="-122"/>
                <a:ea typeface="微软雅黑" pitchFamily="34" charset="-122"/>
              </a:rPr>
              <a:t>ng</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jī</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ji</a:t>
            </a:r>
            <a:r>
              <a:rPr lang="en-US" altLang="zh-CN" sz="2400" b="1" dirty="0" err="1" smtClean="0">
                <a:solidFill>
                  <a:srgbClr val="FF0000"/>
                </a:solidFill>
                <a:latin typeface="+mn-ea"/>
                <a:ea typeface="+mn-ea"/>
              </a:rPr>
              <a:t>à</a:t>
            </a:r>
            <a:r>
              <a:rPr lang="en-US" altLang="zh-CN" sz="2400" b="1" dirty="0" err="1" smtClean="0">
                <a:solidFill>
                  <a:srgbClr val="FF0000"/>
                </a:solidFill>
                <a:latin typeface="微软雅黑" pitchFamily="34" charset="-122"/>
                <a:ea typeface="微软雅黑" pitchFamily="34" charset="-122"/>
              </a:rPr>
              <a:t>n</a:t>
            </a:r>
            <a:r>
              <a:rPr lang="zh-CN" altLang="zh-CN" sz="2400" b="1" dirty="0" smtClean="0">
                <a:solidFill>
                  <a:srgbClr val="FF0000"/>
                </a:solidFill>
                <a:latin typeface="微软雅黑" pitchFamily="34" charset="-122"/>
                <a:ea typeface="微软雅黑" pitchFamily="34" charset="-122"/>
              </a:rPr>
              <a:t>　</a:t>
            </a:r>
            <a:endParaRPr lang="zh-CN" altLang="en-US" sz="2400" b="1" dirty="0">
              <a:solidFill>
                <a:srgbClr val="FF0000"/>
              </a:solidFill>
              <a:latin typeface="微软雅黑" pitchFamily="34" charset="-122"/>
              <a:ea typeface="微软雅黑" pitchFamily="34" charset="-122"/>
            </a:endParaRPr>
          </a:p>
        </p:txBody>
      </p:sp>
      <p:sp>
        <p:nvSpPr>
          <p:cNvPr id="5" name="椭圆 4"/>
          <p:cNvSpPr/>
          <p:nvPr/>
        </p:nvSpPr>
        <p:spPr>
          <a:xfrm>
            <a:off x="1043608"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580112" y="458112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580112" y="40770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flipV="1">
            <a:off x="5580112" y="3501008"/>
            <a:ext cx="117727"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300192"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03648"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itchFamily="34" charset="0"/>
              <a:buChar char="•"/>
            </a:pPr>
            <a:endParaRPr lang="zh-CN" altLang="en-US"/>
          </a:p>
        </p:txBody>
      </p:sp>
      <p:sp>
        <p:nvSpPr>
          <p:cNvPr id="13" name="椭圆 12"/>
          <p:cNvSpPr/>
          <p:nvPr/>
        </p:nvSpPr>
        <p:spPr>
          <a:xfrm>
            <a:off x="1043608" y="35730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79712" y="350100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15616" y="40770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edge">
                                      <p:cBhvr>
                                        <p:cTn id="10" dur="2000"/>
                                        <p:tgtEl>
                                          <p:spTgt spid="4">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edge">
                                      <p:cBhvr>
                                        <p:cTn id="13" dur="2000"/>
                                        <p:tgtEl>
                                          <p:spTgt spid="4">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edge">
                                      <p:cBhvr>
                                        <p:cTn id="16"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260648"/>
            <a:ext cx="4032448" cy="792088"/>
          </a:xfrm>
          <a:prstGeom prst="rect">
            <a:avLst/>
          </a:prstGeom>
          <a:scene3d>
            <a:camera prst="orthographicFront"/>
            <a:lightRig rig="threePt" dir="t"/>
          </a:scene3d>
          <a:sp3d>
            <a:bevelT prst="convex"/>
          </a:sp3d>
        </p:spPr>
      </p:pic>
      <p:sp>
        <p:nvSpPr>
          <p:cNvPr id="34817" name="Rectangle 1"/>
          <p:cNvSpPr>
            <a:spLocks noChangeArrowheads="1"/>
          </p:cNvSpPr>
          <p:nvPr/>
        </p:nvSpPr>
        <p:spPr bwMode="auto">
          <a:xfrm>
            <a:off x="827584" y="948091"/>
            <a:ext cx="8891464"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解释下列加点词。</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形貌昳丽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邹忌修八尺有余</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孰视之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私我</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客之美我者</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臣诚知不如徐公美</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时时而间进</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能面刺寡人之过者</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4818" name="Rectangle 2"/>
          <p:cNvSpPr>
            <a:spLocks noChangeArrowheads="1"/>
          </p:cNvSpPr>
          <p:nvPr/>
        </p:nvSpPr>
        <p:spPr bwMode="auto">
          <a:xfrm>
            <a:off x="2627784" y="1484784"/>
            <a:ext cx="3523722" cy="452431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光艳美丽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长</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这里指身高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通“熟”</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仔细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偏爱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以</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为美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实在　</a:t>
            </a:r>
            <a:endPar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间或</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偶尔</a:t>
            </a:r>
            <a:endPar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当面指责　</a:t>
            </a:r>
            <a:r>
              <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5" name="椭圆 4"/>
          <p:cNvSpPr/>
          <p:nvPr/>
        </p:nvSpPr>
        <p:spPr>
          <a:xfrm>
            <a:off x="2051720" y="263691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979712" y="206084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403648" y="371703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051720" y="42210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763688" y="47971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339752" y="537321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763688" y="59492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051720" y="594928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403648" y="314096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p:cTn id="7" dur="1000" fill="hold"/>
                                        <p:tgtEl>
                                          <p:spTgt spid="3481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481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481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4818">
                                            <p:txEl>
                                              <p:pRg st="1" end="1"/>
                                            </p:txEl>
                                          </p:spTgt>
                                        </p:tgtEl>
                                        <p:attrNameLst>
                                          <p:attrName>style.visibility</p:attrName>
                                        </p:attrNameLst>
                                      </p:cBhvr>
                                      <p:to>
                                        <p:strVal val="visible"/>
                                      </p:to>
                                    </p:set>
                                    <p:anim calcmode="lin" valueType="num">
                                      <p:cBhvr additive="base">
                                        <p:cTn id="14"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4818">
                                            <p:txEl>
                                              <p:pRg st="2" end="2"/>
                                            </p:txEl>
                                          </p:spTgt>
                                        </p:tgtEl>
                                        <p:attrNameLst>
                                          <p:attrName>style.visibility</p:attrName>
                                        </p:attrNameLst>
                                      </p:cBhvr>
                                      <p:to>
                                        <p:strVal val="visible"/>
                                      </p:to>
                                    </p:set>
                                    <p:animEffect transition="in" filter="box(in)">
                                      <p:cBhvr>
                                        <p:cTn id="20" dur="500"/>
                                        <p:tgtEl>
                                          <p:spTgt spid="3481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34818">
                                            <p:txEl>
                                              <p:pRg st="3" end="3"/>
                                            </p:txEl>
                                          </p:spTgt>
                                        </p:tgtEl>
                                        <p:attrNameLst>
                                          <p:attrName>style.visibility</p:attrName>
                                        </p:attrNameLst>
                                      </p:cBhvr>
                                      <p:to>
                                        <p:strVal val="visible"/>
                                      </p:to>
                                    </p:set>
                                    <p:animEffect transition="in" filter="box(in)">
                                      <p:cBhvr>
                                        <p:cTn id="25" dur="500"/>
                                        <p:tgtEl>
                                          <p:spTgt spid="34818">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4818">
                                            <p:txEl>
                                              <p:pRg st="4" end="4"/>
                                            </p:txEl>
                                          </p:spTgt>
                                        </p:tgtEl>
                                        <p:attrNameLst>
                                          <p:attrName>style.visibility</p:attrName>
                                        </p:attrNameLst>
                                      </p:cBhvr>
                                      <p:to>
                                        <p:strVal val="visible"/>
                                      </p:to>
                                    </p:set>
                                    <p:anim calcmode="lin" valueType="num">
                                      <p:cBhvr additive="base">
                                        <p:cTn id="30" dur="500" fill="hold"/>
                                        <p:tgtEl>
                                          <p:spTgt spid="34818">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481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4818">
                                            <p:txEl>
                                              <p:pRg st="5" end="5"/>
                                            </p:txEl>
                                          </p:spTgt>
                                        </p:tgtEl>
                                        <p:attrNameLst>
                                          <p:attrName>style.visibility</p:attrName>
                                        </p:attrNameLst>
                                      </p:cBhvr>
                                      <p:to>
                                        <p:strVal val="visible"/>
                                      </p:to>
                                    </p:set>
                                    <p:animEffect transition="in" filter="blinds(horizontal)">
                                      <p:cBhvr>
                                        <p:cTn id="36" dur="500"/>
                                        <p:tgtEl>
                                          <p:spTgt spid="34818">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4818">
                                            <p:txEl>
                                              <p:pRg st="6" end="6"/>
                                            </p:txEl>
                                          </p:spTgt>
                                        </p:tgtEl>
                                        <p:attrNameLst>
                                          <p:attrName>style.visibility</p:attrName>
                                        </p:attrNameLst>
                                      </p:cBhvr>
                                      <p:to>
                                        <p:strVal val="visible"/>
                                      </p:to>
                                    </p:set>
                                    <p:anim calcmode="lin" valueType="num">
                                      <p:cBhvr additive="base">
                                        <p:cTn id="41" dur="500" fill="hold"/>
                                        <p:tgtEl>
                                          <p:spTgt spid="34818">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481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4818">
                                            <p:txEl>
                                              <p:pRg st="7" end="7"/>
                                            </p:txEl>
                                          </p:spTgt>
                                        </p:tgtEl>
                                        <p:attrNameLst>
                                          <p:attrName>style.visibility</p:attrName>
                                        </p:attrNameLst>
                                      </p:cBhvr>
                                      <p:to>
                                        <p:strVal val="visible"/>
                                      </p:to>
                                    </p:set>
                                    <p:anim calcmode="lin" valueType="num">
                                      <p:cBhvr additive="base">
                                        <p:cTn id="47" dur="500" fill="hold"/>
                                        <p:tgtEl>
                                          <p:spTgt spid="34818">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481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9937" name="Rectangle 1"/>
          <p:cNvSpPr>
            <a:spLocks noChangeArrowheads="1"/>
          </p:cNvSpPr>
          <p:nvPr/>
        </p:nvSpPr>
        <p:spPr bwMode="auto">
          <a:xfrm>
            <a:off x="827584" y="1052736"/>
            <a:ext cx="748883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而”作连词用时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通常有以下几种用法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表并列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表修饰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表承接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表转折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;E.</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表因果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;F.</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表假设。请对以下句中“而”的用法加以判断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并将结果依次填入后面的括号中。</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邹忌修八尺有余</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而形貌昳丽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忌不自信</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而复问其妾曰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窥镜而自视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又弗如远甚</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暮寝而思之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3059832" y="3284984"/>
            <a:ext cx="3464410" cy="2308324"/>
          </a:xfrm>
          <a:prstGeom prst="rect">
            <a:avLst/>
          </a:prstGeom>
        </p:spPr>
        <p:txBody>
          <a:bodyPr wrap="non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C</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B</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B</a:t>
            </a:r>
            <a:endParaRPr lang="zh-CN" altLang="en-US" sz="2400" b="1" dirty="0">
              <a:solidFill>
                <a:srgbClr val="FF0000"/>
              </a:solidFill>
              <a:latin typeface="微软雅黑" pitchFamily="34" charset="-122"/>
              <a:ea typeface="微软雅黑" pitchFamily="34" charset="-122"/>
            </a:endParaRPr>
          </a:p>
        </p:txBody>
      </p:sp>
      <p:sp>
        <p:nvSpPr>
          <p:cNvPr id="5" name="椭圆 4"/>
          <p:cNvSpPr/>
          <p:nvPr/>
        </p:nvSpPr>
        <p:spPr>
          <a:xfrm>
            <a:off x="2051720" y="5517232"/>
            <a:ext cx="107275" cy="539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771800" y="436510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707904" y="378904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051720" y="494116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edge">
                                      <p:cBhvr>
                                        <p:cTn id="10" dur="2000"/>
                                        <p:tgtEl>
                                          <p:spTgt spid="4">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edge">
                                      <p:cBhvr>
                                        <p:cTn id="13" dur="2000"/>
                                        <p:tgtEl>
                                          <p:spTgt spid="4">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edge">
                                      <p:cBhvr>
                                        <p:cTn id="16"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5841" name="Rectangle 1"/>
          <p:cNvSpPr>
            <a:spLocks noChangeArrowheads="1"/>
          </p:cNvSpPr>
          <p:nvPr/>
        </p:nvSpPr>
        <p:spPr bwMode="auto">
          <a:xfrm>
            <a:off x="539552" y="671691"/>
            <a:ext cx="9144000" cy="61863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古文默写。</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文中写邹忌对妻认为他美的看法的语句是</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1"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1"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文中写邹忌对“妾之美我”看法的语句是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写齐威王奖赏进谏的政令初下时的情景的语句是  </a:t>
            </a:r>
            <a:endParaRPr lang="en-US" altLang="zh-CN" sz="2400" b="1" u="sng"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写齐威王奖赏进谏的政令下达“期年之后”的情况的语句是</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文中与“王之蔽甚矣”相照应的句子是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900" b="0" i="0" u="sng" strike="noStrike" cap="none" normalizeH="0" baseline="0" dirty="0" smtClean="0">
                <a:ln>
                  <a:noFill/>
                </a:ln>
                <a:solidFill>
                  <a:srgbClr val="000000"/>
                </a:solidFill>
                <a:effectLst/>
                <a:latin typeface="Arial"/>
                <a:ea typeface="宋体" pitchFamily="2" charset="-122"/>
                <a:cs typeface="Times New Roman" pitchFamily="18" charset="0"/>
              </a:rPr>
              <a:t> </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1259632" y="1779687"/>
            <a:ext cx="5649281" cy="5078313"/>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吾妻之美我者</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私我也。</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　妾之美我者</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畏我也。</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令初下</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群臣进谏</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门庭若市。</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虽欲言</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无可进者。</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令初下</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群臣进谏</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门庭若市。</a:t>
            </a:r>
            <a:endParaRPr lang="zh-CN" altLang="en-US" sz="2400" b="1" dirty="0">
              <a:solidFill>
                <a:srgbClr val="FF0000"/>
              </a:solidFill>
              <a:latin typeface="微软雅黑" pitchFamily="34" charset="-122"/>
              <a:ea typeface="微软雅黑" pitchFamily="34" charset="-122"/>
            </a:endParaRPr>
          </a:p>
        </p:txBody>
      </p:sp>
      <p:cxnSp>
        <p:nvCxnSpPr>
          <p:cNvPr id="6" name="直接连接符 5"/>
          <p:cNvCxnSpPr/>
          <p:nvPr/>
        </p:nvCxnSpPr>
        <p:spPr>
          <a:xfrm>
            <a:off x="899592" y="4509120"/>
            <a:ext cx="6552728"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edge">
                                      <p:cBhvr>
                                        <p:cTn id="7" dur="2000"/>
                                        <p:tgtEl>
                                          <p:spTgt spid="4">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edge">
                                      <p:cBhvr>
                                        <p:cTn id="10" dur="2000"/>
                                        <p:tgtEl>
                                          <p:spTgt spid="4">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wedge">
                                      <p:cBhvr>
                                        <p:cTn id="13" dur="2000"/>
                                        <p:tgtEl>
                                          <p:spTgt spid="4">
                                            <p:txEl>
                                              <p:pRg st="4" end="4"/>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4">
                                            <p:txEl>
                                              <p:pRg st="6" end="6"/>
                                            </p:txEl>
                                          </p:spTgt>
                                        </p:tgtEl>
                                        <p:attrNameLst>
                                          <p:attrName>style.visibility</p:attrName>
                                        </p:attrNameLst>
                                      </p:cBhvr>
                                      <p:to>
                                        <p:strVal val="visible"/>
                                      </p:to>
                                    </p:set>
                                    <p:animEffect transition="in" filter="wedge">
                                      <p:cBhvr>
                                        <p:cTn id="16" dur="2000"/>
                                        <p:tgtEl>
                                          <p:spTgt spid="4">
                                            <p:txEl>
                                              <p:pRg st="6" end="6"/>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Effect transition="in" filter="wedge">
                                      <p:cBhvr>
                                        <p:cTn id="19" dur="2000"/>
                                        <p:tgtEl>
                                          <p:spTgt spid="4">
                                            <p:txEl>
                                              <p:pRg st="7" end="7"/>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wedge">
                                      <p:cBhvr>
                                        <p:cTn id="22"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68778" y="140903"/>
            <a:ext cx="4032448" cy="792088"/>
          </a:xfrm>
          <a:prstGeom prst="rect">
            <a:avLst/>
          </a:prstGeom>
          <a:scene3d>
            <a:camera prst="orthographicFront"/>
            <a:lightRig rig="threePt" dir="t"/>
          </a:scene3d>
          <a:sp3d>
            <a:bevelT prst="convex"/>
          </a:sp3d>
        </p:spPr>
      </p:pic>
      <p:sp>
        <p:nvSpPr>
          <p:cNvPr id="36865" name="Rectangle 1"/>
          <p:cNvSpPr>
            <a:spLocks noChangeArrowheads="1"/>
          </p:cNvSpPr>
          <p:nvPr/>
        </p:nvSpPr>
        <p:spPr bwMode="auto">
          <a:xfrm>
            <a:off x="683568" y="836712"/>
            <a:ext cx="8172400"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endParaRPr kumimoji="0" 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甲</a:t>
            </a:r>
            <a:r>
              <a:rPr kumimoji="0" lang="zh-CN"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于是入朝见威王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臣诚知不如徐公美。臣之妻私臣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臣之妾畏臣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臣之客欲有求于臣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皆以美于徐公。今齐地方千里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百二十城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宫妇左右莫不私王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朝廷之臣莫不畏王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四境之内莫不有求于王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由此观之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王之蔽甚矣。”</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王曰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善。”乃下令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群臣吏民能面刺寡人之过者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受上赏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上书谏寡人者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受中赏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能谤讥于市朝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闻寡人之耳者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受下赏。”令初下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群臣进谏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门庭若市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数月之后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时时而间进</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期年之后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虽欲言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无可进者。 </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6866" name="Rectangle 2"/>
          <p:cNvSpPr>
            <a:spLocks noChangeArrowheads="1"/>
          </p:cNvSpPr>
          <p:nvPr/>
        </p:nvSpPr>
        <p:spPr bwMode="auto">
          <a:xfrm>
            <a:off x="3275856" y="5949280"/>
            <a:ext cx="4185761"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节选自</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邹忌讽齐王纳谏</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5"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6865">
                                            <p:txEl>
                                              <p:pRg st="0" end="0"/>
                                            </p:txEl>
                                          </p:spTgt>
                                        </p:tgtEl>
                                        <p:attrNameLst>
                                          <p:attrName>style.visibility</p:attrName>
                                        </p:attrNameLst>
                                      </p:cBhvr>
                                      <p:to>
                                        <p:strVal val="visible"/>
                                      </p:to>
                                    </p:set>
                                    <p:animEffect transition="in" filter="box(in)">
                                      <p:cBhvr>
                                        <p:cTn id="7" dur="500"/>
                                        <p:tgtEl>
                                          <p:spTgt spid="3686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6865">
                                            <p:txEl>
                                              <p:pRg st="1" end="1"/>
                                            </p:txEl>
                                          </p:spTgt>
                                        </p:tgtEl>
                                        <p:attrNameLst>
                                          <p:attrName>style.visibility</p:attrName>
                                        </p:attrNameLst>
                                      </p:cBhvr>
                                      <p:to>
                                        <p:strVal val="visible"/>
                                      </p:to>
                                    </p:set>
                                    <p:animEffect transition="in" filter="box(in)">
                                      <p:cBhvr>
                                        <p:cTn id="10" dur="500"/>
                                        <p:tgtEl>
                                          <p:spTgt spid="3686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6865">
                                            <p:txEl>
                                              <p:pRg st="2" end="2"/>
                                            </p:txEl>
                                          </p:spTgt>
                                        </p:tgtEl>
                                        <p:attrNameLst>
                                          <p:attrName>style.visibility</p:attrName>
                                        </p:attrNameLst>
                                      </p:cBhvr>
                                      <p:to>
                                        <p:strVal val="visible"/>
                                      </p:to>
                                    </p:set>
                                    <p:animEffect transition="in" filter="box(in)">
                                      <p:cBhvr>
                                        <p:cTn id="13" dur="500"/>
                                        <p:tgtEl>
                                          <p:spTgt spid="3686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6866"/>
                                        </p:tgtEl>
                                        <p:attrNameLst>
                                          <p:attrName>style.visibility</p:attrName>
                                        </p:attrNameLst>
                                      </p:cBhvr>
                                      <p:to>
                                        <p:strVal val="visible"/>
                                      </p:to>
                                    </p:set>
                                    <p:animEffect transition="in" filter="box(in)">
                                      <p:cBhvr>
                                        <p:cTn id="18"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7889" name="Rectangle 1"/>
          <p:cNvSpPr>
            <a:spLocks noChangeArrowheads="1"/>
          </p:cNvSpPr>
          <p:nvPr/>
        </p:nvSpPr>
        <p:spPr bwMode="auto">
          <a:xfrm>
            <a:off x="683568" y="836712"/>
            <a:ext cx="7704856" cy="5632311"/>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乙</a:t>
            </a:r>
            <a:r>
              <a:rPr kumimoji="0" lang="zh-CN"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孙叔敖为楚令尹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一国吏民皆来贺。有一老父衣粗衣冠白冠后来吊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慰问、吊唁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。孙叔敖正衣冠而见之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谓老人曰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楚王不知臣之后吊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岂有说乎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父曰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有说。身已贵而骄人者民去也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位已高而擅</a:t>
            </a:r>
            <a:r>
              <a:rPr lang="zh-CN" altLang="en-US" sz="2400" b="1" dirty="0" smtClean="0">
                <a:solidFill>
                  <a:srgbClr val="000000"/>
                </a:solidFill>
                <a:latin typeface="微软雅黑" pitchFamily="34" charset="-122"/>
                <a:ea typeface="微软雅黑" pitchFamily="34" charset="-122"/>
                <a:cs typeface="Times New Roman" pitchFamily="18" charset="0"/>
              </a:rPr>
              <a:t>不肖</a:t>
            </a:r>
            <a:r>
              <a:rPr lang="en-US" altLang="zh-CN" sz="2400" b="1" dirty="0" smtClean="0">
                <a:solidFill>
                  <a:srgbClr val="000000"/>
                </a:solidFill>
                <a:latin typeface="微软雅黑" pitchFamily="34" charset="-122"/>
                <a:ea typeface="微软雅黑" pitchFamily="34" charset="-122"/>
                <a:cs typeface="Times New Roman" pitchFamily="18" charset="0"/>
              </a:rPr>
              <a:t>,</a:t>
            </a:r>
            <a:r>
              <a:rPr lang="zh-CN" altLang="en-US" sz="2400" b="1" dirty="0" smtClean="0">
                <a:solidFill>
                  <a:srgbClr val="000000"/>
                </a:solidFill>
                <a:latin typeface="微软雅黑" pitchFamily="34" charset="-122"/>
                <a:ea typeface="微软雅黑" pitchFamily="34" charset="-122"/>
                <a:cs typeface="Times New Roman" pitchFamily="18" charset="0"/>
              </a:rPr>
              <a:t>使臣受吏民之垢</a:t>
            </a:r>
            <a:r>
              <a:rPr lang="en-US" altLang="zh-CN" sz="2400" b="1" dirty="0" smtClean="0">
                <a:solidFill>
                  <a:srgbClr val="000000"/>
                </a:solidFill>
                <a:latin typeface="微软雅黑" pitchFamily="34" charset="-122"/>
                <a:ea typeface="微软雅黑" pitchFamily="34" charset="-122"/>
                <a:cs typeface="Times New Roman" pitchFamily="18" charset="0"/>
              </a:rPr>
              <a:t>(</a:t>
            </a:r>
            <a:r>
              <a:rPr lang="zh-CN" altLang="en-US" sz="2400" b="1" dirty="0" smtClean="0">
                <a:solidFill>
                  <a:srgbClr val="000000"/>
                </a:solidFill>
                <a:latin typeface="微软雅黑" pitchFamily="34" charset="-122"/>
                <a:ea typeface="微软雅黑" pitchFamily="34" charset="-122"/>
                <a:cs typeface="Times New Roman" pitchFamily="18" charset="0"/>
              </a:rPr>
              <a:t>谦虚的说法</a:t>
            </a:r>
            <a:r>
              <a:rPr lang="en-US" altLang="zh-CN" sz="2400" b="1" dirty="0" smtClean="0">
                <a:solidFill>
                  <a:srgbClr val="000000"/>
                </a:solidFill>
                <a:latin typeface="微软雅黑" pitchFamily="34" charset="-122"/>
                <a:ea typeface="微软雅黑" pitchFamily="34" charset="-122"/>
                <a:cs typeface="Times New Roman" pitchFamily="18" charset="0"/>
              </a:rPr>
              <a:t>,</a:t>
            </a:r>
            <a:r>
              <a:rPr lang="zh-CN" altLang="en-US" sz="2400" b="1" dirty="0" smtClean="0">
                <a:solidFill>
                  <a:srgbClr val="000000"/>
                </a:solidFill>
                <a:latin typeface="微软雅黑" pitchFamily="34" charset="-122"/>
                <a:ea typeface="微软雅黑" pitchFamily="34" charset="-122"/>
                <a:cs typeface="Times New Roman" pitchFamily="18" charset="0"/>
              </a:rPr>
              <a:t>意为担任楚国的宰相</a:t>
            </a:r>
            <a:r>
              <a:rPr lang="en-US" altLang="zh-CN" sz="2400" b="1" dirty="0" smtClean="0">
                <a:solidFill>
                  <a:srgbClr val="000000"/>
                </a:solidFill>
                <a:latin typeface="微软雅黑" pitchFamily="34" charset="-122"/>
                <a:ea typeface="微软雅黑" pitchFamily="34" charset="-122"/>
                <a:cs typeface="Times New Roman" pitchFamily="18" charset="0"/>
              </a:rPr>
              <a:t>),</a:t>
            </a:r>
            <a:r>
              <a:rPr lang="zh-CN" altLang="en-US" sz="2400" b="1" dirty="0" smtClean="0">
                <a:solidFill>
                  <a:srgbClr val="000000"/>
                </a:solidFill>
                <a:latin typeface="微软雅黑" pitchFamily="34" charset="-122"/>
                <a:ea typeface="微软雅黑" pitchFamily="34" charset="-122"/>
                <a:cs typeface="Times New Roman" pitchFamily="18" charset="0"/>
              </a:rPr>
              <a:t>人尽来贺</a:t>
            </a:r>
            <a:r>
              <a:rPr lang="en-US" altLang="zh-CN" sz="2400" b="1" dirty="0" smtClean="0">
                <a:solidFill>
                  <a:srgbClr val="000000"/>
                </a:solidFill>
                <a:latin typeface="微软雅黑" pitchFamily="34" charset="-122"/>
                <a:ea typeface="微软雅黑" pitchFamily="34" charset="-122"/>
                <a:cs typeface="Times New Roman" pitchFamily="18" charset="0"/>
              </a:rPr>
              <a:t>,</a:t>
            </a:r>
            <a:r>
              <a:rPr lang="zh-CN" altLang="en-US" sz="2400" b="1" dirty="0" smtClean="0">
                <a:solidFill>
                  <a:srgbClr val="000000"/>
                </a:solidFill>
                <a:latin typeface="微软雅黑" pitchFamily="34" charset="-122"/>
                <a:ea typeface="微软雅黑" pitchFamily="34" charset="-122"/>
                <a:cs typeface="Times New Roman" pitchFamily="18" charset="0"/>
              </a:rPr>
              <a:t>子独</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权者君恶之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禄已厚而不知足者患处之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患祸隐伏在那里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。”孙叔敖再拜曰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敬受命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愿闻余教。”父曰</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位已高而意益下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越把自己看得低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官益大而心益小</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禄已厚而慎不敢取。君谨守此三者</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足以治楚矣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4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7890" name="Rectangle 2"/>
          <p:cNvSpPr>
            <a:spLocks noChangeArrowheads="1"/>
          </p:cNvSpPr>
          <p:nvPr/>
        </p:nvSpPr>
        <p:spPr bwMode="auto">
          <a:xfrm>
            <a:off x="4893303" y="5909836"/>
            <a:ext cx="257955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选自</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贾谊集</a:t>
            </a:r>
            <a:r>
              <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7889">
                                            <p:txEl>
                                              <p:pRg st="0" end="0"/>
                                            </p:txEl>
                                          </p:spTgt>
                                        </p:tgtEl>
                                        <p:attrNameLst>
                                          <p:attrName>style.visibility</p:attrName>
                                        </p:attrNameLst>
                                      </p:cBhvr>
                                      <p:to>
                                        <p:strVal val="visible"/>
                                      </p:to>
                                    </p:set>
                                    <p:animEffect transition="in" filter="checkerboard(across)">
                                      <p:cBhvr>
                                        <p:cTn id="7" dur="500"/>
                                        <p:tgtEl>
                                          <p:spTgt spid="3788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7890"/>
                                        </p:tgtEl>
                                        <p:attrNameLst>
                                          <p:attrName>style.visibility</p:attrName>
                                        </p:attrNameLst>
                                      </p:cBhvr>
                                      <p:to>
                                        <p:strVal val="visible"/>
                                      </p:to>
                                    </p:set>
                                    <p:anim calcmode="lin" valueType="num">
                                      <p:cBhvr additive="base">
                                        <p:cTn id="12" dur="500" fill="hold"/>
                                        <p:tgtEl>
                                          <p:spTgt spid="37890"/>
                                        </p:tgtEl>
                                        <p:attrNameLst>
                                          <p:attrName>ppt_x</p:attrName>
                                        </p:attrNameLst>
                                      </p:cBhvr>
                                      <p:tavLst>
                                        <p:tav tm="0">
                                          <p:val>
                                            <p:strVal val="#ppt_x"/>
                                          </p:val>
                                        </p:tav>
                                        <p:tav tm="100000">
                                          <p:val>
                                            <p:strVal val="#ppt_x"/>
                                          </p:val>
                                        </p:tav>
                                      </p:tavLst>
                                    </p:anim>
                                    <p:anim calcmode="lin" valueType="num">
                                      <p:cBhvr additive="base">
                                        <p:cTn id="13"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6" name="Picture 2" descr="C:\Users\Administrator\Desktop\不要删\课件图片\边框\QQ截图20160912144503.png"/>
          <p:cNvPicPr>
            <a:picLocks noChangeAspect="1" noChangeArrowheads="1"/>
          </p:cNvPicPr>
          <p:nvPr/>
        </p:nvPicPr>
        <p:blipFill>
          <a:blip r:embed="rId2" cstate="print"/>
          <a:srcRect/>
          <a:stretch>
            <a:fillRect/>
          </a:stretch>
        </p:blipFill>
        <p:spPr bwMode="auto">
          <a:xfrm>
            <a:off x="251520" y="1628800"/>
            <a:ext cx="8444225" cy="4033147"/>
          </a:xfrm>
          <a:prstGeom prst="rect">
            <a:avLst/>
          </a:prstGeom>
          <a:noFill/>
        </p:spPr>
      </p:pic>
      <p:sp>
        <p:nvSpPr>
          <p:cNvPr id="1027" name="Rectangle 3"/>
          <p:cNvSpPr>
            <a:spLocks noChangeArrowheads="1"/>
          </p:cNvSpPr>
          <p:nvPr/>
        </p:nvSpPr>
        <p:spPr bwMode="auto">
          <a:xfrm>
            <a:off x="1043608" y="2059668"/>
            <a:ext cx="9144000"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8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字音字形</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lvl="0" eaLnBrk="0" hangingPunct="0">
              <a:lnSpc>
                <a:spcPct val="150000"/>
              </a:lnSpc>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昳丽</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窥镜</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蔽</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进谏</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谤讥</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间进</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期年</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矩形 9"/>
          <p:cNvSpPr/>
          <p:nvPr/>
        </p:nvSpPr>
        <p:spPr>
          <a:xfrm>
            <a:off x="2195736" y="2780928"/>
            <a:ext cx="497252"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yì</a:t>
            </a:r>
            <a:endParaRPr lang="zh-CN" altLang="en-US" dirty="0">
              <a:solidFill>
                <a:srgbClr val="FF0000"/>
              </a:solidFill>
            </a:endParaRPr>
          </a:p>
        </p:txBody>
      </p:sp>
      <p:sp>
        <p:nvSpPr>
          <p:cNvPr id="11" name="矩形 10"/>
          <p:cNvSpPr/>
          <p:nvPr/>
        </p:nvSpPr>
        <p:spPr>
          <a:xfrm>
            <a:off x="4355976" y="2780928"/>
            <a:ext cx="737702" cy="523220"/>
          </a:xfrm>
          <a:prstGeom prst="rect">
            <a:avLst/>
          </a:prstGeom>
        </p:spPr>
        <p:txBody>
          <a:bodyPr wrap="squar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kuī</a:t>
            </a:r>
            <a:endParaRPr lang="zh-CN" altLang="en-US" dirty="0">
              <a:solidFill>
                <a:srgbClr val="FF0000"/>
              </a:solidFill>
            </a:endParaRPr>
          </a:p>
        </p:txBody>
      </p:sp>
      <p:sp>
        <p:nvSpPr>
          <p:cNvPr id="12" name="矩形 11"/>
          <p:cNvSpPr/>
          <p:nvPr/>
        </p:nvSpPr>
        <p:spPr>
          <a:xfrm>
            <a:off x="6300192" y="2780928"/>
            <a:ext cx="529312"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bì</a:t>
            </a:r>
            <a:endParaRPr lang="zh-CN" altLang="en-US" dirty="0">
              <a:solidFill>
                <a:srgbClr val="FF0000"/>
              </a:solidFill>
            </a:endParaRPr>
          </a:p>
        </p:txBody>
      </p:sp>
      <p:sp>
        <p:nvSpPr>
          <p:cNvPr id="13" name="矩形 12"/>
          <p:cNvSpPr/>
          <p:nvPr/>
        </p:nvSpPr>
        <p:spPr>
          <a:xfrm>
            <a:off x="1979712" y="3429000"/>
            <a:ext cx="838691"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ji</a:t>
            </a:r>
            <a:r>
              <a:rPr lang="en-US" altLang="zh-CN" sz="2800" b="1" dirty="0" err="1" smtClean="0">
                <a:solidFill>
                  <a:srgbClr val="FF0000"/>
                </a:solidFill>
                <a:latin typeface="+mn-ea"/>
                <a:ea typeface="+mn-ea"/>
                <a:cs typeface="Times New Roman" pitchFamily="18" charset="0"/>
              </a:rPr>
              <a:t>à</a:t>
            </a:r>
            <a:r>
              <a:rPr lang="en-US" altLang="zh-CN" sz="28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4" name="矩形 13"/>
          <p:cNvSpPr/>
          <p:nvPr/>
        </p:nvSpPr>
        <p:spPr>
          <a:xfrm>
            <a:off x="4283968" y="3429000"/>
            <a:ext cx="1316707" cy="523220"/>
          </a:xfrm>
          <a:prstGeom prst="rect">
            <a:avLst/>
          </a:prstGeom>
        </p:spPr>
        <p:txBody>
          <a:bodyPr wrap="squar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b</a:t>
            </a:r>
            <a:r>
              <a:rPr lang="en-US" altLang="zh-CN" sz="2800" b="1" dirty="0" err="1" smtClean="0">
                <a:solidFill>
                  <a:srgbClr val="FF0000"/>
                </a:solidFill>
                <a:latin typeface="+mn-ea"/>
                <a:ea typeface="+mn-ea"/>
                <a:cs typeface="Times New Roman" pitchFamily="18" charset="0"/>
              </a:rPr>
              <a:t>à</a:t>
            </a:r>
            <a:r>
              <a:rPr lang="en-US" altLang="zh-CN" sz="2800" b="1" dirty="0" err="1" smtClean="0">
                <a:solidFill>
                  <a:srgbClr val="FF0000"/>
                </a:solidFill>
                <a:latin typeface="微软雅黑" pitchFamily="34" charset="-122"/>
                <a:ea typeface="微软雅黑" pitchFamily="34" charset="-122"/>
                <a:cs typeface="Times New Roman" pitchFamily="18" charset="0"/>
              </a:rPr>
              <a:t>ngjī</a:t>
            </a:r>
            <a:endParaRPr lang="zh-CN" altLang="en-US" dirty="0">
              <a:solidFill>
                <a:srgbClr val="FF0000"/>
              </a:solidFill>
            </a:endParaRPr>
          </a:p>
        </p:txBody>
      </p:sp>
      <p:sp>
        <p:nvSpPr>
          <p:cNvPr id="15" name="矩形 14"/>
          <p:cNvSpPr/>
          <p:nvPr/>
        </p:nvSpPr>
        <p:spPr>
          <a:xfrm>
            <a:off x="2123728" y="4005064"/>
            <a:ext cx="838691"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ji</a:t>
            </a:r>
            <a:r>
              <a:rPr lang="en-US" altLang="zh-CN" sz="2800" b="1" dirty="0" err="1" smtClean="0">
                <a:solidFill>
                  <a:srgbClr val="FF0000"/>
                </a:solidFill>
                <a:latin typeface="+mn-ea"/>
                <a:ea typeface="+mn-ea"/>
                <a:cs typeface="Times New Roman" pitchFamily="18" charset="0"/>
              </a:rPr>
              <a:t>à</a:t>
            </a:r>
            <a:r>
              <a:rPr lang="en-US" altLang="zh-CN" sz="2800" b="1" dirty="0" err="1" smtClean="0">
                <a:solidFill>
                  <a:srgbClr val="FF0000"/>
                </a:solidFill>
                <a:latin typeface="微软雅黑" pitchFamily="34" charset="-122"/>
                <a:ea typeface="微软雅黑" pitchFamily="34" charset="-122"/>
                <a:cs typeface="Times New Roman" pitchFamily="18" charset="0"/>
              </a:rPr>
              <a:t>n</a:t>
            </a:r>
            <a:endParaRPr lang="zh-CN" altLang="en-US" dirty="0">
              <a:solidFill>
                <a:srgbClr val="FF0000"/>
              </a:solidFill>
            </a:endParaRPr>
          </a:p>
        </p:txBody>
      </p:sp>
      <p:sp>
        <p:nvSpPr>
          <p:cNvPr id="16" name="矩形 15"/>
          <p:cNvSpPr/>
          <p:nvPr/>
        </p:nvSpPr>
        <p:spPr>
          <a:xfrm>
            <a:off x="4716016" y="4149080"/>
            <a:ext cx="399468" cy="523220"/>
          </a:xfrm>
          <a:prstGeom prst="rect">
            <a:avLst/>
          </a:prstGeom>
        </p:spPr>
        <p:txBody>
          <a:bodyPr wrap="none">
            <a:spAutoFit/>
          </a:bodyPr>
          <a:lstStyle/>
          <a:p>
            <a:r>
              <a:rPr lang="en-US" altLang="zh-CN" sz="2800" b="1" dirty="0" err="1" smtClean="0">
                <a:solidFill>
                  <a:srgbClr val="FF0000"/>
                </a:solidFill>
                <a:latin typeface="微软雅黑" pitchFamily="34" charset="-122"/>
                <a:ea typeface="微软雅黑" pitchFamily="34" charset="-122"/>
                <a:cs typeface="Times New Roman" pitchFamily="18" charset="0"/>
              </a:rPr>
              <a:t>jī</a:t>
            </a:r>
            <a:endParaRPr lang="zh-CN" altLang="en-US" dirty="0">
              <a:solidFill>
                <a:srgbClr val="FF0000"/>
              </a:solidFill>
            </a:endParaRPr>
          </a:p>
        </p:txBody>
      </p:sp>
      <p:sp>
        <p:nvSpPr>
          <p:cNvPr id="17" name="椭圆 16"/>
          <p:cNvSpPr/>
          <p:nvPr/>
        </p:nvSpPr>
        <p:spPr>
          <a:xfrm>
            <a:off x="5796136"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635896"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63888"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923928"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619672" y="400506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259632" y="46531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563888" y="46531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259632"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ox(in)">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ppt_x</p:attrName>
                                        </p:attrNameLst>
                                      </p:cBhvr>
                                      <p:tavLst>
                                        <p:tav tm="0">
                                          <p:val>
                                            <p:strVal val="#ppt_x-.2"/>
                                          </p:val>
                                        </p:tav>
                                        <p:tav tm="100000">
                                          <p:val>
                                            <p:strVal val="#ppt_x"/>
                                          </p:val>
                                        </p:tav>
                                      </p:tavLst>
                                    </p:anim>
                                    <p:anim calcmode="lin" valueType="num">
                                      <p:cBhvr>
                                        <p:cTn id="2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ppt_x</p:attrName>
                                        </p:attrNameLst>
                                      </p:cBhvr>
                                      <p:tavLst>
                                        <p:tav tm="0">
                                          <p:val>
                                            <p:strVal val="#ppt_x-.2"/>
                                          </p:val>
                                        </p:tav>
                                        <p:tav tm="100000">
                                          <p:val>
                                            <p:strVal val="#ppt_x"/>
                                          </p:val>
                                        </p:tav>
                                      </p:tavLst>
                                    </p:anim>
                                    <p:anim calcmode="lin" valueType="num">
                                      <p:cBhvr>
                                        <p:cTn id="39"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38913" name="Rectangle 1"/>
          <p:cNvSpPr>
            <a:spLocks noChangeArrowheads="1"/>
          </p:cNvSpPr>
          <p:nvPr/>
        </p:nvSpPr>
        <p:spPr bwMode="auto">
          <a:xfrm>
            <a:off x="683568" y="804075"/>
            <a:ext cx="9144000"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下列句子停顿不正确的一项是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诚知</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不如徐公美</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有一老父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衣粗衣</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冠白冠</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后来吊</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一国吏民</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皆来贺</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齐地方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千里</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解释下列句中加点词。</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宫妇左右莫不私王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臣诚知不如徐公美</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孙叔敖为楚令尹</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身已贵而骄人者民去也</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 name="矩形 3"/>
          <p:cNvSpPr/>
          <p:nvPr/>
        </p:nvSpPr>
        <p:spPr>
          <a:xfrm>
            <a:off x="5220072" y="980728"/>
            <a:ext cx="428322"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D</a:t>
            </a:r>
            <a:endParaRPr lang="zh-CN" altLang="en-US" sz="2400" dirty="0">
              <a:solidFill>
                <a:srgbClr val="FF0000"/>
              </a:solidFill>
            </a:endParaRPr>
          </a:p>
        </p:txBody>
      </p:sp>
      <p:sp>
        <p:nvSpPr>
          <p:cNvPr id="5" name="矩形 4"/>
          <p:cNvSpPr/>
          <p:nvPr/>
        </p:nvSpPr>
        <p:spPr>
          <a:xfrm>
            <a:off x="2987824" y="4077072"/>
            <a:ext cx="4572000" cy="2308324"/>
          </a:xfrm>
          <a:prstGeom prst="rect">
            <a:avLst/>
          </a:prstGeom>
        </p:spPr>
        <p:txBody>
          <a:bodyPr>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偏爱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实在、确实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担任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离开</a:t>
            </a:r>
            <a:endParaRPr lang="zh-CN" altLang="en-US" sz="2400" b="1" dirty="0">
              <a:solidFill>
                <a:srgbClr val="FF0000"/>
              </a:solidFill>
              <a:latin typeface="微软雅黑" pitchFamily="34" charset="-122"/>
              <a:ea typeface="微软雅黑" pitchFamily="34" charset="-122"/>
            </a:endParaRPr>
          </a:p>
        </p:txBody>
      </p:sp>
      <p:sp>
        <p:nvSpPr>
          <p:cNvPr id="6" name="椭圆 5"/>
          <p:cNvSpPr/>
          <p:nvPr/>
        </p:nvSpPr>
        <p:spPr>
          <a:xfrm>
            <a:off x="1619672" y="522920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267744" y="573325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31840" y="4653136"/>
            <a:ext cx="7201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79912" y="6309320"/>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lide(fromBottom)">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lide(fromBottom)">
                                      <p:cBhvr>
                                        <p:cTn id="12" dur="500"/>
                                        <p:tgtEl>
                                          <p:spTgt spid="5">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slide(fromBottom)">
                                      <p:cBhvr>
                                        <p:cTn id="15" dur="500"/>
                                        <p:tgtEl>
                                          <p:spTgt spid="5">
                                            <p:txEl>
                                              <p:pRg st="1" end="1"/>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slide(fromBottom)">
                                      <p:cBhvr>
                                        <p:cTn id="18" dur="500"/>
                                        <p:tgtEl>
                                          <p:spTgt spid="5">
                                            <p:txEl>
                                              <p:pRg st="2" end="2"/>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slide(fromBottom)">
                                      <p:cBhvr>
                                        <p:cTn id="21"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
        <p:nvSpPr>
          <p:cNvPr id="40961" name="Rectangle 1"/>
          <p:cNvSpPr>
            <a:spLocks noChangeArrowheads="1"/>
          </p:cNvSpPr>
          <p:nvPr/>
        </p:nvSpPr>
        <p:spPr bwMode="auto">
          <a:xfrm>
            <a:off x="683568" y="1052736"/>
            <a:ext cx="8964929" cy="313932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用现代汉语翻译下面句子。</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数月之后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时时而间进。</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lang="en-US" altLang="zh-CN" sz="24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位已高而擅权者君恶之。</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矩形 4"/>
          <p:cNvSpPr/>
          <p:nvPr/>
        </p:nvSpPr>
        <p:spPr>
          <a:xfrm>
            <a:off x="755576" y="2564904"/>
            <a:ext cx="6696744" cy="1938992"/>
          </a:xfrm>
          <a:prstGeom prst="rect">
            <a:avLst/>
          </a:prstGeom>
        </p:spPr>
        <p:txBody>
          <a:bodyPr wrap="square">
            <a:spAutoFit/>
          </a:bodyPr>
          <a:lstStyle/>
          <a:p>
            <a:r>
              <a:rPr lang="zh-CN" altLang="zh-CN" sz="2400" b="1" dirty="0" smtClean="0">
                <a:solidFill>
                  <a:srgbClr val="FF0000"/>
                </a:solidFill>
                <a:latin typeface="微软雅黑" pitchFamily="34" charset="-122"/>
                <a:ea typeface="微软雅黑" pitchFamily="34" charset="-122"/>
              </a:rPr>
              <a:t>几个月过后</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不时有人偶尔来进谏。</a:t>
            </a:r>
            <a:endParaRPr lang="en-US" altLang="zh-CN" sz="2400" b="1" dirty="0" smtClean="0">
              <a:solidFill>
                <a:srgbClr val="FF0000"/>
              </a:solidFill>
              <a:latin typeface="微软雅黑" pitchFamily="34" charset="-122"/>
              <a:ea typeface="微软雅黑" pitchFamily="34" charset="-122"/>
            </a:endParaRPr>
          </a:p>
          <a:p>
            <a:endParaRPr lang="en-US" altLang="zh-CN" sz="2400" b="1" dirty="0" smtClean="0">
              <a:solidFill>
                <a:srgbClr val="FF0000"/>
              </a:solidFill>
              <a:latin typeface="微软雅黑" pitchFamily="34" charset="-122"/>
              <a:ea typeface="微软雅黑" pitchFamily="34" charset="-122"/>
            </a:endParaRPr>
          </a:p>
          <a:p>
            <a:endParaRPr lang="en-US" altLang="zh-CN" sz="2400" b="1" dirty="0" smtClean="0">
              <a:solidFill>
                <a:srgbClr val="FF0000"/>
              </a:solidFill>
              <a:latin typeface="微软雅黑" pitchFamily="34" charset="-122"/>
              <a:ea typeface="微软雅黑" pitchFamily="34" charset="-122"/>
            </a:endParaRPr>
          </a:p>
          <a:p>
            <a:endParaRPr lang="en-US" altLang="zh-CN" sz="2400" b="1" dirty="0" smtClean="0">
              <a:solidFill>
                <a:srgbClr val="FF0000"/>
              </a:solidFill>
              <a:latin typeface="微软雅黑" pitchFamily="34" charset="-122"/>
              <a:ea typeface="微软雅黑" pitchFamily="34" charset="-122"/>
            </a:endParaRPr>
          </a:p>
          <a:p>
            <a:r>
              <a:rPr lang="zh-CN" altLang="zh-CN" sz="2400" b="1" dirty="0" smtClean="0">
                <a:solidFill>
                  <a:srgbClr val="FF0000"/>
                </a:solidFill>
                <a:latin typeface="微软雅黑" pitchFamily="34" charset="-122"/>
                <a:ea typeface="微软雅黑" pitchFamily="34" charset="-122"/>
              </a:rPr>
              <a:t>地位高而独揽大权的人</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国君厌恶他。</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edge">
                                      <p:cBhvr>
                                        <p:cTn id="7" dur="2000"/>
                                        <p:tgtEl>
                                          <p:spTgt spid="5">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wedge">
                                      <p:cBhvr>
                                        <p:cTn id="10"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683568" y="1556792"/>
            <a:ext cx="7994496" cy="129266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邹忌向齐王、“老父”向孙叔敖进言分别用了什么方法</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在与人交往中</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你更欣赏哪一种</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请说说理由</a:t>
            </a:r>
            <a:r>
              <a:rPr kumimoji="0" lang="zh-CN" altLang="en-US" sz="2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122" name="Rectangle 2"/>
          <p:cNvSpPr>
            <a:spLocks noChangeArrowheads="1"/>
          </p:cNvSpPr>
          <p:nvPr/>
        </p:nvSpPr>
        <p:spPr bwMode="auto">
          <a:xfrm>
            <a:off x="755576" y="2532267"/>
            <a:ext cx="7978521"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邹忌运用类比的方法进谏齐王</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含蓄委婉又形象生动</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让对方易于接受自己的观点或意见。“老父”运用从反面讲道理</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或直言不讳</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的方法</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向孙叔敖进言。直接陈述利害</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可以产生“苦口良药”的劝说效果。后一问略。</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5" name="bt6.jpg" descr="id:2147499660;FounderCES"/>
          <p:cNvPicPr/>
          <p:nvPr/>
        </p:nvPicPr>
        <p:blipFill>
          <a:blip r:embed="rId1" cstate="print"/>
          <a:stretch>
            <a:fillRect/>
          </a:stretch>
        </p:blipFill>
        <p:spPr>
          <a:xfrm>
            <a:off x="3059832" y="188640"/>
            <a:ext cx="4032448" cy="792088"/>
          </a:xfrm>
          <a:prstGeom prst="rect">
            <a:avLst/>
          </a:prstGeom>
          <a:scene3d>
            <a:camera prst="orthographicFront"/>
            <a:lightRig rig="threePt" dir="t"/>
          </a:scene3d>
          <a:sp3d>
            <a:bevelT prst="convex"/>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additive="base">
                                        <p:cTn id="7"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6b.jpg" descr="id:2147499682;FounderCES"/>
          <p:cNvPicPr/>
          <p:nvPr/>
        </p:nvPicPr>
        <p:blipFill>
          <a:blip r:embed="rId1" cstate="print"/>
          <a:stretch>
            <a:fillRect/>
          </a:stretch>
        </p:blipFill>
        <p:spPr>
          <a:xfrm>
            <a:off x="2771800" y="404664"/>
            <a:ext cx="4320480" cy="792088"/>
          </a:xfrm>
          <a:prstGeom prst="rect">
            <a:avLst/>
          </a:prstGeom>
          <a:scene3d>
            <a:camera prst="orthographicFront"/>
            <a:lightRig rig="threePt" dir="t"/>
          </a:scene3d>
          <a:sp3d>
            <a:bevelT prst="convex"/>
          </a:sp3d>
        </p:spPr>
      </p:pic>
      <p:graphicFrame>
        <p:nvGraphicFramePr>
          <p:cNvPr id="5" name="表格 4"/>
          <p:cNvGraphicFramePr>
            <a:graphicFrameLocks noGrp="1"/>
          </p:cNvGraphicFramePr>
          <p:nvPr/>
        </p:nvGraphicFramePr>
        <p:xfrm>
          <a:off x="755576" y="1484784"/>
          <a:ext cx="7992888" cy="4572000"/>
        </p:xfrm>
        <a:graphic>
          <a:graphicData uri="http://schemas.openxmlformats.org/drawingml/2006/table">
            <a:tbl>
              <a:tblPr/>
              <a:tblGrid>
                <a:gridCol w="710478"/>
                <a:gridCol w="7282410"/>
              </a:tblGrid>
              <a:tr h="453650">
                <a:tc>
                  <a:txBody>
                    <a:bodyPr/>
                    <a:lstStyle/>
                    <a:p>
                      <a:pPr algn="ctr">
                        <a:lnSpc>
                          <a:spcPct val="150000"/>
                        </a:lnSpc>
                        <a:spcAft>
                          <a:spcPts val="0"/>
                        </a:spcAft>
                      </a:pPr>
                      <a:r>
                        <a:rPr lang="zh-CN" sz="2000" b="1" kern="100" dirty="0" smtClean="0">
                          <a:solidFill>
                            <a:srgbClr val="000000"/>
                          </a:solidFill>
                          <a:latin typeface="微软雅黑" pitchFamily="34" charset="-122"/>
                          <a:ea typeface="微软雅黑" pitchFamily="34" charset="-122"/>
                          <a:cs typeface="Times New Roman"/>
                        </a:rPr>
                        <a:t>考点</a:t>
                      </a:r>
                      <a:endParaRPr lang="zh-CN" sz="20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dirty="0">
                          <a:solidFill>
                            <a:srgbClr val="FF0000"/>
                          </a:solidFill>
                          <a:latin typeface="微软雅黑" pitchFamily="34" charset="-122"/>
                          <a:ea typeface="微软雅黑" pitchFamily="34" charset="-122"/>
                          <a:cs typeface="Times New Roman"/>
                        </a:rPr>
                        <a:t>拟写新闻标题</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2268252">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考点</a:t>
                      </a:r>
                      <a:endParaRPr lang="zh-CN" sz="2000" b="1" kern="100" dirty="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归纳</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给新闻</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即狭义上我们所说的消息</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类话语材料拟写标题</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是近些年来中考语文考查的一个热点。仔细地分析这种题型</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具有以下特点</a:t>
                      </a:r>
                      <a:r>
                        <a:rPr lang="en-US" sz="2000" b="1" kern="100" dirty="0">
                          <a:solidFill>
                            <a:srgbClr val="000000"/>
                          </a:solidFill>
                          <a:latin typeface="微软雅黑" pitchFamily="34" charset="-122"/>
                          <a:ea typeface="微软雅黑" pitchFamily="34" charset="-122"/>
                          <a:cs typeface="Times New Roman"/>
                        </a:rPr>
                        <a:t>:(1)</a:t>
                      </a:r>
                      <a:r>
                        <a:rPr lang="zh-CN" sz="2000" b="1" kern="100" dirty="0">
                          <a:solidFill>
                            <a:srgbClr val="000000"/>
                          </a:solidFill>
                          <a:latin typeface="微软雅黑" pitchFamily="34" charset="-122"/>
                          <a:ea typeface="微软雅黑" pitchFamily="34" charset="-122"/>
                          <a:cs typeface="Times New Roman"/>
                        </a:rPr>
                        <a:t>给出的新闻语段话语材料字数较多。</a:t>
                      </a:r>
                      <a:r>
                        <a:rPr lang="en-US" sz="2000" b="1" kern="100" dirty="0">
                          <a:solidFill>
                            <a:srgbClr val="000000"/>
                          </a:solidFill>
                          <a:latin typeface="微软雅黑" pitchFamily="34" charset="-122"/>
                          <a:ea typeface="微软雅黑" pitchFamily="34" charset="-122"/>
                          <a:cs typeface="Times New Roman"/>
                        </a:rPr>
                        <a:t>(2)</a:t>
                      </a:r>
                      <a:r>
                        <a:rPr lang="zh-CN" sz="2000" b="1" kern="100" dirty="0">
                          <a:solidFill>
                            <a:srgbClr val="000000"/>
                          </a:solidFill>
                          <a:latin typeface="微软雅黑" pitchFamily="34" charset="-122"/>
                          <a:ea typeface="微软雅黑" pitchFamily="34" charset="-122"/>
                          <a:cs typeface="Times New Roman"/>
                        </a:rPr>
                        <a:t>对拟写的内容都有</a:t>
                      </a:r>
                      <a:r>
                        <a:rPr lang="zh-CN" sz="2000" b="1" kern="100" dirty="0" smtClean="0">
                          <a:solidFill>
                            <a:srgbClr val="000000"/>
                          </a:solidFill>
                          <a:latin typeface="微软雅黑" pitchFamily="34" charset="-122"/>
                          <a:ea typeface="微软雅黑" pitchFamily="34" charset="-122"/>
                          <a:cs typeface="Times New Roman"/>
                        </a:rPr>
                        <a:t>字数</a:t>
                      </a:r>
                      <a:r>
                        <a:rPr lang="zh-CN" sz="2000" b="1" kern="100" dirty="0">
                          <a:solidFill>
                            <a:srgbClr val="000000"/>
                          </a:solidFill>
                          <a:latin typeface="微软雅黑" pitchFamily="34" charset="-122"/>
                          <a:ea typeface="微软雅黑" pitchFamily="34" charset="-122"/>
                          <a:cs typeface="Times New Roman"/>
                        </a:rPr>
                        <a:t>限定的要求</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不得超出。拟写新闻标题</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其实质就是对新闻导语的高度概括与归纳。</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1814602">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解题</a:t>
                      </a:r>
                      <a:endParaRPr lang="zh-CN" sz="2000" b="1" kern="100">
                        <a:solidFill>
                          <a:srgbClr val="000000"/>
                        </a:solidFill>
                        <a:latin typeface="微软雅黑" pitchFamily="34" charset="-122"/>
                        <a:ea typeface="微软雅黑" pitchFamily="34" charset="-122"/>
                        <a:cs typeface="Times New Roman"/>
                      </a:endParaRPr>
                    </a:p>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技巧</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方法一</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找出新闻话语材料中的导语句</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或段</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再在此基础上</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筛选出有效的要点</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或关键</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信息。</a:t>
                      </a:r>
                      <a:endParaRPr lang="zh-CN" sz="2000" b="1" kern="100" dirty="0">
                        <a:solidFill>
                          <a:srgbClr val="000000"/>
                        </a:solidFill>
                        <a:latin typeface="微软雅黑" pitchFamily="34" charset="-122"/>
                        <a:ea typeface="微软雅黑" pitchFamily="34" charset="-122"/>
                        <a:cs typeface="Times New Roman"/>
                      </a:endParaRPr>
                    </a:p>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方法二</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有些新闻标题的拟写还需要根据后面主体部分中的提示语来完成。</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547664" y="332656"/>
            <a:ext cx="4320480" cy="792088"/>
          </a:xfrm>
          <a:prstGeom prst="rect">
            <a:avLst/>
          </a:prstGeom>
          <a:scene3d>
            <a:camera prst="orthographicFront"/>
            <a:lightRig rig="threePt" dir="t"/>
          </a:scene3d>
          <a:sp3d>
            <a:bevelT prst="convex"/>
          </a:sp3d>
        </p:spPr>
      </p:pic>
      <p:sp>
        <p:nvSpPr>
          <p:cNvPr id="4097" name="Rectangle 1"/>
          <p:cNvSpPr>
            <a:spLocks noChangeArrowheads="1"/>
          </p:cNvSpPr>
          <p:nvPr/>
        </p:nvSpPr>
        <p:spPr bwMode="auto">
          <a:xfrm>
            <a:off x="683568" y="1052736"/>
            <a:ext cx="7992888" cy="53245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重庆中考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卷</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请根据下面新闻内容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拟一个恰当的标题。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不超过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个字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lang="en-US" altLang="zh-CN" sz="2000" b="1"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重庆商报讯　在山水环抱的重庆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每个人都摆脱不了江河的印记。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寻美重庆江河”摄影大赛在武隆正式启动。作为采访首站的武隆迎来了国内近百名知名摄影爱好者。据悉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该系列活动还将走访重庆各个区县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用镜头寻美重庆江河。只要是以重庆江河为拍摄对象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具备自然美、人文美的作品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都可以参赛。即日起至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摄影爱好者可以发送相关重庆江河的摄影、摄像作品到组委会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评选结果将于今年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9</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日在媒体上公布。主办方强调</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这项活动能唤起人们对江河的记忆和感情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激发人们保护生态的热情。</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本题考查新闻标题的拟写。拟写时可结合导语来进行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或根据新闻材料的内容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按“人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事”的格式进行拟写。</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答案</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“寻美重庆江河”摄影大赛启动</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graphicFrame>
        <p:nvGraphicFramePr>
          <p:cNvPr id="6" name="表格 5"/>
          <p:cNvGraphicFramePr>
            <a:graphicFrameLocks noGrp="1"/>
          </p:cNvGraphicFramePr>
          <p:nvPr/>
        </p:nvGraphicFramePr>
        <p:xfrm>
          <a:off x="755579" y="1844824"/>
          <a:ext cx="7848874" cy="432048"/>
        </p:xfrm>
        <a:graphic>
          <a:graphicData uri="http://schemas.openxmlformats.org/drawingml/2006/table">
            <a:tbl>
              <a:tblPr/>
              <a:tblGrid>
                <a:gridCol w="30288"/>
                <a:gridCol w="595976"/>
                <a:gridCol w="595976"/>
                <a:gridCol w="595976"/>
                <a:gridCol w="597102"/>
                <a:gridCol w="595976"/>
                <a:gridCol w="595976"/>
                <a:gridCol w="595976"/>
                <a:gridCol w="595976"/>
                <a:gridCol w="595976"/>
                <a:gridCol w="595976"/>
                <a:gridCol w="595976"/>
                <a:gridCol w="595976"/>
                <a:gridCol w="595976"/>
                <a:gridCol w="69772"/>
              </a:tblGrid>
              <a:tr h="432048">
                <a:tc>
                  <a:txBody>
                    <a:bodyPr/>
                    <a:lstStyle/>
                    <a:p>
                      <a:pPr algn="ctr">
                        <a:lnSpc>
                          <a:spcPts val="1350"/>
                        </a:lnSpc>
                        <a:spcAft>
                          <a:spcPts val="0"/>
                        </a:spcAft>
                      </a:pPr>
                      <a:endParaRPr lang="en-US" sz="900" kern="100" dirty="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dirty="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dirty="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dirty="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endParaRPr lang="en-US" sz="900" kern="100" dirty="0">
                        <a:solidFill>
                          <a:srgbClr val="000000"/>
                        </a:solidFill>
                        <a:latin typeface="宋体"/>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 calcmode="lin" valueType="num">
                                      <p:cBhvr>
                                        <p:cTn id="7" dur="1000" fill="hold"/>
                                        <p:tgtEl>
                                          <p:spTgt spid="409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09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097">
                                            <p:txEl>
                                              <p:pRg st="3" end="3"/>
                                            </p:txEl>
                                          </p:spTgt>
                                        </p:tgtEl>
                                        <p:attrNameLst>
                                          <p:attrName>style.visibility</p:attrName>
                                        </p:attrNameLst>
                                      </p:cBhvr>
                                      <p:to>
                                        <p:strVal val="visible"/>
                                      </p:to>
                                    </p:set>
                                    <p:anim calcmode="lin" valueType="num">
                                      <p:cBhvr additive="base">
                                        <p:cTn id="20" dur="500" fill="hold"/>
                                        <p:tgtEl>
                                          <p:spTgt spid="4097">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09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4097">
                                            <p:txEl>
                                              <p:pRg st="5" end="5"/>
                                            </p:txEl>
                                          </p:spTgt>
                                        </p:tgtEl>
                                        <p:attrNameLst>
                                          <p:attrName>style.visibility</p:attrName>
                                        </p:attrNameLst>
                                      </p:cBhvr>
                                      <p:to>
                                        <p:strVal val="visible"/>
                                      </p:to>
                                    </p:set>
                                    <p:animEffect transition="in" filter="checkerboard(across)">
                                      <p:cBhvr>
                                        <p:cTn id="26" dur="500"/>
                                        <p:tgtEl>
                                          <p:spTgt spid="4097">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4097">
                                            <p:txEl>
                                              <p:pRg st="7" end="7"/>
                                            </p:txEl>
                                          </p:spTgt>
                                        </p:tgtEl>
                                        <p:attrNameLst>
                                          <p:attrName>style.visibility</p:attrName>
                                        </p:attrNameLst>
                                      </p:cBhvr>
                                      <p:to>
                                        <p:strVal val="visible"/>
                                      </p:to>
                                    </p:set>
                                    <p:animEffect transition="in" filter="checkerboard(across)">
                                      <p:cBhvr>
                                        <p:cTn id="31" dur="500"/>
                                        <p:tgtEl>
                                          <p:spTgt spid="409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5.jpg" descr="id:2147499697;FounderCES"/>
          <p:cNvPicPr/>
          <p:nvPr/>
        </p:nvPicPr>
        <p:blipFill>
          <a:blip r:embed="rId1" cstate="print"/>
          <a:stretch>
            <a:fillRect/>
          </a:stretch>
        </p:blipFill>
        <p:spPr>
          <a:xfrm>
            <a:off x="6300192" y="260648"/>
            <a:ext cx="2339752" cy="548680"/>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619672" y="188640"/>
            <a:ext cx="4320480" cy="792088"/>
          </a:xfrm>
          <a:prstGeom prst="rect">
            <a:avLst/>
          </a:prstGeom>
          <a:scene3d>
            <a:camera prst="orthographicFront"/>
            <a:lightRig rig="threePt" dir="t"/>
          </a:scene3d>
          <a:sp3d>
            <a:bevelT prst="convex"/>
          </a:sp3d>
        </p:spPr>
      </p:pic>
      <p:sp>
        <p:nvSpPr>
          <p:cNvPr id="44033" name="Rectangle 1"/>
          <p:cNvSpPr>
            <a:spLocks noChangeArrowheads="1"/>
          </p:cNvSpPr>
          <p:nvPr/>
        </p:nvSpPr>
        <p:spPr bwMode="auto">
          <a:xfrm>
            <a:off x="539552" y="960984"/>
            <a:ext cx="7920880" cy="501675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河南省中考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请给下面的新闻材料拟写标题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并简述理由。</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日讯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日是首个中国航天日。为迎接首个航天日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航天专家在国家博物馆学术报告厅作专题报告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总结了中国载人航天、火箭发射、深空探测等方面的航天成就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强调了中国进入太空的能力目前已经达到航天大国的水平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并指出“十二五”期间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中国每年的航天发射数量稳居世界前三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尤其值得所有中国人自豪的是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年中国长征火箭的发射成功率居全球之最。</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解析</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本题考查新闻标题的拟写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同时还要回答出拟写的理由。标题拟写时可根据导语进行。回答拟写理由时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要阐明标题中各个要素的作用。理由要充足。</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答案</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示例一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首个中国航天日前夕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专家总结中国航天辉煌成就　 因为它点明了时间的特殊性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从整体上概括了新闻的核心内容。　示例二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年中国长征火箭发射成功率居全球之最　因为它突出了中国航天的这一成就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激发中国人的自豪感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给人印象深刻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有吸引力。</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4033">
                                            <p:txEl>
                                              <p:pRg st="0" end="0"/>
                                            </p:txEl>
                                          </p:spTgt>
                                        </p:tgtEl>
                                        <p:attrNameLst>
                                          <p:attrName>style.visibility</p:attrName>
                                        </p:attrNameLst>
                                      </p:cBhvr>
                                      <p:to>
                                        <p:strVal val="visible"/>
                                      </p:to>
                                    </p:set>
                                    <p:animEffect transition="in" filter="box(in)">
                                      <p:cBhvr>
                                        <p:cTn id="7" dur="500"/>
                                        <p:tgtEl>
                                          <p:spTgt spid="4403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4033">
                                            <p:txEl>
                                              <p:pRg st="1" end="1"/>
                                            </p:txEl>
                                          </p:spTgt>
                                        </p:tgtEl>
                                        <p:attrNameLst>
                                          <p:attrName>style.visibility</p:attrName>
                                        </p:attrNameLst>
                                      </p:cBhvr>
                                      <p:to>
                                        <p:strVal val="visible"/>
                                      </p:to>
                                    </p:set>
                                    <p:animEffect transition="in" filter="box(in)">
                                      <p:cBhvr>
                                        <p:cTn id="10" dur="500"/>
                                        <p:tgtEl>
                                          <p:spTgt spid="4403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44033">
                                            <p:txEl>
                                              <p:pRg st="3" end="3"/>
                                            </p:txEl>
                                          </p:spTgt>
                                        </p:tgtEl>
                                        <p:attrNameLst>
                                          <p:attrName>style.visibility</p:attrName>
                                        </p:attrNameLst>
                                      </p:cBhvr>
                                      <p:to>
                                        <p:strVal val="visible"/>
                                      </p:to>
                                    </p:set>
                                    <p:animEffect transition="in" filter="box(in)">
                                      <p:cBhvr>
                                        <p:cTn id="15" dur="500"/>
                                        <p:tgtEl>
                                          <p:spTgt spid="4403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44033">
                                            <p:txEl>
                                              <p:pRg st="5" end="5"/>
                                            </p:txEl>
                                          </p:spTgt>
                                        </p:tgtEl>
                                        <p:attrNameLst>
                                          <p:attrName>style.visibility</p:attrName>
                                        </p:attrNameLst>
                                      </p:cBhvr>
                                      <p:to>
                                        <p:strVal val="visible"/>
                                      </p:to>
                                    </p:set>
                                    <p:animEffect transition="in" filter="box(in)">
                                      <p:cBhvr>
                                        <p:cTn id="20" dur="500"/>
                                        <p:tgtEl>
                                          <p:spTgt spid="4403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45058" name="Rectangle 2"/>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45057" name="bt46.jpg" descr="id:2147503147;FounderCES"/>
          <p:cNvPicPr>
            <a:picLocks noChangeAspect="1" noChangeArrowheads="1"/>
          </p:cNvPicPr>
          <p:nvPr/>
        </p:nvPicPr>
        <p:blipFill>
          <a:blip r:embed="rId1" cstate="print"/>
          <a:srcRect/>
          <a:stretch>
            <a:fillRect/>
          </a:stretch>
        </p:blipFill>
        <p:spPr bwMode="auto">
          <a:xfrm>
            <a:off x="0" y="457200"/>
            <a:ext cx="885825" cy="180975"/>
          </a:xfrm>
          <a:prstGeom prst="rect">
            <a:avLst/>
          </a:prstGeom>
          <a:noFill/>
        </p:spPr>
      </p:pic>
      <p:sp>
        <p:nvSpPr>
          <p:cNvPr id="45059" name="Rectangle 3"/>
          <p:cNvSpPr>
            <a:spLocks noChangeArrowheads="1"/>
          </p:cNvSpPr>
          <p:nvPr/>
        </p:nvSpPr>
        <p:spPr bwMode="auto">
          <a:xfrm>
            <a:off x="323528" y="908720"/>
            <a:ext cx="8532440"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青海西宁中考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给下列新闻拟写标题最恰当的一项是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本报讯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记者　郑思哲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日上午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省减灾委员会组织省民政厅、省卫计委、武警青海总队、省公安消防总队、省气象局、省地震局等成员单位和西宁市、城西区有关部门共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多家单位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在西宁市新宁广场开展“防灾减灾日”宣传活动。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今年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日是第八个全国“防灾减灾日”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主题是“减少灾害风险　建设安全城市”。围绕今年“防灾减灾日”的主题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9</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日为防灾减灾宣传周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省减灾委员会及有关部门将在全省范围内广泛开展防灾减灾文化及科学知识的宣传工作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并以社区、机关、学校和企业为平台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开展防灾减灾系列活动。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同时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在“防灾减灾日”当天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省内各市</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、县也组织相关单位在本地区广场、中心街道</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通过举办专题展览、发放宣传资料、组织消防灭火演练、防灾减灾科普知识进社区、进学校等活动同步进行集中宣传。</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西海都市报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13</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有改动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我省在西宁市新宁广场开展“防灾减灾日”宣传活动。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我省开展防灾减灾宣传周活动。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我省开展“防灾减灾日”宣传活动。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我省开展防灾减灾宣传活动。</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矩形 6"/>
          <p:cNvSpPr/>
          <p:nvPr/>
        </p:nvSpPr>
        <p:spPr>
          <a:xfrm>
            <a:off x="7812360" y="836712"/>
            <a:ext cx="391454"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C</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bt46.jpg" descr="id:2147499704;FounderCES"/>
          <p:cNvPicPr/>
          <p:nvPr/>
        </p:nvPicPr>
        <p:blipFill>
          <a:blip r:embed="rId1" cstate="print"/>
          <a:stretch>
            <a:fillRect/>
          </a:stretch>
        </p:blipFill>
        <p:spPr>
          <a:xfrm>
            <a:off x="6084168" y="332656"/>
            <a:ext cx="2448272" cy="504056"/>
          </a:xfrm>
          <a:prstGeom prst="rect">
            <a:avLst/>
          </a:prstGeom>
          <a:scene3d>
            <a:camera prst="orthographicFront"/>
            <a:lightRig rig="threePt" dir="t"/>
          </a:scene3d>
          <a:sp3d>
            <a:bevelT prst="convex"/>
          </a:sp3d>
        </p:spPr>
      </p:pic>
      <p:pic>
        <p:nvPicPr>
          <p:cNvPr id="3" name="bt6b.jpg" descr="id:2147499682;FounderCES"/>
          <p:cNvPicPr/>
          <p:nvPr/>
        </p:nvPicPr>
        <p:blipFill>
          <a:blip r:embed="rId2" cstate="print"/>
          <a:stretch>
            <a:fillRect/>
          </a:stretch>
        </p:blipFill>
        <p:spPr>
          <a:xfrm>
            <a:off x="1403648" y="260648"/>
            <a:ext cx="4320480" cy="792088"/>
          </a:xfrm>
          <a:prstGeom prst="rect">
            <a:avLst/>
          </a:prstGeom>
          <a:scene3d>
            <a:camera prst="orthographicFront"/>
            <a:lightRig rig="threePt" dir="t"/>
          </a:scene3d>
          <a:sp3d>
            <a:bevelT prst="convex"/>
          </a:sp3d>
        </p:spPr>
      </p:pic>
      <p:sp>
        <p:nvSpPr>
          <p:cNvPr id="3073" name="Rectangle 1"/>
          <p:cNvSpPr>
            <a:spLocks noChangeArrowheads="1"/>
          </p:cNvSpPr>
          <p:nvPr/>
        </p:nvSpPr>
        <p:spPr bwMode="auto">
          <a:xfrm>
            <a:off x="755576" y="1052736"/>
            <a:ext cx="7956376"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湖北荆州中考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林子写成的新闻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中国航天已呈领跑之势。今年三季度</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天宫”二号即将发射升空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对接“神舟”十一号飞船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并与货运飞船“天舟”一号对接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计划于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2020</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年初步建成中国载人空间站。届时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或将是人类唯一的在轨太空家园。不仅如此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中国高铁也成为中国走向世界的名片。截至目前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国内运营里程已达</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万公里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居世界第一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总体技术水平居世界前列</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中国高铁正在走进俄国、美国、泰国和印度尼西亚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林子写成的新闻还差一个标题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他想采用对偶句式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请你帮帮他。</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074" name="Rectangle 2"/>
          <p:cNvSpPr>
            <a:spLocks noChangeArrowheads="1"/>
          </p:cNvSpPr>
          <p:nvPr/>
        </p:nvSpPr>
        <p:spPr bwMode="auto">
          <a:xfrm>
            <a:off x="899592" y="4869160"/>
            <a:ext cx="7632848" cy="96128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示例一</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中国航天领跑全球</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中国高铁位居前列　示例二</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中国航天领跑</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中国高铁超前　示例三</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中国航天成就辉煌</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中国高铁走向世界</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Effect transition="in" filter="box(in)">
                                      <p:cBhvr>
                                        <p:cTn id="7" dur="500"/>
                                        <p:tgtEl>
                                          <p:spTgt spid="307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073">
                                            <p:txEl>
                                              <p:pRg st="1" end="1"/>
                                            </p:txEl>
                                          </p:spTgt>
                                        </p:tgtEl>
                                        <p:attrNameLst>
                                          <p:attrName>style.visibility</p:attrName>
                                        </p:attrNameLst>
                                      </p:cBhvr>
                                      <p:to>
                                        <p:strVal val="visible"/>
                                      </p:to>
                                    </p:set>
                                    <p:animEffect transition="in" filter="box(in)">
                                      <p:cBhvr>
                                        <p:cTn id="10" dur="500"/>
                                        <p:tgtEl>
                                          <p:spTgt spid="307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073">
                                            <p:txEl>
                                              <p:pRg st="2" end="2"/>
                                            </p:txEl>
                                          </p:spTgt>
                                        </p:tgtEl>
                                        <p:attrNameLst>
                                          <p:attrName>style.visibility</p:attrName>
                                        </p:attrNameLst>
                                      </p:cBhvr>
                                      <p:to>
                                        <p:strVal val="visible"/>
                                      </p:to>
                                    </p:set>
                                    <p:animEffect transition="in" filter="box(in)">
                                      <p:cBhvr>
                                        <p:cTn id="13" dur="500"/>
                                        <p:tgtEl>
                                          <p:spTgt spid="307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074">
                                            <p:txEl>
                                              <p:pRg st="0" end="0"/>
                                            </p:txEl>
                                          </p:spTgt>
                                        </p:tgtEl>
                                        <p:attrNameLst>
                                          <p:attrName>style.visibility</p:attrName>
                                        </p:attrNameLst>
                                      </p:cBhvr>
                                      <p:to>
                                        <p:strVal val="visible"/>
                                      </p:to>
                                    </p:set>
                                    <p:animEffect transition="in" filter="box(in)">
                                      <p:cBhvr>
                                        <p:cTn id="18" dur="500"/>
                                        <p:tgtEl>
                                          <p:spTgt spid="30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83568" y="692696"/>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692696"/>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2049" name="Rectangle 1"/>
          <p:cNvSpPr>
            <a:spLocks noChangeArrowheads="1"/>
          </p:cNvSpPr>
          <p:nvPr/>
        </p:nvSpPr>
        <p:spPr bwMode="auto">
          <a:xfrm>
            <a:off x="2843808" y="404664"/>
            <a:ext cx="9144000" cy="609397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吾妻之美我者</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形容词的意动用法</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认为</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闻寡人之耳者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受下赏</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动词的使动用法</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使</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听到</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朝服衣冠</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名词活用作动词</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穿戴</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臣之妻私臣</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形容词活用作动词</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偏爱</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群臣吏民能面刺寡人之过者</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受上赏</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名词作状语</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当面</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令初下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群臣进谏</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名词活用作动词</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下达</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7" name="矩形 6"/>
          <p:cNvSpPr/>
          <p:nvPr/>
        </p:nvSpPr>
        <p:spPr>
          <a:xfrm>
            <a:off x="755576" y="1772816"/>
            <a:ext cx="492443" cy="1938992"/>
          </a:xfrm>
          <a:prstGeom prst="rect">
            <a:avLst/>
          </a:prstGeom>
        </p:spPr>
        <p:txBody>
          <a:bodyPr wrap="none">
            <a:spAutoFit/>
          </a:bodyPr>
          <a:lstStyle/>
          <a:p>
            <a:r>
              <a:rPr lang="en-US" altLang="zh-CN" sz="2400" b="1" dirty="0" smtClean="0">
                <a:solidFill>
                  <a:srgbClr val="FF00FF"/>
                </a:solidFill>
                <a:latin typeface="微软雅黑" pitchFamily="34" charset="-122"/>
                <a:ea typeface="微软雅黑" pitchFamily="34" charset="-122"/>
                <a:cs typeface="Times New Roman" pitchFamily="18" charset="0"/>
              </a:rPr>
              <a:t>2.</a:t>
            </a:r>
            <a:endParaRPr lang="en-US" altLang="zh-CN" sz="2400" b="1" dirty="0" smtClean="0">
              <a:solidFill>
                <a:srgbClr val="FF00FF"/>
              </a:solidFill>
              <a:latin typeface="微软雅黑" pitchFamily="34" charset="-122"/>
              <a:ea typeface="微软雅黑" pitchFamily="34" charset="-122"/>
              <a:cs typeface="Times New Roman" pitchFamily="18" charset="0"/>
            </a:endParaRPr>
          </a:p>
          <a:p>
            <a:r>
              <a:rPr lang="zh-CN" altLang="en-US" sz="2400" b="1" dirty="0" smtClean="0">
                <a:solidFill>
                  <a:srgbClr val="FF00FF"/>
                </a:solidFill>
                <a:latin typeface="微软雅黑" pitchFamily="34" charset="-122"/>
                <a:ea typeface="微软雅黑" pitchFamily="34" charset="-122"/>
                <a:cs typeface="Times New Roman" pitchFamily="18" charset="0"/>
              </a:rPr>
              <a:t>词</a:t>
            </a:r>
            <a:endParaRPr lang="en-US" altLang="zh-CN" sz="2400" b="1" dirty="0" smtClean="0">
              <a:solidFill>
                <a:srgbClr val="FF00FF"/>
              </a:solidFill>
              <a:latin typeface="微软雅黑" pitchFamily="34" charset="-122"/>
              <a:ea typeface="微软雅黑" pitchFamily="34" charset="-122"/>
              <a:cs typeface="Times New Roman" pitchFamily="18" charset="0"/>
            </a:endParaRPr>
          </a:p>
          <a:p>
            <a:r>
              <a:rPr lang="zh-CN" altLang="en-US" sz="2400" b="1" dirty="0" smtClean="0">
                <a:solidFill>
                  <a:srgbClr val="FF00FF"/>
                </a:solidFill>
                <a:latin typeface="微软雅黑" pitchFamily="34" charset="-122"/>
                <a:ea typeface="微软雅黑" pitchFamily="34" charset="-122"/>
                <a:cs typeface="Times New Roman" pitchFamily="18" charset="0"/>
              </a:rPr>
              <a:t>类</a:t>
            </a:r>
            <a:endParaRPr lang="en-US" altLang="zh-CN" sz="2400" b="1" dirty="0" smtClean="0">
              <a:solidFill>
                <a:srgbClr val="FF00FF"/>
              </a:solidFill>
              <a:latin typeface="微软雅黑" pitchFamily="34" charset="-122"/>
              <a:ea typeface="微软雅黑" pitchFamily="34" charset="-122"/>
              <a:cs typeface="Times New Roman" pitchFamily="18" charset="0"/>
            </a:endParaRPr>
          </a:p>
          <a:p>
            <a:r>
              <a:rPr lang="zh-CN" altLang="en-US" sz="2400" b="1" dirty="0" smtClean="0">
                <a:solidFill>
                  <a:srgbClr val="FF00FF"/>
                </a:solidFill>
                <a:latin typeface="微软雅黑" pitchFamily="34" charset="-122"/>
                <a:ea typeface="微软雅黑" pitchFamily="34" charset="-122"/>
                <a:cs typeface="Times New Roman" pitchFamily="18" charset="0"/>
              </a:rPr>
              <a:t>活</a:t>
            </a:r>
            <a:endParaRPr lang="en-US" altLang="zh-CN" sz="2400" b="1" dirty="0" smtClean="0">
              <a:solidFill>
                <a:srgbClr val="FF00FF"/>
              </a:solidFill>
              <a:latin typeface="微软雅黑" pitchFamily="34" charset="-122"/>
              <a:ea typeface="微软雅黑" pitchFamily="34" charset="-122"/>
              <a:cs typeface="Times New Roman" pitchFamily="18" charset="0"/>
            </a:endParaRPr>
          </a:p>
          <a:p>
            <a:r>
              <a:rPr lang="zh-CN" altLang="en-US" sz="2400" b="1" dirty="0" smtClean="0">
                <a:solidFill>
                  <a:srgbClr val="FF00FF"/>
                </a:solidFill>
                <a:latin typeface="微软雅黑" pitchFamily="34" charset="-122"/>
                <a:ea typeface="微软雅黑" pitchFamily="34" charset="-122"/>
                <a:cs typeface="Times New Roman" pitchFamily="18" charset="0"/>
              </a:rPr>
              <a:t>用</a:t>
            </a:r>
            <a:endParaRPr lang="zh-CN" altLang="en-US" sz="2400" dirty="0"/>
          </a:p>
        </p:txBody>
      </p:sp>
      <p:sp>
        <p:nvSpPr>
          <p:cNvPr id="10" name="矩形 9"/>
          <p:cNvSpPr/>
          <p:nvPr/>
        </p:nvSpPr>
        <p:spPr>
          <a:xfrm>
            <a:off x="755576" y="1772816"/>
            <a:ext cx="504056" cy="201622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flipH="1" flipV="1">
            <a:off x="2267744" y="908720"/>
            <a:ext cx="5400600" cy="568863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779912" y="134076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59832" y="22768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75856" y="314096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563888" y="58772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73488" y="526273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779912" y="407707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283968" y="501317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C:\Users\Administrator\Desktop\课件图片\花\QQ截图20160409094158.png"/>
          <p:cNvPicPr>
            <a:picLocks noChangeAspect="1" noChangeArrowheads="1"/>
          </p:cNvPicPr>
          <p:nvPr/>
        </p:nvPicPr>
        <p:blipFill>
          <a:blip r:embed="rId2" cstate="print"/>
          <a:srcRect/>
          <a:stretch>
            <a:fillRect/>
          </a:stretch>
        </p:blipFill>
        <p:spPr bwMode="auto">
          <a:xfrm>
            <a:off x="7092280" y="4293096"/>
            <a:ext cx="1809750" cy="18764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49">
                                            <p:txEl>
                                              <p:pRg st="1" end="1"/>
                                            </p:txEl>
                                          </p:spTgt>
                                        </p:tgtEl>
                                        <p:attrNameLst>
                                          <p:attrName>style.visibility</p:attrName>
                                        </p:attrNameLst>
                                      </p:cBhvr>
                                      <p:to>
                                        <p:strVal val="visible"/>
                                      </p:to>
                                    </p:set>
                                    <p:anim calcmode="lin" valueType="num">
                                      <p:cBhvr>
                                        <p:cTn id="7" dur="1000" fill="hold"/>
                                        <p:tgtEl>
                                          <p:spTgt spid="2049">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04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49">
                                            <p:txEl>
                                              <p:pRg st="1" end="1"/>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2049">
                                            <p:txEl>
                                              <p:pRg st="2" end="2"/>
                                            </p:txEl>
                                          </p:spTgt>
                                        </p:tgtEl>
                                        <p:attrNameLst>
                                          <p:attrName>style.visibility</p:attrName>
                                        </p:attrNameLst>
                                      </p:cBhvr>
                                      <p:to>
                                        <p:strVal val="visible"/>
                                      </p:to>
                                    </p:set>
                                    <p:anim calcmode="lin" valueType="num">
                                      <p:cBhvr>
                                        <p:cTn id="12" dur="1000" fill="hold"/>
                                        <p:tgtEl>
                                          <p:spTgt spid="2049">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204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49">
                                            <p:txEl>
                                              <p:pRg st="2" end="2"/>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2049">
                                            <p:txEl>
                                              <p:pRg st="3" end="3"/>
                                            </p:txEl>
                                          </p:spTgt>
                                        </p:tgtEl>
                                        <p:attrNameLst>
                                          <p:attrName>style.visibility</p:attrName>
                                        </p:attrNameLst>
                                      </p:cBhvr>
                                      <p:to>
                                        <p:strVal val="visible"/>
                                      </p:to>
                                    </p:set>
                                    <p:anim calcmode="lin" valueType="num">
                                      <p:cBhvr>
                                        <p:cTn id="17" dur="1000" fill="hold"/>
                                        <p:tgtEl>
                                          <p:spTgt spid="2049">
                                            <p:txEl>
                                              <p:pRg st="3" end="3"/>
                                            </p:txEl>
                                          </p:spTgt>
                                        </p:tgtEl>
                                        <p:attrNameLst>
                                          <p:attrName>ppt_x</p:attrName>
                                        </p:attrNameLst>
                                      </p:cBhvr>
                                      <p:tavLst>
                                        <p:tav tm="0">
                                          <p:val>
                                            <p:strVal val="#ppt_x-.2"/>
                                          </p:val>
                                        </p:tav>
                                        <p:tav tm="100000">
                                          <p:val>
                                            <p:strVal val="#ppt_x"/>
                                          </p:val>
                                        </p:tav>
                                      </p:tavLst>
                                    </p:anim>
                                    <p:anim calcmode="lin" valueType="num">
                                      <p:cBhvr>
                                        <p:cTn id="18" dur="1000" fill="hold"/>
                                        <p:tgtEl>
                                          <p:spTgt spid="204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049">
                                            <p:txEl>
                                              <p:pRg st="3" end="3"/>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2049">
                                            <p:txEl>
                                              <p:pRg st="4" end="4"/>
                                            </p:txEl>
                                          </p:spTgt>
                                        </p:tgtEl>
                                        <p:attrNameLst>
                                          <p:attrName>style.visibility</p:attrName>
                                        </p:attrNameLst>
                                      </p:cBhvr>
                                      <p:to>
                                        <p:strVal val="visible"/>
                                      </p:to>
                                    </p:set>
                                    <p:anim calcmode="lin" valueType="num">
                                      <p:cBhvr>
                                        <p:cTn id="22" dur="1000" fill="hold"/>
                                        <p:tgtEl>
                                          <p:spTgt spid="2049">
                                            <p:txEl>
                                              <p:pRg st="4" end="4"/>
                                            </p:txEl>
                                          </p:spTgt>
                                        </p:tgtEl>
                                        <p:attrNameLst>
                                          <p:attrName>ppt_x</p:attrName>
                                        </p:attrNameLst>
                                      </p:cBhvr>
                                      <p:tavLst>
                                        <p:tav tm="0">
                                          <p:val>
                                            <p:strVal val="#ppt_x-.2"/>
                                          </p:val>
                                        </p:tav>
                                        <p:tav tm="100000">
                                          <p:val>
                                            <p:strVal val="#ppt_x"/>
                                          </p:val>
                                        </p:tav>
                                      </p:tavLst>
                                    </p:anim>
                                    <p:anim calcmode="lin" valueType="num">
                                      <p:cBhvr>
                                        <p:cTn id="23" dur="1000" fill="hold"/>
                                        <p:tgtEl>
                                          <p:spTgt spid="2049">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49">
                                            <p:txEl>
                                              <p:pRg st="4" end="4"/>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2049">
                                            <p:txEl>
                                              <p:pRg st="5" end="5"/>
                                            </p:txEl>
                                          </p:spTgt>
                                        </p:tgtEl>
                                        <p:attrNameLst>
                                          <p:attrName>style.visibility</p:attrName>
                                        </p:attrNameLst>
                                      </p:cBhvr>
                                      <p:to>
                                        <p:strVal val="visible"/>
                                      </p:to>
                                    </p:set>
                                    <p:anim calcmode="lin" valueType="num">
                                      <p:cBhvr>
                                        <p:cTn id="27" dur="1000" fill="hold"/>
                                        <p:tgtEl>
                                          <p:spTgt spid="2049">
                                            <p:txEl>
                                              <p:pRg st="5" end="5"/>
                                            </p:txEl>
                                          </p:spTgt>
                                        </p:tgtEl>
                                        <p:attrNameLst>
                                          <p:attrName>ppt_x</p:attrName>
                                        </p:attrNameLst>
                                      </p:cBhvr>
                                      <p:tavLst>
                                        <p:tav tm="0">
                                          <p:val>
                                            <p:strVal val="#ppt_x-.2"/>
                                          </p:val>
                                        </p:tav>
                                        <p:tav tm="100000">
                                          <p:val>
                                            <p:strVal val="#ppt_x"/>
                                          </p:val>
                                        </p:tav>
                                      </p:tavLst>
                                    </p:anim>
                                    <p:anim calcmode="lin" valueType="num">
                                      <p:cBhvr>
                                        <p:cTn id="28" dur="1000" fill="hold"/>
                                        <p:tgtEl>
                                          <p:spTgt spid="204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049">
                                            <p:txEl>
                                              <p:pRg st="5" end="5"/>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2049">
                                            <p:txEl>
                                              <p:pRg st="6" end="6"/>
                                            </p:txEl>
                                          </p:spTgt>
                                        </p:tgtEl>
                                        <p:attrNameLst>
                                          <p:attrName>style.visibility</p:attrName>
                                        </p:attrNameLst>
                                      </p:cBhvr>
                                      <p:to>
                                        <p:strVal val="visible"/>
                                      </p:to>
                                    </p:set>
                                    <p:anim calcmode="lin" valueType="num">
                                      <p:cBhvr>
                                        <p:cTn id="32" dur="1000" fill="hold"/>
                                        <p:tgtEl>
                                          <p:spTgt spid="2049">
                                            <p:txEl>
                                              <p:pRg st="6" end="6"/>
                                            </p:txEl>
                                          </p:spTgt>
                                        </p:tgtEl>
                                        <p:attrNameLst>
                                          <p:attrName>ppt_x</p:attrName>
                                        </p:attrNameLst>
                                      </p:cBhvr>
                                      <p:tavLst>
                                        <p:tav tm="0">
                                          <p:val>
                                            <p:strVal val="#ppt_x-.2"/>
                                          </p:val>
                                        </p:tav>
                                        <p:tav tm="100000">
                                          <p:val>
                                            <p:strVal val="#ppt_x"/>
                                          </p:val>
                                        </p:tav>
                                      </p:tavLst>
                                    </p:anim>
                                    <p:anim calcmode="lin" valueType="num">
                                      <p:cBhvr>
                                        <p:cTn id="33" dur="1000" fill="hold"/>
                                        <p:tgtEl>
                                          <p:spTgt spid="2049">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049">
                                            <p:txEl>
                                              <p:pRg st="6" end="6"/>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2049">
                                            <p:txEl>
                                              <p:pRg st="7" end="7"/>
                                            </p:txEl>
                                          </p:spTgt>
                                        </p:tgtEl>
                                        <p:attrNameLst>
                                          <p:attrName>style.visibility</p:attrName>
                                        </p:attrNameLst>
                                      </p:cBhvr>
                                      <p:to>
                                        <p:strVal val="visible"/>
                                      </p:to>
                                    </p:set>
                                    <p:anim calcmode="lin" valueType="num">
                                      <p:cBhvr>
                                        <p:cTn id="37" dur="1000" fill="hold"/>
                                        <p:tgtEl>
                                          <p:spTgt spid="2049">
                                            <p:txEl>
                                              <p:pRg st="7" end="7"/>
                                            </p:txEl>
                                          </p:spTgt>
                                        </p:tgtEl>
                                        <p:attrNameLst>
                                          <p:attrName>ppt_x</p:attrName>
                                        </p:attrNameLst>
                                      </p:cBhvr>
                                      <p:tavLst>
                                        <p:tav tm="0">
                                          <p:val>
                                            <p:strVal val="#ppt_x-.2"/>
                                          </p:val>
                                        </p:tav>
                                        <p:tav tm="100000">
                                          <p:val>
                                            <p:strVal val="#ppt_x"/>
                                          </p:val>
                                        </p:tav>
                                      </p:tavLst>
                                    </p:anim>
                                    <p:anim calcmode="lin" valueType="num">
                                      <p:cBhvr>
                                        <p:cTn id="38" dur="1000" fill="hold"/>
                                        <p:tgtEl>
                                          <p:spTgt spid="204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049">
                                            <p:txEl>
                                              <p:pRg st="7" end="7"/>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2049">
                                            <p:txEl>
                                              <p:pRg st="8" end="8"/>
                                            </p:txEl>
                                          </p:spTgt>
                                        </p:tgtEl>
                                        <p:attrNameLst>
                                          <p:attrName>style.visibility</p:attrName>
                                        </p:attrNameLst>
                                      </p:cBhvr>
                                      <p:to>
                                        <p:strVal val="visible"/>
                                      </p:to>
                                    </p:set>
                                    <p:anim calcmode="lin" valueType="num">
                                      <p:cBhvr>
                                        <p:cTn id="42" dur="1000" fill="hold"/>
                                        <p:tgtEl>
                                          <p:spTgt spid="2049">
                                            <p:txEl>
                                              <p:pRg st="8" end="8"/>
                                            </p:txEl>
                                          </p:spTgt>
                                        </p:tgtEl>
                                        <p:attrNameLst>
                                          <p:attrName>ppt_x</p:attrName>
                                        </p:attrNameLst>
                                      </p:cBhvr>
                                      <p:tavLst>
                                        <p:tav tm="0">
                                          <p:val>
                                            <p:strVal val="#ppt_x-.2"/>
                                          </p:val>
                                        </p:tav>
                                        <p:tav tm="100000">
                                          <p:val>
                                            <p:strVal val="#ppt_x"/>
                                          </p:val>
                                        </p:tav>
                                      </p:tavLst>
                                    </p:anim>
                                    <p:anim calcmode="lin" valueType="num">
                                      <p:cBhvr>
                                        <p:cTn id="43" dur="1000" fill="hold"/>
                                        <p:tgtEl>
                                          <p:spTgt spid="2049">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049">
                                            <p:txEl>
                                              <p:pRg st="8" end="8"/>
                                            </p:txEl>
                                          </p:spTgt>
                                        </p:tgtEl>
                                      </p:cBhvr>
                                    </p:animEffect>
                                  </p:childTnLst>
                                </p:cTn>
                              </p:par>
                              <p:par>
                                <p:cTn id="45" presetID="29" presetClass="entr" presetSubtype="0" fill="hold" nodeType="withEffect">
                                  <p:stCondLst>
                                    <p:cond delay="0"/>
                                  </p:stCondLst>
                                  <p:childTnLst>
                                    <p:set>
                                      <p:cBhvr>
                                        <p:cTn id="46" dur="1" fill="hold">
                                          <p:stCondLst>
                                            <p:cond delay="0"/>
                                          </p:stCondLst>
                                        </p:cTn>
                                        <p:tgtEl>
                                          <p:spTgt spid="2049">
                                            <p:txEl>
                                              <p:pRg st="9" end="9"/>
                                            </p:txEl>
                                          </p:spTgt>
                                        </p:tgtEl>
                                        <p:attrNameLst>
                                          <p:attrName>style.visibility</p:attrName>
                                        </p:attrNameLst>
                                      </p:cBhvr>
                                      <p:to>
                                        <p:strVal val="visible"/>
                                      </p:to>
                                    </p:set>
                                    <p:anim calcmode="lin" valueType="num">
                                      <p:cBhvr>
                                        <p:cTn id="47" dur="1000" fill="hold"/>
                                        <p:tgtEl>
                                          <p:spTgt spid="2049">
                                            <p:txEl>
                                              <p:pRg st="9" end="9"/>
                                            </p:txEl>
                                          </p:spTgt>
                                        </p:tgtEl>
                                        <p:attrNameLst>
                                          <p:attrName>ppt_x</p:attrName>
                                        </p:attrNameLst>
                                      </p:cBhvr>
                                      <p:tavLst>
                                        <p:tav tm="0">
                                          <p:val>
                                            <p:strVal val="#ppt_x-.2"/>
                                          </p:val>
                                        </p:tav>
                                        <p:tav tm="100000">
                                          <p:val>
                                            <p:strVal val="#ppt_x"/>
                                          </p:val>
                                        </p:tav>
                                      </p:tavLst>
                                    </p:anim>
                                    <p:anim calcmode="lin" valueType="num">
                                      <p:cBhvr>
                                        <p:cTn id="48" dur="1000" fill="hold"/>
                                        <p:tgtEl>
                                          <p:spTgt spid="2049">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049">
                                            <p:txEl>
                                              <p:pRg st="9" end="9"/>
                                            </p:txEl>
                                          </p:spTgt>
                                        </p:tgtEl>
                                      </p:cBhvr>
                                    </p:animEffect>
                                  </p:childTnLst>
                                </p:cTn>
                              </p:par>
                              <p:par>
                                <p:cTn id="50" presetID="29" presetClass="entr" presetSubtype="0" fill="hold" nodeType="withEffect">
                                  <p:stCondLst>
                                    <p:cond delay="0"/>
                                  </p:stCondLst>
                                  <p:childTnLst>
                                    <p:set>
                                      <p:cBhvr>
                                        <p:cTn id="51" dur="1" fill="hold">
                                          <p:stCondLst>
                                            <p:cond delay="0"/>
                                          </p:stCondLst>
                                        </p:cTn>
                                        <p:tgtEl>
                                          <p:spTgt spid="2049">
                                            <p:txEl>
                                              <p:pRg st="10" end="10"/>
                                            </p:txEl>
                                          </p:spTgt>
                                        </p:tgtEl>
                                        <p:attrNameLst>
                                          <p:attrName>style.visibility</p:attrName>
                                        </p:attrNameLst>
                                      </p:cBhvr>
                                      <p:to>
                                        <p:strVal val="visible"/>
                                      </p:to>
                                    </p:set>
                                    <p:anim calcmode="lin" valueType="num">
                                      <p:cBhvr>
                                        <p:cTn id="52" dur="1000" fill="hold"/>
                                        <p:tgtEl>
                                          <p:spTgt spid="2049">
                                            <p:txEl>
                                              <p:pRg st="10" end="10"/>
                                            </p:txEl>
                                          </p:spTgt>
                                        </p:tgtEl>
                                        <p:attrNameLst>
                                          <p:attrName>ppt_x</p:attrName>
                                        </p:attrNameLst>
                                      </p:cBhvr>
                                      <p:tavLst>
                                        <p:tav tm="0">
                                          <p:val>
                                            <p:strVal val="#ppt_x-.2"/>
                                          </p:val>
                                        </p:tav>
                                        <p:tav tm="100000">
                                          <p:val>
                                            <p:strVal val="#ppt_x"/>
                                          </p:val>
                                        </p:tav>
                                      </p:tavLst>
                                    </p:anim>
                                    <p:anim calcmode="lin" valueType="num">
                                      <p:cBhvr>
                                        <p:cTn id="53" dur="1000" fill="hold"/>
                                        <p:tgtEl>
                                          <p:spTgt spid="2049">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2049">
                                            <p:txEl>
                                              <p:pRg st="10" end="10"/>
                                            </p:txEl>
                                          </p:spTgt>
                                        </p:tgtEl>
                                      </p:cBhvr>
                                    </p:animEffect>
                                  </p:childTnLst>
                                </p:cTn>
                              </p:par>
                              <p:par>
                                <p:cTn id="55" presetID="29" presetClass="entr" presetSubtype="0" fill="hold" nodeType="withEffect">
                                  <p:stCondLst>
                                    <p:cond delay="0"/>
                                  </p:stCondLst>
                                  <p:childTnLst>
                                    <p:set>
                                      <p:cBhvr>
                                        <p:cTn id="56" dur="1" fill="hold">
                                          <p:stCondLst>
                                            <p:cond delay="0"/>
                                          </p:stCondLst>
                                        </p:cTn>
                                        <p:tgtEl>
                                          <p:spTgt spid="2049">
                                            <p:txEl>
                                              <p:pRg st="11" end="11"/>
                                            </p:txEl>
                                          </p:spTgt>
                                        </p:tgtEl>
                                        <p:attrNameLst>
                                          <p:attrName>style.visibility</p:attrName>
                                        </p:attrNameLst>
                                      </p:cBhvr>
                                      <p:to>
                                        <p:strVal val="visible"/>
                                      </p:to>
                                    </p:set>
                                    <p:anim calcmode="lin" valueType="num">
                                      <p:cBhvr>
                                        <p:cTn id="57" dur="1000" fill="hold"/>
                                        <p:tgtEl>
                                          <p:spTgt spid="2049">
                                            <p:txEl>
                                              <p:pRg st="11" end="11"/>
                                            </p:txEl>
                                          </p:spTgt>
                                        </p:tgtEl>
                                        <p:attrNameLst>
                                          <p:attrName>ppt_x</p:attrName>
                                        </p:attrNameLst>
                                      </p:cBhvr>
                                      <p:tavLst>
                                        <p:tav tm="0">
                                          <p:val>
                                            <p:strVal val="#ppt_x-.2"/>
                                          </p:val>
                                        </p:tav>
                                        <p:tav tm="100000">
                                          <p:val>
                                            <p:strVal val="#ppt_x"/>
                                          </p:val>
                                        </p:tav>
                                      </p:tavLst>
                                    </p:anim>
                                    <p:anim calcmode="lin" valueType="num">
                                      <p:cBhvr>
                                        <p:cTn id="58" dur="1000" fill="hold"/>
                                        <p:tgtEl>
                                          <p:spTgt spid="2049">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59" dur="1000"/>
                                        <p:tgtEl>
                                          <p:spTgt spid="2049">
                                            <p:txEl>
                                              <p:pRg st="11" end="11"/>
                                            </p:txEl>
                                          </p:spTgt>
                                        </p:tgtEl>
                                      </p:cBhvr>
                                    </p:animEffect>
                                  </p:childTnLst>
                                </p:cTn>
                              </p:par>
                              <p:par>
                                <p:cTn id="60" presetID="29" presetClass="entr" presetSubtype="0" fill="hold" nodeType="withEffect">
                                  <p:stCondLst>
                                    <p:cond delay="0"/>
                                  </p:stCondLst>
                                  <p:childTnLst>
                                    <p:set>
                                      <p:cBhvr>
                                        <p:cTn id="61" dur="1" fill="hold">
                                          <p:stCondLst>
                                            <p:cond delay="0"/>
                                          </p:stCondLst>
                                        </p:cTn>
                                        <p:tgtEl>
                                          <p:spTgt spid="2049">
                                            <p:txEl>
                                              <p:pRg st="12" end="12"/>
                                            </p:txEl>
                                          </p:spTgt>
                                        </p:tgtEl>
                                        <p:attrNameLst>
                                          <p:attrName>style.visibility</p:attrName>
                                        </p:attrNameLst>
                                      </p:cBhvr>
                                      <p:to>
                                        <p:strVal val="visible"/>
                                      </p:to>
                                    </p:set>
                                    <p:anim calcmode="lin" valueType="num">
                                      <p:cBhvr>
                                        <p:cTn id="62" dur="1000" fill="hold"/>
                                        <p:tgtEl>
                                          <p:spTgt spid="2049">
                                            <p:txEl>
                                              <p:pRg st="12" end="12"/>
                                            </p:txEl>
                                          </p:spTgt>
                                        </p:tgtEl>
                                        <p:attrNameLst>
                                          <p:attrName>ppt_x</p:attrName>
                                        </p:attrNameLst>
                                      </p:cBhvr>
                                      <p:tavLst>
                                        <p:tav tm="0">
                                          <p:val>
                                            <p:strVal val="#ppt_x-.2"/>
                                          </p:val>
                                        </p:tav>
                                        <p:tav tm="100000">
                                          <p:val>
                                            <p:strVal val="#ppt_x"/>
                                          </p:val>
                                        </p:tav>
                                      </p:tavLst>
                                    </p:anim>
                                    <p:anim calcmode="lin" valueType="num">
                                      <p:cBhvr>
                                        <p:cTn id="63" dur="1000" fill="hold"/>
                                        <p:tgtEl>
                                          <p:spTgt spid="2049">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64" dur="1000"/>
                                        <p:tgtEl>
                                          <p:spTgt spid="2049">
                                            <p:txEl>
                                              <p:pRg st="12" end="1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1000" fill="hold"/>
                                        <p:tgtEl>
                                          <p:spTgt spid="12"/>
                                        </p:tgtEl>
                                        <p:attrNameLst>
                                          <p:attrName>ppt_x</p:attrName>
                                        </p:attrNameLst>
                                      </p:cBhvr>
                                      <p:tavLst>
                                        <p:tav tm="0">
                                          <p:val>
                                            <p:strVal val="#ppt_x-.2"/>
                                          </p:val>
                                        </p:tav>
                                        <p:tav tm="100000">
                                          <p:val>
                                            <p:strVal val="#ppt_x"/>
                                          </p:val>
                                        </p:tav>
                                      </p:tavLst>
                                    </p:anim>
                                    <p:anim calcmode="lin" valueType="num">
                                      <p:cBhvr>
                                        <p:cTn id="70"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71" dur="1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fill="hold"/>
                                        <p:tgtEl>
                                          <p:spTgt spid="14"/>
                                        </p:tgtEl>
                                        <p:attrNameLst>
                                          <p:attrName>ppt_x</p:attrName>
                                        </p:attrNameLst>
                                      </p:cBhvr>
                                      <p:tavLst>
                                        <p:tav tm="0">
                                          <p:val>
                                            <p:strVal val="#ppt_x"/>
                                          </p:val>
                                        </p:tav>
                                        <p:tav tm="100000">
                                          <p:val>
                                            <p:strVal val="#ppt_x"/>
                                          </p:val>
                                        </p:tav>
                                      </p:tavLst>
                                    </p:anim>
                                    <p:anim calcmode="lin" valueType="num">
                                      <p:cBhvr additive="base">
                                        <p:cTn id="8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9" presetClass="entr" presetSubtype="0" fill="hold" grpId="0" nodeType="click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1000" fill="hold"/>
                                        <p:tgtEl>
                                          <p:spTgt spid="17"/>
                                        </p:tgtEl>
                                        <p:attrNameLst>
                                          <p:attrName>ppt_x</p:attrName>
                                        </p:attrNameLst>
                                      </p:cBhvr>
                                      <p:tavLst>
                                        <p:tav tm="0">
                                          <p:val>
                                            <p:strVal val="#ppt_x-.2"/>
                                          </p:val>
                                        </p:tav>
                                        <p:tav tm="100000">
                                          <p:val>
                                            <p:strVal val="#ppt_x"/>
                                          </p:val>
                                        </p:tav>
                                      </p:tavLst>
                                    </p:anim>
                                    <p:anim calcmode="lin" valueType="num">
                                      <p:cBhvr>
                                        <p:cTn id="89"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0" dur="10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29" presetClass="entr" presetSubtype="0" fill="hold" grpId="0" nodeType="click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1000" fill="hold"/>
                                        <p:tgtEl>
                                          <p:spTgt spid="19"/>
                                        </p:tgtEl>
                                        <p:attrNameLst>
                                          <p:attrName>ppt_x</p:attrName>
                                        </p:attrNameLst>
                                      </p:cBhvr>
                                      <p:tavLst>
                                        <p:tav tm="0">
                                          <p:val>
                                            <p:strVal val="#ppt_x-.2"/>
                                          </p:val>
                                        </p:tav>
                                        <p:tav tm="100000">
                                          <p:val>
                                            <p:strVal val="#ppt_x"/>
                                          </p:val>
                                        </p:tav>
                                      </p:tavLst>
                                    </p:anim>
                                    <p:anim calcmode="lin" valueType="num">
                                      <p:cBhvr>
                                        <p:cTn id="96"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97" dur="1000"/>
                                        <p:tgtEl>
                                          <p:spTgt spid="19"/>
                                        </p:tgtEl>
                                      </p:cBhvr>
                                    </p:animEffect>
                                  </p:childTnLst>
                                </p:cTn>
                              </p:par>
                            </p:childTnLst>
                          </p:cTn>
                        </p:par>
                      </p:childTnLst>
                    </p:cTn>
                  </p:par>
                  <p:par>
                    <p:cTn id="98" fill="hold">
                      <p:stCondLst>
                        <p:cond delay="indefinite"/>
                      </p:stCondLst>
                      <p:childTnLst>
                        <p:par>
                          <p:cTn id="99" fill="hold">
                            <p:stCondLst>
                              <p:cond delay="0"/>
                            </p:stCondLst>
                            <p:childTnLst>
                              <p:par>
                                <p:cTn id="100" presetID="29" presetClass="entr" presetSubtype="0" fill="hold" grpId="0" nodeType="click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p:cTn id="102" dur="1000" fill="hold"/>
                                        <p:tgtEl>
                                          <p:spTgt spid="15"/>
                                        </p:tgtEl>
                                        <p:attrNameLst>
                                          <p:attrName>ppt_x</p:attrName>
                                        </p:attrNameLst>
                                      </p:cBhvr>
                                      <p:tavLst>
                                        <p:tav tm="0">
                                          <p:val>
                                            <p:strVal val="#ppt_x-.2"/>
                                          </p:val>
                                        </p:tav>
                                        <p:tav tm="100000">
                                          <p:val>
                                            <p:strVal val="#ppt_x"/>
                                          </p:val>
                                        </p:tav>
                                      </p:tavLst>
                                    </p:anim>
                                    <p:anim calcmode="lin" valueType="num">
                                      <p:cBhvr>
                                        <p:cTn id="103"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04" dur="1000"/>
                                        <p:tgtEl>
                                          <p:spTgt spid="15"/>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18"/>
                                        </p:tgtEl>
                                        <p:attrNameLst>
                                          <p:attrName>style.visibility</p:attrName>
                                        </p:attrNameLst>
                                      </p:cBhvr>
                                      <p:to>
                                        <p:strVal val="visible"/>
                                      </p:to>
                                    </p:set>
                                    <p:anim calcmode="lin" valueType="num">
                                      <p:cBhvr additive="base">
                                        <p:cTn id="109" dur="500" fill="hold"/>
                                        <p:tgtEl>
                                          <p:spTgt spid="18"/>
                                        </p:tgtEl>
                                        <p:attrNameLst>
                                          <p:attrName>ppt_x</p:attrName>
                                        </p:attrNameLst>
                                      </p:cBhvr>
                                      <p:tavLst>
                                        <p:tav tm="0">
                                          <p:val>
                                            <p:strVal val="#ppt_x"/>
                                          </p:val>
                                        </p:tav>
                                        <p:tav tm="100000">
                                          <p:val>
                                            <p:strVal val="#ppt_x"/>
                                          </p:val>
                                        </p:tav>
                                      </p:tavLst>
                                    </p:anim>
                                    <p:anim calcmode="lin" valueType="num">
                                      <p:cBhvr additive="base">
                                        <p:cTn id="11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3073" name="Rectangle 1"/>
          <p:cNvSpPr>
            <a:spLocks noChangeArrowheads="1"/>
          </p:cNvSpPr>
          <p:nvPr/>
        </p:nvSpPr>
        <p:spPr bwMode="auto">
          <a:xfrm>
            <a:off x="683568" y="1484784"/>
            <a:ext cx="914400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文言句式</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倒装句</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忌不自信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宾语前置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皆朝于齐</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介宾短语后置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省略句</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朝服衣冠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省略了主语“邹忌”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客从外来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与坐谈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介词“与”后省略宾语“之”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判断句</a:t>
            </a:r>
            <a:endPar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城北徐公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齐国之美丽者也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者也”表判断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对角圆角矩形 6"/>
          <p:cNvSpPr/>
          <p:nvPr/>
        </p:nvSpPr>
        <p:spPr>
          <a:xfrm>
            <a:off x="539552" y="1484784"/>
            <a:ext cx="7776864" cy="446449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descr="C:\Users\Administrator\Desktop\课件图片\花\QQ截图20160316130130_副本.png"/>
          <p:cNvPicPr>
            <a:picLocks noChangeAspect="1" noChangeArrowheads="1"/>
          </p:cNvPicPr>
          <p:nvPr/>
        </p:nvPicPr>
        <p:blipFill>
          <a:blip r:embed="rId2" cstate="print"/>
          <a:srcRect/>
          <a:stretch>
            <a:fillRect/>
          </a:stretch>
        </p:blipFill>
        <p:spPr bwMode="auto">
          <a:xfrm>
            <a:off x="7380312" y="2204864"/>
            <a:ext cx="1472952" cy="399670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73">
                                            <p:txEl>
                                              <p:pRg st="2" end="2"/>
                                            </p:txEl>
                                          </p:spTgt>
                                        </p:tgtEl>
                                        <p:attrNameLst>
                                          <p:attrName>style.visibility</p:attrName>
                                        </p:attrNameLst>
                                      </p:cBhvr>
                                      <p:to>
                                        <p:strVal val="visible"/>
                                      </p:to>
                                    </p:set>
                                    <p:animEffect transition="in" filter="box(in)">
                                      <p:cBhvr>
                                        <p:cTn id="7" dur="500"/>
                                        <p:tgtEl>
                                          <p:spTgt spid="3073">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073">
                                            <p:txEl>
                                              <p:pRg st="3" end="3"/>
                                            </p:txEl>
                                          </p:spTgt>
                                        </p:tgtEl>
                                        <p:attrNameLst>
                                          <p:attrName>style.visibility</p:attrName>
                                        </p:attrNameLst>
                                      </p:cBhvr>
                                      <p:to>
                                        <p:strVal val="visible"/>
                                      </p:to>
                                    </p:set>
                                    <p:animEffect transition="in" filter="box(in)">
                                      <p:cBhvr>
                                        <p:cTn id="10" dur="500"/>
                                        <p:tgtEl>
                                          <p:spTgt spid="307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3073">
                                            <p:txEl>
                                              <p:pRg st="5" end="5"/>
                                            </p:txEl>
                                          </p:spTgt>
                                        </p:tgtEl>
                                        <p:attrNameLst>
                                          <p:attrName>style.visibility</p:attrName>
                                        </p:attrNameLst>
                                      </p:cBhvr>
                                      <p:to>
                                        <p:strVal val="visible"/>
                                      </p:to>
                                    </p:set>
                                    <p:animEffect transition="in" filter="box(in)">
                                      <p:cBhvr>
                                        <p:cTn id="15" dur="500"/>
                                        <p:tgtEl>
                                          <p:spTgt spid="3073">
                                            <p:txEl>
                                              <p:pRg st="5" end="5"/>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073">
                                            <p:txEl>
                                              <p:pRg st="6" end="6"/>
                                            </p:txEl>
                                          </p:spTgt>
                                        </p:tgtEl>
                                        <p:attrNameLst>
                                          <p:attrName>style.visibility</p:attrName>
                                        </p:attrNameLst>
                                      </p:cBhvr>
                                      <p:to>
                                        <p:strVal val="visible"/>
                                      </p:to>
                                    </p:set>
                                    <p:animEffect transition="in" filter="box(in)">
                                      <p:cBhvr>
                                        <p:cTn id="18" dur="500"/>
                                        <p:tgtEl>
                                          <p:spTgt spid="3073">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3">
                                            <p:txEl>
                                              <p:pRg st="8" end="8"/>
                                            </p:txEl>
                                          </p:spTgt>
                                        </p:tgtEl>
                                        <p:attrNameLst>
                                          <p:attrName>style.visibility</p:attrName>
                                        </p:attrNameLst>
                                      </p:cBhvr>
                                      <p:to>
                                        <p:strVal val="visible"/>
                                      </p:to>
                                    </p:set>
                                    <p:anim calcmode="lin" valueType="num">
                                      <p:cBhvr additive="base">
                                        <p:cTn id="23" dur="500" fill="hold"/>
                                        <p:tgtEl>
                                          <p:spTgt spid="3073">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6" name="矩形 5"/>
          <p:cNvSpPr/>
          <p:nvPr/>
        </p:nvSpPr>
        <p:spPr>
          <a:xfrm>
            <a:off x="1547664" y="1484784"/>
            <a:ext cx="6552728" cy="4247317"/>
          </a:xfrm>
          <a:prstGeom prst="rect">
            <a:avLst/>
          </a:prstGeom>
        </p:spPr>
        <p:txBody>
          <a:bodyPr wrap="square">
            <a:spAutoFit/>
          </a:bodyPr>
          <a:lstStyle/>
          <a:p>
            <a:pPr>
              <a:lnSpc>
                <a:spcPct val="150000"/>
              </a:lnSpc>
            </a:pPr>
            <a:r>
              <a:rPr lang="zh-CN" altLang="en-US" sz="2000" b="1" dirty="0" smtClean="0">
                <a:latin typeface="微软雅黑" pitchFamily="34" charset="-122"/>
                <a:ea typeface="微软雅黑" pitchFamily="34" charset="-122"/>
              </a:rPr>
              <a:t>我孰与城北徐公美</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代词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谁</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孰视之</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形容词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仔细、周详</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吾妻之美我者</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私我也</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形容词的意动用法</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认为</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美</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徐公不若君之美也</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形容词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漂亮、好看</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皆以美于徐公</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介词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表比较</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此所谓战胜于朝廷</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介词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引出动作的对象、处所</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城北徐公</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齐国之美丽者也</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助词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的</a:t>
            </a:r>
            <a:r>
              <a:rPr lang="en-US" altLang="zh-CN" sz="2000" b="1" dirty="0" smtClean="0">
                <a:latin typeface="微软雅黑" pitchFamily="34" charset="-122"/>
                <a:ea typeface="微软雅黑" pitchFamily="34" charset="-122"/>
              </a:rPr>
              <a:t>)</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吾妻之美我者</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私我也</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助词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主谓之间</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取消句子的独立性</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孰视之</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自以为不如</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代词</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他</a:t>
            </a:r>
            <a:r>
              <a:rPr lang="en-US" altLang="zh-CN" sz="2000" b="1" dirty="0" smtClean="0">
                <a:latin typeface="微软雅黑" pitchFamily="34" charset="-122"/>
                <a:ea typeface="微软雅黑" pitchFamily="34" charset="-122"/>
              </a:rPr>
              <a:t>)</a:t>
            </a:r>
            <a:endParaRPr lang="en-US" altLang="zh-CN" sz="2000" b="1" dirty="0">
              <a:latin typeface="微软雅黑" pitchFamily="34" charset="-122"/>
              <a:ea typeface="微软雅黑" pitchFamily="34" charset="-122"/>
            </a:endParaRPr>
          </a:p>
        </p:txBody>
      </p:sp>
      <p:sp>
        <p:nvSpPr>
          <p:cNvPr id="7" name="矩形 6"/>
          <p:cNvSpPr/>
          <p:nvPr/>
        </p:nvSpPr>
        <p:spPr>
          <a:xfrm>
            <a:off x="1043608" y="1844824"/>
            <a:ext cx="441146" cy="400110"/>
          </a:xfrm>
          <a:prstGeom prst="rect">
            <a:avLst/>
          </a:prstGeom>
        </p:spPr>
        <p:txBody>
          <a:bodyPr wrap="none">
            <a:spAutoFit/>
          </a:bodyPr>
          <a:lstStyle/>
          <a:p>
            <a:r>
              <a:rPr lang="zh-CN" altLang="en-US" sz="2000" b="1" dirty="0" smtClean="0">
                <a:solidFill>
                  <a:srgbClr val="FF0000"/>
                </a:solidFill>
                <a:latin typeface="微软雅黑" pitchFamily="34" charset="-122"/>
                <a:ea typeface="微软雅黑" pitchFamily="34" charset="-122"/>
              </a:rPr>
              <a:t>孰</a:t>
            </a:r>
            <a:endParaRPr lang="zh-CN" altLang="en-US" sz="2000" dirty="0">
              <a:solidFill>
                <a:srgbClr val="FF0000"/>
              </a:solidFill>
            </a:endParaRPr>
          </a:p>
        </p:txBody>
      </p:sp>
      <p:sp>
        <p:nvSpPr>
          <p:cNvPr id="10" name="矩形 9"/>
          <p:cNvSpPr/>
          <p:nvPr/>
        </p:nvSpPr>
        <p:spPr>
          <a:xfrm>
            <a:off x="1043608" y="2708920"/>
            <a:ext cx="441146" cy="400110"/>
          </a:xfrm>
          <a:prstGeom prst="rect">
            <a:avLst/>
          </a:prstGeom>
        </p:spPr>
        <p:txBody>
          <a:bodyPr wrap="none">
            <a:spAutoFit/>
          </a:bodyPr>
          <a:lstStyle/>
          <a:p>
            <a:r>
              <a:rPr lang="zh-CN" altLang="en-US" sz="2000" b="1" dirty="0" smtClean="0">
                <a:solidFill>
                  <a:srgbClr val="FF0000"/>
                </a:solidFill>
                <a:latin typeface="微软雅黑" pitchFamily="34" charset="-122"/>
                <a:ea typeface="微软雅黑" pitchFamily="34" charset="-122"/>
              </a:rPr>
              <a:t>美</a:t>
            </a:r>
            <a:endParaRPr lang="zh-CN" altLang="en-US" sz="2000" dirty="0">
              <a:solidFill>
                <a:srgbClr val="FF0000"/>
              </a:solidFill>
            </a:endParaRPr>
          </a:p>
        </p:txBody>
      </p:sp>
      <p:sp>
        <p:nvSpPr>
          <p:cNvPr id="11" name="矩形 10"/>
          <p:cNvSpPr/>
          <p:nvPr/>
        </p:nvSpPr>
        <p:spPr>
          <a:xfrm>
            <a:off x="899592" y="3789040"/>
            <a:ext cx="504056" cy="400110"/>
          </a:xfrm>
          <a:prstGeom prst="rect">
            <a:avLst/>
          </a:prstGeom>
        </p:spPr>
        <p:txBody>
          <a:bodyPr wrap="square">
            <a:spAutoFit/>
          </a:bodyPr>
          <a:lstStyle/>
          <a:p>
            <a:r>
              <a:rPr lang="zh-CN" altLang="en-US" sz="2000" b="1" dirty="0" smtClean="0">
                <a:solidFill>
                  <a:srgbClr val="FF0000"/>
                </a:solidFill>
                <a:latin typeface="微软雅黑" pitchFamily="34" charset="-122"/>
                <a:ea typeface="微软雅黑" pitchFamily="34" charset="-122"/>
              </a:rPr>
              <a:t>于</a:t>
            </a:r>
            <a:endParaRPr lang="zh-CN" altLang="en-US" sz="2000" dirty="0">
              <a:solidFill>
                <a:srgbClr val="FF0000"/>
              </a:solidFill>
            </a:endParaRPr>
          </a:p>
        </p:txBody>
      </p:sp>
      <p:sp>
        <p:nvSpPr>
          <p:cNvPr id="12" name="矩形 11"/>
          <p:cNvSpPr/>
          <p:nvPr/>
        </p:nvSpPr>
        <p:spPr>
          <a:xfrm>
            <a:off x="971600" y="4653136"/>
            <a:ext cx="441146" cy="400110"/>
          </a:xfrm>
          <a:prstGeom prst="rect">
            <a:avLst/>
          </a:prstGeom>
        </p:spPr>
        <p:txBody>
          <a:bodyPr wrap="none">
            <a:spAutoFit/>
          </a:bodyPr>
          <a:lstStyle/>
          <a:p>
            <a:r>
              <a:rPr lang="zh-CN" altLang="en-US" sz="2000" b="1" dirty="0" smtClean="0">
                <a:solidFill>
                  <a:srgbClr val="FF0000"/>
                </a:solidFill>
                <a:latin typeface="微软雅黑" pitchFamily="34" charset="-122"/>
                <a:ea typeface="微软雅黑" pitchFamily="34" charset="-122"/>
              </a:rPr>
              <a:t>之</a:t>
            </a:r>
            <a:endParaRPr lang="zh-CN" altLang="en-US" sz="2000" dirty="0">
              <a:solidFill>
                <a:srgbClr val="FF0000"/>
              </a:solidFill>
            </a:endParaRPr>
          </a:p>
        </p:txBody>
      </p:sp>
      <p:sp>
        <p:nvSpPr>
          <p:cNvPr id="13" name="左大括号 12"/>
          <p:cNvSpPr/>
          <p:nvPr/>
        </p:nvSpPr>
        <p:spPr>
          <a:xfrm>
            <a:off x="1475656" y="4509120"/>
            <a:ext cx="144016" cy="93610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1547664" y="1700808"/>
            <a:ext cx="45719" cy="648072"/>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左大括号 14"/>
          <p:cNvSpPr/>
          <p:nvPr/>
        </p:nvSpPr>
        <p:spPr>
          <a:xfrm>
            <a:off x="1547664" y="3573016"/>
            <a:ext cx="45719" cy="648072"/>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左大括号 15"/>
          <p:cNvSpPr/>
          <p:nvPr/>
        </p:nvSpPr>
        <p:spPr>
          <a:xfrm>
            <a:off x="1547664" y="2636912"/>
            <a:ext cx="45719" cy="648072"/>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对角圆角矩形 16"/>
          <p:cNvSpPr/>
          <p:nvPr/>
        </p:nvSpPr>
        <p:spPr>
          <a:xfrm flipH="1" flipV="1">
            <a:off x="683568" y="1412776"/>
            <a:ext cx="7992888" cy="43924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p:cTn id="12"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animEffect transition="in" filter="box(in)">
                                      <p:cBhvr>
                                        <p:cTn id="41" dur="500"/>
                                        <p:tgtEl>
                                          <p:spTgt spid="6">
                                            <p:txEl>
                                              <p:pRg st="6" end="6"/>
                                            </p:txEl>
                                          </p:spTgt>
                                        </p:tgtEl>
                                      </p:cBhvr>
                                    </p:animEffect>
                                  </p:childTnLst>
                                </p:cTn>
                              </p:par>
                              <p:par>
                                <p:cTn id="42" presetID="4" presetClass="entr" presetSubtype="16" fill="hold" nodeType="withEffect">
                                  <p:stCondLst>
                                    <p:cond delay="0"/>
                                  </p:stCondLst>
                                  <p:childTnLst>
                                    <p:set>
                                      <p:cBhvr>
                                        <p:cTn id="43" dur="1" fill="hold">
                                          <p:stCondLst>
                                            <p:cond delay="0"/>
                                          </p:stCondLst>
                                        </p:cTn>
                                        <p:tgtEl>
                                          <p:spTgt spid="6">
                                            <p:txEl>
                                              <p:pRg st="7" end="7"/>
                                            </p:txEl>
                                          </p:spTgt>
                                        </p:tgtEl>
                                        <p:attrNameLst>
                                          <p:attrName>style.visibility</p:attrName>
                                        </p:attrNameLst>
                                      </p:cBhvr>
                                      <p:to>
                                        <p:strVal val="visible"/>
                                      </p:to>
                                    </p:set>
                                    <p:animEffect transition="in" filter="box(in)">
                                      <p:cBhvr>
                                        <p:cTn id="44"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文言知识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sp>
        <p:nvSpPr>
          <p:cNvPr id="5121" name="Rectangle 1"/>
          <p:cNvSpPr>
            <a:spLocks noChangeArrowheads="1"/>
          </p:cNvSpPr>
          <p:nvPr/>
        </p:nvSpPr>
        <p:spPr bwMode="auto">
          <a:xfrm>
            <a:off x="1907704" y="1438618"/>
            <a:ext cx="4414864" cy="43396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5.</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古今异义</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今齐地方千里</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古义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土地方圆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今义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名词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地点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处所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宫妇左右莫不私王</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古义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国君近旁的近臣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今义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方位词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明日徐公来</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古义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effectLst/>
                <a:latin typeface="微软雅黑" pitchFamily="34" charset="-122"/>
                <a:ea typeface="微软雅黑" pitchFamily="34" charset="-122"/>
                <a:cs typeface="Times New Roman" pitchFamily="18" charset="0"/>
              </a:rPr>
              <a:t>今天</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的下一天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窥镜而自视</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古义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今义</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偷偷地看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6" name="椭圆 5"/>
          <p:cNvSpPr/>
          <p:nvPr/>
        </p:nvSpPr>
        <p:spPr>
          <a:xfrm>
            <a:off x="2627784"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843808" y="24208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627784"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15816" y="335699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123728" y="42210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339752" y="422108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051720" y="5085184"/>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331640" y="1340768"/>
            <a:ext cx="6984776" cy="4464496"/>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2" descr="C:\Users\Administrator\Desktop\QQ截图20160731161552.png"/>
          <p:cNvPicPr>
            <a:picLocks noChangeAspect="1" noChangeArrowheads="1"/>
          </p:cNvPicPr>
          <p:nvPr/>
        </p:nvPicPr>
        <p:blipFill>
          <a:blip r:embed="rId2" cstate="print"/>
          <a:srcRect/>
          <a:stretch>
            <a:fillRect/>
          </a:stretch>
        </p:blipFill>
        <p:spPr bwMode="auto">
          <a:xfrm>
            <a:off x="5580112" y="4797152"/>
            <a:ext cx="3171750" cy="11521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121">
                                            <p:txEl>
                                              <p:pRg st="2" end="2"/>
                                            </p:txEl>
                                          </p:spTgt>
                                        </p:tgtEl>
                                        <p:attrNameLst>
                                          <p:attrName>style.visibility</p:attrName>
                                        </p:attrNameLst>
                                      </p:cBhvr>
                                      <p:to>
                                        <p:strVal val="visible"/>
                                      </p:to>
                                    </p:set>
                                    <p:anim calcmode="lin" valueType="num">
                                      <p:cBhvr>
                                        <p:cTn id="7" dur="1000" fill="hold"/>
                                        <p:tgtEl>
                                          <p:spTgt spid="5121">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512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1">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5121">
                                            <p:txEl>
                                              <p:pRg st="4" end="4"/>
                                            </p:txEl>
                                          </p:spTgt>
                                        </p:tgtEl>
                                        <p:attrNameLst>
                                          <p:attrName>style.visibility</p:attrName>
                                        </p:attrNameLst>
                                      </p:cBhvr>
                                      <p:to>
                                        <p:strVal val="visible"/>
                                      </p:to>
                                    </p:set>
                                    <p:animEffect transition="in" filter="slide(fromBottom)">
                                      <p:cBhvr>
                                        <p:cTn id="14" dur="500"/>
                                        <p:tgtEl>
                                          <p:spTgt spid="5121">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5121">
                                            <p:txEl>
                                              <p:pRg st="6" end="6"/>
                                            </p:txEl>
                                          </p:spTgt>
                                        </p:tgtEl>
                                        <p:attrNameLst>
                                          <p:attrName>style.visibility</p:attrName>
                                        </p:attrNameLst>
                                      </p:cBhvr>
                                      <p:to>
                                        <p:strVal val="visible"/>
                                      </p:to>
                                    </p:set>
                                    <p:animEffect transition="in" filter="box(in)">
                                      <p:cBhvr>
                                        <p:cTn id="19" dur="500"/>
                                        <p:tgtEl>
                                          <p:spTgt spid="5121">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121">
                                            <p:txEl>
                                              <p:pRg st="8" end="8"/>
                                            </p:txEl>
                                          </p:spTgt>
                                        </p:tgtEl>
                                        <p:attrNameLst>
                                          <p:attrName>style.visibility</p:attrName>
                                        </p:attrNameLst>
                                      </p:cBhvr>
                                      <p:to>
                                        <p:strVal val="visible"/>
                                      </p:to>
                                    </p:set>
                                    <p:anim calcmode="lin" valueType="num">
                                      <p:cBhvr additive="base">
                                        <p:cTn id="24" dur="500" fill="hold"/>
                                        <p:tgtEl>
                                          <p:spTgt spid="5121">
                                            <p:txEl>
                                              <p:pRg st="8" end="8"/>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12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ppt_x</p:attrName>
                                        </p:attrNameLst>
                                      </p:cBhvr>
                                      <p:tavLst>
                                        <p:tav tm="0">
                                          <p:val>
                                            <p:strVal val="#ppt_x-.2"/>
                                          </p:val>
                                        </p:tav>
                                        <p:tav tm="100000">
                                          <p:val>
                                            <p:strVal val="#ppt_x"/>
                                          </p:val>
                                        </p:tav>
                                      </p:tavLst>
                                    </p:anim>
                                    <p:anim calcmode="lin" valueType="num">
                                      <p:cBhvr>
                                        <p:cTn id="31"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作者作品</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026" name="Picture 2" descr="C:\Users\Administrator\Desktop\不要删\课件图片\边框\u=4161000120,1582875923&amp;fm=21&amp;gp=0.jpg"/>
          <p:cNvPicPr>
            <a:picLocks noChangeAspect="1" noChangeArrowheads="1"/>
          </p:cNvPicPr>
          <p:nvPr/>
        </p:nvPicPr>
        <p:blipFill>
          <a:blip r:embed="rId2" cstate="print"/>
          <a:srcRect/>
          <a:stretch>
            <a:fillRect/>
          </a:stretch>
        </p:blipFill>
        <p:spPr bwMode="auto">
          <a:xfrm>
            <a:off x="0" y="1412776"/>
            <a:ext cx="9144000" cy="4536504"/>
          </a:xfrm>
          <a:prstGeom prst="rect">
            <a:avLst/>
          </a:prstGeom>
          <a:noFill/>
        </p:spPr>
      </p:pic>
      <p:sp>
        <p:nvSpPr>
          <p:cNvPr id="1027" name="Rectangle 3"/>
          <p:cNvSpPr>
            <a:spLocks noChangeArrowheads="1"/>
          </p:cNvSpPr>
          <p:nvPr/>
        </p:nvSpPr>
        <p:spPr bwMode="auto">
          <a:xfrm>
            <a:off x="1259632" y="1772816"/>
            <a:ext cx="6670416" cy="378565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刘向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约前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77—</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原名更生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字子政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彭城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今江苏</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徐州</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人。西汉经学家、目录学家、文学家。相传</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战国</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为其所编。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战国策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成书于西汉末年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国别体史书。</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书反映了战国时代的社会概况、当时士人的精神风貌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仅是一部历史著作</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也是一部非常好的历史散文。它作为一</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部反映战国历史的资料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比较客观地记录了当时的一些重</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大历史事件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是战国历史的生动写照。它详细地记录了当</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时纵横家的言论和事迹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展示了这些人的思想才干</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另外</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记录了一些义勇志士的人生风采。艺术风格</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:①</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人物刻画</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生动。②善于通过讽喻的小故事说明一个道理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生动幽默、</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耐人寻味。③语言风格独特。④雄辩的论说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尖刻的讽刺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耐人寻味的幽默。</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box(in)">
                                      <p:cBhvr>
                                        <p:cTn id="7" dur="500"/>
                                        <p:tgtEl>
                                          <p:spTgt spid="102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027">
                                            <p:txEl>
                                              <p:pRg st="1" end="1"/>
                                            </p:txEl>
                                          </p:spTgt>
                                        </p:tgtEl>
                                        <p:attrNameLst>
                                          <p:attrName>style.visibility</p:attrName>
                                        </p:attrNameLst>
                                      </p:cBhvr>
                                      <p:to>
                                        <p:strVal val="visible"/>
                                      </p:to>
                                    </p:set>
                                    <p:animEffect transition="in" filter="box(in)">
                                      <p:cBhvr>
                                        <p:cTn id="10" dur="500"/>
                                        <p:tgtEl>
                                          <p:spTgt spid="102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027">
                                            <p:txEl>
                                              <p:pRg st="2" end="2"/>
                                            </p:txEl>
                                          </p:spTgt>
                                        </p:tgtEl>
                                        <p:attrNameLst>
                                          <p:attrName>style.visibility</p:attrName>
                                        </p:attrNameLst>
                                      </p:cBhvr>
                                      <p:to>
                                        <p:strVal val="visible"/>
                                      </p:to>
                                    </p:set>
                                    <p:animEffect transition="in" filter="box(in)">
                                      <p:cBhvr>
                                        <p:cTn id="13" dur="500"/>
                                        <p:tgtEl>
                                          <p:spTgt spid="1027">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027">
                                            <p:txEl>
                                              <p:pRg st="3" end="3"/>
                                            </p:txEl>
                                          </p:spTgt>
                                        </p:tgtEl>
                                        <p:attrNameLst>
                                          <p:attrName>style.visibility</p:attrName>
                                        </p:attrNameLst>
                                      </p:cBhvr>
                                      <p:to>
                                        <p:strVal val="visible"/>
                                      </p:to>
                                    </p:set>
                                    <p:animEffect transition="in" filter="box(in)">
                                      <p:cBhvr>
                                        <p:cTn id="16" dur="500"/>
                                        <p:tgtEl>
                                          <p:spTgt spid="1027">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027">
                                            <p:txEl>
                                              <p:pRg st="4" end="4"/>
                                            </p:txEl>
                                          </p:spTgt>
                                        </p:tgtEl>
                                        <p:attrNameLst>
                                          <p:attrName>style.visibility</p:attrName>
                                        </p:attrNameLst>
                                      </p:cBhvr>
                                      <p:to>
                                        <p:strVal val="visible"/>
                                      </p:to>
                                    </p:set>
                                    <p:animEffect transition="in" filter="box(in)">
                                      <p:cBhvr>
                                        <p:cTn id="19" dur="500"/>
                                        <p:tgtEl>
                                          <p:spTgt spid="1027">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1027">
                                            <p:txEl>
                                              <p:pRg st="5" end="5"/>
                                            </p:txEl>
                                          </p:spTgt>
                                        </p:tgtEl>
                                        <p:attrNameLst>
                                          <p:attrName>style.visibility</p:attrName>
                                        </p:attrNameLst>
                                      </p:cBhvr>
                                      <p:to>
                                        <p:strVal val="visible"/>
                                      </p:to>
                                    </p:set>
                                    <p:animEffect transition="in" filter="box(in)">
                                      <p:cBhvr>
                                        <p:cTn id="22" dur="500"/>
                                        <p:tgtEl>
                                          <p:spTgt spid="1027">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1027">
                                            <p:txEl>
                                              <p:pRg st="6" end="6"/>
                                            </p:txEl>
                                          </p:spTgt>
                                        </p:tgtEl>
                                        <p:attrNameLst>
                                          <p:attrName>style.visibility</p:attrName>
                                        </p:attrNameLst>
                                      </p:cBhvr>
                                      <p:to>
                                        <p:strVal val="visible"/>
                                      </p:to>
                                    </p:set>
                                    <p:animEffect transition="in" filter="box(in)">
                                      <p:cBhvr>
                                        <p:cTn id="25" dur="500"/>
                                        <p:tgtEl>
                                          <p:spTgt spid="1027">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1027">
                                            <p:txEl>
                                              <p:pRg st="7" end="7"/>
                                            </p:txEl>
                                          </p:spTgt>
                                        </p:tgtEl>
                                        <p:attrNameLst>
                                          <p:attrName>style.visibility</p:attrName>
                                        </p:attrNameLst>
                                      </p:cBhvr>
                                      <p:to>
                                        <p:strVal val="visible"/>
                                      </p:to>
                                    </p:set>
                                    <p:animEffect transition="in" filter="box(in)">
                                      <p:cBhvr>
                                        <p:cTn id="28" dur="500"/>
                                        <p:tgtEl>
                                          <p:spTgt spid="1027">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1027">
                                            <p:txEl>
                                              <p:pRg st="8" end="8"/>
                                            </p:txEl>
                                          </p:spTgt>
                                        </p:tgtEl>
                                        <p:attrNameLst>
                                          <p:attrName>style.visibility</p:attrName>
                                        </p:attrNameLst>
                                      </p:cBhvr>
                                      <p:to>
                                        <p:strVal val="visible"/>
                                      </p:to>
                                    </p:set>
                                    <p:animEffect transition="in" filter="box(in)">
                                      <p:cBhvr>
                                        <p:cTn id="31" dur="500"/>
                                        <p:tgtEl>
                                          <p:spTgt spid="1027">
                                            <p:txEl>
                                              <p:pRg st="8" end="8"/>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1027">
                                            <p:txEl>
                                              <p:pRg st="9" end="9"/>
                                            </p:txEl>
                                          </p:spTgt>
                                        </p:tgtEl>
                                        <p:attrNameLst>
                                          <p:attrName>style.visibility</p:attrName>
                                        </p:attrNameLst>
                                      </p:cBhvr>
                                      <p:to>
                                        <p:strVal val="visible"/>
                                      </p:to>
                                    </p:set>
                                    <p:animEffect transition="in" filter="box(in)">
                                      <p:cBhvr>
                                        <p:cTn id="34" dur="500"/>
                                        <p:tgtEl>
                                          <p:spTgt spid="1027">
                                            <p:txEl>
                                              <p:pRg st="9" end="9"/>
                                            </p:txEl>
                                          </p:spTgt>
                                        </p:tgtEl>
                                      </p:cBhvr>
                                    </p:animEffect>
                                  </p:childTnLst>
                                </p:cTn>
                              </p:par>
                              <p:par>
                                <p:cTn id="35" presetID="4" presetClass="entr" presetSubtype="16" fill="hold" nodeType="withEffect">
                                  <p:stCondLst>
                                    <p:cond delay="0"/>
                                  </p:stCondLst>
                                  <p:childTnLst>
                                    <p:set>
                                      <p:cBhvr>
                                        <p:cTn id="36" dur="1" fill="hold">
                                          <p:stCondLst>
                                            <p:cond delay="0"/>
                                          </p:stCondLst>
                                        </p:cTn>
                                        <p:tgtEl>
                                          <p:spTgt spid="1027">
                                            <p:txEl>
                                              <p:pRg st="10" end="10"/>
                                            </p:txEl>
                                          </p:spTgt>
                                        </p:tgtEl>
                                        <p:attrNameLst>
                                          <p:attrName>style.visibility</p:attrName>
                                        </p:attrNameLst>
                                      </p:cBhvr>
                                      <p:to>
                                        <p:strVal val="visible"/>
                                      </p:to>
                                    </p:set>
                                    <p:animEffect transition="in" filter="box(in)">
                                      <p:cBhvr>
                                        <p:cTn id="37" dur="500"/>
                                        <p:tgtEl>
                                          <p:spTgt spid="1027">
                                            <p:txEl>
                                              <p:pRg st="10" end="10"/>
                                            </p:txEl>
                                          </p:spTgt>
                                        </p:tgtEl>
                                      </p:cBhvr>
                                    </p:animEffect>
                                  </p:childTnLst>
                                </p:cTn>
                              </p:par>
                              <p:par>
                                <p:cTn id="38" presetID="4" presetClass="entr" presetSubtype="16" fill="hold" nodeType="withEffect">
                                  <p:stCondLst>
                                    <p:cond delay="0"/>
                                  </p:stCondLst>
                                  <p:childTnLst>
                                    <p:set>
                                      <p:cBhvr>
                                        <p:cTn id="39" dur="1" fill="hold">
                                          <p:stCondLst>
                                            <p:cond delay="0"/>
                                          </p:stCondLst>
                                        </p:cTn>
                                        <p:tgtEl>
                                          <p:spTgt spid="1027">
                                            <p:txEl>
                                              <p:pRg st="11" end="11"/>
                                            </p:txEl>
                                          </p:spTgt>
                                        </p:tgtEl>
                                        <p:attrNameLst>
                                          <p:attrName>style.visibility</p:attrName>
                                        </p:attrNameLst>
                                      </p:cBhvr>
                                      <p:to>
                                        <p:strVal val="visible"/>
                                      </p:to>
                                    </p:set>
                                    <p:animEffect transition="in" filter="box(in)">
                                      <p:cBhvr>
                                        <p:cTn id="40" dur="500"/>
                                        <p:tgtEl>
                                          <p:spTgt spid="1027">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理解文题</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11265" name="Picture 1" descr="C:\Users\Administrator\Desktop\不要删\课件图片\边框\u=3937576310,1819949360&amp;fm=21&amp;gp=0.jpg"/>
          <p:cNvPicPr>
            <a:picLocks noChangeAspect="1" noChangeArrowheads="1"/>
          </p:cNvPicPr>
          <p:nvPr/>
        </p:nvPicPr>
        <p:blipFill>
          <a:blip r:embed="rId2" cstate="print"/>
          <a:srcRect/>
          <a:stretch>
            <a:fillRect/>
          </a:stretch>
        </p:blipFill>
        <p:spPr bwMode="auto">
          <a:xfrm>
            <a:off x="395536" y="1916832"/>
            <a:ext cx="8532440" cy="3600400"/>
          </a:xfrm>
          <a:prstGeom prst="rect">
            <a:avLst/>
          </a:prstGeom>
          <a:noFill/>
        </p:spPr>
      </p:pic>
      <p:sp>
        <p:nvSpPr>
          <p:cNvPr id="11266" name="Rectangle 2"/>
          <p:cNvSpPr>
            <a:spLocks noChangeArrowheads="1"/>
          </p:cNvSpPr>
          <p:nvPr/>
        </p:nvSpPr>
        <p:spPr bwMode="auto">
          <a:xfrm>
            <a:off x="1403648" y="2382833"/>
            <a:ext cx="6784230" cy="267765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课</a:t>
            </a:r>
            <a:r>
              <a:rPr kumimoji="0" 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文题目的意思是</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邹忌用暗示、比喻</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之类的方法</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委婉地规劝齐威王接受自己的</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进谏。题目中既交代了劝谏的办法</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也表明</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了劝谏的效果。</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ox(in)">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11560" y="836712"/>
            <a:ext cx="1835759" cy="523220"/>
          </a:xfrm>
          <a:prstGeom prst="rect">
            <a:avLst/>
          </a:prstGeom>
        </p:spPr>
        <p:txBody>
          <a:bodyPr wrap="square">
            <a:spAutoFit/>
          </a:bodyPr>
          <a:lstStyle/>
          <a:p>
            <a:r>
              <a:rPr lang="zh-CN" altLang="en-US" sz="2800" b="1" dirty="0" smtClean="0">
                <a:solidFill>
                  <a:srgbClr val="00B050"/>
                </a:solidFill>
                <a:latin typeface="微软雅黑" pitchFamily="34" charset="-122"/>
                <a:ea typeface="微软雅黑" pitchFamily="34" charset="-122"/>
              </a:rPr>
              <a:t>  </a:t>
            </a:r>
            <a:r>
              <a:rPr lang="zh-CN" altLang="en-US" sz="2800" b="1" dirty="0" smtClean="0">
                <a:latin typeface="微软雅黑" pitchFamily="34" charset="-122"/>
                <a:ea typeface="微软雅黑" pitchFamily="34" charset="-122"/>
              </a:rPr>
              <a:t>脉络梳理</a:t>
            </a:r>
            <a:endParaRPr lang="zh-CN" altLang="en-US" sz="2800" b="1" dirty="0">
              <a:latin typeface="微软雅黑" pitchFamily="34" charset="-122"/>
              <a:ea typeface="微软雅黑" pitchFamily="34" charset="-122"/>
            </a:endParaRPr>
          </a:p>
        </p:txBody>
      </p:sp>
      <p:sp>
        <p:nvSpPr>
          <p:cNvPr id="8" name="椭圆 7"/>
          <p:cNvSpPr/>
          <p:nvPr/>
        </p:nvSpPr>
        <p:spPr>
          <a:xfrm>
            <a:off x="539552" y="836712"/>
            <a:ext cx="2160240" cy="504056"/>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bt2.jpg" descr="id:2147499495;FounderCES"/>
          <p:cNvPicPr/>
          <p:nvPr/>
        </p:nvPicPr>
        <p:blipFill>
          <a:blip r:embed="rId1" cstate="print"/>
          <a:stretch>
            <a:fillRect/>
          </a:stretch>
        </p:blipFill>
        <p:spPr>
          <a:xfrm>
            <a:off x="2699792" y="188640"/>
            <a:ext cx="4176464" cy="648072"/>
          </a:xfrm>
          <a:prstGeom prst="rect">
            <a:avLst/>
          </a:prstGeom>
          <a:scene3d>
            <a:camera prst="orthographicFront"/>
            <a:lightRig rig="threePt" dir="t"/>
          </a:scene3d>
          <a:sp3d>
            <a:bevelT prst="convex"/>
          </a:sp3d>
        </p:spPr>
      </p:pic>
      <p:pic>
        <p:nvPicPr>
          <p:cNvPr id="5" name="JG23.EPS" descr="id:2147503089;FounderCES"/>
          <p:cNvPicPr/>
          <p:nvPr/>
        </p:nvPicPr>
        <p:blipFill>
          <a:blip r:embed="rId2" cstate="print"/>
          <a:stretch>
            <a:fillRect/>
          </a:stretch>
        </p:blipFill>
        <p:spPr>
          <a:xfrm>
            <a:off x="539552" y="1513490"/>
            <a:ext cx="8280920" cy="4507798"/>
          </a:xfrm>
          <a:prstGeom prst="rect">
            <a:avLst/>
          </a:prstGeom>
          <a:ln w="88900" cap="sq" cmpd="thickThin">
            <a:solidFill>
              <a:srgbClr val="00B05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5534</Words>
  <Application>Kingsoft Office WPP</Application>
  <PresentationFormat>全屏显示(4:3)</PresentationFormat>
  <Paragraphs>293</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