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58" r:id="rId2"/>
    <p:sldId id="264" r:id="rId3"/>
    <p:sldId id="376" r:id="rId4"/>
    <p:sldId id="377" r:id="rId5"/>
    <p:sldId id="378" r:id="rId6"/>
    <p:sldId id="374" r:id="rId7"/>
    <p:sldId id="379" r:id="rId8"/>
    <p:sldId id="265" r:id="rId9"/>
    <p:sldId id="366" r:id="rId10"/>
    <p:sldId id="380" r:id="rId11"/>
    <p:sldId id="381" r:id="rId12"/>
    <p:sldId id="375" r:id="rId13"/>
    <p:sldId id="275" r:id="rId14"/>
    <p:sldId id="382" r:id="rId15"/>
    <p:sldId id="383" r:id="rId16"/>
    <p:sldId id="384" r:id="rId17"/>
    <p:sldId id="361" r:id="rId18"/>
    <p:sldId id="385" r:id="rId19"/>
    <p:sldId id="386" r:id="rId20"/>
    <p:sldId id="362" r:id="rId21"/>
    <p:sldId id="387" r:id="rId22"/>
    <p:sldId id="388" r:id="rId23"/>
    <p:sldId id="270" r:id="rId24"/>
    <p:sldId id="389" r:id="rId25"/>
    <p:sldId id="390" r:id="rId26"/>
    <p:sldId id="391" r:id="rId27"/>
    <p:sldId id="277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46" d="100"/>
          <a:sy n="46" d="100"/>
        </p:scale>
        <p:origin x="-90" y="-594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7" Type="http://schemas.openxmlformats.org/officeDocument/2006/relationships/image" Target="../media/image2.png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1.png"/><Relationship Id="rId4" Type="http://schemas.openxmlformats.org/officeDocument/2006/relationships/slide" Target="../slides/slide1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7" Type="http://schemas.openxmlformats.org/officeDocument/2006/relationships/slide" Target="../slides/slide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3.xml"/><Relationship Id="rId4" Type="http://schemas.openxmlformats.org/officeDocument/2006/relationships/slide" Target="../slides/slide2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7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3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slide" Target="../slides/slide13.xml"/><Relationship Id="rId4" Type="http://schemas.openxmlformats.org/officeDocument/2006/relationships/slide" Target="../slides/slide2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076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004816" y="-1"/>
            <a:ext cx="1369432" cy="841477"/>
            <a:chOff x="4191706" y="-1"/>
            <a:chExt cx="1369432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69432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83252" y="1"/>
            <a:ext cx="1391868" cy="836712"/>
            <a:chOff x="5283252" y="1"/>
            <a:chExt cx="1391868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83252" y="1"/>
              <a:ext cx="1391868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078725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OUJINXINKE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走进新课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187623" cy="584775"/>
            <a:chOff x="29482" y="2927145"/>
            <a:chExt cx="1463620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286467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K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EWAIQIUZHI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课外求知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88224" y="-4216"/>
            <a:ext cx="1367056" cy="851494"/>
            <a:chOff x="6588224" y="-4216"/>
            <a:chExt cx="1367056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93840" y="-4216"/>
              <a:ext cx="1361440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88224" y="39693"/>
              <a:ext cx="1330814" cy="584775"/>
              <a:chOff x="93726" y="2927145"/>
              <a:chExt cx="1640089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93726" y="2927145"/>
                <a:ext cx="1640089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UEDUJIANSHANG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39662" y="3030391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阅读鉴赏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078725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OUJINXINKE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走进新课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89524" cy="855375"/>
            <a:chOff x="7956376" y="-8427"/>
            <a:chExt cx="138952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6" y="-8427"/>
              <a:ext cx="138952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187623" cy="584775"/>
              <a:chOff x="29482" y="2927145"/>
              <a:chExt cx="1463620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286467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K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EWAIQIUZHI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课外求知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53554" y="39693"/>
            <a:ext cx="1330814" cy="584775"/>
            <a:chOff x="29482" y="2927145"/>
            <a:chExt cx="1640088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64008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UEDUJIANSHANG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阅读鉴赏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64224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60368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671935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22059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春江花月夜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8" r:id="rId3"/>
    <p:sldLayoutId id="2147483670" r:id="rId4"/>
    <p:sldLayoutId id="2147483669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73996" y="2874708"/>
            <a:ext cx="8196008" cy="576064"/>
          </a:xfrm>
        </p:spPr>
        <p:txBody>
          <a:bodyPr/>
          <a:lstStyle/>
          <a:p>
            <a:r>
              <a:rPr lang="zh-CN" altLang="zh-CN" sz="3200" dirty="0"/>
              <a:t>第二单元置身诗境　缘景明情</a:t>
            </a:r>
          </a:p>
        </p:txBody>
      </p:sp>
    </p:spTree>
    <p:extLst>
      <p:ext uri="{BB962C8B-B14F-4D97-AF65-F5344CB8AC3E}">
        <p14:creationId xmlns:p14="http://schemas.microsoft.com/office/powerpoint/2010/main" xmlns="" val="3220555212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93463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18243954"/>
              </p:ext>
            </p:extLst>
          </p:nvPr>
        </p:nvGraphicFramePr>
        <p:xfrm>
          <a:off x="508000" y="2276872"/>
          <a:ext cx="8128000" cy="2938108"/>
        </p:xfrm>
        <a:graphic>
          <a:graphicData uri="http://schemas.openxmlformats.org/presentationml/2006/ole">
            <p:oleObj spid="_x0000_s5127" name="文档" r:id="rId6" imgW="3947400" imgH="14265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33075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1069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江畔何人初见月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江月何年初照人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张若虚《春江花月夜》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人生代代无穷已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江月年年望相似。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不知江月待何人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但见长江送流水。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张若虚《春江花月夜》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广东高考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白云一片去悠悠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青枫浦上不胜愁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。谁家今夜扁舟子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何处相思明月楼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张若虚《春江花月夜》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重庆高考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昨夜闲潭梦落花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可怜春半不还家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。江水流春去欲尽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江潭落月复西斜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75856" y="2193140"/>
            <a:ext cx="19764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7624" y="2597178"/>
            <a:ext cx="19764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36090" y="2586420"/>
            <a:ext cx="19764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14600" y="3403227"/>
            <a:ext cx="19764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24328" y="3403227"/>
            <a:ext cx="96838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7538" y="3799271"/>
            <a:ext cx="125641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06962" y="4193071"/>
            <a:ext cx="197649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466376" y="4202296"/>
            <a:ext cx="968384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7538" y="4610631"/>
            <a:ext cx="1256416" cy="27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1440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93493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文脉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图解</a:t>
            </a: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主旨归纳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诗人以月为主体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细致地描绘了江南春江花月夜清幽静谧的自然景色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并由此而生发出对宇宙无穷、人生短促的思索和对春宵月夜游子思妇却天各一方的惋惜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抒发了对人生有限的感喟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又交织着对美好生活的向往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对青春年华的珍惜。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2876925"/>
              </p:ext>
            </p:extLst>
          </p:nvPr>
        </p:nvGraphicFramePr>
        <p:xfrm>
          <a:off x="508000" y="2060848"/>
          <a:ext cx="8128000" cy="1556355"/>
        </p:xfrm>
        <a:graphic>
          <a:graphicData uri="http://schemas.openxmlformats.org/presentationml/2006/ole">
            <p:oleObj spid="_x0000_s6148" name="文档" r:id="rId6" imgW="3838050" imgH="7354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7712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把握作品的思路和结构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《春江花月夜》题目共五个字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分别代表五种事物。你认为诗人重点写的是哪一个字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这首诗题目共五个字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代表五种事物。全诗便扣紧这五个字来写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但又有重点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。春、江、花、夜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都给月作陪衬。诗从月生开始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继而写月下的江流、月下的芳甸、月下的花林、月下的沙汀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然后就月下的思妇反复抒写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最后以月落收结。有主有从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主从巧妙地配合着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构成完整的诗歌形象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形成美妙的艺术境界。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赏析作品的意象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品味作品的意境和情感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意象是融合了作者情感的物象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这首诗开篇是怎样整合多种意象来展现诗的优美意境的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诗人以春江、潮水、明月、芳甸、花林、流霜、白沙等为意象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构成一幅恬静优美的水墨图。这首诗就是从春江月夜的美景入笔的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由远及近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由大及小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描绘出一幅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春江花月夜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江潮浩瀚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与大海相连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明月就涌生于这无垠的大海之上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万里的春江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无不在明月朗照之下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江流绕着芳草蔓生的原野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那映照在月色之中的花林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好像铺上雪珠一样。月色如霜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所以霜飞也就无从察觉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洲上的白沙与月色融合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也看不分明了。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1388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1715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在诗作的后半部分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诗人是如何表现思妇之情的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可怜楼上月徘徊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以月烘托思妇的一腔愁情。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徘徊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二字极为传神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一是浮云游动使光影明灭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二是月光怀着对思妇的怜悯之情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在楼上不忍离去。它仿佛要和思妇做伴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为她解愁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因而把一袭银辉洒在妆镜台上、玉户帘中、捣衣砧上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岂料思妇触景生情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思念尤甚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通过想象满是灰尘的离人妆镜台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生动地表现出思妇无人可悦、懒于理容的状态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是两个痴情的动作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生动表现出思妇内心的惆怅和迷惘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此时游子思妇共望月光而无法相知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逐月华流照君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托明月寄相思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可是即使像鸿雁那样高飞远举也不能飞出这无边的月光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把这寂寞楼头的相思明月带给他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何况这春江里只有跃起几圈波纹的鱼儿呢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这里的寥寥数语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已将怨妇的离愁别恨写到极致。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8396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【任务三】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赏析作品的语言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《春江花月夜》中用词精彩的地方很多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试举例说明。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比如第二句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海上明月共潮生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告诉我们那一轮明月是伴随着海潮一同生长的。诗人在这里不用升起的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一字之别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另有一番意味。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明月共潮升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不过是平时习见的景色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比较平淡。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明月共潮生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就渗入诗人主观的想象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仿佛明月和潮水都具有生命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她们像一对姊妹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共同嬉戏。这个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字使整个诗句变活了。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15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说一说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江水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落花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三个意象在《春江花月夜》中的寓意。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面对宇宙的浩瀚、明月的无穷、人生的有限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多少伤时、惜时、叹时之作流传千古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月早已化为如流水一般东去不回的时间意象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让人在浩渺无穷、深邃永恒的宇宙面前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顿生渺小之感、短暂之感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更激起人们和历史洪流相融、在短暂的人生中有为的斗志。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长江东流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玉带盘桓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沿岸风光如画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引出多少名篇佳句流传千古。江水不仅是个空间概念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更喻指历史的长河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是个时间概念。任你活着的时候生命怎样灿烂辉煌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也一样逃不过自然的规律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最终归结于尘土流水。在《春江花月夜》中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表现了那种人生空漠之感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这使诗人的思考与情感更显深沉悠远。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综观中国诗歌史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写花开的少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写花落的多。飘零的落花中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弥漫着春光不再、青春不再、美人迟暮的感慨与恐惧。缤纷的落花是中国古典诗歌伤春主题的核心意象。以落花为媒介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用优美流畅的语言表达对时光流转、红颜易老、生命无常的感叹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几乎涵盖了后世落花意象的所有意义。《春江花月夜》中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作者展示了思妇迷离梦境的片段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昨夜闲潭梦落花。月夜春江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美景无限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她所等待的人迟迟没有归来。美丽的花瓣无声无息飘落在寂静深潭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梦中的刹那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折射出漫长守望的苍凉和对红颜衰老的恐慌。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863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939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下面两句诗中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在流传的不同版本中出现了不同的用字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请结合你对诗中的情境和意象的理解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为它们选择最为妥帖的字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并说说理由。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人生代代无穷已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江月年年望相似。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有些版本作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。你觉得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不知江月待何人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但见长江送流水。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有些版本作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。你觉得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我觉得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写出了圆而缺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缺而圆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年年相望的情态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也写出了江月互望的动作神态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也包孕了望月之人的怅惘之情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我觉得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表现出了明月徘徊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像是在等待什么人似的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但又永远不能如愿的状态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字只表现出了月光照人的情景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字悠远和怅惘的意境。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243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82176500"/>
              </p:ext>
            </p:extLst>
          </p:nvPr>
        </p:nvGraphicFramePr>
        <p:xfrm>
          <a:off x="508000" y="1820589"/>
          <a:ext cx="8128000" cy="3470822"/>
        </p:xfrm>
        <a:graphic>
          <a:graphicData uri="http://schemas.openxmlformats.org/presentationml/2006/ole">
            <p:oleObj spid="_x0000_s1031" name="文档" r:id="rId3" imgW="3947400" imgH="168538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89721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巧用暗示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意蕴丰富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就诗歌的意象而言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其作用表现最直接的是它能够构建一首诗歌的基调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也就是为诗里其他的内容烘托出一个特定的氛围。这个氛围往往暗示了作者的情感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甚至暗示了诗歌的内容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进而暗示诗歌的主题。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张若虚的《春江花月夜》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单从题目上看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春、江、花、月、夜五个词本身就营造了一个静美的意境。但这远不是春、江、花、月、夜这些意象的用意。事实上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春、江、花、月、夜指的是分别关于它们的五个主题。其中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最重要的三个主题是月、江、春。从它们的使用频率上也可以看出来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在诗中共出现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在诗中出现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却也有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次。这三个意象其实分别可以传达多种情感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表达多个主题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但张若虚的高明之处在于他挖掘了它们的哲学意义。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78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3573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在古人心中都是非常神奇的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它们是永恒的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地球上的千变万化似乎都与它们没有关系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它们又是遥不可知的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可是它们又是那么地迷人。月亮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那样皎洁、明净。基于这种认识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月亮很容易使人在凝视它的时候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唤起对什么是永恒、什么是它的起源那种深远的遐想。因此月在此是可以暗示本源与永恒的。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的暗示性也是类似的。那滔滔的江水展示着人类不可企及的大自然的力量。人在大江大河面前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才真正会感觉到自己是多么渺小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多么不堪一击。而这种超凡的力量似乎永远不会消失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好像从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诞生开始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就已经开始拍击着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并且将持续到永远。在没有到达青藏高原之前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更是不知这种力量的源头。孔子的一句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逝者如斯夫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不舍昼夜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更是把这一意象引向了对于人的生命短暂的哀叹。所以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在此也能够暗示本源和永恒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并且可以暗示人的生命易逝而江水永恒的主题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7591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在此既暗示了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也暗示了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绚烂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和皎洁的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组合在一起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减淡了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所带来的哀思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达到了哀而不伤的效果。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三个意象的独到运用是此诗能够以孤篇压倒全唐的重要因素。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3905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常伴一轮明月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周星驰和张曼玉主演的一部电影中有这么一句台词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好莱坞的电影中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许多伟大的爱情都发生在月光下。其实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月光下发生的岂止爱情呢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几千年来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中国人一直对月情有独钟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就连历法都是依据月缺月圆的周期而制的。在那一轮圆亮的月上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国人倾注了太多太多的情感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不管识字与否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大抵都知道月中有嫦娥舞动的寂寞广袖在飞扬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都知道有酿造香溢天界的桂花酒的吴刚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都知道有孜孜不倦捣药的玉兔。而大凡上过几天学的人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都能背得几首吟月的唐诗宋词。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35992" y="1212815"/>
            <a:ext cx="838448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一轮明月催发了文人的灵感。我一直很喜欢《春江花月夜》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春江潮水连海平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海上明月共潮生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江流宛转绕芳甸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月照花林皆似霰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每每想起或吟起此诗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眼前就有一幅亮丽的画面在流动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圆而亮的月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绿如蓝的春江水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灿烂若锦的花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由天地分而始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这轮明月就穿越时空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为黑夜增添了光华和浪漫。文人们对着一轮明月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饮酒作赋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挥毫泼墨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前赴后继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地抒散着自己的情思。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床前明月光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疑是地上霜。举头望明月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低头思故乡。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诗仙用寥寥二十个字就将月的明、月的净、月的冷全部淋漓尽致地揉进思乡的情中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不由令人发问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乡关何处是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而在中秋月圆之夜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东坡先生吟出了后世代代相诵的名句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人有悲欢离合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月有阴晴圆缺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此事古难全。但愿人长久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千里共婵娟。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将人生的无奈与希望都付与一轮明月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让她充满了人情。现代又有大散文家朱自清先生以一篇《荷塘月色》将花月夜的美勾勒得有形有色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其行文如涓涓流水携淡淡花香扑面而来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沁人心脾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2352750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月圆之夜是恋人们的天堂。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月上柳梢头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人约黄昏后。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美好的月色恰如催情剂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激发了她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的情欲。听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多少山盟海誓都在拜托月亮来印证。不论是花香幽幽的春天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还是清风鸣蝉的夏日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不论是红叶烂漫的秋季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还是银装素裹的冬时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皆别有一番情致。春夜里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万物复苏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花团锦簇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恋人们的情与自然的景相交相融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如花般静悄悄、羞答答地开放。仲夏夜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月华如水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蛙声片片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蝉鸣阵阵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怡人的轻风撩拨着恋人温柔的眼神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他们的心如波光旖旎的水面在月光中轻轻荡漾。秋夜里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天蓝入席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月光亦一尘不染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一如她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纯情脉脉的目光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片片枫叶尽染红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片片枫叶皆含情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雪后的夜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冰月高悬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被洁白的落雪映得更圆更亮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相拥相偎地缓缓行在雪上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炽热的情如熊熊的火焰驱走了冬的凛冽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701665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1624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月是心灵的净化剂。曾读过一则佛教故事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一山僧方定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有一偷儿潜入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僧察之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朗声道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山寺无他物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送你床头僧袍以避风凉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送你一轮明月照清山路。去吧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阿弥陀佛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次日晨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僧袍被叠得方方正正置于山门外。僧叹曰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我真的送了他一轮明月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月光如坦荡的水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可涤净尘世的一切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天蓝蓝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月光光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置身其间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心灵会变得纯洁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所有的杂念都会羞愧地远去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人就会变成自己的神灵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带着明月上路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黑暗将不能扰你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带着明月上路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你会拥有淡泊的快乐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月是游子的家园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月是离人的思念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月是乱世的悲咏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月是盛世的团圆。这月不仅荡涤了心灵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还诱惑着渴盼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激发着创作的灵感。作者旁征博引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将一轮明月中积淀的民族情感一一道出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让我们在唐诗宋词的吟诵中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在明月如画的美景中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进入一个淡泊的心灵境地。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2940108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1715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江畔何人初见月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江月何年初照人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这冷冷的一轮明月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饱含着深情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它曾经在《诗经》里吟唱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曾经唤起李白的乡思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曾经给苏轼心灵的慰藉。试看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当诗仙宽袍弃履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举酒樽而邀明月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沐月华而影三人的那一刻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这一丝浸透了蟾辉的酒香便飘飘摇摇了千余年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萦绕在数万才子的鼻尖挥散不去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似是还携了月下那人的三分不羁。这瞬间的感悟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便在孩童清亮的诵读声中变为醉人的永恒。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月是古人的家乡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是知己的思念。那种遥远到无可触及的神圣光晕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幻化成诗人笔下的魂灵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口中的吟咏。东坡曰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但愿人长久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千里共婵娟。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这则材料可以用在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永恒的美丽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纯洁之美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灵魂的月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等和精神追求有关的话题的作文中。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26050690"/>
              </p:ext>
            </p:extLst>
          </p:nvPr>
        </p:nvGraphicFramePr>
        <p:xfrm>
          <a:off x="508000" y="1068904"/>
          <a:ext cx="8128000" cy="4974192"/>
        </p:xfrm>
        <a:graphic>
          <a:graphicData uri="http://schemas.openxmlformats.org/presentationml/2006/ole">
            <p:oleObj spid="_x0000_s2055" name="文档" r:id="rId3" imgW="3947400" imgH="24156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4073775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64585578"/>
              </p:ext>
            </p:extLst>
          </p:nvPr>
        </p:nvGraphicFramePr>
        <p:xfrm>
          <a:off x="508000" y="1233949"/>
          <a:ext cx="8128000" cy="4644103"/>
        </p:xfrm>
        <a:graphic>
          <a:graphicData uri="http://schemas.openxmlformats.org/presentationml/2006/ole">
            <p:oleObj spid="_x0000_s3079" name="文档" r:id="rId3" imgW="3947400" imgH="225526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7133932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学法提示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反复诵读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涵泳诗句。在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中咀嚼揣摩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借助联想和想象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赏析含蓄、隽永、景理情浑然天成的画情、诗情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深入体味诗歌的意境美。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梳理意象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把握意境。概括意境渲染的氛围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根据情、景之间的关系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体会诗境中的景、理、情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并在此基础上归纳把握诗歌思想感情的方法。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评价感情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深入探究。准确理解并评价诗歌的思想感情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分析作品的思想内涵和艺术魅力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写作学习心得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同学之间进行交流。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572737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dirty="0"/>
              <a:t>赏析示例</a:t>
            </a:r>
          </a:p>
        </p:txBody>
      </p:sp>
    </p:spTree>
    <p:extLst>
      <p:ext uri="{BB962C8B-B14F-4D97-AF65-F5344CB8AC3E}">
        <p14:creationId xmlns:p14="http://schemas.microsoft.com/office/powerpoint/2010/main" xmlns="" val="1357693611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 b="1" dirty="0"/>
              <a:t>春江花月夜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xmlns="" val="1977882722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张若虚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生卒年不详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扬州人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唐代诗人。曾以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文词俊秀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而名显长安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与贺知章、张旭、包融并称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吴中四士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。其诗描写细腻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音节和谐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诗作大部分散逸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《全唐诗》仅存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其一为《春江花月夜》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另一首为《代答闺梦还》。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《春江花月夜》问世一千多年来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盛唐第一诗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春风第一花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孤篇横绝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竟为大家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等赞誉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后更被闻一多先生誉为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孤篇压倒全唐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诗中的诗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顶峰上的顶峰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了解作品背景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66835" y="908720"/>
            <a:ext cx="14530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积累语言知识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479003" y="908720"/>
            <a:ext cx="14530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把握文脉主旨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7206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9681522"/>
              </p:ext>
            </p:extLst>
          </p:nvPr>
        </p:nvGraphicFramePr>
        <p:xfrm>
          <a:off x="508000" y="1997894"/>
          <a:ext cx="8128000" cy="3951386"/>
        </p:xfrm>
        <a:graphic>
          <a:graphicData uri="http://schemas.openxmlformats.org/presentationml/2006/ole">
            <p:oleObj spid="_x0000_s4103" name="文档" r:id="rId6" imgW="3895290" imgH="18932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821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345</TotalTime>
  <Words>3566</Words>
  <Application>Microsoft Office PowerPoint</Application>
  <PresentationFormat>全屏显示(4:3)</PresentationFormat>
  <Paragraphs>118</Paragraphs>
  <Slides>27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测控设计模板14新</vt:lpstr>
      <vt:lpstr>文档</vt:lpstr>
      <vt:lpstr>第二单元置身诗境　缘景明情</vt:lpstr>
      <vt:lpstr>幻灯片 2</vt:lpstr>
      <vt:lpstr>幻灯片 3</vt:lpstr>
      <vt:lpstr>幻灯片 4</vt:lpstr>
      <vt:lpstr>幻灯片 5</vt:lpstr>
      <vt:lpstr>赏析示例</vt:lpstr>
      <vt:lpstr>春江花月夜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description>语文备课大师【全免费】</dc:description>
  <cp:lastModifiedBy>Administrator</cp:lastModifiedBy>
  <cp:revision>语文备课大师【全免费】</cp:revision>
  <dcterms:created xsi:type="dcterms:W3CDTF">2014-04-23T05:53:17Z</dcterms:created>
  <dcterms:modified xsi:type="dcterms:W3CDTF">2017-11-07T08:01:59Z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