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37" r:id="rId2"/>
    <p:sldId id="328" r:id="rId3"/>
    <p:sldId id="319" r:id="rId4"/>
    <p:sldId id="342" r:id="rId5"/>
    <p:sldId id="338" r:id="rId6"/>
    <p:sldId id="339" r:id="rId7"/>
    <p:sldId id="341" r:id="rId8"/>
    <p:sldId id="330" r:id="rId9"/>
    <p:sldId id="299" r:id="rId10"/>
    <p:sldId id="331" r:id="rId11"/>
    <p:sldId id="318" r:id="rId12"/>
    <p:sldId id="332" r:id="rId13"/>
    <p:sldId id="320" r:id="rId14"/>
    <p:sldId id="333" r:id="rId15"/>
    <p:sldId id="321" r:id="rId16"/>
    <p:sldId id="334" r:id="rId17"/>
    <p:sldId id="322" r:id="rId18"/>
    <p:sldId id="336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6600CC"/>
    <a:srgbClr val="6600FF"/>
    <a:srgbClr val="008000"/>
    <a:srgbClr val="33CC33"/>
    <a:srgbClr val="FDF0E8"/>
    <a:srgbClr val="DF7A60"/>
    <a:srgbClr val="FFC0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480" y="-498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2019/5/10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mg17.3lian.com/201612/22/42c6d1b61834f8993e56a6a1c709d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71619" y="3022169"/>
            <a:ext cx="5579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写作  学习扩写</a:t>
            </a:r>
            <a:endParaRPr lang="zh-CN" altLang="en-US" sz="5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943962" y="400889"/>
            <a:ext cx="286488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语段扩写式 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32000" y="3017519"/>
          <a:ext cx="8128000" cy="240030"/>
        </p:xfrm>
        <a:graphic>
          <a:graphicData uri="http://schemas.openxmlformats.org/drawingml/2006/table">
            <a:tbl>
              <a:tblPr/>
              <a:tblGrid>
                <a:gridCol w="8128000"/>
              </a:tblGrid>
              <a:tr h="0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712921" y="1268433"/>
            <a:ext cx="1081781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将“枯藤老树昏鸦”扩展成一段话，表现孤独寂寞的心境。 </a:t>
            </a:r>
          </a:p>
        </p:txBody>
      </p:sp>
      <p:pic>
        <p:nvPicPr>
          <p:cNvPr id="11266" name="Picture 2" descr="https://photo.tuchong.com/1114831/f/94464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3749" y="2216257"/>
            <a:ext cx="7997126" cy="3998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59417" y="1466956"/>
            <a:ext cx="10755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秋风起，草萧瑟，青石桥边，古槐一棵立斜阳，像一个颤巍巍的老人，向天空伸出乞求的手掌。缠绕其上的枯藤如死去的巨蟒，光秃秃的枝头上垂下了条条惆怅，一声声乌啼，穿过空旷的荒野，黄昏的郊外更添无限的悲凉。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052967" y="369892"/>
            <a:ext cx="264687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话题扩写式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2930" y="1113811"/>
            <a:ext cx="654538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以“青春”为话题扩写一段文字。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2890" y="1934861"/>
            <a:ext cx="1032187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时间像是一把锋利的刀，青春却恰需要时间的磨炼，那一段青葱岁月，我们曾一起走过，回忆一起的往事，我们那时的肩并肩，那时的心连心，都是我们在青涩的青春中走过的痕迹，是我们一起的见证，记忆就如同开闸的洪水般，涌现在脑海，一幕幕，一幅幅，都是我们青春的见证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371655" y="74910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主干扩写式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935" y="1488724"/>
            <a:ext cx="82296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请以“你很瘦”为主题，进行扩写。</a:t>
            </a:r>
            <a:endParaRPr lang="en-US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要求：</a:t>
            </a:r>
            <a:endParaRPr lang="en-US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①围绕中心，揭示出人物特征；</a:t>
            </a:r>
            <a:endParaRPr lang="en-US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②运用比喻、夸张两种修辞手法；</a:t>
            </a:r>
            <a:endParaRPr lang="en-US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③不少于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200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字。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4" name="Picture 2" descr="http://img2.ali213.net/picfile/News/2017/02/16/584_201702161513365.jpg"/>
          <p:cNvPicPr>
            <a:picLocks noChangeAspect="1" noChangeArrowheads="1"/>
          </p:cNvPicPr>
          <p:nvPr/>
        </p:nvPicPr>
        <p:blipFill>
          <a:blip r:embed="rId4" cstate="print"/>
          <a:srcRect l="20886" t="5075" r="16426" b="2932"/>
          <a:stretch>
            <a:fillRect/>
          </a:stretch>
        </p:blipFill>
        <p:spPr bwMode="auto">
          <a:xfrm>
            <a:off x="8012622" y="1472341"/>
            <a:ext cx="3146157" cy="3828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98901" y="359945"/>
            <a:ext cx="1021338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我看到你的时候着实被你吓了一跳，上帝对你真是太不公平了。</a:t>
            </a:r>
            <a:r>
              <a:rPr lang="zh-CN" altLang="zh-CN" sz="3200" b="1" kern="1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矮个儿，脸色黄中带白，一件不合时宜的皮夹克穿在你身上，却如同挂在秋风中的枝丫上，灰色裤子穿在你身上，让我不禁想起身穿裙子的英格兰旗手，背在你身上的包显得那么大，背带紧紧勒在你那瘦削的肩上。你定定地站在入口处，在人潮涌动中，恍若一株脆弱的蒲公英，一阵轻风便能将你带到半空。</a:t>
            </a:r>
            <a:r>
              <a:rPr lang="zh-CN" altLang="zh-CN" sz="3200" b="1" kern="100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“哎，你看，那个人真是瘦。”从身边走过的两个中年妇女低声说。</a:t>
            </a:r>
            <a:r>
              <a:rPr lang="zh-CN" altLang="zh-CN" sz="3200" b="1" kern="100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分手后，你又朝我挥了挥手，这让我想到了蚂蚁纤细的触角，不由得扑哧一笑。</a:t>
            </a:r>
            <a:endParaRPr lang="zh-CN" altLang="zh-CN" sz="3200" b="1" kern="100" dirty="0">
              <a:solidFill>
                <a:srgbClr val="6600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矩形 36"/>
          <p:cNvSpPr/>
          <p:nvPr/>
        </p:nvSpPr>
        <p:spPr>
          <a:xfrm>
            <a:off x="1248834" y="323397"/>
            <a:ext cx="265810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情景扩写式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032000" y="3154679"/>
          <a:ext cx="8128000" cy="240030"/>
        </p:xfrm>
        <a:graphic>
          <a:graphicData uri="http://schemas.openxmlformats.org/drawingml/2006/table">
            <a:tbl>
              <a:tblPr/>
              <a:tblGrid>
                <a:gridCol w="81280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790415" y="1218983"/>
            <a:ext cx="10151388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杜甫的《漫成一首》中的第一句“江月去人只数尺”扩展成内容丰富的一段文字。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31742" y="2936338"/>
            <a:ext cx="10234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可以按“月形”、“月色”、“月光”、“月神”进行扩展。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矩形 36"/>
          <p:cNvSpPr/>
          <p:nvPr/>
        </p:nvSpPr>
        <p:spPr>
          <a:xfrm>
            <a:off x="960894" y="852406"/>
            <a:ext cx="102753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一轮明月倒挂在江中，宛如一只银盘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（月形）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白色的光芒如流水一般静静地写在江面上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（月色）</a:t>
            </a:r>
            <a:r>
              <a:rPr lang="zh-CN" altLang="en-US" sz="3200" b="1" kern="1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微风轻拂江水，泛起涟漪丝丝，清波和着银光悠悠飘散，又缓缓聚拢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（月光）</a:t>
            </a:r>
            <a:r>
              <a:rPr lang="zh-CN" altLang="en-US" sz="3200" b="1" kern="1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那银盘飘忽，好似一</a:t>
            </a:r>
            <a:r>
              <a:rPr lang="zh-CN" altLang="en-US" sz="3200" b="1" kern="100" dirty="0" smtClean="0">
                <a:latin typeface="楷体" pitchFamily="49" charset="-122"/>
                <a:ea typeface="楷体" pitchFamily="49" charset="-122"/>
              </a:rPr>
              <a:t>朵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睡莲不胜凉风的娇羞，盈盈一水间，即便在眼前，却只能欣赏，不能把玩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（月神）</a:t>
            </a:r>
            <a:r>
              <a:rPr lang="zh-CN" altLang="en-US" sz="3200" b="1" kern="1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8995" cy="694690"/>
            <a:chOff x="61" y="183"/>
            <a:chExt cx="5337" cy="109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实战演练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193370" y="1069383"/>
            <a:ext cx="9236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（一）回顾读过的诗歌，从中选择一首，将其扩展成白话短文。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236" y="2422925"/>
            <a:ext cx="6382645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《武陵春》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风住尘香花已尽，日晚倦梳头。</a:t>
            </a:r>
          </a:p>
          <a:p>
            <a:pPr algn="ctr">
              <a:lnSpc>
                <a:spcPct val="12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物是人非事事休，欲语泪先流。</a:t>
            </a:r>
          </a:p>
          <a:p>
            <a:pPr algn="ctr">
              <a:lnSpc>
                <a:spcPct val="12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闻说双溪春尚好，也拟泛轻舟，</a:t>
            </a:r>
          </a:p>
          <a:p>
            <a:pPr algn="ctr">
              <a:lnSpc>
                <a:spcPct val="12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只恐双溪舴艋舟，载不动许多愁。</a:t>
            </a:r>
          </a:p>
          <a:p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2" name="Picture 2" descr="http://p2.qhimgs4.com/t017336bdb0bf7ad4cb.jpg"/>
          <p:cNvPicPr>
            <a:picLocks noChangeAspect="1" noChangeArrowheads="1"/>
          </p:cNvPicPr>
          <p:nvPr/>
        </p:nvPicPr>
        <p:blipFill>
          <a:blip r:embed="rId4" cstate="print"/>
          <a:srcRect t="7871" r="5838" b="7244"/>
          <a:stretch>
            <a:fillRect/>
          </a:stretch>
        </p:blipFill>
        <p:spPr bwMode="auto">
          <a:xfrm>
            <a:off x="7083317" y="2092271"/>
            <a:ext cx="3935978" cy="3518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73436" y="364353"/>
            <a:ext cx="1098829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风，轻轻吹过。停了。花，凋零于漫天春景之中，我轻轻捧起一片花瓣，放在心头。</a:t>
            </a:r>
            <a:endParaRPr lang="en-US" altLang="zh-CN" sz="28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梳头吧</a:t>
            </a:r>
            <a:r>
              <a:rPr lang="en-US" altLang="zh-CN" sz="2800" b="1" kern="100" dirty="0" smtClean="0">
                <a:latin typeface="楷体" pitchFamily="49" charset="-122"/>
                <a:ea typeface="楷体" pitchFamily="49" charset="-122"/>
              </a:rPr>
              <a:t>!  </a:t>
            </a: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我拿起梳妆台上小巧的梳子。算了。那一半已随风逝去，梳头又给谁看呢</a:t>
            </a:r>
            <a:r>
              <a:rPr lang="en-US" altLang="zh-CN" sz="2800" b="1" kern="100" dirty="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徒增伤痛罢了。</a:t>
            </a:r>
            <a:endParaRPr lang="en-US" altLang="zh-CN" sz="28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回忆的只有伤痛。为什么</a:t>
            </a:r>
            <a:r>
              <a:rPr lang="en-US" altLang="zh-CN" sz="2800" b="1" kern="100" dirty="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难道我的命该如此吗</a:t>
            </a:r>
            <a:r>
              <a:rPr lang="en-US" altLang="zh-CN" sz="2800" b="1" kern="100" dirty="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难道结局就该如此吗</a:t>
            </a:r>
            <a:r>
              <a:rPr lang="en-US" altLang="zh-CN" sz="2800" b="1" kern="100" dirty="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不想去追忆。</a:t>
            </a: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楷体" pitchFamily="49" charset="-122"/>
                <a:ea typeface="楷体" pitchFamily="49" charset="-122"/>
              </a:rPr>
              <a:t>我，哭了。他走的那一天，我多想抓住他的手，温暖他，不让他睡去，永久地睡去。可他还是走了，消失在我的视线。现在才发现，死亡带走的不只是生命，还有思念。这么多回忆，如何忘记。</a:t>
            </a:r>
            <a:endParaRPr lang="en-US" altLang="zh-CN" sz="2800" b="1" kern="1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83404" y="1150718"/>
            <a:ext cx="105233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隔壁的姐妹来了，她说这次的双溪花展很漂亮呢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那里的春还没有结束，于是，我收拾行装，收拾心情，准备在最后的春天里尽情迷失自己，提醒自己不放弃勇气。</a:t>
            </a:r>
            <a:endParaRPr lang="en-US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可是我犹豫了。恐怕，那一片小小的舴艋舟，装载不了这许多的愁吧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我的心情，它能放得下么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41341" y="1042723"/>
            <a:ext cx="81366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了解什么是扩写，了解扩写的命题形式。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掌握扩写的方法与技巧。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3.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写作实践，实战演练。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881149" y="5762819"/>
            <a:ext cx="2089150" cy="88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650928" y="689084"/>
            <a:ext cx="108333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（二）阅读下面的材料，将其扩写成一篇具体、生动的文章，题目自拟。不少于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600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字。</a:t>
            </a:r>
            <a:endParaRPr lang="zh-CN" altLang="zh-CN" sz="3200" b="1" kern="1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8900" y="2468075"/>
            <a:ext cx="105078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重耳和他的随从在逃难途中，经过卫国，卫文公没有以礼相待。他们从五鹿经过，向乡下人讨饭吃，乡下人给他们土块。重耳大怒，想要用鞭子打那个人。狐偃劝他说：“这是上天赏赐的土地呀！”重耳于是磕头致谢，收下土块，装在车上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8753" y="263471"/>
            <a:ext cx="183255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范文欣赏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3371" y="1869720"/>
            <a:ext cx="98569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春秋时期，晋国的公子重耳逃亡时，由于过于匆忙，盘缠都没带。他们一行经过一路颠簸，终于来到魏国境内。卫文公看到重耳落魄的样子，竟然一时糊涂，没有好好招待他们。他们的钱财、食物都没有得到补给，于是只好继续前行。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4431297" y="989825"/>
            <a:ext cx="224452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向土地跪拜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24731" y="958469"/>
            <a:ext cx="104355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这天，他们一行走到了卫国的五鹿，又累又饿的重耳终于忍不住了，他放下架子向一个农夫乞讨。“敢问大伯，能给我们一些吃的吗？”试想，一个普通农民又有多少粮食去施舍给重耳等几十个人呢？只见那个农夫抬起头看了看他们，低声说了点什么，然后弯下身从地上拾起土块，递给重耳：“拿去，吃吧！”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66427" y="626733"/>
            <a:ext cx="107248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饥饿难耐且近乎绝望的重耳怒气冲天，他气愤地举起鞭子要抽打农夫。狐偃见状，赶忙阻止了重耳。狐偃是谁？他是春秋时期晋国的大臣，重耳的舅舅。狐偃从小陪伴教导重耳，使他养成了良好的性格和品质，学到了很多治理国家的知识。后来，重耳能在短短五年内让晋国在诸侯中重新树立威信，狐偃功不可没， 狐偃的历史贡献十分巨大，他影响的不仅仅是重耳一个人，而是一个时代。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032000" y="3154679"/>
          <a:ext cx="8128000" cy="240030"/>
        </p:xfrm>
        <a:graphic>
          <a:graphicData uri="http://schemas.openxmlformats.org/drawingml/2006/table">
            <a:tbl>
              <a:tblPr/>
              <a:tblGrid>
                <a:gridCol w="81280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619930" y="412161"/>
            <a:ext cx="1072483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只听狐偃说道：“这是上天赏赐的土地呀！说明我们复国在望。”重耳顿悟，心中想到：土，象征土地，他们是表示对我臣服，我应该行礼并接受它。 于是，重耳赶忙向那位农夫拜谢，郑重其事地接过了土块。手捧着土块，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重耳的眼前浮现出这样的画面：他已经结束了流亡生涯，在狐偃、赵衰等人的陪同下，返回晋国，面南即位，他成了威震 一方的霸主！他脚踏着坚实的土地，他的臣民们跪伏着向他行叩拜礼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71226" y="1069384"/>
            <a:ext cx="102805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仔细审视着这块土地，重耳一下子跪伏在大地上，神态庄重地完成了对土地的跪拜！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蓦然间，重耳仿佛浑身有了力量，他转身把土块放到车上，继续前行。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 descr="http://a4.att.hudong.com/47/94/20300000258678133583947225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1112" y="3696345"/>
            <a:ext cx="3688597" cy="2712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3952" y="502747"/>
            <a:ext cx="1125177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点评：</a:t>
            </a:r>
            <a:r>
              <a:rPr lang="en-US" altLang="zh-CN" sz="32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中心明确，重点突出。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文章以“向土地跪拜”为中心事件，依次展开情节，突出了重耳对土地的敬重与敬畏，中心明确。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描写恰当，想象合理。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文章发挥想象，运用恰当的动作、语言、神态、心理 等描写方法，生动展现了人物的性格特点，丰满了人物形象。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898902" y="596095"/>
            <a:ext cx="9918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）阅读下面的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语段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深入思考，将其扩写成一篇议论性文章，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题目自拟。不少于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600</a:t>
            </a:r>
            <a:r>
              <a:rPr lang="zh-CN" altLang="zh-CN" sz="3200" b="1" kern="1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字。</a:t>
            </a:r>
            <a:endParaRPr lang="zh-CN" altLang="zh-CN" sz="3200" b="1" kern="1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4915" y="2402238"/>
            <a:ext cx="107868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“苟有恒，何必三更眠五更起；最无益，莫过一日曝十日寒。”这是明代学者胡居仁撰写的对联，意在勉励自己：做事情贵在持之以恒。持之以恒，就要注重平日积累，而非临时抱佛脚。持之以恒，就要注意坚持，而非一曝十寒。古今中外很多事例都告诉我们，做事情有恒心方能成功。我们在求学、成长的路途上，也应持之以恒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88935" y="1187460"/>
            <a:ext cx="107403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苟有恒，何必三更眠五更起；最无益，莫过一日曝十日寒。”这是明代学者胡居仁撰写的对联，意在勉励自己：做事情贵在持之以恒。　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历览古今中外，我们可以看到，多少仁人志士的成功都是他们经过一遍一遍的努力，持之以恒学习的结果。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36569" y="433953"/>
            <a:ext cx="451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持之以恒，方能成功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881149" y="5762819"/>
            <a:ext cx="2089150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26943" y="466923"/>
            <a:ext cx="1100379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医学家李时珍自小立志学医，对医学难题不断地思索与实践，花了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30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余年完成医学巨著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本草纲目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，终成一代医学名家。</a:t>
            </a: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国画大师齐白石从小刻苦勤奋，对绘画的学习和创作能持之以恒，毕其一生终成一代国画大师！</a:t>
            </a: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戏剧大师莎士比亚的成才故事总是为后人所津津乐道，他自幼家贫，却刻苦勤奋，他不畏世俗和现实的压迫，执着地用他的现实之笔写出了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哈姆莱特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罗密欧与朱丽叶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等不朽的戏剧大作。后人称赞他的剧作“不属于一个时代，而属于所有的世纪”。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881149" y="5762819"/>
            <a:ext cx="2089150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131378" y="1711972"/>
            <a:ext cx="96709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同学们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我们平时的习作常常要求内容充实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感情丰富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要做到这个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扩写就是一项基本功了。这节课我们就来学习扩写。了解下什么是扩写？怎样扩写？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867904" y="654899"/>
            <a:ext cx="10724828" cy="481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我们从以上的故事中，理解了持之以恒勤奋学习的价值。可见持之以恒就会走向成功，相反没有持之以恒精神的人又会是什么结果呢？回顾历史，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“闯王”李自成曾何等勇猛，纵横沙场，所向披靡，只因他刚愎自用，攻陷北京城后紧接称帝，不思进取，贪图享受，毫无忧患意识，停止了攻击的步伐，以至兵败山海关，被害于九宫山。</a:t>
            </a: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我们在学习中同样也是如此，要持之以恒，勇攀高峰，切莫半途而废，轻言放弃。</a:t>
            </a:r>
          </a:p>
        </p:txBody>
      </p:sp>
      <p:pic>
        <p:nvPicPr>
          <p:cNvPr id="5" name="Picture 4" descr="http://bpic.588ku.com/element_origin_min_pic/18/06/10/4b014de9fa655051c6b2cbb4dec48dca.jpg"/>
          <p:cNvPicPr>
            <a:picLocks noChangeAspect="1" noChangeArrowheads="1"/>
          </p:cNvPicPr>
          <p:nvPr/>
        </p:nvPicPr>
        <p:blipFill>
          <a:blip r:embed="rId2" cstate="print"/>
          <a:srcRect l="20267" t="25220" r="19154" b="27218"/>
          <a:stretch>
            <a:fillRect/>
          </a:stretch>
        </p:blipFill>
        <p:spPr bwMode="auto">
          <a:xfrm>
            <a:off x="9350644" y="4804476"/>
            <a:ext cx="2453898" cy="2053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bpic.588ku.com/element_origin_min_pic/18/06/10/4b014de9fa655051c6b2cbb4dec48dca.jpg"/>
          <p:cNvPicPr>
            <a:picLocks noChangeAspect="1" noChangeArrowheads="1"/>
          </p:cNvPicPr>
          <p:nvPr/>
        </p:nvPicPr>
        <p:blipFill>
          <a:blip r:embed="rId2" cstate="print"/>
          <a:srcRect l="20267" t="25220" r="19154" b="27218"/>
          <a:stretch>
            <a:fillRect/>
          </a:stretch>
        </p:blipFill>
        <p:spPr bwMode="auto">
          <a:xfrm>
            <a:off x="9350644" y="4804476"/>
            <a:ext cx="2453898" cy="2053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898904" y="768357"/>
            <a:ext cx="103838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我不是诗人，不能用优美的诗句讴歌我的学业；我不是学者，不能用深邃的思想思考我的人生价值；我也不是歌手，不能用动听的歌声歌颂我的学习岗位。然而，我是一名平凡的中学生，我要用质朴的语言，构筑我心中最美好的诗篇，我要用炽热的青春去谱写生命的华彩乐章，我更要用持之以恒的学习精神去实现自己的奋斗目标！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扩写的概念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978113" y="1173220"/>
          <a:ext cx="10180665" cy="4437166"/>
        </p:xfrm>
        <a:graphic>
          <a:graphicData uri="http://schemas.openxmlformats.org/drawingml/2006/table">
            <a:tbl>
              <a:tblPr/>
              <a:tblGrid>
                <a:gridCol w="10180665"/>
              </a:tblGrid>
              <a:tr h="4437166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“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扩写</a:t>
                      </a: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”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是把一段话</a:t>
                      </a: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或一篇较短</a:t>
                      </a: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内容较概括的文章</a:t>
                      </a: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扩展生发成篇幅较长、内容丰满、生动形象的文章的写作方式</a:t>
                      </a:r>
                      <a:r>
                        <a:rPr lang="zh-CN" sz="3200" b="1" kern="1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endParaRPr lang="en-US" altLang="zh-CN" sz="3200" b="1" kern="1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latin typeface="楷体" pitchFamily="49" charset="-122"/>
                          <a:ea typeface="楷体" pitchFamily="49" charset="-122"/>
                        </a:rPr>
                        <a:t>“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扩写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”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练习提供的材料是一段文字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要对这段文字进行扩写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则必须先看懂这段文字的意思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然后围绕中心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抓住重点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展开想象</a:t>
                      </a:r>
                      <a:r>
                        <a:rPr lang="en-US" sz="3200" b="1" kern="100" dirty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3200" b="1" kern="100" dirty="0">
                          <a:latin typeface="楷体" pitchFamily="49" charset="-122"/>
                          <a:ea typeface="楷体" pitchFamily="49" charset="-122"/>
                        </a:rPr>
                        <a:t>进行作文。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/>
        </p:nvGrpSpPr>
        <p:grpSpPr>
          <a:xfrm>
            <a:off x="64135" y="158750"/>
            <a:ext cx="4430395" cy="654050"/>
            <a:chOff x="101" y="250"/>
            <a:chExt cx="6977" cy="1030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5734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扩写的技巧、方法</a:t>
              </a:r>
              <a:endParaRPr lang="zh-CN" altLang="zh-CN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矩形 58"/>
          <p:cNvSpPr/>
          <p:nvPr/>
        </p:nvSpPr>
        <p:spPr>
          <a:xfrm>
            <a:off x="1535208" y="113656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要忠于原文。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09231" y="1984670"/>
            <a:ext cx="101875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扩写时，要准确把握原文的中心思想，把握原文的主要内容，遵循原文的体裁，在此基础上发散思维，大胆创造，为原文“添砖加瓦”。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5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7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矩形 58"/>
          <p:cNvSpPr/>
          <p:nvPr/>
        </p:nvSpPr>
        <p:spPr>
          <a:xfrm>
            <a:off x="1287237" y="62512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抓住扩写点。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90412" y="1674704"/>
            <a:ext cx="105543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一篇文章里，并不是每一句话、每段文字都需要扩写，不要平均用力，而根据表达中心的需要，找出原文中的关键语句、合适的点进行扩充。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5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7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矩形 58"/>
          <p:cNvSpPr/>
          <p:nvPr/>
        </p:nvSpPr>
        <p:spPr>
          <a:xfrm>
            <a:off x="1495284" y="873094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要注意文章内容的一致和连贯。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1" name="表格 60"/>
          <p:cNvGraphicFramePr>
            <a:graphicFrameLocks noGrp="1"/>
          </p:cNvGraphicFramePr>
          <p:nvPr/>
        </p:nvGraphicFramePr>
        <p:xfrm>
          <a:off x="2032000" y="3154679"/>
          <a:ext cx="8128000" cy="240030"/>
        </p:xfrm>
        <a:graphic>
          <a:graphicData uri="http://schemas.openxmlformats.org/drawingml/2006/table">
            <a:tbl>
              <a:tblPr/>
              <a:tblGrid>
                <a:gridCol w="81280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1" name="矩形 70"/>
          <p:cNvSpPr/>
          <p:nvPr/>
        </p:nvSpPr>
        <p:spPr>
          <a:xfrm>
            <a:off x="743919" y="1814188"/>
            <a:ext cx="98879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人称和语气要保持前后一致，情节的发展或论述的推进要合乎逻辑，要有必要的过渡，增添的细节要和全文相协调，避免枝大于干。 </a:t>
            </a:r>
            <a:endParaRPr lang="zh-CN" altLang="zh-CN" sz="3200" b="1" kern="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5" name="组合 54"/>
          <p:cNvGrpSpPr/>
          <p:nvPr/>
        </p:nvGrpSpPr>
        <p:grpSpPr>
          <a:xfrm>
            <a:off x="138430" y="118745"/>
            <a:ext cx="4015111" cy="694055"/>
            <a:chOff x="218" y="187"/>
            <a:chExt cx="6127" cy="1093"/>
          </a:xfrm>
        </p:grpSpPr>
        <p:sp>
          <p:nvSpPr>
            <p:cNvPr id="5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文本框 3"/>
            <p:cNvSpPr txBox="1"/>
            <p:nvPr/>
          </p:nvSpPr>
          <p:spPr>
            <a:xfrm>
              <a:off x="1344" y="359"/>
              <a:ext cx="5001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扩写的命题形式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1419903" y="865839"/>
            <a:ext cx="327685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词语扩写式。</a:t>
            </a:r>
            <a:r>
              <a:rPr lang="en-US" altLang="zh-CN" sz="3200" b="1" kern="1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16245" y="1711971"/>
            <a:ext cx="99550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spcAft>
                <a:spcPts val="0"/>
              </a:spcAft>
            </a:pP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用“童年，风筝，天空”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kern="100" dirty="0" smtClean="0">
                <a:latin typeface="楷体" pitchFamily="49" charset="-122"/>
                <a:ea typeface="楷体" pitchFamily="49" charset="-122"/>
              </a:rPr>
              <a:t>三个词扩写成一段字，描绘一个画面六十字左右 。</a:t>
            </a:r>
            <a:r>
              <a:rPr lang="en-US" altLang="zh-CN" sz="3200" b="1" kern="1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b="1" kern="1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314" name="Picture 2" descr="http://hbimg.b0.upaiyun.com/423e90254780b5b79a71974598690564d70c83df198bd-Ld8SAa_fw658"/>
          <p:cNvPicPr>
            <a:picLocks noChangeAspect="1" noChangeArrowheads="1"/>
          </p:cNvPicPr>
          <p:nvPr/>
        </p:nvPicPr>
        <p:blipFill>
          <a:blip r:embed="rId3" cstate="print"/>
          <a:srcRect b="8249"/>
          <a:stretch>
            <a:fillRect/>
          </a:stretch>
        </p:blipFill>
        <p:spPr bwMode="auto">
          <a:xfrm>
            <a:off x="2510725" y="2727703"/>
            <a:ext cx="7013253" cy="36730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3735" y="370516"/>
            <a:ext cx="1045102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孩提时代，村东头有条河，河边有大片的河堤草滩，空中也没什么电线。每当清明时节，村里的小伙伴们经常拿着自制的简易风筝，手持缠线棒来村东放风筝。彼此之间自发组织比赛，比谁的风筝外形好看，比谁的风筝放得高飞得远，比谁的风筝在空中持续时间长。我哥哥制作的八角形风筝个头大，放飞时，拿风筝的人会比较吃力。我每回都是义不容辞地沿着田埂狂奔，虽说回回跑得气喘吁吁，上气不接下气，却也心甘情愿乐此不疲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随着奔跑速度的加快，风筝腾空而起，越过头顶，抬眼四望，蔚蓝的天空，纸鸢翻飞，好一幅乡村春景！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3636</Words>
  <Application>Microsoft Office PowerPoint</Application>
  <PresentationFormat>自定义</PresentationFormat>
  <Paragraphs>79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Administrator</cp:lastModifiedBy>
  <cp:revision>58</cp:revision>
  <dcterms:created xsi:type="dcterms:W3CDTF">2017-08-12T10:14:00Z</dcterms:created>
  <dcterms:modified xsi:type="dcterms:W3CDTF">2019-05-10T05:52:40Z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  <property fmtid="{D5CDD505-2E9C-101B-9397-08002B2CF9AE}" pid="3" name="KSORubyTemplateID">
    <vt:lpwstr>21</vt:lpwstr>
  </property>
</Properties>
</file>