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sldIdLst>
    <p:sldId id="273" r:id="rId2"/>
    <p:sldId id="288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68" r:id="rId13"/>
    <p:sldId id="369" r:id="rId14"/>
    <p:sldId id="335" r:id="rId15"/>
    <p:sldId id="292" r:id="rId16"/>
    <p:sldId id="370" r:id="rId17"/>
    <p:sldId id="357" r:id="rId18"/>
    <p:sldId id="352" r:id="rId19"/>
    <p:sldId id="353" r:id="rId20"/>
    <p:sldId id="354" r:id="rId21"/>
    <p:sldId id="355" r:id="rId22"/>
    <p:sldId id="356" r:id="rId23"/>
    <p:sldId id="371" r:id="rId24"/>
    <p:sldId id="358" r:id="rId25"/>
    <p:sldId id="359" r:id="rId26"/>
    <p:sldId id="360" r:id="rId27"/>
    <p:sldId id="361" r:id="rId28"/>
    <p:sldId id="362" r:id="rId29"/>
    <p:sldId id="363" r:id="rId30"/>
    <p:sldId id="364" r:id="rId31"/>
    <p:sldId id="365" r:id="rId32"/>
    <p:sldId id="366" r:id="rId33"/>
    <p:sldId id="367" r:id="rId34"/>
    <p:sldId id="372" r:id="rId35"/>
    <p:sldId id="373" r:id="rId36"/>
    <p:sldId id="374" r:id="rId37"/>
    <p:sldId id="375" r:id="rId38"/>
    <p:sldId id="376" r:id="rId39"/>
    <p:sldId id="377" r:id="rId40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BA7E0"/>
    <a:srgbClr val="286191"/>
    <a:srgbClr val="5D1B79"/>
    <a:srgbClr val="7D4794"/>
    <a:srgbClr val="AE8EBD"/>
    <a:srgbClr val="008D3F"/>
    <a:srgbClr val="006A00"/>
    <a:srgbClr val="005326"/>
    <a:srgbClr val="316A2C"/>
    <a:srgbClr val="66A96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014" autoAdjust="0"/>
    <p:restoredTop sz="90760" autoAdjust="0"/>
  </p:normalViewPr>
  <p:slideViewPr>
    <p:cSldViewPr snapToGrid="0">
      <p:cViewPr>
        <p:scale>
          <a:sx n="100" d="100"/>
          <a:sy n="100" d="100"/>
        </p:scale>
        <p:origin x="-1134" y="-20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zoom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792481" y="1816710"/>
            <a:ext cx="471154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专题六</a:t>
            </a:r>
            <a:r>
              <a:rPr lang="zh-CN" altLang="en-US" sz="32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3200" b="1" dirty="0" smtClean="0"/>
              <a:t>语句衔接与排序</a:t>
            </a:r>
            <a:endParaRPr lang="zh-CN" altLang="en-US" sz="32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中考真题纵览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9" name="文本框 18"/>
          <p:cNvSpPr txBox="1"/>
          <p:nvPr/>
        </p:nvSpPr>
        <p:spPr>
          <a:xfrm>
            <a:off x="618963" y="1294627"/>
            <a:ext cx="7918847" cy="2981192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 </a:t>
            </a:r>
            <a:r>
              <a:rPr lang="en-US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[2018</a:t>
            </a:r>
            <a:r>
              <a:rPr lang="en-US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盐城</a:t>
            </a:r>
            <a:r>
              <a:rPr lang="en-US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 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下列句子顺序排列最恰当的一项是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(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)(2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“智能高铁”列车具备工作状态自感知、运行故障自诊断、导向安全自决策等功能。</a:t>
            </a: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“智能高铁”是近两年来突然兴起的一个概念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是未来中国高铁发展的主要方向之一。</a:t>
            </a: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③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同时将实现全面电子客票、全程畅通出行、智能引导等综合运输服务。</a:t>
            </a: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④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最终实现我国高铁的智能化。</a:t>
            </a: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⑤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按照铁路专家的解释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“智能高铁”是利用大数据、北斗定位、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5G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通讯等先进技术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将新一代信息技术与高铁技术集成融合。</a:t>
            </a: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A.⑤①③②④	B.⑤③②①④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C.②③④①⑤	D.②⑤①③④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中考真题纵览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0" name="文本框 6"/>
          <p:cNvSpPr txBox="1"/>
          <p:nvPr/>
        </p:nvSpPr>
        <p:spPr>
          <a:xfrm>
            <a:off x="858130" y="1336869"/>
            <a:ext cx="5880295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】D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5"/>
          <p:cNvSpPr txBox="1"/>
          <p:nvPr/>
        </p:nvSpPr>
        <p:spPr>
          <a:xfrm>
            <a:off x="857401" y="1849949"/>
            <a:ext cx="7344063" cy="132727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这是一段说明性文字。解答时要先明确语段要说明的内容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确定写作的顺序。本段文字主要意思为“智能高铁”的特点及未来发展。通读五句话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我们可发现第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句提出说明对象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⑤①③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句子主要说明“智能高铁”的特点及功能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句用“同时将实现”可见其叙述在功能之后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④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句用“最终实现”说明了其表述要在第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句之后。所以选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中考真题纵览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9" name="文本框 18"/>
          <p:cNvSpPr txBox="1"/>
          <p:nvPr/>
        </p:nvSpPr>
        <p:spPr>
          <a:xfrm>
            <a:off x="618963" y="1294627"/>
            <a:ext cx="7918847" cy="3627522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6. </a:t>
            </a:r>
            <a:r>
              <a:rPr lang="en-US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[2018</a:t>
            </a:r>
            <a:r>
              <a:rPr lang="en-US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桂林</a:t>
            </a:r>
            <a:r>
              <a:rPr lang="en-US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 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下面语句的排列顺序恰当的一项是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(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)(2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显然过于狭隘和短视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不宜提倡。</a:t>
            </a: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这样的立志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既有利于社会进步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又可充分发挥个人的积极性与特长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值得大力倡导。</a:t>
            </a: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③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何谓立志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如何立志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答案见仁见智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人言人殊。</a:t>
            </a: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④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在这个大前提下寻找个人的兴趣点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然后确定志向。</a:t>
            </a: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⑤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一些人立志只注重个人利益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或者纯凭个人志趣。</a:t>
            </a: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⑥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一些人在立志时则首先考虑国家和人民的需要。</a:t>
            </a: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A.③⑤①⑥④②	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B.③⑥④②⑤①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C.⑤④①⑥②③	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D.⑤①④⑥②③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中考真题纵览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0" name="文本框 6"/>
          <p:cNvSpPr txBox="1"/>
          <p:nvPr/>
        </p:nvSpPr>
        <p:spPr>
          <a:xfrm>
            <a:off x="858130" y="1336869"/>
            <a:ext cx="5880295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】A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5"/>
          <p:cNvSpPr txBox="1"/>
          <p:nvPr/>
        </p:nvSpPr>
        <p:spPr>
          <a:xfrm>
            <a:off x="857401" y="1849949"/>
            <a:ext cx="7344063" cy="132727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通读语句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发现第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句是问句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也是领起句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排在首位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然后此句中的“见仁见智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人言人殊”引出下文的两种不同立志态度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由此排除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CD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两项。其中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⑤①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内容上是承接关系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否定了重视个人利益的立志。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⑥④②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三句语义相关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强调一些人首先考虑国家和人民的需要以及意义。所以选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考点技法突破</a:t>
              </a: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0" name="文本框 9"/>
          <p:cNvSpPr txBox="1"/>
          <p:nvPr/>
        </p:nvSpPr>
        <p:spPr>
          <a:xfrm>
            <a:off x="548994" y="1221028"/>
            <a:ext cx="8021780" cy="42029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73226" y="1329705"/>
            <a:ext cx="1840816" cy="318924"/>
          </a:xfrm>
          <a:prstGeom prst="rect">
            <a:avLst/>
          </a:prstGeom>
        </p:spPr>
        <p:txBody>
          <a:bodyPr wrap="square" lIns="36000" tIns="36000" rIns="36000" bIns="36000">
            <a:spAutoFit/>
          </a:bodyPr>
          <a:lstStyle/>
          <a:p>
            <a:r>
              <a:rPr lang="zh-CN" altLang="en-US" sz="1600" b="1" spc="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</a:t>
            </a:r>
            <a:r>
              <a:rPr lang="en-US" altLang="zh-CN" sz="1600" b="1" spc="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b="1" spc="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句子衔接</a:t>
            </a:r>
            <a:endParaRPr lang="zh-CN" altLang="en-US" sz="1600" b="1" spc="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16"/>
          <p:cNvGrpSpPr/>
          <p:nvPr/>
        </p:nvGrpSpPr>
        <p:grpSpPr>
          <a:xfrm>
            <a:off x="589851" y="1844207"/>
            <a:ext cx="1094096" cy="288147"/>
            <a:chOff x="2074963" y="4295094"/>
            <a:chExt cx="2558949" cy="673937"/>
          </a:xfrm>
        </p:grpSpPr>
        <p:pic>
          <p:nvPicPr>
            <p:cNvPr id="18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74963" y="4329310"/>
              <a:ext cx="2558949" cy="59745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9" name="矩形 18"/>
            <p:cNvSpPr/>
            <p:nvPr/>
          </p:nvSpPr>
          <p:spPr>
            <a:xfrm>
              <a:off x="2347554" y="4295094"/>
              <a:ext cx="2089643" cy="673937"/>
            </a:xfrm>
            <a:prstGeom prst="rect">
              <a:avLst/>
            </a:prstGeom>
          </p:spPr>
          <p:txBody>
            <a:bodyPr wrap="none" lIns="36000" tIns="36000" rIns="36000" bIns="36000">
              <a:spAutoFit/>
            </a:bodyPr>
            <a:lstStyle/>
            <a:p>
              <a:r>
                <a:rPr lang="zh-CN" altLang="en-US" sz="1400" spc="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技法精讲</a:t>
              </a:r>
              <a:endParaRPr lang="en-US" altLang="zh-CN" sz="1400" spc="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1" name="文本框 6"/>
          <p:cNvSpPr txBox="1"/>
          <p:nvPr/>
        </p:nvSpPr>
        <p:spPr>
          <a:xfrm>
            <a:off x="618399" y="2300213"/>
            <a:ext cx="8021780" cy="168853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作答语句衔接题方法</a:t>
            </a: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确定结构是否照应</a:t>
            </a: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语句间的照应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包括内容上的前后照应以及语序上的前后照应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包括答句与问句间的照应、上下句词语间的照应、前后句式间的照应等。文段中往往有些隐蔽性的暗示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找出这些带有暗示的关键词句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题目便可迎刃而解。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2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73226" y="1018119"/>
            <a:ext cx="8021780" cy="261993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观察主语是否相同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语意是否连贯</a:t>
            </a: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一般来说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题干中所给文字往往保持共同话题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即以某一陈述对象为中心。陈述对象的主语若一致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则语段的陈述话题、说明中心、议论角度也就相应一致。同时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上下文在语意上也会关系密切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相互呼应。</a:t>
            </a: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根据这些特点我们可以在把握句子整体意义的基础上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把握关键词、关键句来解答衔接题。</a:t>
            </a: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看语境是否相符</a:t>
            </a: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对于写景复句或语段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要注意语境因素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分析景物、情调、写法的特点。景物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有远近、动静的不同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色彩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有鲜明、暗淡的区别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气氛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有热烈、冷清之分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视角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有高低、俯仰之异。常用的判断角度有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:①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感情色彩一致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;②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风格情调一致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;③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语体风格一致。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73226" y="1018119"/>
            <a:ext cx="8021780" cy="132727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判断事理是否相承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顺序是否合理</a:t>
            </a: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句子衔接首先是意思表达要符合客观事理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合乎思维规律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即合乎逻辑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否则上下句在事理上就会出现“裂痕”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衔接不上。常见的顺序有时间顺序、空间顺序、逻辑顺序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从句子间的逻辑关系来看又有因果关系、总分关系、条件关系、递进关系、转折关系、并列关系等。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548994" y="1221028"/>
            <a:ext cx="8021780" cy="42029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73226" y="935801"/>
            <a:ext cx="1840816" cy="318924"/>
          </a:xfrm>
          <a:prstGeom prst="rect">
            <a:avLst/>
          </a:prstGeom>
        </p:spPr>
        <p:txBody>
          <a:bodyPr wrap="square" lIns="36000" tIns="36000" rIns="36000" bIns="36000">
            <a:spAutoFit/>
          </a:bodyPr>
          <a:lstStyle/>
          <a:p>
            <a:r>
              <a:rPr lang="zh-CN" altLang="en-US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</a:t>
            </a:r>
            <a:r>
              <a:rPr lang="en-US" altLang="zh-CN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600" b="1" spc="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句子排序</a:t>
            </a:r>
          </a:p>
        </p:txBody>
      </p:sp>
      <p:grpSp>
        <p:nvGrpSpPr>
          <p:cNvPr id="5" name="组合 16"/>
          <p:cNvGrpSpPr/>
          <p:nvPr/>
        </p:nvGrpSpPr>
        <p:grpSpPr>
          <a:xfrm>
            <a:off x="623102" y="1486115"/>
            <a:ext cx="1094096" cy="288147"/>
            <a:chOff x="2074963" y="4295094"/>
            <a:chExt cx="2558949" cy="673937"/>
          </a:xfrm>
        </p:grpSpPr>
        <p:pic>
          <p:nvPicPr>
            <p:cNvPr id="18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74963" y="4329310"/>
              <a:ext cx="2558949" cy="59745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9" name="矩形 18"/>
            <p:cNvSpPr/>
            <p:nvPr/>
          </p:nvSpPr>
          <p:spPr>
            <a:xfrm>
              <a:off x="2347554" y="4295094"/>
              <a:ext cx="2089643" cy="673937"/>
            </a:xfrm>
            <a:prstGeom prst="rect">
              <a:avLst/>
            </a:prstGeom>
          </p:spPr>
          <p:txBody>
            <a:bodyPr wrap="none" lIns="36000" tIns="36000" rIns="36000" bIns="36000">
              <a:spAutoFit/>
            </a:bodyPr>
            <a:lstStyle/>
            <a:p>
              <a:r>
                <a:rPr lang="zh-CN" altLang="en-US" sz="1400" spc="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技法精讲</a:t>
              </a:r>
              <a:endParaRPr lang="en-US" altLang="zh-CN" sz="1400" spc="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1" name="文本框 6"/>
          <p:cNvSpPr txBox="1"/>
          <p:nvPr/>
        </p:nvSpPr>
        <p:spPr>
          <a:xfrm>
            <a:off x="635024" y="2084081"/>
            <a:ext cx="8021780" cy="2658026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作答语句排序题方法</a:t>
            </a: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辨别文体</a:t>
            </a: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首先要认真阅读语段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明确体裁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因为不同体裁的文章思路也会有所不同。</a:t>
            </a: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记叙性语段</a:t>
            </a: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记叙类的句序常常以时间、空间或事情的发展过程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起因、经过和结果为顺序。以时间为序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应抓住表示时间的词语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以空间位置为序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应分析每句话里的方位词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然后按从上到下、从左到右、从外到内等顺序排列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以事件发展的先后为序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往往叙述了一件完整的事或者活动的具体过程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那么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我们就可以按事情发展的先后顺序来排列。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2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73226" y="1018119"/>
            <a:ext cx="8021780" cy="330435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</a:t>
            </a:r>
            <a:r>
              <a:rPr lang="en-US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下列填写在横线上的语句顺序最恰当的一项是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(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这次到黄山看日出。凌晨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我挤在人群的后面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同大家一样向着东方翘首仰望。天是晴的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但在东方的日出处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却有一线烟云。</a:t>
            </a:r>
            <a:r>
              <a:rPr lang="en-US" sz="1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一转眼间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它就涌了出来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顶端是深紫色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中间一段深红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下端一大段深黄。 </a:t>
            </a: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最初只显得比别处稍亮一点而已。</a:t>
            </a: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③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须臾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彩云渐红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朝日露出了月牙似的一点。</a:t>
            </a: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④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然后立刻就霞光万道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白云为霞光所照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成了金色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宛如万朵金莲飘悬空中。</a:t>
            </a: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A.①④③②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B.②③①④ 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C.②③④①	                D.②①③④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61208" y="1753574"/>
            <a:ext cx="7832552" cy="1004112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通读语段后发现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该段叙述的是在黄山看日出时烟云的变化。结合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个选项句中“一转眼间”“最初”“须臾”“然后立刻”几个词语可判断这道题是按时间的推移顺序排列的。排列时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可以根据关键词确定语序。正确选项为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中考真题纵览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9" name="文本框 18"/>
          <p:cNvSpPr txBox="1"/>
          <p:nvPr/>
        </p:nvSpPr>
        <p:spPr>
          <a:xfrm>
            <a:off x="585713" y="1432754"/>
            <a:ext cx="7918847" cy="330435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en-US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[2018</a:t>
            </a:r>
            <a:r>
              <a:rPr lang="en-US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兰州</a:t>
            </a:r>
            <a:r>
              <a:rPr lang="en-US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 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依次填入下面横线处的句子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最恰当的一项是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(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)(3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文化类节目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经典咏流传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》“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和诗以歌”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将古典诗词配以现代流行音乐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带领观众在唱作歌手的演绎中领略诗词之美、音乐之美。它之所以赢得多方赞誉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经典咏流传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在最恰当的时刻像一股清泉注入观众的内心。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不得不说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现代观众对文化的需求更加迫切</a:t>
            </a: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不仅在于其用流行音乐包装了古典诗词</a:t>
            </a: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③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源于古诗词中穿越时空的精神传承</a:t>
            </a: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④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更是源于古诗词本身的深厚内涵</a:t>
            </a: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A.③④②①	B.②③④①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C.②④③①	D.③①②④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73226" y="1018119"/>
            <a:ext cx="8021780" cy="2296774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说明性语段</a:t>
            </a:r>
          </a:p>
          <a:p>
            <a:pPr indent="457200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解题时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首先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应明确语段的说明对象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明确说明的顺序。其次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在明确说明顺序的前提下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按照说明顺序进行排序。时间顺序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按照事理发展过程的先后来介绍某一事物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凡是事物的发展变化都离不开时间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如说明生产技术、产品制作、技术方法、历史发展、动植物生长等。空间顺序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按照事物空间存在的方式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或从外到内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或从上到下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或从整体到局部来加以介绍。逻辑顺序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按照事物、事理的内在逻辑关系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或由个别到一般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或由具体到抽象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或由主要到次要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或由现象到本质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或由概括到具体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或由整体到局部来介绍。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73226" y="1018119"/>
            <a:ext cx="8021780" cy="233486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</a:t>
            </a:r>
            <a:r>
              <a:rPr lang="en-US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下列句子排序最恰当的一项是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(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从龙口里垂下一颗银白色大圆珠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周围环绕着六颗小珠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龙头、宝珠正对着下面的宝座。</a:t>
            </a: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大殿正中是一个约两米高的朱漆方台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上面安放着金漆雕龙宝座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背后是雕龙屏。</a:t>
            </a: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③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方台两旁有六根高大的蟠龙金柱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每根大柱上盘绕着矫健的金龙。</a:t>
            </a: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④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仰望殿顶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中央藻井有一条巨大的雕金蟠龙。 </a:t>
            </a: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A.②③④①	B.①④②③ 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C.②④③①	D.①④③② 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61208" y="1753574"/>
            <a:ext cx="7832552" cy="1004112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本题所给语段属于说明性文字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主要介绍了大殿的内部装饰。文字在介绍时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采用了先由中间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(②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大殿正中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到两边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(③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方台两旁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再由上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(④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殿顶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到下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(①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正对着下面的宝座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的空间顺序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思路非常清晰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所以选项最恰当的是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 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73226" y="1018119"/>
            <a:ext cx="8021780" cy="1973608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议论性语段</a:t>
            </a:r>
          </a:p>
          <a:p>
            <a:pPr indent="457200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议论语段的句序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常常把观点句放在前面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把材料句放在中间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把总结句放在后面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结构形式为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提出论点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分析论点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总结论点。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解题时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首先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要确定文段属于议论文体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弄清语段谈论的中心论点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其次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从“提出论点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分析论点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总结论点”这一角度切入解题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顺序为“论点→对论点的证明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分论点或论据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→对论据的总结”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其中“对论据的总结”部分的顺序一般可以由结论句中的相关词语的顺序来决定。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73226" y="1018119"/>
            <a:ext cx="8021780" cy="233486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</a:t>
            </a:r>
            <a:r>
              <a:rPr lang="en-US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下面这段文字的恰当顺序是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(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核能可以用来发电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也可以用来制造原子弹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基因工程可以用来治病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也可以用来毁灭人类。</a:t>
            </a: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如果从事科学技术工作而缺乏人文关怀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就有可能迷失方向。</a:t>
            </a: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③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科学技术就像一把双刃剑。</a:t>
            </a: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④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它在给我们带来福音的同时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也制造了一些麻烦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如环境污染、生态破坏、资源短缺等社会问题。</a:t>
            </a: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A.②①④③	B.③④①②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C.③②①④	D.①④②③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61208" y="1753574"/>
            <a:ext cx="7832552" cy="1365365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不难看出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题目给出的是一段议论性的文字。解答本题的关键是找出这段文字的论点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通读材料不难发现第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句是论点。接着再分析这段文字的论证思路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句提出论点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句和第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④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句从正反两方面举例论证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④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句打头的“它”指代“双刃剑”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所以第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④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句应紧承第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排在第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句前面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句是结论句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应排在最后。所以上面这段文字的恰当顺序是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73226" y="1018119"/>
            <a:ext cx="8021780" cy="326627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借助关键词</a:t>
            </a:r>
          </a:p>
          <a:p>
            <a:pPr indent="457200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语段中的某些词语往往是理清句子含义和先后次序的重要标志词。这些标志词包括关联词语、指示性代词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也包括时序、次序、总括和举例解释等过渡性词语。我们就可以利用这一点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来帮助我们快速确定语句的顺序。</a:t>
            </a:r>
          </a:p>
          <a:p>
            <a:pPr indent="457200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关联词语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虽然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但是、不仅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而且、只要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就、因此、所以、然而、可是等。</a:t>
            </a:r>
          </a:p>
          <a:p>
            <a:pPr indent="457200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代词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这、这里、这些、这时、那、那里、那些、那时、我、你、他、其中、此、彼等。</a:t>
            </a:r>
          </a:p>
          <a:p>
            <a:pPr indent="457200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③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暗示性词语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也、又、再、一方面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另一方面、同时、过去、现在、例如、可见、首先、其次等。 </a:t>
            </a:r>
          </a:p>
          <a:p>
            <a:pPr indent="457200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④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重复出现的词语。</a:t>
            </a:r>
          </a:p>
          <a:p>
            <a:pPr indent="457200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⑤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具有指示性的标点符号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冒号、分号、破折号等。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73226" y="807099"/>
            <a:ext cx="8021780" cy="2658026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</a:t>
            </a:r>
            <a:r>
              <a:rPr lang="en-US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下列各句排序正确的一项是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(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清风拂过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细纱在空中荡开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又滑下来。</a:t>
            </a: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这雨丝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是漓江之畔的苗女刚刚从碧水中拎起的那缕柔柔细细的纱。</a:t>
            </a: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③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然后悄悄洒向扁舟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洒向村落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洒向群山。</a:t>
            </a: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④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她伸展开手臂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轻轻地把细纱挂向云端。</a:t>
            </a: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⑤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春雨如丝。 </a:t>
            </a: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A.⑤①②④③	B.⑤②④③① 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C.⑤②④①③	D.⑤①④②③ 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61208" y="1753574"/>
            <a:ext cx="7832552" cy="1650443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我们先来看第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句话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这句话中有一个代词“这”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搞清了“这”指代的内容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就可判断出第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句话应排在哪句话的后面。通读题目给出的五句话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不难知道“这”指代“春雨”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可见第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句应排在第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⑤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句的后面。接着看第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④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句话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这句话中有一个代词“她”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通读材料可以知道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“她”指代的是苗女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所以第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④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句应排在第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句的后面。最后再看第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句和第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因为第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句以“然后”打头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所以第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句应跟在第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句的后面。根据以上分析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我们很快就可确定正确选项为 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73226" y="1018119"/>
            <a:ext cx="8021780" cy="132727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寻找关键句</a:t>
            </a:r>
          </a:p>
          <a:p>
            <a:pPr indent="457200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要保持语言的连贯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首先要注意保持话题的统一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使各句围绕着一个共同的中心。做排序题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要明确材料的中心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思考材料是围绕什么中心展开的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抓住了中心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就抓住了要害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对句序的认识就会由暗到明。抓住了中心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我们就可以根据中心句或总领句来确定首句或尾句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然后依此快速排定语序。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中考真题纵览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0" name="文本框 6"/>
          <p:cNvSpPr txBox="1"/>
          <p:nvPr/>
        </p:nvSpPr>
        <p:spPr>
          <a:xfrm>
            <a:off x="858130" y="1336869"/>
            <a:ext cx="5880295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】C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5"/>
          <p:cNvSpPr txBox="1"/>
          <p:nvPr/>
        </p:nvSpPr>
        <p:spPr>
          <a:xfrm>
            <a:off x="857401" y="1849949"/>
            <a:ext cx="7344063" cy="1365365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通读句子抓关键词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我们发现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②④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句中的关联词语“不仅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更是”提示出这两句承接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而且这两句是对原文“它之所以赢得多方赞誉”的原因的分析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要放在前面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,③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句紧承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④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,①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句解释了现代观众对文化需求迫切是因为古诗词的深厚内涵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和原文的尾句衔接紧密。所以选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73226" y="807099"/>
            <a:ext cx="8021780" cy="2658026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</a:t>
            </a:r>
            <a:r>
              <a:rPr lang="en-US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把下列句子组成语意连贯的语段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排序恰当的一项是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(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到近处看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有的修直挺拔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好似当年山头的岗哨。</a:t>
            </a: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有的看来出世还不久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却也亭亭玉立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别有一番神采。</a:t>
            </a: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③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有的密密麻麻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好似埋伏在深坳里的奇兵。</a:t>
            </a: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④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从远处看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郁郁苍苍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重重叠叠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望不到头。</a:t>
            </a: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⑤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井冈山五百里林海里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使人难忘的是毛竹。</a:t>
            </a: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A.⑤④①③②	B.④①③②⑤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C.⑤①④②③	D.①④②③⑤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61208" y="1753574"/>
            <a:ext cx="7832552" cy="132727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通读材料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我们可以知道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材料描写的对象是井冈山的毛竹。据此我们可以快速判定第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⑤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句话是这则材料的总领句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应排在最前面。利用排除法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我们可以排除两个错误选项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。再根据人们观察事物先远后近的习惯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我们可以确定第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④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句应排在第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句的前面。这样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我们又可排除选项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剩下的选项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才是正确答案。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spc="200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随堂巩固训练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0" name="文本框 9"/>
          <p:cNvSpPr txBox="1"/>
          <p:nvPr/>
        </p:nvSpPr>
        <p:spPr>
          <a:xfrm>
            <a:off x="548994" y="1221028"/>
            <a:ext cx="8021780" cy="42029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6"/>
          <p:cNvSpPr txBox="1"/>
          <p:nvPr/>
        </p:nvSpPr>
        <p:spPr>
          <a:xfrm>
            <a:off x="585148" y="1337812"/>
            <a:ext cx="8021780" cy="2658026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en-US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[2018</a:t>
            </a:r>
            <a:r>
              <a:rPr lang="en-US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江西</a:t>
            </a:r>
            <a:r>
              <a:rPr lang="en-US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 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给空缺处选填语句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最恰当的一项是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(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)(2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元阳的哈尼梯田依山顺势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层层叠叠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连绵向上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直通云海。无论登上哪座山顶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绕着山路转一圈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每个角度都能见到不一样的梯田。</a:t>
            </a:r>
            <a:r>
              <a:rPr lang="zh-CN" altLang="en-US" sz="1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春季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微风过处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梯田波光粼粼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像极了木刻年画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夏季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禾苗生长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梯田青翠欲滴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自是清新水彩画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然而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哈尼梯田的模样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却受到季节因素的影响。</a:t>
            </a: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不过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哈尼梯田是什么样子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更取决于你在什么季节看到它。</a:t>
            </a: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是啊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“横看成岭侧成峰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远近高低各不同”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D.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这样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无论什么季节看哈尼梯田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它都是一幅完美的图画。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50784" y="1296374"/>
            <a:ext cx="7832552" cy="39586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1"/>
          <p:cNvSpPr txBox="1"/>
          <p:nvPr/>
        </p:nvSpPr>
        <p:spPr>
          <a:xfrm>
            <a:off x="826308" y="1931374"/>
            <a:ext cx="7832552" cy="104219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横线前的句子主要意思是“角度不同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见到的梯田不同”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横线后句子的意思是“季节不同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见到的梯田不同”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,A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项句子都能承上启下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但是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,A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项意思侧重“哈尼梯田的模样受季节的影响”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,B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项句子侧重讲“哈尼梯田的样子取决于在什么季节看到它”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因此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项衔接最恰当。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73226" y="1056481"/>
            <a:ext cx="8021780" cy="233486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en-US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[2018</a:t>
            </a:r>
            <a:r>
              <a:rPr lang="en-US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东营</a:t>
            </a:r>
            <a:r>
              <a:rPr lang="en-US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 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依次填入空缺处的句子最恰当的一项是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(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)(2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白日里浑然一片的泉鸣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此时却能分出许多层次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那柔曼如提琴者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那清脆如弹拨者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那厚重如贝斯轰响者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那雄浑如钢管齐鸣者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应为万道细流汇于空谷　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是草丛中淌过的小溪　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③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定是激流直下陡壁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飞瀑落下深潭　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④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是石缝间漏下的滴泉</a:t>
            </a: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A.①②④③	B.②④①③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C.②④③①	D.④②①③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50784" y="1296374"/>
            <a:ext cx="7832552" cy="39586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1"/>
          <p:cNvSpPr txBox="1"/>
          <p:nvPr/>
        </p:nvSpPr>
        <p:spPr>
          <a:xfrm>
            <a:off x="826308" y="1931374"/>
            <a:ext cx="7832552" cy="132727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根据具体语境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按照所比喻的乐器的“本体”特点进行对应选择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而且声音逐渐由小到大。“提琴”声音比较柔和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对应“草丛中淌过的小溪”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“弹拨”乐器叮咚清脆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对应“石缝间漏下的滴泉”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“贝斯”轰响嘹亮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对应“万道细流汇于空谷”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“铜管”声音高亢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对应“飞瀑落下深潭”。由此选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73226" y="1056481"/>
            <a:ext cx="8021780" cy="2658026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 </a:t>
            </a:r>
            <a:r>
              <a:rPr lang="en-US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[2018</a:t>
            </a:r>
            <a:r>
              <a:rPr lang="en-US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巴中</a:t>
            </a:r>
            <a:r>
              <a:rPr lang="en-US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 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下列句子顺序排列正确的一项是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(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我们要想建立中国的音乐学派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也应当扎根在中国音乐、戏曲、诗词歌赋等优秀文化根基上。</a:t>
            </a: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一次采风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刚踏上大草原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一位同行的京剧名家就开心往地上一坐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脚一盘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唱起了京剧。</a:t>
            </a: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③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西方音乐学派众多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多是建立在本土音乐文化基础上的。</a:t>
            </a: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④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我也喜欢京剧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但在那一刻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我第一次领悟到原来京剧这么美、这么雅致。</a:t>
            </a: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⑤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要让世界了解我们的音乐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首先要解决好把中国优秀传统文化融入音乐创作的问题。</a:t>
            </a: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A.①③⑤②④	B.⑤②④③①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C.②④③⑤①	D.⑤③①④②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50784" y="1296374"/>
            <a:ext cx="7832552" cy="39586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1"/>
          <p:cNvSpPr txBox="1"/>
          <p:nvPr/>
        </p:nvSpPr>
        <p:spPr>
          <a:xfrm>
            <a:off x="826308" y="1931374"/>
            <a:ext cx="7832552" cy="168853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通读各句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明确语段有关“中国优秀传统文化”和“音乐创作”之间的关系。第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⑤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句中的“首先”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直接点出话题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引领后句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此句应为首句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④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句中的“也”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表明其应紧承第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句对“一位名家踏上大草原就唱京剧”的叙述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句中的“也”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表明其应紧承第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句“西方音乐多是建立在本土文化基础上”的表述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同时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句又为总结性的语句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照应第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⑤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句。综上抓关键词句可判断出正确的顺序为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:⑤②④③①,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所以选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73226" y="1056481"/>
            <a:ext cx="8021780" cy="330435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 </a:t>
            </a:r>
            <a:r>
              <a:rPr lang="en-US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[2018</a:t>
            </a:r>
            <a:r>
              <a:rPr lang="en-US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长沙</a:t>
            </a:r>
            <a:r>
              <a:rPr lang="en-US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 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下列句子顺序排列最恰当的一项是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(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)(2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核心素养反映了党和国家对于教育“培养什么样的人”的期望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是对经历教育之后学生所能拥有的品格和能力的要求。</a:t>
            </a: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这种期望和要求反映了国家的教育目标。</a:t>
            </a: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③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在这一目的指引下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制定学业质量标准必须依据核心素养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以此为研制依据和根本遵循。</a:t>
            </a: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④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核心素养是党和国家教育方针在新时期的具体体现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是构建学业质量标准的根本遵循。</a:t>
            </a: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⑤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学业质量标准制定的目的是为了结合具体学科的能力要求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进一步细化教育目标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它成为指导教学实践和教育评价的具体可操作的质量标准。</a:t>
            </a: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A.④①②⑤③	B.⑤③①②④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C.⑤③④①②	D.④①⑤③②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50784" y="1296374"/>
            <a:ext cx="7832552" cy="39586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1"/>
          <p:cNvSpPr txBox="1"/>
          <p:nvPr/>
        </p:nvSpPr>
        <p:spPr>
          <a:xfrm>
            <a:off x="826308" y="1931374"/>
            <a:ext cx="7832552" cy="68094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通读各句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明确语段有关“核心素养”。第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④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句是总起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放开头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这样排除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BC,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句中的“这种期望和要求”紧承第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所以选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中考真题纵览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9" name="文本框 18"/>
          <p:cNvSpPr txBox="1"/>
          <p:nvPr/>
        </p:nvSpPr>
        <p:spPr>
          <a:xfrm>
            <a:off x="563972" y="1385431"/>
            <a:ext cx="7918847" cy="2427194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en-US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[2018</a:t>
            </a:r>
            <a:r>
              <a:rPr lang="en-US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河南</a:t>
            </a:r>
            <a:r>
              <a:rPr lang="en-US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 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在下面一段文字的横线处补写恰当的语句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使整段文字语意完整、连贯。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(4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丁香花香得浓烈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桂花香得甜润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兰花香得清幽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这是为什么呢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原来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花朵中有一种油细胞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里面藏着芳香油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sz="1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zh-CN" altLang="en-US" sz="1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所以香味也不同。芳香油挥发的香味会吸引昆虫前来传授花粉。颜色艳丽、花瓣大的花一般香味不浓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因为它们主要靠颜色来吸引昆虫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反之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sz="1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r>
              <a:rPr lang="zh-CN" altLang="en-US" sz="1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因为它们主要靠花香来吸引昆虫。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en-US" sz="1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r>
              <a:rPr lang="zh-CN" altLang="en-US" sz="1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1400" u="sng" dirty="0" smtClean="0"/>
              <a:t>　　　　　　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r>
              <a:rPr lang="en-US" sz="1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中考真题纵览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0" name="文本框 6"/>
          <p:cNvSpPr txBox="1"/>
          <p:nvPr/>
        </p:nvSpPr>
        <p:spPr>
          <a:xfrm>
            <a:off x="858130" y="1336869"/>
            <a:ext cx="7304968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不同的花会产生不同的芳香油　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颜色淡雅、花瓣小的花一般香味浓郁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5"/>
          <p:cNvSpPr txBox="1"/>
          <p:nvPr/>
        </p:nvSpPr>
        <p:spPr>
          <a:xfrm>
            <a:off x="874027" y="2066080"/>
            <a:ext cx="6939937" cy="104219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本题主要考查语段上下文的衔接能力。答题时应该特别注意上下文提到的关键词语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:①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处前面的“芳香油”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;②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处前面的“反之”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提示这里的内容应与“颜色艳丽、花瓣大的花”相反。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中考真题纵览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9" name="文本框 18"/>
          <p:cNvSpPr txBox="1"/>
          <p:nvPr/>
        </p:nvSpPr>
        <p:spPr>
          <a:xfrm>
            <a:off x="597222" y="1385435"/>
            <a:ext cx="7918847" cy="2981192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 </a:t>
            </a:r>
            <a:r>
              <a:rPr lang="en-US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[2018</a:t>
            </a:r>
            <a:r>
              <a:rPr lang="en-US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南充</a:t>
            </a:r>
            <a:r>
              <a:rPr lang="en-US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 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下列句子排序恰当的一项是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(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)(2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“晚来天欲雪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能饮一杯无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”自然是江南日暮的雪景。</a:t>
            </a: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“柴门闻犬吠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风雪夜归人”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是江南雪夜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更深人静后的景况。</a:t>
            </a: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③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一提到雨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也就必然地要想到雪。</a:t>
            </a: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④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借这几句诗来描写江南的雪景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岂不比我的文字直截了当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美丽得多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⑤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“前村深雪里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昨夜一枝开”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又到了第二天的早晨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和狗一样喜欢弄雪的村童来报告村景了。</a:t>
            </a: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⑥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“寒沙梅影路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微雪酒香村”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则雪月梅的冬宵三友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会合在一道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在撩逗酒姑娘了。</a:t>
            </a: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A.③①⑥②⑤④	B.③⑤②⑥①④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C.③⑥①②⑤④	D.③②①⑥⑤④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中考真题纵览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0" name="文本框 6"/>
          <p:cNvSpPr txBox="1"/>
          <p:nvPr/>
        </p:nvSpPr>
        <p:spPr>
          <a:xfrm>
            <a:off x="858130" y="1336869"/>
            <a:ext cx="5880295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】A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5"/>
          <p:cNvSpPr txBox="1"/>
          <p:nvPr/>
        </p:nvSpPr>
        <p:spPr>
          <a:xfrm>
            <a:off x="857401" y="1849949"/>
            <a:ext cx="7344063" cy="1004112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通读语句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我们知道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全段都围绕“雪”来做文章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而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中“必然地要想到雪”是这段话的引子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;④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中“这几句诗”是承接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①②⑤⑥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所以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开头和结尾定下来后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中间再按时间顺序“日暮”“雪夜”“第二天的早晨”来排列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这样对应的选项自然就是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项了。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中考真题纵览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9" name="文本框 18"/>
          <p:cNvSpPr txBox="1"/>
          <p:nvPr/>
        </p:nvSpPr>
        <p:spPr>
          <a:xfrm>
            <a:off x="585713" y="1283124"/>
            <a:ext cx="7918847" cy="3627522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 </a:t>
            </a:r>
            <a:r>
              <a:rPr lang="en-US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[2018</a:t>
            </a:r>
            <a:r>
              <a:rPr lang="en-US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襄阳</a:t>
            </a:r>
            <a:r>
              <a:rPr lang="en-US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 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依次填入下面一段文字横线处的语句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衔接最恰当的一项是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(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)(2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市博物馆举行了“重现古城晨钟暮鼓”活动。随着昭明台顶楼两侧的巨钟大鼓铿锵声韵响彻襄阳古城上空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人们的思绪也被带入遥远的时空。</a:t>
            </a:r>
            <a:r>
              <a:rPr lang="zh-CN" altLang="en-US" sz="1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。借这次活动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再现古代城市生活场景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让大家重新体味传统钟鼓文化。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现在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城市钟鼓早成绝响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古时时间如何报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钟鼓如何敲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现代人对此已经非常陌生。</a:t>
            </a: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同时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钟鼓还起到警戒、提示城门启闭的作用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这也是政治的需要。</a:t>
            </a: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③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在古代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钟鼓楼是城市的重要建筑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其主要功能是报时。</a:t>
            </a: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④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古时没有钟表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日晷、刻漏、更香等授时、计时工具也是由官方垄断管理。</a:t>
            </a: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⑤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所以每个城市都需要一个统一的报时系统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这是日常生活的需要。</a:t>
            </a: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A.①③②④⑤	B.③①④⑤②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C.③④⑤②①	D.①③④②⑤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中考真题纵览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0" name="文本框 6"/>
          <p:cNvSpPr txBox="1"/>
          <p:nvPr/>
        </p:nvSpPr>
        <p:spPr>
          <a:xfrm>
            <a:off x="858130" y="1336869"/>
            <a:ext cx="5880295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】C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5"/>
          <p:cNvSpPr txBox="1"/>
          <p:nvPr/>
        </p:nvSpPr>
        <p:spPr>
          <a:xfrm>
            <a:off x="857401" y="1849949"/>
            <a:ext cx="7344063" cy="1365365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这是记叙性语段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根据横线前“人们的思绪也被带入遥远的时空”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可以确定后面紧接的语句应该是写“古代”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故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句应放在首句。排除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项。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④⑤②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句是写古代的计时工具及钟鼓的作用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应紧承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,①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说到“现在”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这样就发现语句间有一种承接性和时间先后关系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所以选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theme/theme1.xml><?xml version="1.0" encoding="utf-8"?>
<a:theme xmlns:a="http://schemas.openxmlformats.org/drawingml/2006/main" name="主题1">
  <a:themeElements>
    <a:clrScheme name="1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0</TotalTime>
  <Words>3096</Words>
  <Application>WPS 演示</Application>
  <PresentationFormat>全屏显示(16:9)</PresentationFormat>
  <Paragraphs>187</Paragraphs>
  <Slides>39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0" baseType="lpstr">
      <vt:lpstr>主题1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dcterms:created xsi:type="dcterms:W3CDTF">2018-12-26T13:49:00Z</dcterms:created>
  <dcterms:modified xsi:type="dcterms:W3CDTF">2019-01-03T08:56:03Z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