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5" r:id="rId3"/>
  </p:sldMasterIdLst>
  <p:notesMasterIdLst>
    <p:notesMasterId r:id="rId6"/>
  </p:notesMasterIdLst>
  <p:sldIdLst>
    <p:sldId id="1279" r:id="rId4"/>
    <p:sldId id="1198" r:id="rId5"/>
    <p:sldId id="1199" r:id="rId7"/>
    <p:sldId id="1202" r:id="rId8"/>
    <p:sldId id="1206" r:id="rId9"/>
    <p:sldId id="1259" r:id="rId10"/>
    <p:sldId id="1210" r:id="rId11"/>
    <p:sldId id="1211" r:id="rId12"/>
    <p:sldId id="1213" r:id="rId13"/>
    <p:sldId id="1219" r:id="rId14"/>
    <p:sldId id="1260" r:id="rId15"/>
    <p:sldId id="1278" r:id="rId16"/>
    <p:sldId id="1271" r:id="rId17"/>
    <p:sldId id="1277" r:id="rId18"/>
    <p:sldId id="1276" r:id="rId19"/>
    <p:sldId id="1272" r:id="rId20"/>
    <p:sldId id="1273" r:id="rId21"/>
    <p:sldId id="1251" r:id="rId22"/>
    <p:sldId id="1252" r:id="rId23"/>
    <p:sldId id="1253" r:id="rId24"/>
    <p:sldId id="1254" r:id="rId25"/>
    <p:sldId id="1255" r:id="rId26"/>
    <p:sldId id="1270" r:id="rId27"/>
    <p:sldId id="1274" r:id="rId2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黑体" panose="02010609060101010101" pitchFamily="49" charset="-122"/>
      <p:regular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B5FD1"/>
    <a:srgbClr val="211813"/>
    <a:srgbClr val="53B948"/>
    <a:srgbClr val="D2F5B9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3705" autoAdjust="0"/>
  </p:normalViewPr>
  <p:slideViewPr>
    <p:cSldViewPr>
      <p:cViewPr varScale="1">
        <p:scale>
          <a:sx n="114" d="100"/>
          <a:sy n="114" d="100"/>
        </p:scale>
        <p:origin x="318" y="90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1.png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71549"/>
            <a:ext cx="813690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孔子说：“人而无信，不知其可也。”一个人如果没有了诚信，不知道他还能做什么。同学们，你们在生活中有面临过关于诚信的两难选择吗？你们又是怎么做的呢？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219822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今天，我们就去看看小时候的宋庆龄在是否守信之间是怎样选择的！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2" y="1745447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9764" y="1275607"/>
            <a:ext cx="6550667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，说说宋庆龄遇到了一个怎样的选择？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96479" y="1561411"/>
            <a:ext cx="718373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“爸爸，我昨天和小珍约好了，今天他来我们家，我教她叠花篮。”宋庆龄说。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710822" y="411510"/>
            <a:ext cx="2970717" cy="972108"/>
          </a:xfrm>
          <a:prstGeom prst="cloudCallout">
            <a:avLst>
              <a:gd name="adj1" fmla="val -103084"/>
              <a:gd name="adj2" fmla="val 9234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这句话是在什么情况下说的？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058178" y="3165816"/>
            <a:ext cx="6967681" cy="1242138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宋庆龄面临的选择是和小珍叠花篮与去伯伯家冲突了，因此才跟爸爸说，不去朋友家了。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1237249"/>
            <a:ext cx="603041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宋庆龄是怎么做的？从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哪些地方可以看出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她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是个守信的孩子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把能反映宋庆龄守信的语句找出来。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120" y="199568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599642"/>
            <a:ext cx="707570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正当爸爸拉起庆龄的手就要走的时候，庆龄又一次想到了小珍，连忙说——“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不行</a:t>
            </a: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不行</a:t>
            </a: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小珍来了会扑空的，那多不好啊</a:t>
            </a: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”庆龄边说边把手抽回来。</a:t>
            </a:r>
            <a:endParaRPr lang="zh-CN" altLang="en-US" sz="3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4710822" y="411510"/>
            <a:ext cx="2970717" cy="972108"/>
          </a:xfrm>
          <a:prstGeom prst="cloudCallout">
            <a:avLst>
              <a:gd name="adj1" fmla="val -103084"/>
              <a:gd name="adj2" fmla="val 9234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说明什么？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37161" y="3515551"/>
            <a:ext cx="394295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923843" y="3597864"/>
            <a:ext cx="1026248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5112130" y="3597864"/>
            <a:ext cx="1620391" cy="918102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124670" y="3597864"/>
            <a:ext cx="2322560" cy="91810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说明宋庆龄态度很坚决！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62753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爸爸劝说后：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347613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“不，妈妈。如果我忘记了这件事，明天可以向她道歉，可是我并没有忘记，我不能失信啊！”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62753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妈妈劝说后：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1159901" y="2571750"/>
            <a:ext cx="6552728" cy="158417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从这句话中可以看出，宋庆龄是一个非常诚实，守信的人，自己没有忘记并且记住的事情，是一定会信守承诺的。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710822" y="411510"/>
            <a:ext cx="2970717" cy="972108"/>
          </a:xfrm>
          <a:prstGeom prst="cloudCallout">
            <a:avLst>
              <a:gd name="adj1" fmla="val -103084"/>
              <a:gd name="adj2" fmla="val 9234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怎样理解宋庆龄的话？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3815" y="1626199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再读课文最后一段，说说宋庆龄为什么这么做？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163" y="1657871"/>
            <a:ext cx="1296144" cy="1857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114" y="1221600"/>
            <a:ext cx="7453798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妈妈心疼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地说：“我的女儿一个人在家，该多没意思啊！”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庆龄仰起脸回答道：“一个人在家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是很没劲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可是，我并不后悔，因为我并没有失信。”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301935" y="265349"/>
            <a:ext cx="3618873" cy="972108"/>
          </a:xfrm>
          <a:prstGeom prst="cloudCallout">
            <a:avLst>
              <a:gd name="adj1" fmla="val -103084"/>
              <a:gd name="adj2" fmla="val 9234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你认为宋庆龄的做法对吗？为什么？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1058178" y="2985481"/>
            <a:ext cx="6967681" cy="1566174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宋庆龄的做法是对的，她是在坚持正确的做法，不能因为一些诱惑或原因，而失去自己的初衷，正确的事情，我们要坚持，做的问心无愧，坦坦荡荡。</a:t>
            </a:r>
            <a:endParaRPr lang="zh-CN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954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：学完课文，你觉得宋庆龄为了守约放弃出行值不值得？如果你遇到这种情况，你会怎么做？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双波形 3"/>
          <p:cNvSpPr/>
          <p:nvPr/>
        </p:nvSpPr>
        <p:spPr>
          <a:xfrm>
            <a:off x="683568" y="2499742"/>
            <a:ext cx="7848872" cy="1440160"/>
          </a:xfrm>
          <a:prstGeom prst="double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我认为宋庆龄为了守约放弃出行是值得的，因为诚实守信是一个人应有的道德水平，如果我遇到这种情况，我也会像宋庆龄一样去做。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30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73" tIns="34286" rIns="68573" bIns="34286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1"/>
            <a:ext cx="2219380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9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zh-CN" dirty="0"/>
              <a:t>童年的水墨画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flipH="1">
            <a:off x="1854361" y="1441116"/>
            <a:ext cx="353282" cy="21579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 rot="10800000" flipV="1">
            <a:off x="2327422" y="3021948"/>
            <a:ext cx="3216812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没有后悔 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1373815" y="1677534"/>
            <a:ext cx="480546" cy="16850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我不能失信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03452" y="1522525"/>
            <a:ext cx="3228708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宋庆龄一家要去朋友家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3453" y="2323865"/>
            <a:ext cx="384674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宋庆龄很想去，但有约在先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5894394" y="1522525"/>
            <a:ext cx="378091" cy="2157912"/>
          </a:xfrm>
          <a:prstGeom prst="rightBrace">
            <a:avLst>
              <a:gd name="adj1" fmla="val 8333"/>
              <a:gd name="adj2" fmla="val 512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0800000" flipV="1">
            <a:off x="6272485" y="1862197"/>
            <a:ext cx="480546" cy="1361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诚实守信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4" grpId="0"/>
      <p:bldP spid="5" grpId="0"/>
      <p:bldP spid="6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131590"/>
            <a:ext cx="7183733" cy="3199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课文讲了一个星期天，宋耀如一家准备到朋友家去，二女儿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也想去。她突然想起今天上午要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，爸爸妈妈都劝她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，但她为了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还是留了下来，履行了自己的诺言。</a:t>
            </a:r>
            <a:endParaRPr lang="zh-CN" altLang="zh-CN" sz="28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YouYuan" panose="02010509060101010101" pitchFamily="49" charset="-122"/>
                  <a:ea typeface="YouYuan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23741" y="1855597"/>
            <a:ext cx="1800387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宋庆龄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9759" y="2503669"/>
            <a:ext cx="2700393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教小珍叠花篮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63689" y="3151741"/>
            <a:ext cx="1944215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改天再教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220072" y="3151741"/>
            <a:ext cx="1224136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守信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我不能失信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2" y="110687"/>
            <a:ext cx="1976120" cy="2743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l"/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  <a:sym typeface="+mn-ea"/>
              </a:rPr>
              <a:t>部编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版  语文  四年级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79712" y="987575"/>
            <a:ext cx="5022874" cy="85407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21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我不能失信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66790"/>
            <a:ext cx="7309360" cy="3493192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关于守信的名言警句：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人而无信，不知其可也。 ———孔子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走正直诚实的生活道路，定会有一个问心无愧的归宿——高尔基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700" dirty="0" err="1">
                <a:latin typeface="楷体" panose="02010609060101010101" pitchFamily="49" charset="-122"/>
                <a:ea typeface="楷体" panose="02010609060101010101" pitchFamily="49" charset="-122"/>
              </a:rPr>
              <a:t>信诚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则大信立——韩非子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老老实实最能打动人心。 ———莎士比亚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人背信则名不达——刘向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55481" y="1990287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517987" y="200245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918233" y="200245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942" y="987574"/>
            <a:ext cx="7935957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一、选字填空。</a:t>
            </a:r>
            <a:endParaRPr lang="zh-CN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耀 要 药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闪（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）品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只（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盼 畔 判 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湖（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企（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）断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歉 欠 纤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）钱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）夫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道（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776064" y="2883623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5328182" y="2883622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6678508" y="287897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2483581" y="372474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517987" y="3724740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6923192" y="3724740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05900" y="671387"/>
            <a:ext cx="6678751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二、用线把下面的词语恰当的连起来。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962878" y="1387112"/>
            <a:ext cx="7150034" cy="276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尖尖的               眼睛                   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红红的               嘴巴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   耐心地                孩子  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守信用的             等待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745308" y="1819037"/>
            <a:ext cx="1998482" cy="6627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745308" y="1819037"/>
            <a:ext cx="1998482" cy="654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45308" y="3183914"/>
            <a:ext cx="1998482" cy="6627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073748" y="3183914"/>
            <a:ext cx="1670042" cy="6627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997" y="411511"/>
            <a:ext cx="7236596" cy="256224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、我能把下面的话补充完整。</a:t>
            </a:r>
            <a:endParaRPr lang="zh-CN" altLang="zh-CN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宋庆龄是</a:t>
            </a:r>
            <a:r>
              <a:rPr lang="en-US" altLang="zh-CN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可是我没有忘记，我</a:t>
            </a:r>
            <a:r>
              <a:rPr lang="en-US" altLang="zh-CN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583" y="1491630"/>
            <a:ext cx="462856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守信用的孩子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3908" y="2279767"/>
            <a:ext cx="1728417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不能失信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555526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四、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联系生活实际，说说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对“一个人在家是很没劲，可是，我并不后悔，因为我并没有失信。”理解。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6100" y="2355726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生活中，我和朋友之间也会一些约定，也会有不能及时履行约定的事情发生，自己会是给坚守承诺的人，不管对方能不能及时履行约定，要做个“说到做到”的人。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71550"/>
            <a:ext cx="5328592" cy="3785644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zh-CN" sz="24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宋庆龄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1893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1981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年），是已故中国革命家及</a:t>
            </a:r>
            <a:r>
              <a:rPr lang="en-US" altLang="zh-CN"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中华民国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国父</a:t>
            </a:r>
            <a:r>
              <a:rPr lang="en-US" altLang="zh-CN"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孙中山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的第二任妻子。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1927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日，宋庆龄等成立</a:t>
            </a:r>
            <a:r>
              <a:rPr lang="en-US" altLang="zh-CN"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国民党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临时行动委员会。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1938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日，宋庆龄在香港发起成立保卫中国同盟。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1981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日，全国人大常委会决定授予宋庆龄“</a:t>
            </a:r>
            <a:r>
              <a:rPr lang="en-US" altLang="zh-CN"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中华人民共和国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名誉主席”称号。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1981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分，宋庆龄在其北京寓所病逝，享年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5" name="Picture 1" descr="C:\Users\Administrator\AppData\Roaming\Tencent\Users\56229019\QQ\WinTemp\RichOle\PKIMTR@HMMMKDK]F_E[[$}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174" y="807223"/>
            <a:ext cx="2702282" cy="32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4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293547" y="1615029"/>
            <a:ext cx="1952857" cy="68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龄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照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歉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835048" y="3128971"/>
            <a:ext cx="2177971" cy="68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花篮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9073" y="1142657"/>
            <a:ext cx="1324819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yào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8715" y="1127252"/>
            <a:ext cx="968347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qìng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08366" y="1096850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pàn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24075" y="2650992"/>
            <a:ext cx="203624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dié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46404" y="2634974"/>
            <a:ext cx="128593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qiàn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0992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96956" y="1673565"/>
            <a:ext cx="657639" cy="5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64088" y="165735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12726" y="169191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71193" y="319226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04329" y="3180449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5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8" y="422325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2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2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419977" y="318045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6" grpId="0"/>
      <p:bldP spid="26" grpId="1"/>
      <p:bldP spid="29" grpId="0"/>
      <p:bldP spid="29" grpId="1"/>
      <p:bldP spid="8" grpId="0" animBg="1"/>
      <p:bldP spid="30" grpId="0" animBg="1"/>
      <p:bldP spid="32" grpId="0" animBg="1"/>
      <p:bldP spid="36" grpId="0" animBg="1"/>
      <p:bldP spid="38" grpId="0" animBg="1"/>
      <p:bldP spid="39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8" y="55564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7"/>
            <a:ext cx="7493416" cy="99257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lvl="0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加一加：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歉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6" y="2843884"/>
            <a:ext cx="7328451" cy="530907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lvl="0"/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猜谜语：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“鸦背夕阳红”谜底是“耀”。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0259002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b="6291"/>
          <a:stretch>
            <a:fillRect/>
          </a:stretch>
        </p:blipFill>
        <p:spPr>
          <a:xfrm>
            <a:off x="6147294" y="1878809"/>
            <a:ext cx="2792617" cy="1884045"/>
          </a:xfrm>
          <a:prstGeom prst="rect">
            <a:avLst/>
          </a:prstGeom>
        </p:spPr>
      </p:pic>
      <p:pic>
        <p:nvPicPr>
          <p:cNvPr id="3" name="图片 2" descr="59e696d49508f_61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54" y="1080135"/>
            <a:ext cx="1584691" cy="1584484"/>
          </a:xfrm>
          <a:prstGeom prst="rect">
            <a:avLst/>
          </a:prstGeom>
        </p:spPr>
      </p:pic>
      <p:pic>
        <p:nvPicPr>
          <p:cNvPr id="4" name="图片 3" descr="59e696d49508f_61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248" y="2998471"/>
            <a:ext cx="1593264" cy="1593056"/>
          </a:xfrm>
          <a:prstGeom prst="rect">
            <a:avLst/>
          </a:prstGeom>
        </p:spPr>
      </p:pic>
      <p:pic>
        <p:nvPicPr>
          <p:cNvPr id="5" name="图片 4" descr="59e696d49508f_61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1453" y="2982761"/>
            <a:ext cx="1608983" cy="1608773"/>
          </a:xfrm>
          <a:prstGeom prst="rect">
            <a:avLst/>
          </a:prstGeom>
        </p:spPr>
      </p:pic>
      <p:pic>
        <p:nvPicPr>
          <p:cNvPr id="6" name="图片 5" descr="59e696d49508f_61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0435" y="1887863"/>
            <a:ext cx="1637084" cy="1636871"/>
          </a:xfrm>
          <a:prstGeom prst="rect">
            <a:avLst/>
          </a:prstGeom>
        </p:spPr>
      </p:pic>
      <p:pic>
        <p:nvPicPr>
          <p:cNvPr id="7" name="图片 6" descr="59e696d49508f_61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5721" y="1138721"/>
            <a:ext cx="1616603" cy="1616393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673267" y="3287273"/>
            <a:ext cx="882607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2312971" y="1311599"/>
            <a:ext cx="702084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064856" y="2088362"/>
            <a:ext cx="882607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2444920" y="3275178"/>
            <a:ext cx="642069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602059" y="1266349"/>
            <a:ext cx="512512" cy="530900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耀</a:t>
            </a:r>
            <a:endParaRPr lang="zh-CN" altLang="en-US" sz="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14781" y="1646395"/>
            <a:ext cx="1004067" cy="831056"/>
            <a:chOff x="4539" y="3629"/>
            <a:chExt cx="2108" cy="1745"/>
          </a:xfrm>
        </p:grpSpPr>
        <p:pic>
          <p:nvPicPr>
            <p:cNvPr id="14" name="图片 13" descr="3b87e950352ac65cea7c085bf0f2b21193138a9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539" y="3629"/>
              <a:ext cx="2108" cy="1745"/>
            </a:xfrm>
            <a:prstGeom prst="rect">
              <a:avLst/>
            </a:prstGeom>
          </p:spPr>
        </p:pic>
        <p:sp>
          <p:nvSpPr>
            <p:cNvPr id="15" name="TextBox 23"/>
            <p:cNvSpPr txBox="1"/>
            <p:nvPr/>
          </p:nvSpPr>
          <p:spPr>
            <a:xfrm>
              <a:off x="5055" y="4089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祝</a:t>
              </a:r>
              <a:endPara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8359" y="2265045"/>
            <a:ext cx="1025976" cy="849154"/>
            <a:chOff x="4730" y="7569"/>
            <a:chExt cx="2154" cy="1783"/>
          </a:xfrm>
        </p:grpSpPr>
        <p:pic>
          <p:nvPicPr>
            <p:cNvPr id="17" name="图片 16" descr="3b87e950352ac65cea7c085bf0f2b21193138a9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730" y="7569"/>
              <a:ext cx="2154" cy="1783"/>
            </a:xfrm>
            <a:prstGeom prst="rect">
              <a:avLst/>
            </a:prstGeom>
          </p:spPr>
        </p:pic>
        <p:sp>
          <p:nvSpPr>
            <p:cNvPr id="18" name="TextBox 23"/>
            <p:cNvSpPr txBox="1"/>
            <p:nvPr/>
          </p:nvSpPr>
          <p:spPr>
            <a:xfrm>
              <a:off x="5269" y="8087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歉</a:t>
              </a:r>
              <a:endPara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19898" y="1796416"/>
            <a:ext cx="979297" cy="810578"/>
            <a:chOff x="1119" y="6768"/>
            <a:chExt cx="2056" cy="1702"/>
          </a:xfrm>
        </p:grpSpPr>
        <p:pic>
          <p:nvPicPr>
            <p:cNvPr id="20" name="图片 19" descr="3b87e950352ac65cea7c085bf0f2b21193138a9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1119" y="6768"/>
              <a:ext cx="2056" cy="1702"/>
            </a:xfrm>
            <a:prstGeom prst="rect">
              <a:avLst/>
            </a:prstGeom>
          </p:spPr>
        </p:pic>
        <p:sp>
          <p:nvSpPr>
            <p:cNvPr id="21" name="TextBox 23"/>
            <p:cNvSpPr txBox="1"/>
            <p:nvPr/>
          </p:nvSpPr>
          <p:spPr>
            <a:xfrm>
              <a:off x="1610" y="7137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望</a:t>
              </a:r>
              <a:endPara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7601" y="2236952"/>
            <a:ext cx="972152" cy="804863"/>
            <a:chOff x="8112" y="5202"/>
            <a:chExt cx="2041" cy="1690"/>
          </a:xfrm>
        </p:grpSpPr>
        <p:pic>
          <p:nvPicPr>
            <p:cNvPr id="23" name="图片 22" descr="3b87e950352ac65cea7c085bf0f2b21193138a9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8112" y="5202"/>
              <a:ext cx="2041" cy="169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8595" y="5655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</a:t>
              </a:r>
              <a:endPara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49825" y="1685930"/>
            <a:ext cx="972152" cy="804863"/>
            <a:chOff x="8112" y="5202"/>
            <a:chExt cx="2041" cy="1690"/>
          </a:xfrm>
        </p:grpSpPr>
        <p:pic>
          <p:nvPicPr>
            <p:cNvPr id="27" name="图片 26" descr="3b87e950352ac65cea7c085bf0f2b21193138a9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8112" y="5202"/>
              <a:ext cx="2041" cy="169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8595" y="5655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眼</a:t>
              </a:r>
              <a:endPara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85 0.10347 L -0.71131 0.387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0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89415 0.015185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81846 0.260648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78028 0.052500 " pathEditMode="relative" ptsTypes="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9557E-6 1.48148E-6 L -0.65451 0.0099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25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7" y="641907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021" y="1433673"/>
            <a:ext cx="3453947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失信：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违背协议或诺言，丧失信用。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2643758"/>
            <a:ext cx="3530314" cy="954099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做人要讲诚信，不能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" name="Picture 1" descr="C:\Users\Administrator\AppData\Roaming\Tencent\Users\56229019\QQ\WinTemp\RichOle\NTCTWN70KB)5TL9~W@BO@6J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22752"/>
            <a:ext cx="3597191" cy="276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8554" y="915566"/>
            <a:ext cx="4141438" cy="181587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为不适当或有危害的言行承认不是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承认使人委屈或对人无礼，同时表示遗憾。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859782"/>
            <a:ext cx="4155179" cy="954099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你把同学撞倒了，你要去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 descr="C:\Users\Administrator\AppData\Roaming\Tencent\Users\56229019\QQ\WinTemp\RichOle\W]B(%BOF9)$Q4CP)[DCS%AP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597" y="981961"/>
            <a:ext cx="3294795" cy="284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95536" y="1278636"/>
            <a:ext cx="8213805" cy="573034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自由朗读课文，说一说课文主要讲了一件什么事？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9"/>
            <a:ext cx="2147372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6"/>
            <a:ext cx="366860" cy="45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2139702"/>
            <a:ext cx="8663635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课文讲一个星期天，宋耀如一家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到一位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家去，二女儿宋庆龄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。她突然想起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今天上午（               ）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，爸爸妈妈都劝她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但她为了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(         )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，履行了自己的诺言。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1135" y="2159010"/>
            <a:ext cx="83110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89367" y="2159010"/>
            <a:ext cx="83110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2695456"/>
            <a:ext cx="152369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也很想去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3219822"/>
            <a:ext cx="345683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要教小珍学叠花篮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2684" y="3180204"/>
            <a:ext cx="152369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改天再教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35696" y="3723878"/>
            <a:ext cx="83110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守信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68388" y="3723878"/>
            <a:ext cx="152369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留了下来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2101</Words>
  <Application>WPS 演示</Application>
  <PresentationFormat>全屏显示(16:9)</PresentationFormat>
  <Paragraphs>210</Paragraphs>
  <Slides>24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楷体</vt:lpstr>
      <vt:lpstr>Heiti SC Light</vt:lpstr>
      <vt:lpstr>Kaiti SC</vt:lpstr>
      <vt:lpstr>Calibri</vt:lpstr>
      <vt:lpstr>黑体</vt:lpstr>
      <vt:lpstr>YouYuan</vt:lpstr>
      <vt:lpstr>微软雅黑</vt:lpstr>
      <vt:lpstr>Arial Unicode MS</vt:lpstr>
      <vt:lpstr>Times New Roman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331</cp:revision>
  <dcterms:created xsi:type="dcterms:W3CDTF">2017-03-17T02:28:00Z</dcterms:created>
  <dcterms:modified xsi:type="dcterms:W3CDTF">2019-01-16T09:59:07Z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