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9" r:id="rId2"/>
    <p:sldId id="278" r:id="rId3"/>
    <p:sldId id="257" r:id="rId4"/>
    <p:sldId id="258" r:id="rId5"/>
    <p:sldId id="266" r:id="rId6"/>
    <p:sldId id="268" r:id="rId7"/>
    <p:sldId id="269" r:id="rId8"/>
    <p:sldId id="270" r:id="rId9"/>
    <p:sldId id="271" r:id="rId10"/>
    <p:sldId id="302" r:id="rId11"/>
    <p:sldId id="272" r:id="rId12"/>
    <p:sldId id="274" r:id="rId13"/>
    <p:sldId id="277" r:id="rId14"/>
    <p:sldId id="310" r:id="rId15"/>
    <p:sldId id="311" r:id="rId16"/>
    <p:sldId id="312" r:id="rId17"/>
    <p:sldId id="259" r:id="rId18"/>
    <p:sldId id="306" r:id="rId19"/>
    <p:sldId id="261" r:id="rId20"/>
    <p:sldId id="304" r:id="rId21"/>
    <p:sldId id="262" r:id="rId22"/>
    <p:sldId id="264" r:id="rId23"/>
    <p:sldId id="307" r:id="rId24"/>
    <p:sldId id="289" r:id="rId25"/>
    <p:sldId id="290" r:id="rId26"/>
    <p:sldId id="294" r:id="rId27"/>
    <p:sldId id="314" r:id="rId28"/>
    <p:sldId id="313" r:id="rId29"/>
    <p:sldId id="296" r:id="rId30"/>
    <p:sldId id="309" r:id="rId31"/>
    <p:sldId id="315" r:id="rId32"/>
    <p:sldId id="300" r:id="rId3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02" autoAdjust="0"/>
    <p:restoredTop sz="96111" autoAdjust="0"/>
  </p:normalViewPr>
  <p:slideViewPr>
    <p:cSldViewPr>
      <p:cViewPr varScale="1">
        <p:scale>
          <a:sx n="49" d="100"/>
          <a:sy n="49" d="100"/>
        </p:scale>
        <p:origin x="-114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45784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21.xml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   《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张中丞传</a:t>
            </a: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》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后叙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0297" y="-2208"/>
            <a:ext cx="4171681" cy="285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42" y="764704"/>
            <a:ext cx="11645608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(768—824)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，唐代文学家、哲学家，字退之。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河南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南阳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人，祖籍河北昌黎，自称郡望昌黎，世称韩昌黎。因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官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吏部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侍郎，又称韩吏部。谥号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，又称韩文公。在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文学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成就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上，同柳宗元齐名，称为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韩柳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。他是唐代古文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运动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倡导者，提倡先秦两汉的文章，世人称其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文起八代之衰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唐宋八大家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之首。韩愈诗歌力求险、怪、新、奇，文章雄浑有气势。有《昌黎先生集》。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146" name="Picture 2" descr="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684" y="991151"/>
            <a:ext cx="2070899" cy="24378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9049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4505" y="907680"/>
            <a:ext cx="11681441" cy="32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《〈张中丞传〉后叙》是韩愈的一篇议论与叙事相结合的散文。此文写于唐宪宗元和二年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(807)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年韩愈四十岁，已召回京师任国子博士。此时距安史之乱已有四十多年了，唐朝在恢复生产、稳定社会秩序等方面都初见成效。韩愈政治主张的一个重要方面，是反对藩镇割据，维护中央集权，《〈张中丞传〉后叙》即表达了这一思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然尚恨有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　　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此所以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嵩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在围中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9142" y="1844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208619" y="18448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空缺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47134" y="24928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识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47334" y="24208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标志、标识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47134" y="312180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尝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75326" y="31218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曾经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196306"/>
            <a:ext cx="1157243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竟与巡俱守死、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成功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两家子弟材智下，不能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通知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二父志。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虽愚人亦能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数日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而知死处矣。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endParaRPr lang="zh-CN" altLang="zh-CN" sz="1050" u="sng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6505" y="1564004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两个词，成，成就、达成；功，功业。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8702" y="21857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获得胜利。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0628" y="349221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通，完全；知，知晓、明白。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02670" y="41299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应用文名称。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58702" y="539968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数，计算；日，日子、时日。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64970" y="601091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几天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10" grpId="0"/>
      <p:bldP spid="10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496046"/>
            <a:ext cx="11572430" cy="59438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观者见其然，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从而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尤之。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及其无救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穷也，将其创残饿羸之余。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愈尝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从事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于汴、徐二府。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8702" y="1214336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从，跟从；而，并且，表递进。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4970" y="1844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8702" y="3095336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而，而且、并且，表递进；且，将要。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5078" y="376987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递进关系连词。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99733" y="505722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从，跟从；事，做事。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31999" y="571409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动词，投身到。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132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0" grpId="0"/>
      <p:bldP spid="10" grpId="1"/>
      <p:bldP spid="16" grpId="0"/>
      <p:bldP spid="16" grpId="1"/>
      <p:bldP spid="17" grpId="0"/>
      <p:bldP spid="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548680"/>
            <a:ext cx="1157243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其老人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往往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说巡、远时事。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一座大惊，皆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感激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为云泣下。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	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时尚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小，粗问巡、远事。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8702" y="128098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到处。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58702" y="1916832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表示某种情况在一定条件下时常存在或经常发生。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9080" y="319539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感动，激动。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9789" y="3841884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因对方的好意或帮助而对他产生好感。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98766" y="510116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时，当时；尚，还。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95864" y="573325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当今流行的。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670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548680"/>
            <a:ext cx="1157243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因诵嵩所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读书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，尽卷不错一字。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</a:t>
            </a:r>
            <a:endParaRPr lang="en-US" altLang="zh-CN" sz="1050" u="sng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巡就戮时，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en-US" altLang="zh-CN" sz="2800" u="sng" kern="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00115" y="128473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读过的书籍。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00115" y="18976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阅读书籍。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0550" y="3202577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颜，面容；色，颜色。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7872" y="383643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颜料、色彩。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252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0" grpId="0"/>
      <p:bldP spid="1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8680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62079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484784"/>
            <a:ext cx="360040" cy="98003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196752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及其无救而且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欲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林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292577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2906933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2630648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欲长侍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足下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566" y="4293928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卒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342678" y="4275085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85261" y="3998800"/>
            <a:ext cx="6974241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宁能知人之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千百就尽之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卒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32355" y="13034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绝境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2195" y="1932124"/>
            <a:ext cx="902811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穷尽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55137" y="2735603"/>
            <a:ext cx="198002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纵然，即使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4933" y="33747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虽然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36615" y="410015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副词，最终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7152" y="473831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名词，士兵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24" grpId="0"/>
      <p:bldP spid="24" grpId="1"/>
      <p:bldP spid="25" grpId="0"/>
      <p:bldP spid="2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40466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386803"/>
            <a:ext cx="360040" cy="80994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44624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嵩有田在亳、宋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间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为许远立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162963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1521695"/>
            <a:ext cx="360040" cy="98003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1262496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巡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其至又加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328498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1342678" y="2891238"/>
            <a:ext cx="360040" cy="1501756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85261" y="2564904"/>
            <a:ext cx="877444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月日后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巡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于嵩者，少依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巡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大历中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和州乌江县见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嵩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515802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342678" y="4750926"/>
            <a:ext cx="360040" cy="157836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85261" y="4504597"/>
            <a:ext cx="697424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其言为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信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千百就尽之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卒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乱抽他帙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试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24997" y="1430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动词，传说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06974" y="772970"/>
            <a:ext cx="1980029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名词，传记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14886" y="135668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小时候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32168" y="20117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少，和多相对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33281" y="264749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介词，比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43078" y="3289603"/>
            <a:ext cx="413446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介词，引出后面的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巡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97466" y="3946396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介词，在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06974" y="46049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介词，把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97723" y="525864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介词，凭借、率领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30233" y="58772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翰以文章自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贼以刃胁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屡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于两府间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endParaRPr lang="zh-CN" altLang="zh-CN" sz="1050" u="sng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6894" y="141277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名词作动词，称。</a:t>
            </a:r>
          </a:p>
        </p:txBody>
      </p:sp>
      <p:sp>
        <p:nvSpPr>
          <p:cNvPr id="4" name="矩形 3"/>
          <p:cNvSpPr/>
          <p:nvPr/>
        </p:nvSpPr>
        <p:spPr>
          <a:xfrm>
            <a:off x="3311309" y="204326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降服。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444" y="268975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名词作动词，行走，来往。</a:t>
            </a: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0590" y="1408253"/>
            <a:ext cx="11089232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热情地歌颂了张巡、许远、南霁云等为国为民抗击安史叛军而宁死不屈的英雄事迹，批判了那些不顾国家人民安危，嫉贤妒能，拥兵谋私的军阀，驳斥了那些小人造谣中伤的流言蜚语，抒发了自己对抗战英雄的崇敬之情，补叙了轶事，澄清了事实，伸张了正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疑畏死而辞服于贼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		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何为久读此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		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为所杀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1050" u="sng" kern="100" dirty="0">
                <a:latin typeface="Times New Roman"/>
                <a:ea typeface="华文细黑"/>
                <a:cs typeface="Times New Roman"/>
              </a:rPr>
              <a:t>						</a:t>
            </a:r>
            <a:endParaRPr lang="zh-CN" altLang="zh-CN" sz="1050" u="sng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29687" y="1412776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既是状语后置句，又是省略句，应该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疑之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0388" y="2672080"/>
            <a:ext cx="91614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宾语前置句，疑问代词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何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作介词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的前置宾语。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6017" y="328498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为所：固定句式，表被动。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19046" y="204326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畏死而于贼辞服”。</a:t>
            </a: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8" grpId="0"/>
      <p:bldP spid="8" grpId="1"/>
      <p:bldP spid="13" grpId="0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600214053"/>
              </p:ext>
            </p:extLst>
          </p:nvPr>
        </p:nvGraphicFramePr>
        <p:xfrm>
          <a:off x="334963" y="1430338"/>
          <a:ext cx="11126787" cy="4953000"/>
        </p:xfrm>
        <a:graphic>
          <a:graphicData uri="http://schemas.openxmlformats.org/presentationml/2006/ole">
            <p:oleObj spid="_x0000_s5158" name="文档" r:id="rId3" imgW="11255227" imgH="502054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201" y="1115970"/>
            <a:ext cx="11555852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一、分析文中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人之将死，其藏腑必有先受其病者；引绳而绝之，其绝必有处：观者见其然，从而尤之，其亦不达于理矣。小人之好议论，不乐成人之美，如是哉！如巡、远之所成就，如此卓卓，犹不得免，其他则又何说！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中的说理方法。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作者先以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人之将死，其藏腑必有先受其病者；引绳而绝之，其绝必有处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作比喻，证明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城之陷自远始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的非议的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不达于理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，然后得出小人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好议论，不乐成人之美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的结论。最后用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其他则又何说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一句，以点带面，让谣言非议不攻自破。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542" y="54868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88640"/>
            <a:ext cx="11671411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二、作者是怎样为睢阳陷落不是张巡、许远个人的过失辩护的？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作者先以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人之将死，其藏腑必有先受其病者；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引绳而绝之，其绝必有处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两个比喻，论证了睢阳之陷落，许远不当独任其责。后又从张巡、许远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以千百就尽之卒，战百万日滋之师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和当时一部分朝廷官员中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弃城而图存者，不可一二数；擅强兵坐而观者，相环也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的情况进行正反两个方面的对比，充分揭示并证明了，城失沦入敌手，是必然的后果，守城的烈士没有责任。相反，倒是那些按兵不动的懦夫奸臣，难道他们能够逃脱罪责吗？张巡、许远他们虽然战败了，却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守一城捍天下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，阻遏敌势，蔽遮江淮，是捍卫大唐统一的真正英雄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2124" y="-30297"/>
            <a:ext cx="1190600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三、本文题为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〈张中丞传〉后叙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，而第四段写南霁云乞师就义，第五段则写张巡读书以及于嵩轶事。有人说，这些与中心无关，你认为呢？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南霁云乞师就义一事，一方面叙写的是整个睢阳战役无数忠勇义烈事迹中的一例，是对张巡的衬托；另一方面，又是用事实进一步加强对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设淫辞而助之攻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的小人的回击。南霁云乞师的对象，就是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擅强兵坐而观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的贺兰进明。南霁云不受诱惑，不仅表现了他和战士同甘苦共患难的感情，又是对贺兰之流的斥责。写于嵩的事，则是为了衬托张巡的聪明才干及其对他人的影响。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spc="-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把于嵩的不幸遭遇置于篇末，暗示了铲除割据势力的刻不容缓。这些事，看似不经意地信手拈来，但却围绕主旨展开，章法浑成而丝毫不游离文章中心</a:t>
            </a:r>
            <a:r>
              <a:rPr lang="zh-CN" altLang="zh-CN" sz="2800" kern="100" spc="-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spc="-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spc="-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869" y="539536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32869" y="953296"/>
            <a:ext cx="11923086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夹叙夹议，叙议结合，神气流注，章法浑成。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先议后叙，看来是两大部分，但毫无脱节之感，这首先是因为不管是叙述，还是议论都服务于赞美英雄，斥责小人的鲜明主题。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整体上讲，文章的前半部分侧重议论，但议论中带有叙事。例如：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远虽材若不及巡者，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与巡死先后异耳。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这节文字主要对许远的高贵品质进行议论。但也附带叙述了许远开门纳巡，授之柄而处其下的事迹。把议论与叙述有机地统一在一起。再如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远诚畏死，何苦守尺寸之地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以与贼抗而不降乎？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这一节文字主要针对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畏死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的论调进行驳斥，但又包含了对许远杀所爱的人以充饥的事迹的叙述。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9212" y="63286"/>
            <a:ext cx="11688154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描写人物，形象逼真，丰富饱满。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中人物各有性格特征，南霁云的刚烈英武，张巡的从容不乱，许远的宽厚谦逊，贺兰进明的卑劣无耻，等等，都鲜明生动。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本文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在塑造人物形象时具有以下特点：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通过若干精彩的场面描写，刻画人物形象。其中南霁云乞师贺兰进明的描写最脍炙人口，文中精心描写了南霁云慷慨陈词、拔刀断指、抽矢射塔三个场面，歌颂其凛然正气，赞美其忠肝义胆。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从人物的言行中塑造人物形象。南霁云在贺兰宴会上的讲话，三个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字，顿为两层，显得强劲有力，加上两个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句式连用，将南霁云时刻挂念着围城中父老和同伴们的心理，赤诚报国不图个人好处的品质，生动地刻画了出来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4696" y="209075"/>
            <a:ext cx="11572430" cy="480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细节描写。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拔所佩刀断一指，血淋漓，以示贺兰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，体现出霁云刚烈无比的激愤难抑的感情，令人触目惊心。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衬托手法塑造人物。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：南霁云的忠肝义胆、磊落胸怀和刚烈英武，以贺兰进明可耻的居心和卑劣的行径作反衬。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一座大惊，皆感激为云泣下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的描写，侧面衬托出南霁云拔刀断指行为的壮烈感人。张巡就义时从容镇定，视死如归，也是由其部下的痛苦哀恸的表情来衬托的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77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25438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821304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人物描写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题目：写一篇记人的文章，注意运用正面描写与侧面描写相结合的方法。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969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843" y="653730"/>
            <a:ext cx="11457851" cy="54395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咱们班的三大女杰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靓女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许丽华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她身材苗条，双眼流波，一条乌黑亮泽的麻花辫垂至腰际，俨然一小家碧玉。提到许丽华的芳名，本校男生无一不条件反射似的为之振奋。她所到之处，总有一群男生打着唿哨，推推搡搡。她不光人长得靓，唱歌也是一绝。那次青年节文艺汇演，她一曲《十五的月亮》把全场听众都给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镇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住了，那银铃般的歌声使台下师生无不伸颈、侧目、微笑、默叹。从此，她又多了个雅号：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小夜莺。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1408" y="3326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4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5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6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674" y="32850"/>
            <a:ext cx="11805036" cy="66182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侠女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魏静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她牛高马大，长发披肩，着一身紧身牛仔衣。走路风风火火，说话大大咧咧。在男生面前兄弟前兄弟后，在女生面前也兄弟左兄弟右，活脱脱一介侠女。一日，我班一女生在食堂被一无赖纠缠，那女生回寝室时哭哭啼啼似林黛玉。侠女得知，哪里咽得下这口气。硬是押着那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厮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来赔了理道了歉，还吼了他个狗血淋头。此后那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厮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见了她，也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规规矩矩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叫她一声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静哥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。因她特讲义气，所以在班上振臂一呼，应者云集，连老班也敬她三分。一日，她背着挎包蹿进教室，已迟到半小时。照例说，老班应是大发雷霆才对。可当她喊报告时，老班二话没说便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宣</a:t>
            </a:r>
            <a:r>
              <a:rPr lang="en-US" altLang="zh-CN" sz="26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她进教室</a:t>
            </a:r>
            <a:r>
              <a:rPr lang="zh-CN" altLang="zh-CN" sz="26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，并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饶有兴趣地问：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挎包装的是什么？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静哥潇洒地甩甩头上长发，神秘地说：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钞票，大把大把钞票！</a:t>
            </a:r>
            <a:r>
              <a:rPr lang="en-US" altLang="zh-CN" sz="26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随即转身归位，留下同学们一张张惊讶的面孔。</a:t>
            </a:r>
            <a:r>
              <a:rPr lang="en-US" altLang="zh-CN" sz="26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60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365" y="40261"/>
            <a:ext cx="11688154" cy="65327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才女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晏敏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才女的最大爱好是看小说。休息时，抱着砖头厚的小说啃得如痴如醉的那位准是她！才女最大的特长是写作。她的语言功底极好，用老师的话说鲜活得可以掐出水来。在报刊上发表一篇文章，对她来说那是小菜一碟。这不，又一篇佳作《朋友》发表在《语文周报》的头版头条，乐得语文老师笑逐颜开，在班上大夸特夸，说她的作品可以和琼瑶媲美云云，甚至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还屁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颠屁颠地扬着报纸到别的语文老师面前炫耀去了。才女在语文老师心中的地位那就可想而知了。每逢和她说话，语文老师真恨不得把自己脸上的笑容摘下来送给她。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lvl="0" indent="71120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总而言之，咱们班的三大女杰，那简直酷毙了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8244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0297" y="-2208"/>
            <a:ext cx="4171681" cy="2855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172221" y="1018465"/>
            <a:ext cx="11768797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　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本色是生命的一种底色。对于一个人来说，这种底色，是品德、行为、知识、能力等方方面面基本因素的积累。生命有了底色，就会百折不挠、迎难而上，就会奋力拼搏、与时俱进，就会充满生机与活力。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色是生命的一种底气。这种底气，表现为蓬勃向上的朝气，敢打敢拼的锐气，宁折不弯的正气。打足底气，生命就可以凸显踏踏实实、堂堂正正、大大方方的基本风格。底气足，生命可以气吞山河；底气没了，生命也就奄奄一息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50" y="408847"/>
            <a:ext cx="11711031" cy="5180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本色是生命的一种底线。守住底线，则出淤泥而丝毫不染，近雷池而半步不越，常在河边走就是不湿鞋。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本色既体现共性也展示个性。对生命无限热爱、对事业无限忠诚，是共性的反映；不重复别人、不重复自己、不重复昨天，是个性的张扬。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改革者的本色是一个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字，耕耘者的本色是一个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字，奉献者的本色是一个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本色体现风格，本色体现品格，本色体现人格。本色与生命融为一体，珍重生命，珍视本色。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0309" y="760050"/>
            <a:ext cx="1174648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丹青不知老将至，富贵于我如浮云。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杜甫《丹青引赠曹霸将军》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一生沉浸在绘画艺术中而不觉得将近年老，富贵对我就像天上的浮云一般淡泊。诗句赞扬了名画家曹霸潜心艺术，不慕名利的高尚情操。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花中偏爱菊，此花开尽更无花。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元稹《菊花》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倒不是百花中特别偏爱菊花，而是因为菊花开过后再也没有花朵可赏了。句中隐含着对菊花独傲寒霜而后凋的坚贞品格的赞美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高山仰止，景行行止。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《诗经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小雅》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品德像山一样崇高的人，就会有人敬仰他；行为光明正大的人，就会有人效法他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154783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139210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276" y="815784"/>
            <a:ext cx="116668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荷尽已无擎雨盖，菊残犹有傲霜枝。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苏轼《赠刘景文》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荷花衰败，那高擎如伞的荷叶也随之枯萎；可菊花凋谢，却还留下了在严霜中傲然挺立的枝桠。诗句以荷衬菊，表达了对友人高尚情操的仰慕钦佩之情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124744"/>
            <a:ext cx="1157845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一代文宗韩愈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出生丧母，三岁丧父，兄嫂养育，十三岁时不意兄长去世；他聪颖好学，少年发愤，日作千言，从困难磨砺中一路走来；他四考进士，三次殿试，几经周折，终为朝廷所识；他心胸坦荡，耿介直言，多次被贬，险些丢了性命；他爱护百姓，勤政为民，经国济世，可为后人楷模；他高举大旗，端正文风，提携后贤，成为一代文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他为大唐立下了彪炳史册的大功，但他却历经人间辛酸；他本是一个书生，却单身匹马降服了山东叛乱；他和柳宗元政见相背，却和柳宗元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46" y="897101"/>
            <a:ext cx="116456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生知己；他特立独行，却始终信道守道；他孤独傲岸，却门生无数；他的古诗奇绝险涩，但他几乎所有的七绝都清新明快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喜欢韩愈身上这种矛盾的特质，因为这样才算是一个内心丰富的人，才是在污浊的社会中安身立命的人！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2665</Words>
  <Application>Microsoft Office PowerPoint</Application>
  <PresentationFormat>自定义</PresentationFormat>
  <Paragraphs>224</Paragraphs>
  <Slides>32</Slides>
  <Notes>2</Notes>
  <HiddenSlides>3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