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99" r:id="rId3"/>
    <p:sldId id="372" r:id="rId4"/>
    <p:sldId id="257" r:id="rId5"/>
    <p:sldId id="258" r:id="rId7"/>
    <p:sldId id="426" r:id="rId8"/>
    <p:sldId id="268" r:id="rId9"/>
    <p:sldId id="445" r:id="rId10"/>
    <p:sldId id="270" r:id="rId11"/>
    <p:sldId id="420" r:id="rId12"/>
    <p:sldId id="436" r:id="rId13"/>
    <p:sldId id="275" r:id="rId14"/>
    <p:sldId id="276" r:id="rId15"/>
    <p:sldId id="437" r:id="rId16"/>
    <p:sldId id="454" r:id="rId17"/>
    <p:sldId id="432" r:id="rId18"/>
    <p:sldId id="431" r:id="rId19"/>
    <p:sldId id="433" r:id="rId20"/>
    <p:sldId id="438" r:id="rId21"/>
    <p:sldId id="455" r:id="rId22"/>
    <p:sldId id="262" r:id="rId23"/>
    <p:sldId id="411" r:id="rId24"/>
    <p:sldId id="452" r:id="rId25"/>
    <p:sldId id="399" r:id="rId26"/>
    <p:sldId id="290" r:id="rId27"/>
    <p:sldId id="463" r:id="rId28"/>
    <p:sldId id="464" r:id="rId29"/>
    <p:sldId id="465" r:id="rId30"/>
    <p:sldId id="466" r:id="rId31"/>
    <p:sldId id="467" r:id="rId32"/>
    <p:sldId id="435" r:id="rId33"/>
    <p:sldId id="292" r:id="rId34"/>
    <p:sldId id="300" r:id="rId35"/>
  </p:sldIdLst>
  <p:sldSz cx="12190095" cy="6858000"/>
  <p:notesSz cx="6858000" cy="9144000"/>
  <p:embeddedFontLst>
    <p:embeddedFont>
      <p:font typeface="华文细黑" panose="02010600040101010101" pitchFamily="2" charset="-122"/>
      <p:regular r:id="rId39"/>
    </p:embeddedFont>
    <p:embeddedFont>
      <p:font typeface="微软雅黑" panose="020B0503020204020204" pitchFamily="34" charset="-122"/>
      <p:regular r:id="rId40"/>
    </p:embeddedFont>
    <p:embeddedFont>
      <p:font typeface="华文细黑" panose="02010600040101010101"/>
      <p:regular r:id="rId41"/>
    </p:embeddedFont>
    <p:embeddedFont>
      <p:font typeface="华文新魏" panose="02010800040101010101" pitchFamily="2" charset="-122"/>
      <p:regular r:id="rId42"/>
    </p:embeddedFont>
    <p:embeddedFont>
      <p:font typeface="黑体" panose="02010609060101010101" pitchFamily="49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  <p:embeddedFont>
      <p:font typeface="Broadway" panose="04040905080B02020502" pitchFamily="82" charset="0"/>
      <p:regular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22" autoAdjust="0"/>
    <p:restoredTop sz="94718" autoAdjust="0"/>
  </p:normalViewPr>
  <p:slideViewPr>
    <p:cSldViewPr>
      <p:cViewPr>
        <p:scale>
          <a:sx n="75" d="100"/>
          <a:sy n="75" d="100"/>
        </p:scale>
        <p:origin x="-288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8" Type="http://schemas.openxmlformats.org/officeDocument/2006/relationships/font" Target="fonts/font10.fntdata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" Target="slides/slide2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file:///E:\2016&#28304;&#25991;&#20214;&#65281;&#65281;\&#21516;&#27493;@@\&#21019;&#26032;\&#21019;&#26032;&#35774;&#35745;%20%20&#35821;&#25991;%20&#20154;&#25945;&#36873;&#20462;&#65288;&#20013;&#22269;&#21476;&#20195;&#35799;&#27468;&#25955;&#25991;&#27427;&#36175;&#65289;\&#26032;&#24314;&#25991;&#20214;&#22841;\Y22.TIF" TargetMode="Externa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4.xml"/><Relationship Id="rId3" Type="http://schemas.openxmlformats.org/officeDocument/2006/relationships/slide" Target="slide20.xml"/><Relationship Id="rId2" Type="http://schemas.openxmlformats.org/officeDocument/2006/relationships/slide" Target="slide8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file:///E:\2016&#28304;&#25991;&#20214;&#65281;&#65281;\&#21516;&#27493;@@\&#21019;&#26032;\&#21019;&#26032;&#35774;&#35745;%20%20&#35821;&#25991;%20&#20154;&#25945;&#36873;&#20462;&#65288;&#20013;&#22269;&#21476;&#20195;&#35799;&#27468;&#25955;&#25991;&#27427;&#36175;&#65289;\&#26032;&#24314;&#25991;&#20214;&#22841;\Y21.TIF" TargetMode="Externa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70670" y="263539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第五单元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散而不乱     气脉中贯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0157" y="3212976"/>
            <a:ext cx="10123481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21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伶官传序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descr="F:\下图\创新粤教唐诗宋词元散曲\第6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162" y="11262"/>
            <a:ext cx="3830724" cy="284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3507" y="106472"/>
            <a:ext cx="11889802" cy="6617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背景简介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由于本文是借古讽今之作，应从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五代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和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北宋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两个角度把握。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五代，指唐宋之间的五个封建朝廷，即后梁、后唐、后晋、后汉、后周，是我国历史上的动荡时代。在这</a:t>
            </a: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53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间，先后换过四姓十四君，篡位、弑君现象屡见不鲜，战乱频仍，后唐庄宗就是被杀的一个。庄宗称帝后，迷恋优伶，被伶官所惑，伶官得以重权在握。当叛乱四起时，拥有兵权的伶官史彦琼拒不发兵，庄宗亲征败北，众叛亲离，伶官郭从谦又乘危作乱，乱箭射死庄宗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100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多年后，欧阳修就此事发表感慨，告诫北宋统治阶级要以史为鉴。这是由于北宋王朝建立后，随着土地和财富的高度集中，北宋的统治集团日益腐化。由于北方少数民族的不断进犯，民族矛盾也日益尖锐。面对这种形势，北宋王朝不但不力求振作，反而忍受耻辱，每年都靠纳币输绢以求苟安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598" y="1268760"/>
            <a:ext cx="3101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字音识记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仇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雠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伶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官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仓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皇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勖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>
              <a:solidFill>
                <a:prstClr val="black"/>
              </a:solidFill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预习作业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67014" y="1958360"/>
            <a:ext cx="31014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遗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恨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沾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俳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优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13123" y="20416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chóu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 pitchFamily="18" charset="0"/>
              <a:ea typeface="华文细黑" panose="02010600040101010101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3272" y="2669143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4032" y="3314678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huánɡ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1253" y="39330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6104" y="2055536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0430" y="2739922"/>
            <a:ext cx="562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jīn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35166" y="3356992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pái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44624"/>
            <a:ext cx="11755638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不知所归，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至于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誓天断发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虽曰天命，岂非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人事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则遣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从事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以一少牢告庙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0288" y="142620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相当于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以至于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0448" y="205068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表示达到某种程度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50287" y="3294256"/>
            <a:ext cx="3523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主要指政治上的得失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0768" y="3963536"/>
            <a:ext cx="57294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a.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人情事理；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b.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人员的升调任免事宜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9968" y="522920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官名，这里泛指一般属官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0128" y="5867112"/>
            <a:ext cx="7047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a.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做；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投身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到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事业中去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；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b.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按某种办法处理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9" grpId="0"/>
      <p:bldP spid="9" grpId="1"/>
      <p:bldP spid="11" grpId="0"/>
      <p:bldP spid="11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50770"/>
            <a:ext cx="124573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原庄宗之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所以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得天下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还矢先王，而告以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成功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__________________________________________________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8094" y="951686"/>
            <a:ext cx="111121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代词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与介词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组成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字结构，其义为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的原因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8094" y="155679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常用作表示因果关系的连词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094" y="285293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成就功业、政绩或事业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8094" y="3513212"/>
            <a:ext cx="962945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a.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获得预期的结果跟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失败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相对，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b.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指事情的结果令人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满意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12" grpId="0"/>
      <p:bldP spid="1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424" y="264831"/>
            <a:ext cx="11409907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文言句式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梁，吾仇也；燕王，吾所立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庄宗受而藏之于庙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而智勇多困于所溺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方其系燕父子以组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夫祸患常积于忽微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79422" y="10335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85617" y="17008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状语后置句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9226" y="23601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被动句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0950" y="296558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状语后置句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7145" y="36034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状语后置句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6839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一词多义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盛衰之理，虽曰天命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请其矢，盛以锦囊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其意气之盛，可谓壮哉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方其盛也，举天下之豪杰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8982" y="23488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兴盛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90950" y="299695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装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2315" y="36450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旺盛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9062" y="42930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强盛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2656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及其衰也，数十伶人困之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智勇多困于所溺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以三矢赐庄宗而告之曰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遣从事以一少牢告庙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还矢先王，而告以成功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8436" y="11247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围困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8902" y="17536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困扰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0307" y="30497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告诉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40267" y="36450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祭告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44323" y="42930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禀告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390" y="763664"/>
            <a:ext cx="11296938" cy="32421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祸患常积于忽微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微指左公处，则席地倚墙而坐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从数骑出，微行入古寺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微斯人，吾谁与归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74926" y="153762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微小的事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79182" y="218570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悄悄地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7054" y="283377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为隐藏身份而改装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34966" y="34290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如果没有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04664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虚词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尔其无忘乃父之志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泣下沾襟，何其衰也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其意气之盛，可谓壮哉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其皆出于此乎？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8942" y="18256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副词，一定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8982" y="245137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语气词，表程度，多么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67014" y="306896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代词，他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7327" y="372101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大概，表揣测语气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271670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542285"/>
            <a:ext cx="1152400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负而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前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驱：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而告以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成功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忧劳可以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兴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国，逸豫可以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身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乱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者四应：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智勇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多困于所溺：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仓皇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出：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一夫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呼：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2798" y="126876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名词用作状语，在前面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2838" y="1897668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动词用作名词，成功的消息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91150" y="2545740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兴；使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亡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02478" y="316128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形容词用作动词，作乱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85051" y="3819520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形容词用作名词，有勇有谋的人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0790" y="445743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名词用作状语，向东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2638" y="509534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名词用作状语，在夜里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669966"/>
            <a:ext cx="11291298" cy="2110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文章总结了后唐庄宗李存勖得天下而后失天下的历史教训，阐明了国家盛衰取决于人事，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忧劳可以兴国，逸豫可以亡身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的道理，讽谏北宋统治者力戒骄奢，防微杜渐，励精图治。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015" y="100217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2272" y="540768"/>
            <a:ext cx="2147038" cy="1200329"/>
            <a:chOff x="8628686" y="5243102"/>
            <a:chExt cx="2659562" cy="1640185"/>
          </a:xfrm>
        </p:grpSpPr>
        <p:sp>
          <p:nvSpPr>
            <p:cNvPr id="10" name="TextBox 9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049" name="Picture 1" descr="E:\2016源文件！！\同步@@\创新\创新设计  语文 人教选修（中国古代诗歌散文欣赏）\新建文件夹\Y22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05" y="980728"/>
            <a:ext cx="6732129" cy="567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02251" y="792320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8964" y="220008"/>
            <a:ext cx="2147038" cy="1200329"/>
            <a:chOff x="8628686" y="5091554"/>
            <a:chExt cx="2659562" cy="1640185"/>
          </a:xfrm>
        </p:grpSpPr>
        <p:sp>
          <p:nvSpPr>
            <p:cNvPr id="12" name="TextBox 11"/>
            <p:cNvSpPr txBox="1"/>
            <p:nvPr/>
          </p:nvSpPr>
          <p:spPr>
            <a:xfrm>
              <a:off x="8628686" y="5091554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532327" y="1404771"/>
            <a:ext cx="1117950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一、文章如何通过正反论证突出中心论点的？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22410" y="116632"/>
            <a:ext cx="11633436" cy="66941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章在叙事中融入作者的议论，表达了作者的观点。引史评史，就史论事，在真实记述史实的基础上加以客观分析、评论，从中归结出道理，告诫北宋统治者汲取历史教训，这是史论文章的目的和特点。先写晋王临终遗嘱，庄宗恪守父命，出兵报仇，终于凯旋，有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系燕父子以组，函梁君臣之首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壮举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。证明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成则由人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的道理。次写庄宗报仇雪恨后，以为大功告成，不思强盛，宠信伶官，由盛而衰，最后落得仓皇出逃，士卒离散，君臣相顾，不知所归的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惨状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，证明了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败亦由人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的道理。文章用对比手法和情感强烈的句式，写出盛衰、成败两个方面，最终得出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忧劳可以兴国，逸豫可以亡身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的道理，印证了开头的论点，加强了文章的说理性，在最后一段进一步推论，仍用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方其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及其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的对比句式，推出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祸患常积于忽微，而智勇多困于所溺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的道理，扩展了论点，照应了题意，加强了文章的思想性。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4076" y="188640"/>
            <a:ext cx="11404211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二、《伶官传序》一文运用了哪些论证方法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文章运用了举例论证、引用论证和正反对比论证的方法，说服力极强。作者以庄宗成功时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意气之盛，可谓壮哉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的情景，与其败时的惨象对比，鲜明而强烈，突出了庄宗历史悲剧的根由所在，显示出成败由人的道理，令人信服，发人深省。引用《尚书》上的名言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满招损，谦得益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对中心论点进行印证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　　　　　　　　　　　　　　　　　　　　　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水月在手，弄花香满衣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826834"/>
            <a:ext cx="11457851" cy="5286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一、阅读延伸</a:t>
            </a:r>
            <a:endParaRPr lang="zh-CN" altLang="zh-CN" sz="2800" b="1" dirty="0" smtClean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				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伶官传序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三矢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探究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伶官传序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选自欧阳修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五代史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伶官传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，是一篇史论，即以后唐庄宗李存勖得天下和失天下的史事论证“盛衰之事，虽曰天命，岂非人事哉”的观点。</a:t>
            </a:r>
            <a:endParaRPr lang="zh-CN" altLang="en-US" sz="2800" dirty="0" smtClean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此文在记叙庄宗得天下的境况时，提及其父李克用在临死前赐予他“三矢”。“三矢”，顾名思义，就是三支箭，那么其父为何要给庄宗三支箭呢？</a:t>
            </a:r>
            <a:endParaRPr lang="zh-CN" altLang="en-US" sz="2800" kern="100" dirty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428604"/>
            <a:ext cx="11501519" cy="5929354"/>
          </a:xfrm>
        </p:spPr>
        <p:txBody>
          <a:bodyPr/>
          <a:lstStyle/>
          <a:p>
            <a:r>
              <a:rPr lang="zh-CN" altLang="en-US" dirty="0" smtClean="0"/>
              <a:t>        其实，“三矢”即三桩遗愿。李克用临死之际，赐“三矢”的同时，告知：“梁，吾仇也；燕王，吾所立，契丹与吾约为兄弟，而皆背晋以归梁。”短短六句，交代了晋国面临的形势：李克用虽施恩于燕国、契丹，但二者均背弃晋国，投靠了晋国的仇敌梁国，三国结为同盟国。未能灭掉“三国”，这对于李克用而言，无疑是三大憾事，正是“此三者，吾遗恨也”。所以“三矢”代表着李克用的三桩遗愿，也代表着李存勖要替父完成的三件大事。第一支箭代表着讨伐燕王刘仁恭，占领幽州；第二支箭代表着讨伐契丹，解决北方边境的威胁；第三支箭代表着讨伐仇敌梁王朱全忠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        可为何是“矢”，而不是其他的武器呢？首先，中国古代武器种类繁多，箭虽适合远程射杀，但不一定就能射中目标人物，更不一定会一箭致命，而且箭也不是最锋利的，并且相较于其他的暗器，箭也不利于隐藏。其次，据史书记载，李克用死于重病，与“矢”无关，不可能是因为死于箭，而要求其子用箭替他报仇雪恨。此外，燕王刘仁恭因被其子刘守光囚禁，最终被李存勖带领的晋军生擒；契丹首领耶律阿保机，最终因病去世；而梁王朱全忠，被冯廷谔用刀杀死。这些人的死均不是被箭所伤所杀，那么李克用为何要赐“矢”呢？许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说文解字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有言：“弓弩矢也。从入，象镝栝羽之形。”也就是理解“矢”意，需联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714356"/>
            <a:ext cx="11501519" cy="5643602"/>
          </a:xfrm>
        </p:spPr>
        <p:txBody>
          <a:bodyPr/>
          <a:lstStyle/>
          <a:p>
            <a:r>
              <a:rPr lang="zh-CN" altLang="en-US" dirty="0" smtClean="0"/>
              <a:t>系弓箭的形状和构造：弓箭一头是锋利的箭头，一头是燕尾状的羽毛，目的是使箭在前进中不至于偏离方向，所以“矢”是定向的，坚定不改变的，而古人认为誓言也是不能改变的，所以“矢”即“誓”，成语“矢志不渝”就保留了此意。因而李克用才会在临终之际，赐“三矢”，并以不容许拒绝的命令语气，谆谆嘱咐其子：“与尔三矢，尔其无忘乃父之志！”可见，李克用赐“矢”的目的，就在于让庄宗发誓立志，一定要替他完成三桩遗愿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65852" y="285728"/>
            <a:ext cx="11810248" cy="6072230"/>
          </a:xfrm>
        </p:spPr>
        <p:txBody>
          <a:bodyPr/>
          <a:lstStyle/>
          <a:p>
            <a:r>
              <a:rPr lang="zh-CN" altLang="en-US" dirty="0" smtClean="0"/>
              <a:t>        而接受父命的庄宗李存勖藏“三矢”于祖庙，将其与祖宗灵位置于同室。同时，李存勖出兵时必将其取出，“负而前驱”。而从祖庙取出“三矢”并非任意而为，必须有一系列的庄重严肃的仪式：祭告祖庙，请出“三矢”，锦囊包装，负而前驱，凯旋收藏。李存勖对待“三矢”的态度，足见他对“三矢”珍视和恭谨的程度。李存勖背负的“三矢”，也没有用来杀敌，凯旋之际，再次藏于祖庙。李存勖眼中的“三矢”，不再是客观的三支箭，也不再是简单的冷兵器，而成为了一种象征，象征着李存勖对其父的承诺，更象征着李存勖精神的信仰。所以背负“三矢”出征，李存勖身负使命，备受激励，充满着斗志和勇气，出入战场时，身先士卒，冲锋陷阵，最终替父完成三桩遗愿，建立了强盛的后唐王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1785926"/>
            <a:ext cx="11501519" cy="4572032"/>
          </a:xfrm>
        </p:spPr>
        <p:txBody>
          <a:bodyPr/>
          <a:lstStyle/>
          <a:p>
            <a:r>
              <a:rPr lang="zh-CN" altLang="en-US" dirty="0" smtClean="0"/>
              <a:t>        总之，李克用赐“三矢”的目的，在于让李存勖发誓立志，一定要替其完成三桩遗愿。而李存勖不辱父命，视“三矢”为承诺和精神信仰，激励自己，完成父命，建立了后唐。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声茅店月，人迹板桥霜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观而约取，厚积而薄发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水月在手，弄花香满衣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0390" y="279227"/>
            <a:ext cx="11688154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800" b="1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写作迁移</a:t>
            </a:r>
            <a:endParaRPr lang="zh-CN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0870" y="1079133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0942" y="1699768"/>
            <a:ext cx="11749770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后唐庄宗李存勖二十四岁继晋王位，历经十余年鏖战，终于执杀刘仁恭父子，迫使朱梁魏州来归，于公元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923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年称帝魏州。然而，这个得来颇不容易的天下，不到四年工夫，竟又在庄宗的手里丧失。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得之难而失之易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，不能不引起我们的慨叹并进而追本溯源了。请思考这个历史史实，写一个议论性片段。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343678" y="665365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865042"/>
            <a:ext cx="1112087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生于忧患，死于安乐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后唐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庄宗的一盛一衰，不正体现了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生于忧患，死于安乐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的道理吗？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所以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，对人的一生来说，逆境和忧患不一定是坏事。生命说到底是一种体验。因此，对逆境和忧患的体验倒往往是人生的一笔宝贵财富。当你回首往事的时候，可以自豪而欣慰地说：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一切都经历过了，一切都过来了！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这样的人生，是不是比那些一帆风顺，没有经过什么磨难，没有什么特别体验的人生要丰富得多，因而也有价值得多呢？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4854" y="332656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F:\下图\创新粤教唐诗宋词元散曲\第6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162" y="11262"/>
            <a:ext cx="3830724" cy="284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771098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品赏作者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声茅店月，人迹板桥霜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612" y="843106"/>
            <a:ext cx="1176879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一代文宗欧阳修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假如给我一个选择，让我生活在古代的话，我会选择宋代，更是北宋那个有你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欧阳修的时代。真想跨越千年的时光与你对饮，尽管我只是一个无名小卒，但你不会介意，因为你有宽广的胸怀。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品读你，品出你让人折服的大度。你位居副宰相，位高权重。按常理，你一定妒贤嫉能，阻止有才之人越居你之上。但你不，你勇于推荐提拔有才之人，你推荐提拔王安石，他成为宰相，官居你上，他成为中国十一世纪最伟大的改革家；你奖掖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三苏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，让他们的芳名远播，成为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唐宋八大家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，你的大度让人不得不佩服。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0457" y="188640"/>
            <a:ext cx="1153690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品读你，品出你让人钦佩的豁达。你政治上不得意时，被贬为滁州太守。但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醉翁之意不在酒，在乎山水之间也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，好一般豁达。你曾号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六一居士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。人问，何为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六一居士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，你说：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家有藏书一万卷，有三世金文著释一千卷，一棋盘，一琴，桌上常备一壶酒。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人问此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五一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也，你却爽朗一声说：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一老翁置于其间，岂非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‘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六一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’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也。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品读你，品出你让人感动的勤奋。你从小在沙地练字，苦读史书，年纪轻轻便考中进士，仕途顺利，但从未放弃勤奋的信念。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en-US" altLang="zh-CN" sz="2800" kern="100" dirty="0" smtClean="0">
              <a:latin typeface="宋体" panose="02010600030101010101" pitchFamily="2" charset="-122"/>
              <a:ea typeface="Times New Roman" panose="02020603050405020304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801" y="1022728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　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天行健，君子以自强不息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《周易》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作为君子，应该有坚强的意志，永不止息的奋斗精神，努力加强自我修养，完成并发展自己的学业或事业，能这样做才体现了天的意志，不辜负宇宙给予君子的职责和才能。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君子上交不谄，下交不渎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    	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《周易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系辞下传》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君子和上级交往时不献媚讨好，和下级交往时不骄横误事。这是引人向上的启示。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404664"/>
            <a:ext cx="1681415" cy="547200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修身名句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4726" y="463139"/>
            <a:ext cx="11288146" cy="352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耳中常闻逆耳之言，心中常有拂心之事，才是进德修行的砥石。若言言悦耳，事事快心，便把此生埋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毒鸩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中矣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《菜根谭》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ts val="55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正如古人所说：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良药苦口利于病，忠言逆耳利于行。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人生不可能事事顺心，人生就是不断化解矛盾的过程。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没有问题才是最大的问题。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这句话永远是真理。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1600344"/>
            <a:ext cx="1142586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作家作品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欧阳修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(1007—1072)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，字永叔，号醉翁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，又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号六一居士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北宋吉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今江西吉水人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，自称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庐陵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今永丰县沙溪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北宋时期政治家、文学家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、史学家和诗人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。与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唐朝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韩愈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、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柳宗元、</a:t>
            </a:r>
            <a:r>
              <a:rPr lang="en-US" altLang="zh-CN" sz="2800" kern="100" spc="-5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宋朝</a:t>
            </a:r>
            <a:r>
              <a:rPr lang="en-US" altLang="zh-CN" sz="2800" kern="100" spc="-5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王安石、苏洵、苏轼、苏辙、曾巩</a:t>
            </a:r>
            <a:r>
              <a:rPr lang="zh-CN" altLang="zh-CN" sz="28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合称</a:t>
            </a:r>
            <a:r>
              <a:rPr lang="en-US" altLang="zh-CN" sz="2800" kern="100" spc="-5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</a:t>
            </a:r>
            <a:r>
              <a:rPr lang="zh-CN" altLang="zh-CN" sz="28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宋</a:t>
            </a:r>
            <a:endParaRPr lang="en-US" altLang="zh-CN" sz="2800" kern="100" spc="-5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八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大家</a:t>
            </a:r>
            <a:r>
              <a:rPr lang="en-US" altLang="zh-CN" sz="2800" kern="100" spc="-5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仁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宗时，累擢知制诰、翰林学士；英宗时，官至枢密副使、参知政事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；神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宗朝，迁兵部尚书，以太子少师致仕。卒谥文忠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自主积累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</a:t>
            </a: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E:\2016源文件！！\同步@@\创新\创新设计  语文 人教选修（中国古代诗歌散文欣赏）\新建文件夹\Y21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832" y="2053172"/>
            <a:ext cx="2306398" cy="282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160" y="404664"/>
            <a:ext cx="1165552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其于政治和文学方面都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主张革新，既是范仲淹庆历新政的支持者，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也是北宋诗文革新运动的领导者。创作实绩亦灿烂可观，诗、词、散文均为一时之冠。散文说理畅达，抒情委婉；诗风与散文近似，重气势而能流畅自然；其词深婉清丽，承袭南唐余风。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spc="-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欧阳修</a:t>
            </a:r>
            <a:r>
              <a:rPr lang="zh-CN" altLang="zh-CN" sz="2800" kern="100" spc="-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参与纂写《新唐书</a:t>
            </a:r>
            <a:r>
              <a:rPr lang="zh-CN" altLang="zh-CN" sz="2800" kern="100" spc="-5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》</a:t>
            </a:r>
            <a:r>
              <a:rPr lang="zh-CN" altLang="zh-CN" sz="2800" kern="100" spc="-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《五代史</a:t>
            </a:r>
            <a:r>
              <a:rPr lang="zh-CN" altLang="zh-CN" sz="2800" kern="100" spc="-5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》，</a:t>
            </a:r>
            <a:r>
              <a:rPr lang="zh-CN" altLang="zh-CN" sz="2800" kern="100" spc="-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代表作品《醉翁亭记</a:t>
            </a:r>
            <a:r>
              <a:rPr lang="zh-CN" altLang="zh-CN" sz="2800" kern="100" spc="-5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》</a:t>
            </a:r>
            <a:r>
              <a:rPr lang="zh-CN" altLang="zh-CN" sz="2800" kern="100" spc="-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《秋声赋</a:t>
            </a:r>
            <a:r>
              <a:rPr lang="zh-CN" altLang="zh-CN" sz="2800" kern="100" spc="-5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》</a:t>
            </a:r>
            <a:r>
              <a:rPr lang="zh-CN" altLang="zh-CN" sz="2800" kern="100" spc="-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等</a:t>
            </a:r>
            <a:r>
              <a:rPr lang="zh-CN" altLang="zh-CN" sz="2800" kern="100" spc="-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spc="-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5605</Words>
  <Application>WPS 演示</Application>
  <PresentationFormat>自定义</PresentationFormat>
  <Paragraphs>312</Paragraphs>
  <Slides>32</Slides>
  <Notes>1</Notes>
  <HiddenSlides>2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华文细黑</vt:lpstr>
      <vt:lpstr>微软雅黑</vt:lpstr>
      <vt:lpstr>Times New Roman</vt:lpstr>
      <vt:lpstr>华文细黑</vt:lpstr>
      <vt:lpstr>Courier New</vt:lpstr>
      <vt:lpstr>华文新魏</vt:lpstr>
      <vt:lpstr>黑体</vt:lpstr>
      <vt:lpstr>Arial Unicode MS</vt:lpstr>
      <vt:lpstr>Calibri</vt:lpstr>
      <vt:lpstr>微软雅黑 Light</vt:lpstr>
      <vt:lpstr>Broadway</vt:lpstr>
      <vt:lpstr>DFPYeaSong-B5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417</cp:revision>
  <dcterms:created xsi:type="dcterms:W3CDTF">2016-03-28T08:27:00Z</dcterms:created>
  <dcterms:modified xsi:type="dcterms:W3CDTF">2018-02-14T01:52:17Z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