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19"/>
  </p:notesMasterIdLst>
  <p:handoutMasterIdLst>
    <p:handoutMasterId r:id="rId20"/>
  </p:handoutMasterIdLst>
  <p:sldIdLst>
    <p:sldId id="3288" r:id="rId3"/>
    <p:sldId id="3390" r:id="rId4"/>
    <p:sldId id="3393" r:id="rId5"/>
    <p:sldId id="3369" r:id="rId6"/>
    <p:sldId id="3391" r:id="rId7"/>
    <p:sldId id="3368" r:id="rId8"/>
    <p:sldId id="3402" r:id="rId9"/>
    <p:sldId id="3404" r:id="rId10"/>
    <p:sldId id="3403" r:id="rId11"/>
    <p:sldId id="3401" r:id="rId12"/>
    <p:sldId id="3405" r:id="rId13"/>
    <p:sldId id="3400" r:id="rId14"/>
    <p:sldId id="3399" r:id="rId15"/>
    <p:sldId id="3398" r:id="rId16"/>
    <p:sldId id="3392" r:id="rId17"/>
    <p:sldId id="3366" r:id="rId18"/>
  </p:sldIdLst>
  <p:sldSz cx="6859588" cy="5145088"/>
  <p:notesSz cx="6761163" cy="99425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207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1805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896938" y="746125"/>
            <a:ext cx="4967287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84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896938" y="746125"/>
            <a:ext cx="4967287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179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61442" y="1949568"/>
            <a:ext cx="5832648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26   </a:t>
            </a:r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诗歌鉴赏规范答题（二）</a:t>
            </a:r>
            <a:endParaRPr lang="zh-CN" altLang="en-US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484312"/>
            <a:ext cx="6480720" cy="3674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典例四：（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2018•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卷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Ⅲ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）阅读下面这首唐诗，完成小题。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精卫词   王   建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精卫谁教尔填海，海边石子青磊磊。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但得海水作枯池，海中鱼龙何所为。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口穿岂为空衔石，山中草木无全枝。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朝在树头暮海里，飞多羽折时堕水。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高山未尽海未平，愿我身死子还生。   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）一般认为，诗最后两句的内容是以精卫的口吻表达的，你是否同意这种解读？请结合诗句说明你的理由。    </a:t>
            </a:r>
          </a:p>
        </p:txBody>
      </p:sp>
    </p:spTree>
    <p:extLst>
      <p:ext uri="{BB962C8B-B14F-4D97-AF65-F5344CB8AC3E}">
        <p14:creationId xmlns:p14="http://schemas.microsoft.com/office/powerpoint/2010/main" val="256466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12" y="481362"/>
            <a:ext cx="4766270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）观点一：同意。①这两句诗是精卫坚忍不拔、前赴后继奋斗精神的自我抒发；②意为即使自己在有生之年不能完成移山填海的事业，也希望子孙后代能够继承遗志，填海不止。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观点二：不同意。①这两句诗是作者对精卫的同情与崇敬之情的表达；②意为移山填海的事业尚未完成，我愿牺牲生命来帮助精卫，以自己的生命来换精卫的生命。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A5F0B41-78E6-4870-BDDA-13C5E794E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922" y="1348408"/>
            <a:ext cx="2179341" cy="2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08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484312"/>
            <a:ext cx="6552728" cy="2989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典例五：（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2017•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卷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Ⅰ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）读下面这首宋诗，完成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14~15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阅礼部贡院阅进士就试    欧阳修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紫案焚香暖吹轻，广庭清晓席群英。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无哗战士衔枚勇，下笔春蚕食叶声。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乡里献贤先德行，朝廷列爵待公卿。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自惭衰病心神耗，赖有群公鉴裁精。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．本诗的第四句“下笔春蚕食叶声”广受后世称道，请赏析这一句的精妙之处。（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  <p:sp>
        <p:nvSpPr>
          <p:cNvPr id="3" name="矩形 2"/>
          <p:cNvSpPr/>
          <p:nvPr/>
        </p:nvSpPr>
        <p:spPr>
          <a:xfrm>
            <a:off x="189434" y="3473592"/>
            <a:ext cx="655272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】15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用春蚕食叶描摹考场内考生落笔纸上的声响，生动贴切；②动中见静，越发见出考场的庄严寂静；③强化作者充满希望的喜悦之情。</a:t>
            </a:r>
          </a:p>
        </p:txBody>
      </p:sp>
    </p:spTree>
    <p:extLst>
      <p:ext uri="{BB962C8B-B14F-4D97-AF65-F5344CB8AC3E}">
        <p14:creationId xmlns:p14="http://schemas.microsoft.com/office/powerpoint/2010/main" val="254747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484312"/>
            <a:ext cx="6408712" cy="3958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典例六：（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2017•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卷</a:t>
            </a:r>
            <a:r>
              <a:rPr lang="zh-CN" altLang="zh-CN" sz="1600" dirty="0"/>
              <a:t>Ⅱ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）阅读下面这首宋诗，完成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～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送子由使契丹   苏  轼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云海相望寄此身，那因远适更沾巾。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不辞驿骑凌风雪，要使天骄识凤麟。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沙漠回看清禁月①，湖山应梦武林春②。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单于若问君家世，莫道中朝第一人③。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】①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清禁：皇宫。苏辙时任翰林学士，常出入宫禁。②武林：杭州的别称。苏轼时知杭州。③唐代李揆被皇帝誉为“门地、人物、文学皆当世第一”。后来入吐蕃会盟，酋长问他：“闻唐有第一人李揆，公是否？”李揆怕被扣留，骗他说：“彼李揆，安肯来邪？”</a:t>
            </a:r>
          </a:p>
        </p:txBody>
      </p:sp>
    </p:spTree>
    <p:extLst>
      <p:ext uri="{BB962C8B-B14F-4D97-AF65-F5344CB8AC3E}">
        <p14:creationId xmlns:p14="http://schemas.microsoft.com/office/powerpoint/2010/main" val="341244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7426" y="556320"/>
            <a:ext cx="3672408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．本诗首联表现了诗人什么样的性格？请加以分析。（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15.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①诗人戏谑友人，夸耀自己，通过诙谐的态度表现出对文学成就的自得；②诗歌并非全是戏言，也透露出一丝对自己现实境况的无奈与自嘲。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2254168-3F70-4595-B28A-9E15BB926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5138" y="628328"/>
            <a:ext cx="2952328" cy="374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2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81ED35-B4C1-4ED4-A55F-0D61360D0957}"/>
              </a:ext>
            </a:extLst>
          </p:cNvPr>
          <p:cNvSpPr/>
          <p:nvPr/>
        </p:nvSpPr>
        <p:spPr>
          <a:xfrm>
            <a:off x="261442" y="340296"/>
            <a:ext cx="612068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规范答题要求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、言之有理。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合模板；说术语。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、言之有序。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先观点，后分析，有分析，有总结，条理清晰。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、言之有物。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有观点，有分析；有术语。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、言之有度。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问什么答什么。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、言之有据。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有依据。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、言之有文。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言简意赅、简明扼要。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04A460F-098D-403F-9CC5-186BDCB49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898" y="762759"/>
            <a:ext cx="2493690" cy="3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78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29041" y="556320"/>
            <a:ext cx="6401505" cy="358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典例一：阅读古诗，回答问题。</a:t>
            </a:r>
            <a:endParaRPr lang="en-US" altLang="zh-CN" sz="20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粤秀峰晚望同黄香石诸子二首（其一）        谭敬昭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江上青山山外江，远帆片片点归艭①。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横空老鹤南飞去，带得钟声到海幢②。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注：①艭：小船。②海幢，即海幢寺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诗中哪些意象体现了题目中的“晚望”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请分别从“晚、望”两个方面回答。</a:t>
            </a: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en-US" altLang="zh-CN" sz="1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 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简析诗中“带”字的妙处。 （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val="426612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17426" y="2647976"/>
            <a:ext cx="6363294" cy="1405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20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晚”从“带得钟声到海幢”中可以看出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 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还有那些小船的归来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可以看出是“晚”，“望”是从“远帆片片点归艭”中可以看出。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en-US" sz="20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AutoShape 22"/>
          <p:cNvSpPr>
            <a:spLocks noChangeArrowheads="1"/>
          </p:cNvSpPr>
          <p:nvPr/>
        </p:nvSpPr>
        <p:spPr bwMode="auto">
          <a:xfrm>
            <a:off x="2853730" y="1420416"/>
            <a:ext cx="1635470" cy="726110"/>
          </a:xfrm>
          <a:prstGeom prst="wedgeRectCallout">
            <a:avLst>
              <a:gd name="adj1" fmla="val -58968"/>
              <a:gd name="adj2" fmla="val 197319"/>
            </a:avLst>
          </a:prstGeom>
          <a:solidFill>
            <a:schemeClr val="bg1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审题不严</a:t>
            </a:r>
            <a:endParaRPr lang="en-US" altLang="zh-CN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缺少列举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4221882" y="3724672"/>
            <a:ext cx="9361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89434" y="481697"/>
            <a:ext cx="6480720" cy="773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诗中哪些意象体现了题目中的“晚望”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请分别从“晚、望”两个方面回答。（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295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3450" y="524390"/>
            <a:ext cx="3600400" cy="2591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  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体现“晚”的意象有：归艭 、钟声 ；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体现“望”的意象有：江、青山、远帆、空、老鹤。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2421682" y="1352250"/>
            <a:ext cx="1584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269554" y="3074471"/>
            <a:ext cx="1584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F963097-2E24-4D9A-9222-4F642D6B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7866" y="1636440"/>
            <a:ext cx="2592288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09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17426" y="484312"/>
            <a:ext cx="6624736" cy="442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简析诗中“带”字的妙处。 （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34852" y="2163279"/>
            <a:ext cx="6624736" cy="2481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带”的意思是带领，傍晚时分万物开始归家，在平静的江面上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泛着归来的孤舟，空中飞着南去的老鹤，傍晚时分的钟声徐徐飘来，作者思乡思亲的愁绪正好寄托于老鹤远去。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带”充分表达了作者的绵绵离愁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把这感觉写得生动、活泼、形象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也提升了诗的灵性。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AutoShape 22"/>
          <p:cNvSpPr>
            <a:spLocks noChangeArrowheads="1"/>
          </p:cNvSpPr>
          <p:nvPr/>
        </p:nvSpPr>
        <p:spPr bwMode="auto">
          <a:xfrm>
            <a:off x="2719128" y="1420416"/>
            <a:ext cx="1656184" cy="504056"/>
          </a:xfrm>
          <a:prstGeom prst="wedgeRectCallout">
            <a:avLst>
              <a:gd name="adj1" fmla="val -58968"/>
              <a:gd name="adj2" fmla="val 197319"/>
            </a:avLst>
          </a:prstGeom>
          <a:solidFill>
            <a:schemeClr val="bg1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没有核心术语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3213770" y="4012704"/>
            <a:ext cx="9361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</p:spTree>
    <p:extLst>
      <p:ext uri="{BB962C8B-B14F-4D97-AF65-F5344CB8AC3E}">
        <p14:creationId xmlns:p14="http://schemas.microsoft.com/office/powerpoint/2010/main" val="345291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7281" y="289298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  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“带”采用了拟人手法，      赋予“老鹤”以人的动作，不说钟声远播，而说老鹤带钟声到海幢，使画面具有动感。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4149874" y="844352"/>
            <a:ext cx="1584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5133666" y="1934959"/>
            <a:ext cx="1584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5CD8572-16CB-4D9B-AA4E-5F7122C1A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37" y="2654981"/>
            <a:ext cx="6007153" cy="220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17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89433" y="1092784"/>
            <a:ext cx="2713163" cy="327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主观臆断，答非所问</a:t>
            </a:r>
            <a:endParaRPr lang="en-US" altLang="zh-CN" sz="20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审题不清，答非所问</a:t>
            </a:r>
            <a:endParaRPr lang="en-US" altLang="zh-CN" sz="20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知识不清，误用（滥用）术语</a:t>
            </a:r>
            <a:endParaRPr lang="en-US" altLang="zh-CN" sz="14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片面作答，要点不全</a:t>
            </a:r>
            <a:endParaRPr lang="en-US" altLang="zh-CN" sz="20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模式不清，盲目作答</a:t>
            </a:r>
            <a:endParaRPr lang="en-US" altLang="zh-CN" sz="20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以空对空，缺少分析</a:t>
            </a:r>
            <a:endParaRPr lang="en-US" altLang="zh-CN" sz="20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不用术语，随性作答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3285778" y="1605541"/>
            <a:ext cx="42481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认真读题，圈点题目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3258455" y="2466936"/>
            <a:ext cx="41751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明确角度，看分答题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3256868" y="2888991"/>
            <a:ext cx="39608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分类整理，建立模式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3285778" y="1155424"/>
            <a:ext cx="41036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紧扣文本，实事求是</a:t>
            </a: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3258455" y="2072950"/>
            <a:ext cx="39592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识记概念，准确区分</a:t>
            </a: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3258455" y="3323287"/>
            <a:ext cx="39608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联系文本，具体分析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968165" y="470645"/>
            <a:ext cx="1155700" cy="51911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失误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501802" y="301851"/>
            <a:ext cx="11525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92150" indent="-34766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87425" indent="-293688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81113" indent="-2921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98613" indent="-315913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558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130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02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274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对策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3256868" y="3782304"/>
            <a:ext cx="26932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学习规范，循规蹈矩</a:t>
            </a:r>
          </a:p>
        </p:txBody>
      </p:sp>
    </p:spTree>
    <p:extLst>
      <p:ext uri="{BB962C8B-B14F-4D97-AF65-F5344CB8AC3E}">
        <p14:creationId xmlns:p14="http://schemas.microsoft.com/office/powerpoint/2010/main" val="199729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198" y="412304"/>
            <a:ext cx="6480720" cy="2619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典例二：（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2018•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卷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Ⅰ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）阅读下面这首唐诗，完成小题。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野 歌  李 贺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鸦翎羽箭山桑弓，仰天射落衔芦鸿。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麻衣黑肥冲北风，带酒日晚歌田中。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男儿屈穷心不穷，枯荣不等嗔天公。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寒风又变为春柳，条条看即烟濛濛。    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）诗中最后两句有何含意？请简要分析。</a:t>
            </a:r>
          </a:p>
        </p:txBody>
      </p:sp>
      <p:sp>
        <p:nvSpPr>
          <p:cNvPr id="4" name="矩形 3"/>
          <p:cNvSpPr/>
          <p:nvPr/>
        </p:nvSpPr>
        <p:spPr>
          <a:xfrm>
            <a:off x="92200" y="3076600"/>
            <a:ext cx="6480720" cy="1866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）①意味凛冽的寒风终将过去，和煦的春风拂绿枯柳，缀满嫩绿的柳条好像轻烟笼罩一般摇曳多姿；②表达了诗人虽感叹不遇于时，但不甘沉沦的乐观，自勉之情。</a:t>
            </a:r>
          </a:p>
        </p:txBody>
      </p:sp>
    </p:spTree>
    <p:extLst>
      <p:ext uri="{BB962C8B-B14F-4D97-AF65-F5344CB8AC3E}">
        <p14:creationId xmlns:p14="http://schemas.microsoft.com/office/powerpoint/2010/main" val="118742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434" y="340296"/>
            <a:ext cx="6480720" cy="3166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2018•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卷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Ⅱ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）阅读下面这首宋词，完成小题。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题醉中所作草书卷后（节选）陆游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胸中磊落藏五兵，欲试无路空峥嵘。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酒为旗鼓笔刀槊，势从天落银河倾。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端溪石池浓作墨，烛光相射飞纵横。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须臾收卷复把酒，如见万里烟尘清。   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）诗中前后两次出现“酒”，各有什么作用？请结合诗句简要分析。  </a:t>
            </a:r>
          </a:p>
        </p:txBody>
      </p:sp>
      <p:sp>
        <p:nvSpPr>
          <p:cNvPr id="3" name="矩形 2"/>
          <p:cNvSpPr/>
          <p:nvPr/>
        </p:nvSpPr>
        <p:spPr>
          <a:xfrm>
            <a:off x="194742" y="3291848"/>
            <a:ext cx="6475412" cy="1511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①第一个“酒”出现在作书之前，诗人把它比喻成战场上的旗鼓，起到酝酿情绪，积蓄气势的作用；②第二个“酒”则用来表现创作完成之后诗人的心理状态，他“如见万里烟尘清”，似乎赢得了一场战役的胜利，心满意足、踌躇满志。 </a:t>
            </a:r>
          </a:p>
        </p:txBody>
      </p:sp>
    </p:spTree>
    <p:extLst>
      <p:ext uri="{BB962C8B-B14F-4D97-AF65-F5344CB8AC3E}">
        <p14:creationId xmlns:p14="http://schemas.microsoft.com/office/powerpoint/2010/main" val="428374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1519</Words>
  <Application>Microsoft Office PowerPoint</Application>
  <PresentationFormat>自定义</PresentationFormat>
  <Paragraphs>104</Paragraphs>
  <Slides>16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2019-01-24T03:15:03Z</dcterms:created>
  <dcterms:modified xsi:type="dcterms:W3CDTF">2019-02-12T09:26:22Z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