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60" r:id="rId6"/>
    <p:sldId id="261" r:id="rId7"/>
    <p:sldId id="274" r:id="rId8"/>
    <p:sldId id="259" r:id="rId9"/>
    <p:sldId id="266" r:id="rId10"/>
    <p:sldId id="282" r:id="rId11"/>
    <p:sldId id="289" r:id="rId12"/>
    <p:sldId id="295" r:id="rId13"/>
    <p:sldId id="290" r:id="rId14"/>
    <p:sldId id="296" r:id="rId15"/>
    <p:sldId id="297" r:id="rId16"/>
    <p:sldId id="280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4FCE4"/>
    <a:srgbClr val="E3B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530" y="-5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06CCD-10AF-4ED5-8CA8-2287CE8C0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6B0E6-661E-4CD1-8243-23CE9CB8F6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62425" y="775005"/>
            <a:ext cx="54292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古人谈读书</a:t>
            </a:r>
            <a:endParaRPr lang="en-US" altLang="zh-CN" sz="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17859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 descr="https://timgsa.baidu.com/timg?image&amp;quality=80&amp;size=b9999_10000&amp;sec=1554564241311&amp;di=a2eae6719064883017ecb47130aec8e4&amp;imgtype=0&amp;src=http%3A%2F%2F5b0988e595225.cdn.sohucs.com%2Fq_70%2Cc_zoom%2Cw_640%2Fimages%2F20181116%2Fe699122c240047118c5dc70b30683ce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28" y="2228850"/>
            <a:ext cx="6096000" cy="2914650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7489594" y="588246"/>
            <a:ext cx="156582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5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人教五年级上册</a:t>
            </a:r>
            <a:endParaRPr lang="zh-CN" altLang="en-US" sz="1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72" y="1071552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默读课文，思考：读书人对读书有什么要求：</a:t>
            </a:r>
            <a:endParaRPr lang="zh-CN" altLang="en-US" sz="2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14348" y="1714494"/>
            <a:ext cx="307183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有志</a:t>
            </a:r>
            <a:r>
              <a:rPr lang="en-US" sz="2800" dirty="0" smtClean="0"/>
              <a:t>   </a:t>
            </a:r>
            <a:r>
              <a:rPr lang="zh-CN" altLang="en-US" sz="2800" dirty="0" smtClean="0"/>
              <a:t>有识</a:t>
            </a:r>
            <a:r>
              <a:rPr lang="en-US" sz="2800" dirty="0" smtClean="0"/>
              <a:t>    </a:t>
            </a:r>
            <a:r>
              <a:rPr lang="zh-CN" altLang="en-US" sz="2800" dirty="0" smtClean="0"/>
              <a:t>有恒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细读课文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10" y="2428874"/>
            <a:ext cx="721523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在读课文，思考：读书为什么要“有志、有识、有恒”？</a:t>
            </a:r>
            <a:endParaRPr lang="zh-CN" altLang="en-US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14348" y="3357568"/>
            <a:ext cx="721523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  有志</a:t>
            </a:r>
            <a:r>
              <a:rPr lang="en-US" sz="2800" dirty="0" smtClean="0"/>
              <a:t>----</a:t>
            </a:r>
            <a:r>
              <a:rPr lang="zh-CN" altLang="en-US" sz="2800" dirty="0" smtClean="0"/>
              <a:t>不甘为下流</a:t>
            </a:r>
            <a:endParaRPr lang="zh-CN" altLang="en-US" sz="2800" dirty="0" smtClean="0"/>
          </a:p>
          <a:p>
            <a:r>
              <a:rPr lang="en-US" sz="2800" dirty="0" smtClean="0"/>
              <a:t>      </a:t>
            </a:r>
            <a:r>
              <a:rPr lang="zh-CN" altLang="en-US" sz="2800" dirty="0" smtClean="0"/>
              <a:t>有识</a:t>
            </a:r>
            <a:r>
              <a:rPr lang="en-US" sz="2800" dirty="0" smtClean="0"/>
              <a:t>-----</a:t>
            </a:r>
            <a:r>
              <a:rPr lang="zh-CN" altLang="en-US" sz="2800" dirty="0" smtClean="0"/>
              <a:t>知学问无尽，不满足</a:t>
            </a:r>
            <a:endParaRPr lang="zh-CN" altLang="en-US" sz="2800" dirty="0" smtClean="0"/>
          </a:p>
          <a:p>
            <a:r>
              <a:rPr lang="en-US" sz="2800" dirty="0" smtClean="0"/>
              <a:t>      </a:t>
            </a:r>
            <a:r>
              <a:rPr lang="zh-CN" altLang="en-US" sz="2800" dirty="0" smtClean="0"/>
              <a:t>有恒</a:t>
            </a:r>
            <a:r>
              <a:rPr lang="en-US" sz="2800" dirty="0" smtClean="0"/>
              <a:t>-----</a:t>
            </a:r>
            <a:r>
              <a:rPr lang="zh-CN" altLang="en-US" sz="2800" dirty="0" smtClean="0"/>
              <a:t>恒心，不放弃，能成功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0034" y="642924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作者是怎样证明自己的观点是正确的？</a:t>
            </a:r>
            <a:endParaRPr lang="zh-CN" altLang="en-US" sz="2800" dirty="0"/>
          </a:p>
        </p:txBody>
      </p:sp>
      <p:pic>
        <p:nvPicPr>
          <p:cNvPr id="17410" name="Picture 2" descr="https://timgsa.baidu.com/timg?image&amp;quality=80&amp;size=b9999_10000&amp;sec=1554565092890&amp;di=0f0651cc86a862805fe0afd5cb988ad6&amp;imgtype=0&amp;src=http%3A%2F%2Fmmbiz.qpic.cn%2Fmmbiz_jpg%2FwDsmc8icHx1Bu8MerHW99N6zPXlicbuVWQ9vYU3fOicQ8czGfJuk80rC3fkqzG3d8NriaRjATPbKmYcgv67rfVAlfA%2F640%3Fwx_fmt%3D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2000246"/>
            <a:ext cx="4071966" cy="2882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93724" y="1869183"/>
            <a:ext cx="7215238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正面：如果我们遵循这三点，那么会达到高尚、博学、成功的境界。反面：如果做不到这三点，则一事无成。最后作者进行总结，告诉我们，读书的时候这三者缺一不可，点明这三点的重要性。</a:t>
            </a:r>
            <a:endParaRPr lang="zh-CN" altLang="en-US" sz="2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94039" y="746752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r>
              <a:rPr lang="zh-CN" altLang="en-US" sz="2800" dirty="0" smtClean="0"/>
              <a:t>从正反两方面加以论证。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00100" y="857238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再读文章，说说你受到什么启发？</a:t>
            </a:r>
            <a:endParaRPr lang="zh-CN" altLang="en-US" sz="2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1643056"/>
            <a:ext cx="721523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     这篇文章从学习态度和学习方法两方面进行了介绍， ，我明白了要端正自己的学习态度并掌握学习方法很重要。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71472" y="857238"/>
            <a:ext cx="721523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你还知道哪些关于读书的名言？和大家分享一下。</a:t>
            </a:r>
            <a:endParaRPr lang="zh-CN" altLang="en-US" sz="28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1472" y="2000246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读书破万卷，下笔如有神。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杜甫</a:t>
            </a:r>
            <a:endParaRPr lang="zh-CN" altLang="en-US" sz="28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72" y="2786064"/>
            <a:ext cx="721523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读书之法无他，惟是笃志虚心，反复详玩，为有功耳。　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朱熹</a:t>
            </a:r>
            <a:endParaRPr lang="zh-CN" altLang="en-US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1472" y="3857634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学而时习之，不亦悦乎！　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孔丘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50031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古人谈读书</a:t>
            </a:r>
            <a:endParaRPr lang="zh-CN" altLang="en-US" sz="2400" dirty="0"/>
          </a:p>
        </p:txBody>
      </p:sp>
      <p:sp>
        <p:nvSpPr>
          <p:cNvPr id="4" name="左大括号 3"/>
          <p:cNvSpPr/>
          <p:nvPr/>
        </p:nvSpPr>
        <p:spPr>
          <a:xfrm>
            <a:off x="1571604" y="857238"/>
            <a:ext cx="428628" cy="3714776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2214546" y="785801"/>
            <a:ext cx="492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一</a:t>
            </a:r>
            <a:endParaRPr lang="zh-CN" altLang="en-US" sz="2400" dirty="0"/>
          </a:p>
        </p:txBody>
      </p:sp>
      <p:sp>
        <p:nvSpPr>
          <p:cNvPr id="11" name="左大括号 10"/>
          <p:cNvSpPr/>
          <p:nvPr/>
        </p:nvSpPr>
        <p:spPr>
          <a:xfrm>
            <a:off x="2643174" y="567204"/>
            <a:ext cx="357190" cy="93725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2928926" y="357173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谦虚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2928926" y="857239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求实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2928926" y="1357305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勤奋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2214546" y="2143122"/>
            <a:ext cx="492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二</a:t>
            </a:r>
            <a:endParaRPr lang="zh-CN" altLang="en-US" sz="2400" dirty="0"/>
          </a:p>
        </p:txBody>
      </p:sp>
      <p:sp>
        <p:nvSpPr>
          <p:cNvPr id="16" name="左大括号 15"/>
          <p:cNvSpPr/>
          <p:nvPr/>
        </p:nvSpPr>
        <p:spPr>
          <a:xfrm>
            <a:off x="2643174" y="1924525"/>
            <a:ext cx="357190" cy="93725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2928926" y="1714494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心到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2928926" y="2214560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眼到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2928926" y="2714626"/>
            <a:ext cx="800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口到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2285984" y="3714758"/>
            <a:ext cx="492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三</a:t>
            </a:r>
            <a:endParaRPr lang="zh-CN" altLang="en-US" sz="2400" dirty="0"/>
          </a:p>
        </p:txBody>
      </p:sp>
      <p:sp>
        <p:nvSpPr>
          <p:cNvPr id="21" name="左大括号 20"/>
          <p:cNvSpPr/>
          <p:nvPr/>
        </p:nvSpPr>
        <p:spPr>
          <a:xfrm>
            <a:off x="2714612" y="3496161"/>
            <a:ext cx="357190" cy="93725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矩形 21"/>
          <p:cNvSpPr/>
          <p:nvPr/>
        </p:nvSpPr>
        <p:spPr>
          <a:xfrm>
            <a:off x="3000364" y="3286130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有志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不甘为下流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3000364" y="378619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有识</a:t>
            </a:r>
            <a:r>
              <a:rPr lang="en-US" altLang="zh-CN" sz="2400" dirty="0" smtClean="0"/>
              <a:t>----</a:t>
            </a:r>
            <a:r>
              <a:rPr lang="zh-CN" altLang="en-US" sz="2400" dirty="0" smtClean="0"/>
              <a:t>知学问无尽</a:t>
            </a:r>
            <a:endParaRPr lang="zh-CN" altLang="en-US" sz="2400" dirty="0"/>
          </a:p>
        </p:txBody>
      </p:sp>
      <p:sp>
        <p:nvSpPr>
          <p:cNvPr id="24" name="矩形 23"/>
          <p:cNvSpPr/>
          <p:nvPr/>
        </p:nvSpPr>
        <p:spPr>
          <a:xfrm>
            <a:off x="3000364" y="4286262"/>
            <a:ext cx="371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有恒</a:t>
            </a:r>
            <a:r>
              <a:rPr lang="en-US" altLang="zh-CN" sz="2400" dirty="0" smtClean="0"/>
              <a:t>----</a:t>
            </a:r>
            <a:r>
              <a:rPr lang="zh-CN" altLang="en-US" sz="2400" dirty="0" smtClean="0"/>
              <a:t>不放弃，能成功</a:t>
            </a:r>
            <a:endParaRPr lang="zh-CN" altLang="en-US" sz="2400" dirty="0"/>
          </a:p>
        </p:txBody>
      </p:sp>
      <p:sp>
        <p:nvSpPr>
          <p:cNvPr id="25" name="左大括号 24"/>
          <p:cNvSpPr/>
          <p:nvPr/>
        </p:nvSpPr>
        <p:spPr>
          <a:xfrm flipH="1">
            <a:off x="6286512" y="1000114"/>
            <a:ext cx="428628" cy="3714776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>
            <a:off x="6715140" y="2143122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学习态度和</a:t>
            </a:r>
            <a:endParaRPr lang="en-US" altLang="zh-CN" sz="2400" dirty="0" smtClean="0"/>
          </a:p>
          <a:p>
            <a:r>
              <a:rPr lang="zh-CN" altLang="en-US" sz="2400" dirty="0" smtClean="0"/>
              <a:t>方法很重要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11" grpId="0" animBg="1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3"/>
          <p:cNvSpPr txBox="1"/>
          <p:nvPr/>
        </p:nvSpPr>
        <p:spPr>
          <a:xfrm>
            <a:off x="785786" y="1571618"/>
            <a:ext cx="7572428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.</a:t>
            </a:r>
            <a:r>
              <a:rPr lang="zh-CN" altLang="en-US" sz="2400" dirty="0" smtClean="0"/>
              <a:t>同学们，你知道哪些古人读书的故事？谁来给我们讲一讲？</a:t>
            </a:r>
            <a:endParaRPr lang="zh-CN" alt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1472" y="1214428"/>
            <a:ext cx="8072494" cy="28575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49153"/>
          <p:cNvSpPr txBox="1"/>
          <p:nvPr/>
        </p:nvSpPr>
        <p:spPr>
          <a:xfrm>
            <a:off x="857224" y="2428874"/>
            <a:ext cx="757242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.</a:t>
            </a:r>
            <a:r>
              <a:rPr lang="zh-CN" altLang="en-US" sz="2400" dirty="0" smtClean="0"/>
              <a:t>古人喜欢读书，古人又把自己的读书方法和学习态度写下来，供后世参考。今天，我们就学习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古人谈读书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这篇文章，去看看古人是如何对待学习的。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1500180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这课总共有三个部分组成，第一部分出自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论语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，记录的孔子的学习态度和学习方法；第二部分的作者是朱熹；第三部分的作者是曾国藩。今天，我们就去学习这三篇，从中获取营养。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285866"/>
            <a:ext cx="714380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3200" b="1" dirty="0" smtClean="0"/>
              <a:t>1.</a:t>
            </a:r>
            <a:r>
              <a:rPr lang="zh-CN" altLang="en-US" sz="3200" b="1" dirty="0" smtClean="0"/>
              <a:t>师范读正音把握重点词语的意思。</a:t>
            </a:r>
            <a:endParaRPr lang="zh-CN" altLang="en-US" sz="3200" dirty="0" smtClean="0"/>
          </a:p>
          <a:p>
            <a:r>
              <a:rPr lang="zh-CN" altLang="en-US" sz="3200" dirty="0" smtClean="0"/>
              <a:t>好学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是知也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识</a:t>
            </a:r>
            <a:endParaRPr lang="zh-CN" altLang="en-US" sz="3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1472" y="2714626"/>
            <a:ext cx="8001056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3200" dirty="0" smtClean="0"/>
              <a:t>2.</a:t>
            </a:r>
            <a:r>
              <a:rPr lang="zh-CN" altLang="en-US" sz="3200" dirty="0" smtClean="0"/>
              <a:t>读第一、二部分，根据注释，解决生字词。</a:t>
            </a:r>
            <a:endParaRPr lang="zh-CN" altLang="en-US" sz="3200" dirty="0" smtClean="0"/>
          </a:p>
          <a:p>
            <a:r>
              <a:rPr lang="en-US" sz="3200" dirty="0" smtClean="0"/>
              <a:t>3.</a:t>
            </a:r>
            <a:r>
              <a:rPr lang="zh-CN" altLang="en-US" sz="3200" dirty="0" smtClean="0"/>
              <a:t>大声朗读课文。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1071552"/>
            <a:ext cx="835824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小组讨论，结合注释，试着用自己的话解释这两部分的意思。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2000246"/>
            <a:ext cx="835824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2.</a:t>
            </a:r>
            <a:r>
              <a:rPr lang="zh-CN" altLang="en-US" sz="2800" dirty="0" smtClean="0"/>
              <a:t>我们首先来看第一部分，齐读对这三句话的解释，思考：这三句话分别从哪方面介绍的？</a:t>
            </a:r>
            <a:endParaRPr lang="zh-CN" altLang="en-US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0034" y="3557594"/>
            <a:ext cx="835824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3.</a:t>
            </a:r>
            <a:r>
              <a:rPr lang="zh-CN" altLang="en-US" sz="2800" dirty="0" smtClean="0"/>
              <a:t>读第二部分，试着根据注释翻译课文。</a:t>
            </a:r>
            <a:endParaRPr lang="zh-CN" altLang="en-US" sz="2800" dirty="0" smtClean="0"/>
          </a:p>
          <a:p>
            <a:r>
              <a:rPr lang="zh-CN" altLang="en-US" sz="2800" dirty="0" smtClean="0"/>
              <a:t>思考：朱熹对人们读书有什么独特方法？这样读书的好处是什么？</a:t>
            </a:r>
            <a:endParaRPr lang="zh-CN" altLang="en-US" sz="2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85754" y="3000378"/>
            <a:ext cx="307186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谦虚</a:t>
            </a:r>
            <a:r>
              <a:rPr lang="en-US" sz="2800" dirty="0" smtClean="0"/>
              <a:t>   </a:t>
            </a:r>
            <a:r>
              <a:rPr lang="zh-CN" altLang="en-US" sz="2800" dirty="0" smtClean="0"/>
              <a:t>求实</a:t>
            </a:r>
            <a:r>
              <a:rPr lang="en-US" sz="2800" dirty="0" smtClean="0"/>
              <a:t>   </a:t>
            </a:r>
            <a:r>
              <a:rPr lang="zh-CN" altLang="en-US" sz="2800" dirty="0" smtClean="0"/>
              <a:t>勤奋</a:t>
            </a:r>
            <a:endParaRPr lang="zh-CN" altLang="en-US" sz="28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357554" y="4452950"/>
            <a:ext cx="421487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三到：心到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眼到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口到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5" grpId="0"/>
      <p:bldP spid="6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357304"/>
            <a:ext cx="81439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学习了这两部分，你有什么收获？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2285998"/>
            <a:ext cx="814393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抓重点词句，通过理解重点词句的方式，引导学生理解课文的主要内容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9080" y="733095"/>
            <a:ext cx="54292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古人谈读书</a:t>
            </a:r>
            <a:endParaRPr lang="en-US" altLang="zh-CN" sz="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7859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https://timgsa.baidu.com/timg?image&amp;quality=80&amp;size=b9999_10000&amp;sec=1554564241311&amp;di=a2eae6719064883017ecb47130aec8e4&amp;imgtype=0&amp;src=http%3A%2F%2F5b0988e595225.cdn.sohucs.com%2Fq_70%2Cc_zoom%2Cw_640%2Fimages%2F20181116%2Fe699122c240047118c5dc70b30683ce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28" y="2228850"/>
            <a:ext cx="60960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85786" y="1400166"/>
            <a:ext cx="7215238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谁来说说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论语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三则的意思？</a:t>
            </a:r>
            <a:endParaRPr lang="zh-CN" altLang="en-US" sz="2800" dirty="0" smtClean="0"/>
          </a:p>
          <a:p>
            <a:r>
              <a:rPr lang="en-US" sz="2800" dirty="0" smtClean="0"/>
              <a:t>2.</a:t>
            </a:r>
            <a:r>
              <a:rPr lang="zh-CN" altLang="en-US" sz="2800" dirty="0" smtClean="0"/>
              <a:t>朱熹的这篇文章想告诉我们什么？</a:t>
            </a:r>
            <a:endParaRPr lang="zh-CN" altLang="en-US" sz="2800" dirty="0" smtClean="0"/>
          </a:p>
          <a:p>
            <a:r>
              <a:rPr lang="zh-CN" altLang="en-US" sz="2800" dirty="0" smtClean="0"/>
              <a:t>上节课我们学习了前两篇文章，这两篇文章从学习态度和学习方法两方面进行了介绍，让我们受益匪浅。现在，我们学习第三篇文章。这是曾国藩对读书人的要求。</a:t>
            </a:r>
            <a:endParaRPr lang="zh-CN" altLang="en-US" sz="2800" dirty="0" smtClean="0"/>
          </a:p>
          <a:p>
            <a:br>
              <a:rPr lang="en-US" sz="2800" dirty="0" smtClean="0"/>
            </a:br>
            <a:endParaRPr lang="zh-CN" altLang="en-US" sz="2800" dirty="0"/>
          </a:p>
        </p:txBody>
      </p:sp>
      <p:sp>
        <p:nvSpPr>
          <p:cNvPr id="7" name="圆角矩形 6"/>
          <p:cNvSpPr/>
          <p:nvPr/>
        </p:nvSpPr>
        <p:spPr>
          <a:xfrm>
            <a:off x="500034" y="1285866"/>
            <a:ext cx="8429684" cy="30718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24" y="1214428"/>
            <a:ext cx="721523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根据注释，解决生字词。</a:t>
            </a:r>
            <a:endParaRPr lang="zh-CN" altLang="en-US" sz="2800" dirty="0" smtClean="0"/>
          </a:p>
          <a:p>
            <a:r>
              <a:rPr lang="zh-CN" altLang="en-US" sz="2800" dirty="0" smtClean="0"/>
              <a:t>师补充：恒：恒心 </a:t>
            </a:r>
            <a:endParaRPr lang="zh-CN" altLang="en-US" sz="2800" dirty="0" smtClean="0"/>
          </a:p>
          <a:p>
            <a:r>
              <a:rPr lang="zh-CN" altLang="en-US" sz="2800" dirty="0" smtClean="0"/>
              <a:t>自足：自我满足</a:t>
            </a:r>
            <a:endParaRPr lang="zh-CN" altLang="en-US" sz="2800" dirty="0"/>
          </a:p>
        </p:txBody>
      </p:sp>
      <p:sp>
        <p:nvSpPr>
          <p:cNvPr id="7" name="圆角矩形 6"/>
          <p:cNvSpPr/>
          <p:nvPr/>
        </p:nvSpPr>
        <p:spPr>
          <a:xfrm>
            <a:off x="500034" y="1142990"/>
            <a:ext cx="8429684" cy="36433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整体把握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24" y="2714626"/>
            <a:ext cx="721523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2.</a:t>
            </a:r>
            <a:r>
              <a:rPr lang="zh-CN" altLang="en-US" sz="2800" dirty="0" smtClean="0"/>
              <a:t>朗读课文，划分节奏。</a:t>
            </a:r>
            <a:endParaRPr lang="zh-CN" altLang="en-US" sz="2800" dirty="0" smtClean="0"/>
          </a:p>
          <a:p>
            <a:r>
              <a:rPr lang="zh-CN" altLang="en-US" sz="2800" dirty="0" smtClean="0"/>
              <a:t>划分指导：我们在划分节奏的时候，要注意，不能把完整的词划分开来，要保持词语的完整。如：盖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士人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读书，第一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要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有志。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WPS 演示</Application>
  <PresentationFormat>全屏显示(16:9)</PresentationFormat>
  <Paragraphs>125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Calibri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随风—刘老师</cp:lastModifiedBy>
  <cp:revision>84</cp:revision>
  <dcterms:created xsi:type="dcterms:W3CDTF">2019-03-30T01:30:00Z</dcterms:created>
  <dcterms:modified xsi:type="dcterms:W3CDTF">2019-06-18T14:13:59Z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