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5" r:id="rId3"/>
    <p:sldId id="258" r:id="rId4"/>
    <p:sldId id="336" r:id="rId6"/>
    <p:sldId id="259" r:id="rId7"/>
    <p:sldId id="260" r:id="rId8"/>
    <p:sldId id="261" r:id="rId9"/>
    <p:sldId id="262" r:id="rId10"/>
    <p:sldId id="263" r:id="rId11"/>
    <p:sldId id="264" r:id="rId12"/>
    <p:sldId id="314" r:id="rId13"/>
    <p:sldId id="269" r:id="rId14"/>
    <p:sldId id="313" r:id="rId15"/>
    <p:sldId id="274" r:id="rId16"/>
    <p:sldId id="275" r:id="rId17"/>
    <p:sldId id="276" r:id="rId18"/>
    <p:sldId id="265" r:id="rId19"/>
    <p:sldId id="266" r:id="rId20"/>
    <p:sldId id="267" r:id="rId21"/>
    <p:sldId id="268" r:id="rId22"/>
    <p:sldId id="270" r:id="rId23"/>
    <p:sldId id="271" r:id="rId24"/>
    <p:sldId id="272" r:id="rId25"/>
    <p:sldId id="273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8" Type="http://schemas.openxmlformats.org/officeDocument/2006/relationships/tags" Target="tags/tag4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2396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2" name="文本占位符 23961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102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863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4" name="文本占位符 186370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9148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8" name="文本占位符 191490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296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2498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2770" name="文本占位符 249858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3277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2129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4" name="文本占位符 212994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1843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2314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5842" name="文本占位符 231426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358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966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3010" name="文本占位符 196610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zh-CN" dirty="0"/>
          </a:p>
        </p:txBody>
      </p:sp>
      <p:sp>
        <p:nvSpPr>
          <p:cNvPr id="4301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19860000">
            <a:off x="1717675" y="2584450"/>
            <a:ext cx="87566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jpeg"/><Relationship Id="rId3" Type="http://schemas.openxmlformats.org/officeDocument/2006/relationships/hyperlink" Target="http://imgsrc.baidu.com/baike/pic/item/fc5e5f3413662c50251f14af.jpg" TargetMode="Externa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hyperlink" Target="http://imgsrc.baidu.com/baike/pic/item/fc5e5f3413662c50251f14af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90114" descr="546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AC495"/>
              </a:clrFrom>
              <a:clrTo>
                <a:srgbClr val="FAC495">
                  <a:alpha val="0"/>
                </a:srgbClr>
              </a:clrTo>
            </a:clrChange>
            <a:lum bright="-12000"/>
          </a:blip>
          <a:srcRect l="3305" t="144"/>
          <a:stretch>
            <a:fillRect/>
          </a:stretch>
        </p:blipFill>
        <p:spPr>
          <a:xfrm>
            <a:off x="159385" y="115570"/>
            <a:ext cx="11910060" cy="6621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文本框 1"/>
          <p:cNvSpPr txBox="1"/>
          <p:nvPr/>
        </p:nvSpPr>
        <p:spPr>
          <a:xfrm>
            <a:off x="677387" y="476250"/>
            <a:ext cx="10718165" cy="33381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9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永遇乐 </a:t>
            </a:r>
            <a:endParaRPr lang="zh-CN" altLang="en-US" sz="96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9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r>
              <a:rPr lang="zh-CN" altLang="en-US" sz="115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京口北固亭怀古</a:t>
            </a:r>
            <a:endParaRPr lang="zh-CN" altLang="en-US" sz="115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27" name="文本框 2"/>
          <p:cNvSpPr txBox="1"/>
          <p:nvPr/>
        </p:nvSpPr>
        <p:spPr>
          <a:xfrm>
            <a:off x="4511675" y="4144645"/>
            <a:ext cx="35102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8000" b="1">
                <a:solidFill>
                  <a:srgbClr val="0039DE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辛弃疾</a:t>
            </a:r>
            <a:endParaRPr lang="zh-CN" altLang="en-US" sz="8000" b="1">
              <a:solidFill>
                <a:srgbClr val="0039DE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25" name="文本框 168969"/>
          <p:cNvSpPr txBox="1"/>
          <p:nvPr/>
        </p:nvSpPr>
        <p:spPr>
          <a:xfrm>
            <a:off x="267335" y="4858385"/>
            <a:ext cx="8592820" cy="17532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永遇乐，词牌名</a:t>
            </a:r>
            <a:r>
              <a:rPr lang="zh-CN" altLang="en-US" sz="20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20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京口北固亭，登临地点。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eaLnBrk="0" hangingPunct="0"/>
            <a:r>
              <a:rPr lang="zh-CN" altLang="en-US" sz="3600" b="1" dirty="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怀古，大多是通过今昔对比，以古讽今。</a:t>
            </a:r>
            <a:endParaRPr lang="zh-CN" altLang="en-US" sz="3600" b="1" dirty="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7990" y="929640"/>
            <a:ext cx="1133602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千古江山，英雄无觅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孙仲谋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处，舞榭歌台，</a:t>
            </a:r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风流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总被雨打风吹去。斜阳草树，寻常巷陌，人道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寄奴曾住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想当年，金戈铁马，气吞万里如虎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zh-CN" sz="4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945" y="4104640"/>
            <a:ext cx="5435600" cy="181483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寄奴曾住：</a:t>
            </a:r>
            <a:r>
              <a:rPr lang="zh-CN" altLang="en-US" sz="28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寄奴是南朝宋武帝刘裕（363-422)的小名。刘裕的祖先移居京口，他在这里起事，晚年推翻东晋做了皇帝。</a:t>
            </a:r>
            <a:endParaRPr lang="zh-CN" altLang="en-US" sz="28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6810" y="4104640"/>
            <a:ext cx="5236210" cy="1383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想当年，金戈铁马，气吞万里如虎：</a:t>
            </a:r>
            <a:r>
              <a:rPr lang="zh-CN" altLang="en-US" sz="28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刘裕曾两次率领东晋军队北伐，收复洛阳、长安等地。</a:t>
            </a:r>
            <a:endParaRPr lang="zh-CN" altLang="en-US" sz="28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5505" y="222885"/>
            <a:ext cx="4348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赏析上片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zh-CN" sz="3600" b="1" dirty="0">
                <a:solidFill>
                  <a:srgbClr val="0039DE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即景生情</a:t>
            </a:r>
            <a:endParaRPr lang="zh-CN" altLang="zh-CN" sz="3600" b="1" dirty="0">
              <a:solidFill>
                <a:srgbClr val="0039DE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330" y="2807970"/>
            <a:ext cx="1148397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b="1" dirty="0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指英雄业绩，即英雄人物在历史舞台上所创伟绩带来的意义上的影响，</a:t>
            </a:r>
            <a:r>
              <a:rPr lang="zh-CN" altLang="en-US" sz="2400" b="1" dirty="0">
                <a:solidFill>
                  <a:srgbClr val="1C18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所谓流风余韵</a:t>
            </a:r>
            <a:endParaRPr lang="zh-CN" altLang="en-US" sz="2400" b="1" dirty="0">
              <a:solidFill>
                <a:srgbClr val="1C18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7585" y="97790"/>
            <a:ext cx="5534660" cy="119888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 anchor="t">
            <a:spAutoFit/>
          </a:bodyPr>
          <a:p>
            <a:r>
              <a:rPr lang="zh-CN" altLang="zh-CN" sz="24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孙仲谋：</a:t>
            </a:r>
            <a:r>
              <a:rPr lang="zh-CN" altLang="en-US" sz="2400" b="1" dirty="0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孙权是三国时吴国的皇帝，他在南京建立吴都，并且能够打垮来自北方的侵犯者曹操的军队，保卫了家园。</a:t>
            </a:r>
            <a:endParaRPr lang="zh-CN" altLang="en-US" sz="2400" b="1" dirty="0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 animBg="1"/>
      <p:bldP spid="7" grpId="0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42" name="矩形 167941"/>
          <p:cNvSpPr/>
          <p:nvPr/>
        </p:nvSpPr>
        <p:spPr>
          <a:xfrm>
            <a:off x="1163955" y="1800860"/>
            <a:ext cx="10054590" cy="407860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80000"/>
              </a:lnSpc>
            </a:pPr>
            <a:r>
              <a:rPr lang="en-US" altLang="zh-CN" sz="40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</a:t>
            </a:r>
            <a:r>
              <a:rPr lang="en-US" altLang="zh-CN" sz="44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      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借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孙权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和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刘裕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两个历史上的英雄人物事迹</a:t>
            </a:r>
            <a:r>
              <a:rPr lang="zh-CN" altLang="en-US" sz="4800" b="1" dirty="0">
                <a:solidFill>
                  <a:srgbClr val="00B0F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隐约讽刺</a:t>
            </a:r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南宋政权的无能，表达自己抗敌救国的热情。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2960" y="639763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5400" b="1" noProof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上片小结</a:t>
            </a:r>
            <a:endParaRPr lang="zh-CN" altLang="en-US" sz="5400" b="1" noProof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2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07340" y="968375"/>
            <a:ext cx="115760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元嘉草草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封狼居胥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，赢得仓皇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北顾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四十三年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，望中犹记；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烽火扬州路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。可堪回首，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佛狸祠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下，一片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神鸦社鼓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。凭谁问，</a:t>
            </a:r>
            <a:r>
              <a:rPr lang="zh-CN" altLang="zh-CN" sz="400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廉颇老矣，尚能饭否</a:t>
            </a:r>
            <a:r>
              <a:rPr lang="zh-CN" altLang="zh-CN" sz="40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？</a:t>
            </a:r>
            <a:endParaRPr lang="zh-CN" altLang="zh-CN" sz="40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8175" y="983615"/>
            <a:ext cx="7150100" cy="386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南朝宋文帝刘义隆好大喜功，仓促北伐，遭到重创。</a:t>
            </a:r>
            <a:endParaRPr lang="zh-CN" altLang="en-US" sz="2400" b="1">
              <a:solidFill>
                <a:srgbClr val="1C18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975" y="5283200"/>
            <a:ext cx="11463020" cy="14198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封狼居胥：</a:t>
            </a: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汉武帝元狩四年（前119),霍去病远征匈奴，歼敌七万余，封狼居胥山而还。封，登山祭天，以纪功勋。狼居胥，山名，即今蒙古国境内的肯特山。这里用“元嘉北伐”告诫南宋朝廷要汲取历史教训。《宋书.王玄谋传》载刘义隆对殷景仁说：“闻王玄谋陈说，使人有封狼居胥意。”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290" y="1920240"/>
            <a:ext cx="74320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C18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元嘉，宋文帝刘义隆的年号(424-453)。草草，轻率。</a:t>
            </a:r>
            <a:endParaRPr lang="zh-CN" altLang="en-US" sz="2400" b="1">
              <a:solidFill>
                <a:srgbClr val="1C18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3330" y="192024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败逃中回头北望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88275" y="171450"/>
            <a:ext cx="4095115" cy="119888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四十三年：</a:t>
            </a: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作者于宋高宗绍兴三十二年（1162)南归，到写这首词时正好四十三年。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6345" y="2895600"/>
            <a:ext cx="6038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扬州一带抗金的烽火。</a:t>
            </a:r>
            <a:r>
              <a:rPr lang="zh-CN" altLang="en-US" sz="2400" b="1">
                <a:solidFill>
                  <a:srgbClr val="1C18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路，宋代行政单位。</a:t>
            </a:r>
            <a:endParaRPr lang="zh-CN" altLang="en-US" sz="2400" b="1">
              <a:solidFill>
                <a:srgbClr val="1C18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1290" y="2931160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指在庙里吃祭品的乌鸦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7340" y="3942080"/>
            <a:ext cx="4805045" cy="127127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p>
            <a:pPr algn="l">
              <a:lnSpc>
                <a:spcPct val="80000"/>
              </a:lnSpc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社鼓：</a:t>
            </a: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社日祭祀土地神的鼓声。南宋时期，当地老百姓只把佛狸祠当作一般祠庙来祭祀供奉，而不知道它过去曾是北魏皇帝的行宫。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67045" y="3870960"/>
            <a:ext cx="6204585" cy="1419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佛（bi)狸祠：</a:t>
            </a: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北魏太武帝拓跋焘（408-452)小名“佛狸”</a:t>
            </a:r>
            <a:r>
              <a:rPr lang="zh-CN" altLang="en-US" sz="2400" b="1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。公元450年，他反击刘宋，兵锋南下，在长江北岸瓜步山上建立行宫，后称“佛狸祠”。</a:t>
            </a:r>
            <a:endParaRPr lang="zh-CN" altLang="en-US" sz="2400" b="1">
              <a:solidFill>
                <a:srgbClr val="1C18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09420" y="4358640"/>
            <a:ext cx="10172065" cy="19380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2060"/>
            </a:solidFill>
          </a:ln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廉颇老矣，尚能饭否：</a:t>
            </a:r>
            <a:r>
              <a:rPr lang="en-US" altLang="zh-CN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据《史记·廉颇蔺相如列传》，战国时赵国名将廉颇被免职后跑到魏国，后来赵王想重新起用他，派人去探看他的身体状况。廉颇在使者面前吃下饭一斗、肉十斤，披甲上马，以示尚可大用。使者受廉颇仇人郭开的贿赂，回来报告赵王说：“廉将军虽老，尚善饭，然与臣坐，顷之三遗矢矣。”（矢，同“屎”。）赵王以为廉颇已老，遂不召。</a:t>
            </a:r>
            <a:endParaRPr lang="zh-CN" altLang="en-US" sz="2400" b="1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76020" y="171450"/>
            <a:ext cx="439102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赏析下片</a:t>
            </a:r>
            <a:r>
              <a:rPr lang="en-US" altLang="zh-CN" sz="4000" b="1">
                <a:solidFill>
                  <a:srgbClr val="FF0000"/>
                </a:solidFill>
                <a:sym typeface="+mn-ea"/>
              </a:rPr>
              <a:t>   </a:t>
            </a:r>
            <a:r>
              <a:rPr lang="zh-CN" altLang="zh-CN" sz="3600" b="1" dirty="0">
                <a:solidFill>
                  <a:srgbClr val="0039DE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陈古警今</a:t>
            </a:r>
            <a:endParaRPr lang="zh-CN" altLang="zh-CN" sz="3600" b="1" dirty="0">
              <a:solidFill>
                <a:srgbClr val="0039DE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5" grpId="0"/>
      <p:bldP spid="7" grpId="0"/>
      <p:bldP spid="6" grpId="0" bldLvl="0" animBg="1"/>
      <p:bldP spid="8" grpId="0"/>
      <p:bldP spid="10" grpId="0" animBg="1"/>
      <p:bldP spid="11" grpId="0"/>
      <p:bldP spid="15" grpId="0" animBg="1"/>
      <p:bldP spid="13" grpId="0"/>
      <p:bldP spid="14" grpId="0" animBg="1"/>
      <p:bldP spid="1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8" name="文本框 115717"/>
          <p:cNvSpPr txBox="1"/>
          <p:nvPr/>
        </p:nvSpPr>
        <p:spPr>
          <a:xfrm>
            <a:off x="1290955" y="2057400"/>
            <a:ext cx="9610090" cy="383349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lnSpc>
                <a:spcPct val="190000"/>
              </a:lnSpc>
            </a:pPr>
            <a:r>
              <a:rPr lang="en-US" altLang="zh-CN" sz="4800" noProof="1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</a:t>
            </a:r>
            <a:r>
              <a:rPr lang="zh-CN" altLang="en-US" sz="40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用</a:t>
            </a:r>
            <a:r>
              <a:rPr lang="zh-CN" altLang="en-US" sz="4000" b="1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刘义隆</a:t>
            </a:r>
            <a:r>
              <a:rPr lang="zh-CN" altLang="en-US" sz="40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、</a:t>
            </a:r>
            <a:r>
              <a:rPr lang="zh-CN" altLang="en-US" sz="4000" b="1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佛狸祠</a:t>
            </a:r>
            <a:r>
              <a:rPr lang="zh-CN" altLang="en-US" sz="40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、</a:t>
            </a:r>
            <a:r>
              <a:rPr lang="zh-CN" altLang="en-US" sz="4000" b="1" noProof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廉颇</a:t>
            </a:r>
            <a:r>
              <a:rPr lang="zh-CN" altLang="en-US" sz="40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的典故，继续</a:t>
            </a:r>
            <a:r>
              <a:rPr lang="zh-CN" altLang="en-US" sz="4000" b="1" noProof="1" dirty="0">
                <a:solidFill>
                  <a:srgbClr val="1C18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写自己报效祖国的一片忠心</a:t>
            </a:r>
            <a:r>
              <a:rPr lang="zh-CN" altLang="en-US" sz="40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，并表示自己不被朝廷所用的激愤。</a:t>
            </a:r>
            <a:endParaRPr lang="zh-CN" altLang="en-US" sz="4000" b="1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2960" y="78422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 b="1" noProof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下片小结</a:t>
            </a:r>
            <a:endParaRPr lang="zh-CN" altLang="en-US" sz="5400" b="1" noProof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"/>
          <p:cNvSpPr/>
          <p:nvPr/>
        </p:nvSpPr>
        <p:spPr>
          <a:xfrm>
            <a:off x="733425" y="304800"/>
            <a:ext cx="108712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上阕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即景生情</a:t>
            </a:r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追怀</a:t>
            </a: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孙权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刘裕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，表达对英雄事业的向往和对苟且偷安的南宋统治者的愤慨。</a:t>
            </a: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b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endParaRPr lang="en-US" altLang="zh-CN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下阕</a:t>
            </a:r>
            <a:endParaRPr lang="en-US" altLang="zh-CN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zh-CN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陈古警今</a:t>
            </a:r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借</a:t>
            </a: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刘义隆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失败的历史教训，警告韩侘胄不应草率对敌用兵；借</a:t>
            </a:r>
            <a:r>
              <a:rPr lang="zh-CN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廉颇</a:t>
            </a:r>
            <a:r>
              <a:rPr lang="zh-CN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自况，抒发对南宋统治者的愤懑。</a:t>
            </a:r>
            <a:r>
              <a:rPr lang="en-US" altLang="zh-CN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 </a:t>
            </a:r>
            <a:endParaRPr lang="en-US" altLang="zh-CN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8834" name="文本框 248833"/>
          <p:cNvSpPr txBox="1"/>
          <p:nvPr/>
        </p:nvSpPr>
        <p:spPr>
          <a:xfrm>
            <a:off x="742315" y="1659255"/>
            <a:ext cx="10707370" cy="4523105"/>
          </a:xfrm>
          <a:prstGeom prst="rect">
            <a:avLst/>
          </a:prstGeom>
          <a:noFill/>
          <a:ln w="12700">
            <a:noFill/>
          </a:ln>
          <a:effectLst>
            <a:outerShdw dist="63500" dir="2212193" algn="ctr" rotWithShape="0">
              <a:schemeClr val="bg2">
                <a:alpha val="50000"/>
              </a:schemeClr>
            </a:outerShdw>
          </a:effectLst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这首词通过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怀古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，表现了词人对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抗金救国、恢复中原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的热切愿望和壮志难酬的苦闷，也表现了</a:t>
            </a: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对南宋统治者苟且偷安，不图恢复的愤懑</a:t>
            </a:r>
            <a:r>
              <a:rPr lang="zh-CN" altLang="en-US" sz="4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4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22228" y="593725"/>
            <a:ext cx="194691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主</a:t>
            </a:r>
            <a:r>
              <a:rPr lang="en-US" altLang="zh-CN" sz="4800" b="1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</a:t>
            </a:r>
            <a:r>
              <a:rPr lang="zh-CN" altLang="en-US" sz="4800" b="1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题</a:t>
            </a:r>
            <a:endParaRPr lang="zh-CN" altLang="en-US" sz="4800" b="1" noProof="1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 bldLvl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3313" name="文本框 211970"/>
          <p:cNvSpPr txBox="1"/>
          <p:nvPr/>
        </p:nvSpPr>
        <p:spPr>
          <a:xfrm>
            <a:off x="3622675" y="1803400"/>
            <a:ext cx="1527175" cy="4399915"/>
          </a:xfrm>
          <a:prstGeom prst="rect">
            <a:avLst/>
          </a:prstGeom>
          <a:noFill/>
          <a:ln w="19050">
            <a:noFill/>
          </a:ln>
          <a:effectLst>
            <a:outerShdw dist="107763" dir="2699999" algn="ctr" rotWithShape="0">
              <a:srgbClr val="969696">
                <a:alpha val="50000"/>
              </a:srgbClr>
            </a:outerShdw>
          </a:effectLst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风流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金戈</a:t>
            </a:r>
            <a:endParaRPr lang="en-US" altLang="zh-CN" sz="4000" b="1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草草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赢得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可堪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寻常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觅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1972" name="文本框 211971"/>
          <p:cNvSpPr txBox="1"/>
          <p:nvPr/>
        </p:nvSpPr>
        <p:spPr>
          <a:xfrm>
            <a:off x="5915025" y="1803400"/>
            <a:ext cx="3421063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（英雄业绩）（精锐部队）（草率）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（落得）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（不堪  哪堪）（普通）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40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（寻找）</a:t>
            </a:r>
            <a:endParaRPr lang="zh-CN" altLang="en-US" sz="4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5125" y="641350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解释下列词语</a:t>
            </a:r>
            <a:endParaRPr kumimoji="0" lang="zh-CN" altLang="en-US" sz="4800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pic>
        <p:nvPicPr>
          <p:cNvPr id="17412" name="图片 26628" descr="网友贴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4225" y="641350"/>
            <a:ext cx="2083435" cy="5913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26628" descr="网友贴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" y="473075"/>
            <a:ext cx="2038985" cy="5913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/>
      <p:bldP spid="13313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15361" name="Text Box 7"/>
          <p:cNvSpPr txBox="1"/>
          <p:nvPr/>
        </p:nvSpPr>
        <p:spPr>
          <a:xfrm>
            <a:off x="607060" y="929005"/>
            <a:ext cx="1106551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8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风流：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这里指英雄业绩，即英雄人物在历史舞台上所创伟绩带来的意义上的影响，所谓流风余韵。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气吞万里：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豪气简直能吞没万里江山，形容气概非凡。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草草：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本来是杂乱不齐的样子，这里引申作草率马虎。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北顾：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回头向北望。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可堪：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哪堪，怎堪，也就是怎能忍受的意思。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362" name="文本框 1"/>
          <p:cNvSpPr txBox="1"/>
          <p:nvPr/>
        </p:nvSpPr>
        <p:spPr>
          <a:xfrm>
            <a:off x="4987925" y="222250"/>
            <a:ext cx="232791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补充注释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 Box 4"/>
          <p:cNvSpPr txBox="1"/>
          <p:nvPr/>
        </p:nvSpPr>
        <p:spPr>
          <a:xfrm>
            <a:off x="3817938" y="165100"/>
            <a:ext cx="475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阅读上片，分出层次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5"/>
          <p:cNvSpPr txBox="1"/>
          <p:nvPr/>
        </p:nvSpPr>
        <p:spPr>
          <a:xfrm>
            <a:off x="557530" y="974725"/>
            <a:ext cx="11236960" cy="5701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第一层：“千古江山</a:t>
            </a:r>
            <a:r>
              <a:rPr lang="en-US" altLang="zh-CN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风流总被雨打风吹去”，写向四周远眺大好河山，缅怀曾经在京口建都的孙权。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孙权是三国时吴国的皇帝，他在南京建立吴都，并且能够打垮来自北方的侵犯者曹操的军队，保卫了家园。辛弃疾以 “英雄 ”一词赞颂他，表示自己对他的敬仰和向往，只是像孙仲谋那样的英雄人物，再无处可寻了。“ 舞谢歌台” 一句，承接上文，即便是英雄事业的流风余韵，也已经没有了。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这两句表达了对前人事业后继无人的惋惜，也暗指南宋统治者昏庸无能。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3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47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>
                                            <p:txEl>
                                              <p:charRg st="47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>
                                            <p:txEl>
                                              <p:charRg st="47" end="18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4">
                                            <p:txEl>
                                              <p:charRg st="47" end="1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charRg st="183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>
                                            <p:txEl>
                                              <p:charRg st="183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4">
                                            <p:txEl>
                                              <p:charRg st="183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434">
                                            <p:txEl>
                                              <p:charRg st="183" end="2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Text Box 4"/>
          <p:cNvSpPr txBox="1"/>
          <p:nvPr/>
        </p:nvSpPr>
        <p:spPr>
          <a:xfrm>
            <a:off x="339090" y="136525"/>
            <a:ext cx="11514455" cy="672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第二层：“斜阳草树</a:t>
            </a:r>
            <a:r>
              <a:rPr lang="en-US" altLang="zh-CN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气吞万里如虎 ” ，写俯瞰京口街市，缅怀曾经在那里居住的刘裕。</a:t>
            </a:r>
            <a:endParaRPr lang="zh-CN" altLang="en-US" sz="36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刘裕出身贫寒，曾经生活在荒僻小街巷，却讨伐桓直，平定叛乱。 “想当年 ”三句颂扬刘裕率领兵强马壮的北伐军驰骋中原，气吞胡虏。刘裕先灭山东的后燕，后灭陕西的后秦，光复洛阳、长安、煊赫一时。辛弃疾远在乾道元年（ 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1165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年）呈给宋孝宗的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美芹十论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里，明白指出出兵北伐，应取道山东</a:t>
            </a:r>
            <a:r>
              <a:rPr lang="en-US" altLang="zh-CN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因为山东之民劲勇，敌守备简略。“ 不得山东，则河北不可取，不得河北，则中原不可复。 ”在当时韩伉胄急于北伐的现实中，辛弃疾对刘裕的歌颂不仅是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向往他的英雄业绩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，还有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如果碰到刘裕这样的国君，他的正确战略意图就能被采用的意思。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0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0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09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charRg st="43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09">
                                            <p:txEl>
                                              <p:charRg st="43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09">
                                            <p:txEl>
                                              <p:charRg st="43" end="29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09">
                                            <p:txEl>
                                              <p:charRg st="43" end="2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38594" name="文本框 238593"/>
          <p:cNvSpPr txBox="1"/>
          <p:nvPr/>
        </p:nvSpPr>
        <p:spPr>
          <a:xfrm>
            <a:off x="1570355" y="1663700"/>
            <a:ext cx="9514205" cy="40925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）理解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京口北固亭怀古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一词运用典故，借古喻今的写作特点。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）体会辛弃疾抗敌救国的雄图壮志和为国效劳的爱国热情。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0335" y="59690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ln w="19050" cap="sq" cmpd="sng">
                  <a:solidFill>
                    <a:srgbClr val="FFCC99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zh-CN" altLang="en-US" sz="4000" b="1">
              <a:ln w="19050" cap="sq" cmpd="sng">
                <a:solidFill>
                  <a:srgbClr val="FFCC99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FF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Text Box 4"/>
          <p:cNvSpPr txBox="1"/>
          <p:nvPr/>
        </p:nvSpPr>
        <p:spPr>
          <a:xfrm>
            <a:off x="397510" y="925830"/>
            <a:ext cx="11384280" cy="5570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第一层： “元嘉草草 ”句。借鉴历史，不能草率行事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　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元嘉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”是南朝宋文帝年号。宋文帝刘义隆是刘裕的儿子。他不能继承父业，好大喜功，听信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王玄漠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北伐之策，打没有准备的仗，结果一败涂地，北魏军队一直追到长江边，声称要渡江，都城震恐。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封狼居胥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”是用汉朝霍去病战胜匈奴，封狼居前山，举行祭天大礼的故事。宋文帝听了王玄漠的大话，对臣下说： “闻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王玄漠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陈说，使人有封狼居前意。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 “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仓皇北顾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”，是看到北方追来的敌人而张皇失色的意思，宋文帝战败时有 “北顾涕交流”的诗句。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0482" name="文本框 1"/>
          <p:cNvSpPr txBox="1"/>
          <p:nvPr/>
        </p:nvSpPr>
        <p:spPr>
          <a:xfrm>
            <a:off x="3578225" y="218758"/>
            <a:ext cx="475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阅读下片，分析层次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1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1">
                                            <p:txEl>
                                              <p:charRg st="1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1">
                                            <p:txEl>
                                              <p:charRg st="15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1">
                                            <p:txEl>
                                              <p:charRg st="15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0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1">
                                            <p:txEl>
                                              <p:charRg st="10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1">
                                            <p:txEl>
                                              <p:charRg st="107" end="17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1">
                                            <p:txEl>
                                              <p:charRg st="107" end="1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charRg st="17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1">
                                            <p:txEl>
                                              <p:charRg st="17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1">
                                            <p:txEl>
                                              <p:charRg st="179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481">
                                            <p:txEl>
                                              <p:charRg st="179" end="2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5"/>
          <p:cNvSpPr txBox="1"/>
          <p:nvPr/>
        </p:nvSpPr>
        <p:spPr>
          <a:xfrm>
            <a:off x="285115" y="188595"/>
            <a:ext cx="11621770" cy="6587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第二层：“四十三年，</a:t>
            </a:r>
            <a:r>
              <a:rPr lang="en-US" altLang="zh-CN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r>
              <a:rPr lang="zh-CN" altLang="en-US" sz="32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一片神鸦社鼓！” ，追忆自己当年南归途经扬州所见惨象，描述瓜步山周围人们生活的情景。</a:t>
            </a:r>
            <a:r>
              <a:rPr lang="zh-CN" altLang="en-US" sz="28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800" b="1" dirty="0">
              <a:solidFill>
                <a:srgbClr val="C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200" b="1" dirty="0">
                <a:solidFill>
                  <a:srgbClr val="AF071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四十三年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”三句，说辛弃疾在京口北固亭北望中原，记得四十三年前自己正在战火弥漫的扬州以北地区参加抗金斗争。后来渡淮南归，原想凭藉国力，恢复中原，没有想到南宋朝廷昏联无能，使他英雄无用武之地。如今自己已成老年，壮志依然难酬，追思往事，不胜身世之感！ 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“ </a:t>
            </a:r>
            <a:r>
              <a:rPr lang="zh-CN" altLang="en-US" sz="3200" b="1" dirty="0">
                <a:solidFill>
                  <a:srgbClr val="AF071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佛狸祠下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”三句，从上文缅怀往事回到眼前现实。 “ 佛狸祠 ” 是北魏太武帝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拓跋案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追击</a:t>
            </a:r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王玄漠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的军队时在长江北岸瓜步山建造的行宫。当地老百姓年年在佛狸祠下迎神赛会，很是热闹。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9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5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">
                                            <p:txEl>
                                              <p:charRg st="5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29">
                                            <p:txEl>
                                              <p:charRg st="5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29">
                                            <p:txEl>
                                              <p:charRg st="56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charRg st="18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9">
                                            <p:txEl>
                                              <p:charRg st="18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29">
                                            <p:txEl>
                                              <p:charRg st="184" end="27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29">
                                            <p:txEl>
                                              <p:charRg st="184" end="2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4"/>
          <p:cNvSpPr txBox="1"/>
          <p:nvPr/>
        </p:nvSpPr>
        <p:spPr>
          <a:xfrm>
            <a:off x="341630" y="382270"/>
            <a:ext cx="1150810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600" b="1" noProof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第三层</a:t>
            </a:r>
            <a:r>
              <a:rPr lang="zh-CN" altLang="en-US" sz="3600" b="1" noProof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是最后三句</a:t>
            </a:r>
            <a:r>
              <a:rPr lang="zh-CN" altLang="en-US" sz="3600" b="1" noProof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。抒发未能施展才能的感慨。</a:t>
            </a:r>
            <a:endParaRPr lang="zh-CN" altLang="en-US" sz="3200" b="1" noProof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　　</a:t>
            </a:r>
            <a:r>
              <a:rPr lang="zh-CN" altLang="en-US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廉颇是战国时赵国名将。因被人陷害，跑到魏国去。后来秦国攻打赵国，赵王派使者去探望他，看他还能不能替赵国出力。廉颇本来也很想被赵王召见，效命疆场，击破强秦，使赵国能强盛起来。他在赵国使者面前，“ 一饭斗米，肉十斤，被甲上马，以示尚可用。” 但结果赵使还报赵王说： “廉将军虽老，尚善饭；然与臣坐顷之，三遗矢矣。 </a:t>
            </a:r>
            <a:r>
              <a:rPr lang="en-US" altLang="zh-CN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</a:t>
            </a:r>
            <a:r>
              <a:rPr lang="zh-CN" altLang="en-US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（见</a:t>
            </a:r>
            <a:r>
              <a:rPr lang="en-US" altLang="zh-CN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史记</a:t>
            </a:r>
            <a:r>
              <a:rPr lang="en-US" altLang="zh-CN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·</a:t>
            </a:r>
            <a:r>
              <a:rPr lang="zh-CN" altLang="en-US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廉颇蔺相如列传</a:t>
            </a:r>
            <a:r>
              <a:rPr lang="en-US" altLang="zh-CN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200" b="1" noProof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）于是赵玉以为他老了，便不再起用。</a:t>
            </a:r>
            <a:endParaRPr lang="zh-CN" altLang="en-US" sz="3200" b="1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1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22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1">
                                            <p:txEl>
                                              <p:charRg st="22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1">
                                            <p:txEl>
                                              <p:charRg st="22" end="2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601">
                                            <p:txEl>
                                              <p:charRg st="22" end="2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4"/>
          <p:cNvSpPr txBox="1"/>
          <p:nvPr/>
        </p:nvSpPr>
        <p:spPr>
          <a:xfrm>
            <a:off x="741045" y="370205"/>
            <a:ext cx="9574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、作者写佛狸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祠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一幕景象，表达什么心情？</a:t>
            </a: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endParaRPr lang="zh-CN" altLang="en-US" sz="3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8677" name="Text Box 5"/>
          <p:cNvSpPr txBox="1"/>
          <p:nvPr/>
        </p:nvSpPr>
        <p:spPr>
          <a:xfrm>
            <a:off x="855345" y="1015365"/>
            <a:ext cx="10639425" cy="2651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　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作者的心情是沉重的，表达了自己的隐忧：如今江北各地沦陷已久，不迅速谋求恢复，民俗就安于异族统治，忘记了自己是宋室臣民。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表示对南宋政府不图恢复中原的不满。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6625" name="Text Box 4"/>
          <p:cNvSpPr txBox="1"/>
          <p:nvPr/>
        </p:nvSpPr>
        <p:spPr>
          <a:xfrm>
            <a:off x="698500" y="3839210"/>
            <a:ext cx="9660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、以廉颇事做结，表达了作者怎样的感情？</a:t>
            </a:r>
            <a:endParaRPr lang="zh-CN" altLang="en-US" sz="36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0725" name="Text Box 5"/>
          <p:cNvSpPr txBox="1"/>
          <p:nvPr/>
        </p:nvSpPr>
        <p:spPr>
          <a:xfrm>
            <a:off x="741045" y="4657725"/>
            <a:ext cx="1075372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　  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以廉颇自比，表示虽老却不忘为国效力，收复中原的耿耿忠心，可是朝廷一味屈膝媚和，极好当道，多用少年轻进之士，又有谁会想到自己呢。一腔悲愤溢于言表。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8677" grpId="1"/>
      <p:bldP spid="26625" grpId="0"/>
      <p:bldP spid="307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框 10242"/>
          <p:cNvSpPr txBox="1"/>
          <p:nvPr/>
        </p:nvSpPr>
        <p:spPr>
          <a:xfrm>
            <a:off x="3195003" y="1887538"/>
            <a:ext cx="1013460" cy="3081338"/>
          </a:xfrm>
          <a:prstGeom prst="rect">
            <a:avLst/>
          </a:prstGeom>
          <a:noFill/>
          <a:ln w="12700">
            <a:noFill/>
          </a:ln>
        </p:spPr>
        <p:txBody>
          <a:bodyPr vert="eaVert" wrap="square">
            <a:spAutoFit/>
          </a:bodyPr>
          <a:p>
            <a:pPr marR="0" defTabSz="914400">
              <a:spcBef>
                <a:spcPct val="50000"/>
              </a:spcBef>
            </a:pPr>
            <a:r>
              <a:rPr kumimoji="0" lang="zh-CN" altLang="en-US" sz="5400" b="1" kern="1200" cap="none" spc="0" normalizeH="0" baseline="0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词中用典</a:t>
            </a:r>
            <a:endParaRPr kumimoji="0" lang="zh-CN" altLang="en-US" sz="5400" b="1" kern="1200" cap="none" spc="0" normalizeH="0" baseline="0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0244" name="左大括号 10243"/>
          <p:cNvSpPr/>
          <p:nvPr/>
        </p:nvSpPr>
        <p:spPr>
          <a:xfrm>
            <a:off x="4797425" y="989013"/>
            <a:ext cx="474663" cy="4876800"/>
          </a:xfrm>
          <a:prstGeom prst="leftBrace">
            <a:avLst>
              <a:gd name="adj1" fmla="val 52750"/>
              <a:gd name="adj2" fmla="val 50000"/>
            </a:avLst>
          </a:prstGeom>
          <a:noFill/>
          <a:ln w="38100" cap="sq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 anchorCtr="0"/>
          <a:p>
            <a:pPr eaLnBrk="0" hangingPunc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5980113" y="703263"/>
            <a:ext cx="2524125" cy="526224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</a:pPr>
            <a:r>
              <a:rPr kumimoji="0" lang="zh-CN" altLang="en-US" sz="4800" b="1" kern="1200" cap="none" spc="0" normalizeH="0" baseline="0" noProof="1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孙权</a:t>
            </a:r>
            <a:endParaRPr kumimoji="0" lang="zh-CN" altLang="en-US" sz="4800" b="1" kern="1200" cap="none" spc="0" normalizeH="0" baseline="0" noProof="1" dirty="0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  <a:p>
            <a:pPr marR="0" defTabSz="914400"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刘裕</a:t>
            </a:r>
            <a:endParaRPr lang="zh-CN" altLang="en-US" sz="4800" b="1" noProof="1" dirty="0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R="0" defTabSz="914400"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刘义隆</a:t>
            </a:r>
            <a:endParaRPr lang="zh-CN" altLang="en-US" sz="4800" b="1" noProof="1" dirty="0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R="0" defTabSz="914400"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佛狸祠</a:t>
            </a:r>
            <a:endParaRPr lang="zh-CN" altLang="en-US" sz="4800" b="1" noProof="1" dirty="0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R="0" defTabSz="914400">
              <a:spcBef>
                <a:spcPct val="50000"/>
              </a:spcBef>
            </a:pPr>
            <a:r>
              <a:rPr lang="zh-CN" altLang="en-US" sz="4800" b="1" noProof="1" dirty="0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廉颇</a:t>
            </a:r>
            <a:endParaRPr kumimoji="0" lang="zh-CN" altLang="en-US" sz="4800" b="1" kern="1200" cap="none" spc="0" normalizeH="0" baseline="0" noProof="1" dirty="0">
              <a:solidFill>
                <a:srgbClr val="0099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4817" name="文本框 230438"/>
          <p:cNvSpPr txBox="1"/>
          <p:nvPr/>
        </p:nvSpPr>
        <p:spPr>
          <a:xfrm>
            <a:off x="2063750" y="1844675"/>
            <a:ext cx="30988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 anchorCtr="0">
            <a:spAutoFit/>
          </a:bodyPr>
          <a:p>
            <a:pPr eaLnBrk="0" hangingPunc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2733" name="表格 242732"/>
          <p:cNvGraphicFramePr/>
          <p:nvPr>
            <p:custDataLst>
              <p:tags r:id="rId1"/>
            </p:custDataLst>
          </p:nvPr>
        </p:nvGraphicFramePr>
        <p:xfrm>
          <a:off x="295275" y="136525"/>
          <a:ext cx="11523345" cy="6610985"/>
        </p:xfrm>
        <a:graphic>
          <a:graphicData uri="http://schemas.openxmlformats.org/drawingml/2006/table">
            <a:tbl>
              <a:tblPr/>
              <a:tblGrid>
                <a:gridCol w="1447165"/>
                <a:gridCol w="6188075"/>
                <a:gridCol w="1313180"/>
                <a:gridCol w="2574925"/>
              </a:tblGrid>
              <a:tr h="8229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故事简介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关键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词句</a:t>
                      </a:r>
                      <a:endParaRPr lang="zh-CN" altLang="en-US" sz="2400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典故的作用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7854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孙权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00"/>
                    </a:solidFill>
                  </a:tcPr>
                </a:tc>
              </a:tr>
              <a:tr h="9467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刘裕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3B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3B3"/>
                    </a:solidFill>
                  </a:tcPr>
                </a:tc>
              </a:tr>
              <a:tr h="10109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刘义隆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0" hangingPunct="0">
                        <a:spcBef>
                          <a:spcPct val="50000"/>
                        </a:spcBef>
                        <a:buClrTx/>
                        <a:buSzPct val="100000"/>
                        <a:buNone/>
                      </a:pP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E5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E5FF"/>
                    </a:solidFill>
                  </a:tcPr>
                </a:tc>
              </a:tr>
              <a:tr h="6108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佛狸祠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03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03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03B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03B"/>
                    </a:solidFill>
                  </a:tcPr>
                </a:tc>
              </a:tr>
              <a:tr h="24339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Clr>
                          <a:schemeClr val="bg1"/>
                        </a:buClr>
                        <a:buSzPct val="100000"/>
                        <a:buNone/>
                      </a:pPr>
                      <a:r>
                        <a:rPr lang="zh-CN" altLang="en-US" sz="2400" b="1" dirty="0">
                          <a:solidFill>
                            <a:srgbClr val="000000"/>
                          </a:solidFill>
                          <a:latin typeface="华文中宋" panose="02010600040101010101" pitchFamily="2" charset="-122"/>
                          <a:ea typeface="华文中宋" panose="02010600040101010101" pitchFamily="2" charset="-122"/>
                          <a:cs typeface="Times New Roman" panose="02020603050405020304" pitchFamily="18" charset="0"/>
                        </a:rPr>
                        <a:t>廉颇</a:t>
                      </a:r>
                      <a:endParaRPr lang="zh-CN" altLang="en-US" sz="2400" b="1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3F34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3F34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3F34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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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华文中宋" panose="02010600040101010101" pitchFamily="2" charset="-122"/>
                        <a:ea typeface="华文中宋" panose="0201060004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3F342"/>
                    </a:solidFill>
                  </a:tcPr>
                </a:tc>
              </a:tr>
            </a:tbl>
          </a:graphicData>
        </a:graphic>
      </p:graphicFrame>
      <p:sp>
        <p:nvSpPr>
          <p:cNvPr id="231285" name="文本框 231284"/>
          <p:cNvSpPr txBox="1"/>
          <p:nvPr/>
        </p:nvSpPr>
        <p:spPr>
          <a:xfrm>
            <a:off x="1877060" y="950595"/>
            <a:ext cx="5800090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曾经在京口建立吴都，并打败曹操军队，保卫了家园。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286" name="文本框 231285"/>
          <p:cNvSpPr txBox="1"/>
          <p:nvPr/>
        </p:nvSpPr>
        <p:spPr>
          <a:xfrm>
            <a:off x="1877060" y="1772285"/>
            <a:ext cx="5488305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在京口起事，最后建立政权，为恢复中原，他曾大举北伐。 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299" name="文本框 231298"/>
          <p:cNvSpPr txBox="1"/>
          <p:nvPr/>
        </p:nvSpPr>
        <p:spPr>
          <a:xfrm>
            <a:off x="2058035" y="2722880"/>
            <a:ext cx="5767070" cy="101473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在元嘉二十七年，草率出师北伐，想要建立像古人封狼居胥山那样的功绩，结果落得北望敌军而仓皇失措。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303" name="文本框 231302"/>
          <p:cNvSpPr txBox="1"/>
          <p:nvPr/>
        </p:nvSpPr>
        <p:spPr>
          <a:xfrm>
            <a:off x="2057400" y="3644900"/>
            <a:ext cx="5641975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击败宋文宗，率军追到瓜步山上，在山上建立行 宫，即后来的佛狸祠。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312" name="文本框 231311"/>
          <p:cNvSpPr txBox="1"/>
          <p:nvPr/>
        </p:nvSpPr>
        <p:spPr>
          <a:xfrm>
            <a:off x="1876425" y="4365625"/>
            <a:ext cx="5948680" cy="22453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史记</a:t>
            </a: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·</a:t>
            </a: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廉颇蔺相如列传</a:t>
            </a:r>
            <a:r>
              <a:rPr lang="en-US" altLang="zh-CN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记载，廉颇免职后，跑到魏国。赵王想再用他，派人去看他的身体情况，“廉颇之仇郭开多与使者金，令毁之。赵使者既见廉颇，廉颇为之一饭斗米、肉十斤，被（披）甲上马，以示尚可用。赵使者还报王曰：‘廉将军虽老，尚善饭；然与臣坐，顷之三遗矢（屎）矣。’赵王以为老，遂不召。”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361" name="文本框 231360"/>
          <p:cNvSpPr txBox="1"/>
          <p:nvPr/>
        </p:nvSpPr>
        <p:spPr>
          <a:xfrm>
            <a:off x="8163560" y="982028"/>
            <a:ext cx="936625" cy="82994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英雄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风流</a:t>
            </a: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362" name="文本框 231361"/>
          <p:cNvSpPr txBox="1"/>
          <p:nvPr/>
        </p:nvSpPr>
        <p:spPr>
          <a:xfrm>
            <a:off x="9344660" y="982028"/>
            <a:ext cx="2376488" cy="70675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</a:t>
            </a:r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现作者心中渴望抗敌救国的热情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1363" name="文本框 231362"/>
          <p:cNvSpPr txBox="1"/>
          <p:nvPr/>
        </p:nvSpPr>
        <p:spPr>
          <a:xfrm>
            <a:off x="7878128" y="1745615"/>
            <a:ext cx="1412875" cy="101473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金戈铁马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气吞万里如虎 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31409" name="矩形 231408"/>
          <p:cNvSpPr/>
          <p:nvPr/>
        </p:nvSpPr>
        <p:spPr>
          <a:xfrm>
            <a:off x="8066723" y="2814955"/>
            <a:ext cx="862012" cy="829945"/>
          </a:xfrm>
          <a:prstGeom prst="rect">
            <a:avLst/>
          </a:prstGeom>
          <a:noFill/>
          <a:ln w="12700">
            <a:noFill/>
          </a:ln>
        </p:spPr>
        <p:txBody>
          <a:bodyPr anchor="ctr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草草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赢得 </a:t>
            </a:r>
            <a:endParaRPr lang="zh-CN" altLang="en-US" sz="24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1412" name="矩形 231411"/>
          <p:cNvSpPr/>
          <p:nvPr/>
        </p:nvSpPr>
        <p:spPr>
          <a:xfrm>
            <a:off x="8110855" y="3817621"/>
            <a:ext cx="774065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可堪 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31414" name="矩形 231413"/>
          <p:cNvSpPr/>
          <p:nvPr/>
        </p:nvSpPr>
        <p:spPr>
          <a:xfrm>
            <a:off x="8093393" y="5327651"/>
            <a:ext cx="102870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凭谁问 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242713" name="文本框 242712"/>
          <p:cNvSpPr txBox="1"/>
          <p:nvPr/>
        </p:nvSpPr>
        <p:spPr>
          <a:xfrm>
            <a:off x="9344343" y="1895158"/>
            <a:ext cx="1979612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hlinkClick r:id="rId2" action="ppaction://hlinksldjump"/>
              </a:rPr>
              <a:t>表达作者收复中原的远大抱负</a:t>
            </a:r>
            <a:endParaRPr lang="zh-CN" altLang="en-US" sz="2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  <a:hlinkClick r:id="rId2" action="ppaction://hlinksldjump"/>
            </a:endParaRPr>
          </a:p>
        </p:txBody>
      </p:sp>
      <p:sp>
        <p:nvSpPr>
          <p:cNvPr id="242715" name="文本框 242714"/>
          <p:cNvSpPr txBox="1"/>
          <p:nvPr/>
        </p:nvSpPr>
        <p:spPr>
          <a:xfrm>
            <a:off x="9243695" y="2781300"/>
            <a:ext cx="2502535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借鉴历史，委婉劝韩侂胄不能草率行事。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2716" name="文本框 242715"/>
          <p:cNvSpPr txBox="1"/>
          <p:nvPr/>
        </p:nvSpPr>
        <p:spPr>
          <a:xfrm>
            <a:off x="9344343" y="3667125"/>
            <a:ext cx="2232025" cy="706755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表达对南宋政权不图恢复中原的不满</a:t>
            </a:r>
            <a:endParaRPr lang="zh-CN" altLang="en-US" sz="2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2718" name="文本框 242717"/>
          <p:cNvSpPr txBox="1"/>
          <p:nvPr/>
        </p:nvSpPr>
        <p:spPr>
          <a:xfrm>
            <a:off x="9344025" y="4373880"/>
            <a:ext cx="2376805" cy="23069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b="1" u="sng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hlinkClick r:id="rId3" action="ppaction://hlinksldjump"/>
              </a:rPr>
              <a:t>以廉颇自况，虽</a:t>
            </a:r>
            <a:r>
              <a:rPr lang="en-US" altLang="zh-CN" sz="2000" b="1" u="sng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hlinkClick r:id="rId3" action="ppaction://hlinksldjump"/>
              </a:rPr>
              <a:t>64</a:t>
            </a:r>
            <a:r>
              <a:rPr lang="zh-CN" altLang="en-US" sz="2000" b="1" u="sng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  <a:hlinkClick r:id="rId3" action="ppaction://hlinksldjump"/>
              </a:rPr>
              <a:t>岁仍想为国效力，却有小人挑拨，他感到悲愤，抒发了他壮志未酬的苦闷。</a:t>
            </a:r>
            <a:endParaRPr lang="zh-CN" altLang="en-US" sz="2000" b="1" u="sng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  <a:hlinkClick r:id="rId3" action="ppaction://hlinksldjump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2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8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31285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6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3136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61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1361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6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136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8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31286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3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271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299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31299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271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3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31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42716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312">
                                            <p:txEl>
                                              <p:charRg st="0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31312">
                                            <p:txEl>
                                              <p:charRg st="0" end="1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3141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1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4271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303" grpId="0"/>
      <p:bldP spid="231363" grpId="0"/>
      <p:bldP spid="231409" grpId="0"/>
      <p:bldP spid="2314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573405" y="914400"/>
            <a:ext cx="11002645" cy="119888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1" lang="en-US" altLang="zh-CN" sz="3600" b="1" kern="1200" cap="none" spc="0" normalizeH="0" baseline="0" noProof="0" dirty="0">
                <a:solidFill>
                  <a:srgbClr val="0039D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</a:t>
            </a:r>
            <a:r>
              <a:rPr kumimoji="1" lang="zh-CN" altLang="en-US" sz="3600" b="1" kern="1200" cap="none" spc="0" normalizeH="0" baseline="0" noProof="0" dirty="0">
                <a:solidFill>
                  <a:srgbClr val="0039D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、辛弃疾登上北固亭，极目远眺，为什么会想到孙权和刘裕？</a:t>
            </a:r>
            <a:endParaRPr kumimoji="1" lang="zh-CN" altLang="en-US" sz="3600" b="1" kern="1200" cap="none" spc="0" normalizeH="0" baseline="0" noProof="0" dirty="0">
              <a:solidFill>
                <a:srgbClr val="0039D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3252" name="Text Box 4"/>
          <p:cNvSpPr txBox="1"/>
          <p:nvPr/>
        </p:nvSpPr>
        <p:spPr>
          <a:xfrm>
            <a:off x="668020" y="2084070"/>
            <a:ext cx="9997440" cy="23069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孙权：他曾经在京口建立吴都，并曾打败来自北方的曹操的军队，保卫了家园。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刘裕：刘裕的祖先由北方移居京口，刘裕曾经在这里起事，最后建立政权。为了恢复中原，他几次大举北伐。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3254" name="Text Box 6"/>
          <p:cNvSpPr txBox="1"/>
          <p:nvPr/>
        </p:nvSpPr>
        <p:spPr>
          <a:xfrm>
            <a:off x="10797223" y="2461260"/>
            <a:ext cx="1044575" cy="1935163"/>
          </a:xfrm>
          <a:prstGeom prst="rect">
            <a:avLst/>
          </a:prstGeom>
          <a:noFill/>
          <a:ln w="12700">
            <a:noFill/>
          </a:ln>
        </p:spPr>
        <p:txBody>
          <a:bodyPr vert="eaVert" wrap="square" anchor="t" anchorCtr="0">
            <a:spAutoFit/>
          </a:bodyPr>
          <a:p>
            <a:pPr eaLnBrk="0" hangingPunct="0"/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建功立业，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eaLnBrk="0" hangingPunct="0"/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令人仰慕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32033" y="178435"/>
            <a:ext cx="25279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kumimoji="1"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思考典故</a:t>
            </a:r>
            <a:r>
              <a:rPr kumimoji="1" lang="en-US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endParaRPr kumimoji="1" lang="en-US" altLang="zh-CN" sz="4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772775" y="2206625"/>
            <a:ext cx="1094105" cy="2092325"/>
          </a:xfrm>
          <a:prstGeom prst="ellipse">
            <a:avLst/>
          </a:prstGeom>
          <a:noFill/>
          <a:ln w="28575" cap="flat" cmpd="sng">
            <a:solidFill>
              <a:srgbClr val="02B23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marL="1143000" indent="-228600" algn="ctr">
              <a:spcBef>
                <a:spcPct val="20000"/>
              </a:spcBef>
              <a:buChar char="•"/>
            </a:pPr>
            <a:endParaRPr lang="zh-CN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Text Box 2"/>
          <p:cNvSpPr txBox="1"/>
          <p:nvPr/>
        </p:nvSpPr>
        <p:spPr>
          <a:xfrm>
            <a:off x="762635" y="4456430"/>
            <a:ext cx="980821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6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、词人写这两位英雄人物寄托了什么情怀？</a:t>
            </a:r>
            <a:endParaRPr lang="zh-CN" altLang="en-US" sz="36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762635" y="5166995"/>
            <a:ext cx="10974070" cy="127254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表达自己力主抗金和恢复中原的伟大抱负，同时借古代帝王来讽刺南宋统治者屈辱求和的无耻行径。</a:t>
            </a:r>
            <a:endParaRPr lang="zh-CN" altLang="en-US" sz="32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29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29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298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ldLvl="0" animBg="1"/>
      <p:bldP spid="53252" grpId="0"/>
      <p:bldP spid="53254" grpId="0"/>
      <p:bldP spid="7" grpId="0" bldLvl="0" animBg="1"/>
      <p:bldP spid="2" grpId="0"/>
      <p:bldP spid="5529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99135" y="1299210"/>
            <a:ext cx="10779760" cy="249174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R="0" defTabSz="914400" eaLnBrk="0" hangingPunct="0">
              <a:lnSpc>
                <a:spcPct val="130000"/>
              </a:lnSpc>
              <a:spcBef>
                <a:spcPct val="50000"/>
              </a:spcBef>
              <a:buClrTx/>
              <a:buSzTx/>
              <a:defRPr/>
            </a:pPr>
            <a:r>
              <a:rPr kumimoji="1" lang="en-US" altLang="zh-CN" sz="32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   </a:t>
            </a:r>
            <a:r>
              <a:rPr kumimoji="1" lang="en-US" altLang="zh-CN" sz="4000" b="1" kern="1200" cap="none" spc="0" normalizeH="0" baseline="0" noProof="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    </a:t>
            </a:r>
            <a:r>
              <a:rPr kumimoji="1" lang="zh-CN" altLang="en-US" sz="4000" b="1" kern="1200" cap="none" spc="0" normalizeH="0" baseline="0" noProof="0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刘义隆在元嘉二十七年，草率出师北伐，想要建立像古人封狼居胥山那样的功绩，结果落得北望敌军而仓皇失措。</a:t>
            </a:r>
            <a:endParaRPr kumimoji="1" lang="zh-CN" altLang="en-US" sz="4000" b="1" kern="1200" cap="none" spc="0" normalizeH="0" baseline="0" noProof="0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57349" name="Text Box 5"/>
          <p:cNvSpPr txBox="1"/>
          <p:nvPr/>
        </p:nvSpPr>
        <p:spPr>
          <a:xfrm>
            <a:off x="763905" y="4076700"/>
            <a:ext cx="10889615" cy="132207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辛弃疾引用宋文帝北伐惨败的故事的目的是什么？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7350" name="Text Box 6"/>
          <p:cNvSpPr txBox="1"/>
          <p:nvPr/>
        </p:nvSpPr>
        <p:spPr>
          <a:xfrm>
            <a:off x="1617345" y="5574665"/>
            <a:ext cx="9861550" cy="75565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借鉴历史，伐金必须作好准备，不能草率行事。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48175" y="366713"/>
            <a:ext cx="25279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1" lang="zh-CN" altLang="en-US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思考典故</a:t>
            </a:r>
            <a:r>
              <a:rPr kumimoji="1" lang="en-US" altLang="zh-CN" sz="4000" b="1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endParaRPr kumimoji="1" lang="en-US" altLang="zh-CN" sz="40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ldLvl="0" animBg="1"/>
      <p:bldP spid="57349" grpId="0"/>
      <p:bldP spid="5735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Text Box 2"/>
          <p:cNvSpPr txBox="1"/>
          <p:nvPr/>
        </p:nvSpPr>
        <p:spPr>
          <a:xfrm>
            <a:off x="706755" y="1101725"/>
            <a:ext cx="10925810" cy="14452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44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44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诗人写佛狸祠下的迎神赛会的一幕景象，是什么心情？</a:t>
            </a:r>
            <a:endParaRPr lang="zh-CN" altLang="en-US" sz="44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9395" name="Text Box 3"/>
          <p:cNvSpPr txBox="1"/>
          <p:nvPr/>
        </p:nvSpPr>
        <p:spPr>
          <a:xfrm>
            <a:off x="706755" y="2646680"/>
            <a:ext cx="10925810" cy="378460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作者的心情是沉重的，表达了自己的隐忧：如今江北各地沦陷已久，不迅速谋求恢复，百姓就安于异族统治，忘记了自己是宋室臣民。</a:t>
            </a: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表达对南宋政权不图恢复中原的不满。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3" name="文本框 1"/>
          <p:cNvSpPr txBox="1"/>
          <p:nvPr/>
        </p:nvSpPr>
        <p:spPr>
          <a:xfrm>
            <a:off x="4619625" y="200025"/>
            <a:ext cx="25279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思考典故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35843" grpId="0"/>
      <p:bldP spid="593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Text Box 2"/>
          <p:cNvSpPr txBox="1"/>
          <p:nvPr/>
        </p:nvSpPr>
        <p:spPr>
          <a:xfrm>
            <a:off x="1178560" y="1198880"/>
            <a:ext cx="6996430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用廉颇的典故，用意是什么？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1443" name="Text Box 3"/>
          <p:cNvSpPr txBox="1"/>
          <p:nvPr/>
        </p:nvSpPr>
        <p:spPr>
          <a:xfrm>
            <a:off x="830580" y="1905635"/>
            <a:ext cx="10794365" cy="45218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60000"/>
              </a:lnSpc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以廉颇自况，虽</a:t>
            </a:r>
            <a:r>
              <a:rPr lang="en-US" altLang="zh-CN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64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岁仍想为国效力：可当政者不接受他的建议，又有小人挑拨，他感到悲愤，担心像廉颇一样被弃置不用。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抒写了自己虽有远大抱负，而朝廷却不重用，壮志未酬的苦闷</a:t>
            </a:r>
            <a:r>
              <a:rPr lang="zh-CN" altLang="en-US" sz="36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。而这正是全诗的主旨。</a:t>
            </a:r>
            <a:endParaRPr lang="zh-CN" altLang="en-US" sz="36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6867" name="文本框 1"/>
          <p:cNvSpPr txBox="1"/>
          <p:nvPr/>
        </p:nvSpPr>
        <p:spPr>
          <a:xfrm>
            <a:off x="4491038" y="271463"/>
            <a:ext cx="25279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思考典故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4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4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4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44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44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0985" y="794385"/>
            <a:ext cx="1167003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一般认为，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豪放和婉约是词的两种典型风格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。品读本课的三首宋词，感受其不同的风格特点，体会这些词作是如何表现词人不同的思想情感的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《念奴娇、赤壁怀古》咏古抒怀，维浑苍凉，境养宏阔，历来被视为豪放词的代表作品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。学习时，要仔细体会词作将写景、咏史、抒情融为一体的写法，品味词的声韵美，思考词中寄托的生命感悟与人生态度。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《永遇乐，京口北固亭怀古》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为词人登高凭晓、怀古伤今之作，崇迈悲壮。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词作多用典，学习时要注意理解典故的内涵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；结句“凭谁问：廉颇老矣，尚能饭否？”是这首词的主旨，应注意领悟。可以拓展阅读辛弃疾的（菩萨爽·书江西造口壁》，通过对比理解词人的不同情感。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《声声慢》（寻寻觅觅）以朴素清新的口语入词，抒写词人在国破家亡遭受劫难后的忧愁苦闷，通篇写“愁”，排相低迷，婉转凄楚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。要注意搞摩词人因外物触发的内心波澜，体会词作是如何渲染这种愁绪的。这首词手法独到，起句便用十四个叠字，反复诵读，体会叠字中包孕的情感及其递进层次。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与律诗相比，词的声韵、句式、节奏等有着更多的变化，显得更为自由灵活，诵读时注意体会这一点。</a:t>
            </a:r>
            <a:r>
              <a:rPr lang="en-US" altLang="zh-CN" sz="24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endParaRPr lang="zh-CN" altLang="en-US" sz="2400" b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8560" y="876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FF0000"/>
                </a:solidFill>
                <a:sym typeface="+mn-ea"/>
              </a:rPr>
              <a:t>学习提示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1505" name="Text Box 4"/>
          <p:cNvSpPr txBox="1"/>
          <p:nvPr/>
        </p:nvSpPr>
        <p:spPr>
          <a:xfrm>
            <a:off x="949960" y="573405"/>
            <a:ext cx="1038415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39DE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凡诗文运用典故都有用意，辛弃疾引用宋文帝北伐惨败的故事目的是什么？</a:t>
            </a:r>
            <a:endParaRPr lang="zh-CN" altLang="en-US" sz="4000" b="1" dirty="0">
              <a:solidFill>
                <a:srgbClr val="0039DE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1506" name="Text Box 5"/>
          <p:cNvSpPr txBox="1"/>
          <p:nvPr/>
        </p:nvSpPr>
        <p:spPr>
          <a:xfrm>
            <a:off x="1261110" y="2980690"/>
            <a:ext cx="976249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借鉴历史，伐金必须做好准备，不能草率从事。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0963" name="图片 222231" descr="BD05817_"/>
          <p:cNvPicPr>
            <a:picLocks noChangeAspect="1"/>
          </p:cNvPicPr>
          <p:nvPr/>
        </p:nvPicPr>
        <p:blipFill>
          <a:blip r:embed="rId1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135" y="5034280"/>
            <a:ext cx="10654030" cy="17316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0962" name="组合 60423"/>
          <p:cNvGrpSpPr/>
          <p:nvPr/>
        </p:nvGrpSpPr>
        <p:grpSpPr>
          <a:xfrm>
            <a:off x="3630295" y="389890"/>
            <a:ext cx="5070475" cy="1666875"/>
            <a:chOff x="567" y="210"/>
            <a:chExt cx="1452" cy="1050"/>
          </a:xfrm>
        </p:grpSpPr>
        <p:pic>
          <p:nvPicPr>
            <p:cNvPr id="41987" name="图片 60420" descr="write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12" y="210"/>
              <a:ext cx="1361" cy="10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988" name="矩形 60417"/>
            <p:cNvSpPr/>
            <p:nvPr/>
          </p:nvSpPr>
          <p:spPr>
            <a:xfrm>
              <a:off x="567" y="255"/>
              <a:ext cx="1452" cy="726"/>
            </a:xfrm>
            <a:prstGeom prst="rect">
              <a:avLst/>
            </a:prstGeom>
          </p:spPr>
          <p:txBody>
            <a:bodyPr wrap="none" fromWordArt="1">
              <a:prstTxWarp prst="textWave4">
                <a:avLst>
                  <a:gd name="adj1" fmla="val 2287"/>
                  <a:gd name="adj2" fmla="val 0"/>
                </a:avLst>
              </a:prstTxWarp>
              <a:normAutofit/>
            </a:bodyPr>
            <a:p>
              <a:pPr algn="ctr"/>
              <a:endParaRPr lang="zh-CN" altLang="en-US" sz="4000" b="1">
                <a:solidFill>
                  <a:srgbClr val="FF6600"/>
                </a:soli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0419" name="文本框 60418"/>
          <p:cNvSpPr txBox="1"/>
          <p:nvPr/>
        </p:nvSpPr>
        <p:spPr>
          <a:xfrm>
            <a:off x="1405255" y="2528570"/>
            <a:ext cx="9346565" cy="353822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、有感情背诵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京口北固亭怀古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、为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同桌的你</a:t>
            </a:r>
            <a:r>
              <a:rPr lang="en-US" altLang="zh-CN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4000" b="1" dirty="0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写一段运用名句的开头，一百字左右。</a:t>
            </a:r>
            <a:endParaRPr lang="zh-CN" altLang="en-US" sz="4000" b="1" dirty="0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25415" y="53022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>
                <a:solidFill>
                  <a:srgbClr val="FF0000"/>
                </a:solidFill>
                <a:effectLst>
                  <a:outerShdw dist="99190" dir="7788334" algn="ctr" rotWithShape="0">
                    <a:srgbClr val="000080">
                      <a:alpha val="8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</a:t>
            </a:r>
            <a:endParaRPr lang="zh-CN" altLang="en-US" sz="6000" b="1">
              <a:solidFill>
                <a:srgbClr val="FF0000"/>
              </a:solidFill>
              <a:effectLst>
                <a:outerShdw dist="99190" dir="7788334" algn="ctr" rotWithShape="0">
                  <a:srgbClr val="000080">
                    <a:alpha val="8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矩形 90115"/>
          <p:cNvSpPr/>
          <p:nvPr/>
        </p:nvSpPr>
        <p:spPr>
          <a:xfrm>
            <a:off x="3762375" y="367665"/>
            <a:ext cx="8019415" cy="630809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辛弃疾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1140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－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1207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）享年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67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岁，南宋词人。原字坦夫，改字</a:t>
            </a:r>
            <a:r>
              <a:rPr lang="zh-CN" altLang="en-US" sz="3600" b="1" u="sng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幼安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，号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稼轩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，汉族， 山东历城（今山东济南）人。我国历史上伟大的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豪放派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词人和爱国者。 与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苏轼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齐名，并号称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“苏辛”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，史上与</a:t>
            </a:r>
            <a:r>
              <a:rPr lang="zh-CN" altLang="en-US" sz="3600" b="1" dirty="0">
                <a:solidFill>
                  <a:srgbClr val="0A05E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李清照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并称“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济南二安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”。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有人这样赞美过他：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稼轩者，人中之杰，词中之龙。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其词题材广泛，善于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熔铸典故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，以文为词；词风以豪放为主；</a:t>
            </a:r>
            <a:r>
              <a:rPr lang="en-US" altLang="zh-CN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稼轩长短句</a:t>
            </a:r>
            <a:r>
              <a:rPr lang="en-US" altLang="zh-CN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6265" y="367665"/>
            <a:ext cx="24272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99" name="Picture 2" descr="xin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contrast="11998"/>
          </a:blip>
          <a:stretch>
            <a:fillRect/>
          </a:stretch>
        </p:blipFill>
        <p:spPr>
          <a:xfrm>
            <a:off x="112395" y="1343343"/>
            <a:ext cx="2740025" cy="533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文本占位符 92162" descr="fc5e5f3413662c50251f14af">
            <a:hlinkClick r:id="rId3"/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95" y="1373505"/>
            <a:ext cx="3395980" cy="530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01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7169" name="文本占位符 93185"/>
          <p:cNvSpPr>
            <a:spLocks noGrp="1"/>
          </p:cNvSpPr>
          <p:nvPr>
            <p:ph idx="1"/>
          </p:nvPr>
        </p:nvSpPr>
        <p:spPr>
          <a:xfrm>
            <a:off x="407035" y="231775"/>
            <a:ext cx="11436350" cy="6394450"/>
          </a:xfrm>
        </p:spPr>
        <p:txBody>
          <a:bodyPr anchor="t">
            <a:normAutofit fontScale="25000"/>
          </a:bodyPr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　　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历任湖北、江西、湖南、福建、浙东安抚使等职。出生前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13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年，山东一带即已为金兵侵占，二十一岁参加抗金义军，不久归南宋。绍兴三十一年（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1161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）率两千民众参加北方抗金义军，次年奉表归南宋一生坚决主张抗击金兵，收复失地。曾进奏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美芹十论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，分析敌我形势，提出强兵复国的具体规划；又上宰相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九议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，进一步阐发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十论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的思想；都未得到采纳和施行。在各地任上他认真革除积弊，积极整军备战，又累遭投降派排挤陷害，甚至受到革职处分，曾在江西上饶一带长期闲居。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光复故国的大志雄才得不到施展，一腔忠愤发而为词，其独特的词作风格被称为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FF3300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“稼轩体”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。造就了南宋词坛一代大家。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其词热情洋溢，慷慨悲壮。笔力雄厚，艺术风格多样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，而以豪放为主。有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稼轩长短句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。今人辑有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辛稼轩诗文钞存</a:t>
            </a:r>
            <a:r>
              <a:rPr kumimoji="0" lang="en-US" altLang="zh-CN" sz="12800" b="1" i="0" u="none" strike="noStrike" kern="1200" cap="none" spc="150" normalizeH="0" baseline="0" noProof="1">
                <a:solidFill>
                  <a:srgbClr val="0000FF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kumimoji="0" lang="zh-CN" altLang="en-US" sz="12800" b="1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 </a:t>
            </a:r>
            <a:endParaRPr kumimoji="0" lang="zh-CN" altLang="en-US" sz="12800" b="1" i="0" u="none" strike="noStrike" kern="1200" cap="none" spc="150" normalizeH="0" baseline="0" noProof="1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0" end="3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">
                                            <p:txEl>
                                              <p:charRg st="0" end="33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">
                                            <p:txEl>
                                              <p:charRg st="0" end="33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9">
                                            <p:txEl>
                                              <p:charRg st="0" end="3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8193" name="文本占位符 92161"/>
          <p:cNvSpPr>
            <a:spLocks noGrp="1"/>
          </p:cNvSpPr>
          <p:nvPr>
            <p:ph sz="half" idx="1"/>
          </p:nvPr>
        </p:nvSpPr>
        <p:spPr>
          <a:xfrm>
            <a:off x="4727575" y="335915"/>
            <a:ext cx="7190740" cy="6186805"/>
          </a:xfrm>
        </p:spPr>
        <p:txBody>
          <a:bodyPr anchor="t">
            <a:noAutofit/>
          </a:bodyPr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kumimoji="0" lang="en-US" altLang="zh-CN" sz="800" b="1" i="0" u="none" strike="noStrike" kern="1200" cap="none" spc="150" normalizeH="0" baseline="0" noProof="1" dirty="0">
                <a:solidFill>
                  <a:srgbClr val="1713AA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kumimoji="0" lang="en-US" altLang="zh-CN" sz="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    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他原是智勇双全的英雄，也天生一副英雄相貌。</a:t>
            </a:r>
            <a:endParaRPr kumimoji="0" lang="zh-CN" altLang="en-US" sz="3600" b="1" i="0" u="none" strike="noStrike" kern="1200" cap="none" spc="150" normalizeH="0" baseline="0" noProof="1" dirty="0">
              <a:solidFill>
                <a:schemeClr val="tx1"/>
              </a:solidFill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因生长于金人占领区，自幼就决心为民族复仇雪耻、收复失地。因此，他一生都在进行抗金御敌，统一中原的奋斗。自符离之战失败后，南宋王朝一战丧胆，甘心纳贡求合。身为“归正人”的辛弃疾，因受到歧视而不被重用。</a:t>
            </a:r>
            <a:r>
              <a:rPr kumimoji="0" lang="zh-CN" altLang="en-US" sz="3600" b="1" i="0" u="none" strike="noStrike" kern="1200" cap="none" spc="150" normalizeH="0" baseline="0" noProof="1" dirty="0">
                <a:solidFill>
                  <a:srgbClr val="FF0000"/>
                </a:solidFill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所以，其词多数抒写力图恢复国家统一的爱国热情，倾诉壮志难酬的悲愤。</a:t>
            </a:r>
            <a:endParaRPr kumimoji="0" lang="zh-CN" altLang="en-US" sz="3600" b="1" i="0" u="none" strike="noStrike" kern="1200" cap="none" spc="150" normalizeH="0" baseline="0" noProof="1" dirty="0">
              <a:solidFill>
                <a:srgbClr val="FF0000"/>
              </a:solidFill>
              <a:uFillTx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8194" name="文本占位符 92162" descr="fc5e5f3413662c50251f14af">
            <a:hlinkClick r:id="rId1"/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242570" y="65405"/>
            <a:ext cx="4294505" cy="661035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819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28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193">
                                            <p:txEl>
                                              <p:charRg st="28" end="1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2" name="文本框 7171"/>
          <p:cNvSpPr txBox="1"/>
          <p:nvPr/>
        </p:nvSpPr>
        <p:spPr>
          <a:xfrm>
            <a:off x="458470" y="814705"/>
            <a:ext cx="11419840" cy="58508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marR="0" defTabSz="914400">
              <a:lnSpc>
                <a:spcPct val="130000"/>
              </a:lnSpc>
              <a:spcBef>
                <a:spcPct val="50000"/>
              </a:spcBef>
            </a:pPr>
            <a:r>
              <a:rPr kumimoji="0" lang="en-US" altLang="zh-CN" sz="2400" b="1" kern="1200" cap="none" spc="0" normalizeH="0" baseline="0" noProof="1" dirty="0">
                <a:solidFill>
                  <a:srgbClr val="FF33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 </a:t>
            </a:r>
            <a:r>
              <a:rPr kumimoji="0" lang="zh-CN" altLang="en-US" sz="2400" b="1" kern="1200" cap="none" spc="0" normalizeH="0" baseline="0" noProof="1" dirty="0">
                <a:solidFill>
                  <a:srgbClr val="FF33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　</a:t>
            </a:r>
            <a:r>
              <a:rPr kumimoji="0" lang="en-US" altLang="zh-CN" sz="2400" b="1" kern="1200" cap="none" spc="0" normalizeH="0" baseline="0" noProof="1" dirty="0">
                <a:solidFill>
                  <a:srgbClr val="FF33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写这首词的时候辛弃疾已经六十五岁了，辛弃疾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从</a:t>
            </a:r>
            <a:r>
              <a:rPr kumimoji="0" lang="en-US" altLang="zh-CN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42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岁到</a:t>
            </a:r>
            <a:r>
              <a:rPr kumimoji="0" lang="en-US" altLang="zh-CN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60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岁一直过着“隐居”的生活，得不到朝廷的重用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。这期间，</a:t>
            </a:r>
            <a:r>
              <a:rPr kumimoji="0" lang="en-US" altLang="zh-CN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1203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年再次被当时执掌大权的韩侂胄起用，任浙江东路安抚史，翌年改任镇江知府。</a:t>
            </a:r>
            <a:r>
              <a:rPr kumimoji="0" lang="en-US" altLang="zh-CN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1204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年韩</a:t>
            </a:r>
            <a:r>
              <a:rPr kumimoji="0" lang="zh-CN" altLang="en-US" sz="28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侂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胄为了巩固自己的地位，草草北伐。而镇江濒临抗战前线，是北伐的重要基地。辛弃疾到任后，做了大量的准备工作，但是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韩</a:t>
            </a:r>
            <a:r>
              <a:rPr kumimoji="0" lang="zh-CN" altLang="en-US" sz="28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侂</a:t>
            </a:r>
            <a:r>
              <a:rPr kumimoji="0" lang="zh-CN" altLang="en-US" sz="3200" b="1" kern="1200" cap="none" spc="0" normalizeH="0" baseline="0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胄把持朝政，只想侥幸求逞，不愿认真准备</a:t>
            </a:r>
            <a:r>
              <a:rPr kumimoji="0" lang="zh-CN" altLang="en-US" sz="3200" b="1" kern="1200" cap="none" spc="0" normalizeH="0" baseline="0" noProof="1" dirty="0">
                <a:solidFill>
                  <a:srgbClr val="00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。韩侂胄听不进辛弃疾的劝告，后来就把他调离了镇江。</a:t>
            </a:r>
            <a:r>
              <a:rPr kumimoji="0" lang="zh-CN" altLang="en-US" sz="3200" b="1" kern="1200" cap="none" spc="0" normalizeH="0" baseline="0" noProof="1" dirty="0">
                <a:solidFill>
                  <a:srgbClr val="1C18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这首词是辛弃疾被起用又被降职时，登上北固亭，满怀悲愤而写下的。</a:t>
            </a:r>
            <a:endParaRPr kumimoji="0" lang="zh-CN" altLang="en-US" sz="3200" b="1" kern="1200" cap="none" spc="0" normalizeH="0" baseline="0" noProof="1" dirty="0">
              <a:solidFill>
                <a:srgbClr val="1C18C8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750" y="107633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 noProof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写作背景</a:t>
            </a:r>
            <a:endParaRPr kumimoji="0" lang="zh-CN" altLang="en-US" sz="4000" b="1" kern="1200" cap="none" spc="0" normalizeH="0" baseline="0" noProof="1" dirty="0"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3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99"/>
          <p:cNvSpPr txBox="1"/>
          <p:nvPr/>
        </p:nvSpPr>
        <p:spPr>
          <a:xfrm>
            <a:off x="458470" y="1145540"/>
            <a:ext cx="1127569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zh-CN" sz="36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千古江山，英雄无觅孙仲谋处，舞榭歌台，风流总被雨打风吹去。斜阳草树，寻常巷陌，人道寄奴曾住。想当年，金戈铁马，气吞万里如虎。　　　　 　　   </a:t>
            </a:r>
            <a:endParaRPr lang="zh-CN" altLang="zh-CN" sz="36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r>
              <a:rPr lang="en-US" altLang="zh-CN" sz="36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zh-CN" sz="36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元嘉草草，封狼居胥，赢得仓皇北顾。四十三年，望中犹记；烽火扬州路。可堪回首，佛狸祠下，一片神鸦社鼓。凭谁问，廉颇老矣，尚能饭否？</a:t>
            </a:r>
            <a:r>
              <a:rPr lang="zh-CN" altLang="zh-CN" sz="2000" b="1">
                <a:solidFill>
                  <a:srgbClr val="00002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　　</a:t>
            </a:r>
            <a:endParaRPr lang="zh-CN" altLang="en-US" sz="2000" b="1">
              <a:solidFill>
                <a:srgbClr val="008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3238183" y="328930"/>
            <a:ext cx="54864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永遇乐·京口北固亭怀古</a:t>
            </a:r>
            <a:endParaRPr lang="zh-CN" altLang="zh-CN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5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charRg st="7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5">
                                            <p:txEl>
                                              <p:charRg st="7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5">
                                            <p:txEl>
                                              <p:charRg st="79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5">
                                            <p:txEl>
                                              <p:charRg st="79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465455" y="822960"/>
            <a:ext cx="114903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>
                <a:solidFill>
                  <a:srgbClr val="008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32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大好江山永久地存在着，却无处去找孙权那样的英雄了。当年的歌舞楼台，繁华景象，英雄业迹都被历史的风雨吹打而随时光流逝了。夕阳照着那草木杂乱、偏僻荒凉的普通街巷，人们说这就是寄奴曾住过的地方。回想当时啊，刘裕率兵北伐，武器竖利，配备精良，气势好象猛虎一样，把盘踞中原的敌人一下子都赶回北方去了。</a:t>
            </a:r>
            <a:endParaRPr lang="zh-CN" altLang="zh-CN" sz="3200" b="1">
              <a:solidFill>
                <a:srgbClr val="00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zh-CN" sz="3200" b="1">
                <a:solidFill>
                  <a:srgbClr val="0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南朝宋文帝（刘裕的儿子）元嘉年间兴兵北伐，想要再封狼居胥山，建功立业，由于草率从事，结果只落得自己回顾追兵，便仓皇失措。四十三年过去了，向北遥望，还记得当年扬州一带遍地烽火。往事真不堪回想，在敌占区里后魏皇帝佛狸的庙前，香烟缭绕，充满一片神鸦的叫声的社日的鼓声！谁还来问：廉颇老了，饭量还好吗？　</a:t>
            </a:r>
            <a:r>
              <a:rPr lang="zh-CN" altLang="zh-CN" sz="3200" b="1">
                <a:solidFill>
                  <a:srgbClr val="00002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　</a:t>
            </a:r>
            <a:endParaRPr lang="zh-CN" altLang="en-US" sz="3200" b="1">
              <a:solidFill>
                <a:srgbClr val="00002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5211128" y="115888"/>
            <a:ext cx="199866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 文</a:t>
            </a:r>
            <a:endParaRPr lang="zh-CN" altLang="en-US" sz="4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2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8102.500787401575,&quot;width&quot;:4315}"/>
</p:tagLst>
</file>

<file path=ppt/tags/tag2.xml><?xml version="1.0" encoding="utf-8"?>
<p:tagLst xmlns:p="http://schemas.openxmlformats.org/presentationml/2006/main">
  <p:tag name="KSO_WM_UNIT_PLACING_PICTURE_USER_VIEWPORT" val="{&quot;height&quot;:4785,&quot;width&quot;:3550}"/>
</p:tagLst>
</file>

<file path=ppt/tags/tag3.xml><?xml version="1.0" encoding="utf-8"?>
<p:tagLst xmlns:p="http://schemas.openxmlformats.org/presentationml/2006/main">
  <p:tag name="KSO_WM_UNIT_TABLE_BEAUTIFY" val="smartTable{552a153c-331c-4886-8488-012b53194cc3}"/>
  <p:tag name="TABLE_ENDDRAG_ORIGIN_RECT" val="907*520"/>
  <p:tag name="TABLE_ENDDRAG_RECT" val="23*10*907*520"/>
</p:tagLst>
</file>

<file path=ppt/tags/tag4.xml><?xml version="1.0" encoding="utf-8"?>
<p:tagLst xmlns:p="http://schemas.openxmlformats.org/presentationml/2006/main">
  <p:tag name="COMMONDATA" val="eyJoZGlkIjoiMzJlZWU4ODA4ZjYyMTJiOTk1MWZhZTYyMDM2Y2UwND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5931</Words>
  <Application>WPS 演示</Application>
  <PresentationFormat>宽屏</PresentationFormat>
  <Paragraphs>255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</vt:lpstr>
      <vt:lpstr>宋体</vt:lpstr>
      <vt:lpstr>Wingdings</vt:lpstr>
      <vt:lpstr>华文行楷</vt:lpstr>
      <vt:lpstr>华文中宋</vt:lpstr>
      <vt:lpstr>微软雅黑</vt:lpstr>
      <vt:lpstr>Times New Roman</vt:lpstr>
      <vt:lpstr>Arial Unicode MS</vt:lpstr>
      <vt:lpstr>Calibri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6</cp:revision>
  <dcterms:created xsi:type="dcterms:W3CDTF">2022-01-14T03:28:00Z</dcterms:created>
  <dcterms:modified xsi:type="dcterms:W3CDTF">2022-09-14T02:43:03Z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2A33586FA7554DC5BAF71969057472F3</vt:lpwstr>
  </property>
  <property fmtid="{D5CDD505-2E9C-101B-9397-08002B2CF9AE}" pid="3" name="KSOProductBuildVer">
    <vt:lpwstr>2052-11.1.0.12358</vt:lpwstr>
  </property>
</Properties>
</file>