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2" r:id="rId3"/>
    <p:sldId id="293" r:id="rId5"/>
    <p:sldId id="294" r:id="rId6"/>
    <p:sldId id="337" r:id="rId7"/>
    <p:sldId id="292" r:id="rId8"/>
    <p:sldId id="301" r:id="rId9"/>
    <p:sldId id="324" r:id="rId10"/>
    <p:sldId id="325" r:id="rId11"/>
    <p:sldId id="338" r:id="rId12"/>
    <p:sldId id="302" r:id="rId13"/>
    <p:sldId id="322" r:id="rId14"/>
    <p:sldId id="333" r:id="rId15"/>
    <p:sldId id="336" r:id="rId16"/>
    <p:sldId id="303" r:id="rId17"/>
    <p:sldId id="304" r:id="rId18"/>
    <p:sldId id="306" r:id="rId19"/>
    <p:sldId id="305" r:id="rId20"/>
    <p:sldId id="309" r:id="rId21"/>
    <p:sldId id="310" r:id="rId22"/>
    <p:sldId id="311" r:id="rId23"/>
    <p:sldId id="316" r:id="rId24"/>
    <p:sldId id="307" r:id="rId25"/>
    <p:sldId id="312" r:id="rId26"/>
    <p:sldId id="315" r:id="rId27"/>
    <p:sldId id="317" r:id="rId28"/>
    <p:sldId id="314" r:id="rId29"/>
    <p:sldId id="335" r:id="rId30"/>
    <p:sldId id="332" r:id="rId31"/>
    <p:sldId id="319" r:id="rId32"/>
    <p:sldId id="320" r:id="rId33"/>
    <p:sldId id="291" r:id="rId3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a:srgbClr val="1597E0"/>
    <a:srgbClr val="1894DE"/>
    <a:srgbClr val="FCF7E3"/>
    <a:srgbClr val="FFFFFF"/>
    <a:srgbClr val="B7D545"/>
    <a:srgbClr val="CCECFF"/>
    <a:srgbClr val="F57F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862" autoAdjust="0"/>
    <p:restoredTop sz="93765" autoAdjust="0"/>
  </p:normalViewPr>
  <p:slideViewPr>
    <p:cSldViewPr>
      <p:cViewPr>
        <p:scale>
          <a:sx n="60" d="100"/>
          <a:sy n="60" d="100"/>
        </p:scale>
        <p:origin x="-2046" y="-6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0C8C9FB5-AF00-420F-8375-86425FED18B0}"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3DE1C597-045B-4484-9210-D34BC6B52F3A}"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p:cNvSpPr>
          <p:nvPr>
            <p:ph type="sldImg"/>
          </p:nvPr>
        </p:nvSpPr>
        <p:spPr bwMode="auto">
          <a:noFill/>
          <a:ln>
            <a:solidFill>
              <a:srgbClr val="000000"/>
            </a:solidFill>
            <a:miter lim="800000"/>
          </a:ln>
        </p:spPr>
      </p:sp>
      <p:sp>
        <p:nvSpPr>
          <p:cNvPr id="15362"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15363"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6934A45C-533B-49F9-B715-025EAC29F6C9}" type="slidenum">
              <a:rPr lang="zh-CN" altLang="en-US"/>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emf"/><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1" Type="http://schemas.openxmlformats.org/officeDocument/2006/relationships/notesSlide" Target="../notesSlides/notesSlide1.xml"/><Relationship Id="rId10" Type="http://schemas.openxmlformats.org/officeDocument/2006/relationships/slideLayout" Target="../slideLayouts/slideLayout4.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image" Target="../media/image13.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image" Target="../media/image29.png"/><Relationship Id="rId7" Type="http://schemas.openxmlformats.org/officeDocument/2006/relationships/image" Target="../media/image28.png"/><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3" Type="http://schemas.openxmlformats.org/officeDocument/2006/relationships/slideLayout" Target="../slideLayouts/slideLayout11.xml"/><Relationship Id="rId12" Type="http://schemas.openxmlformats.org/officeDocument/2006/relationships/image" Target="../media/image9.png"/><Relationship Id="rId11" Type="http://schemas.openxmlformats.org/officeDocument/2006/relationships/image" Target="../media/image8.png"/><Relationship Id="rId10" Type="http://schemas.openxmlformats.org/officeDocument/2006/relationships/image" Target="../media/image7.emf"/><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emf"/><Relationship Id="rId7" Type="http://schemas.openxmlformats.org/officeDocument/2006/relationships/image" Target="../media/image13.png"/><Relationship Id="rId6" Type="http://schemas.openxmlformats.org/officeDocument/2006/relationships/image" Target="../media/image29.png"/><Relationship Id="rId5" Type="http://schemas.openxmlformats.org/officeDocument/2006/relationships/image" Target="../media/image27.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1" Type="http://schemas.openxmlformats.org/officeDocument/2006/relationships/slideLayout" Target="../slideLayouts/slideLayout11.xml"/><Relationship Id="rId10" Type="http://schemas.openxmlformats.org/officeDocument/2006/relationships/image" Target="../media/image9.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image" Target="../media/image13.png"/><Relationship Id="rId7" Type="http://schemas.openxmlformats.org/officeDocument/2006/relationships/image" Target="../media/image32.jpeg"/><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image" Target="../media/image13.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9" Type="http://schemas.openxmlformats.org/officeDocument/2006/relationships/image" Target="../media/image38.png"/><Relationship Id="rId8" Type="http://schemas.openxmlformats.org/officeDocument/2006/relationships/image" Target="../media/image37.png"/><Relationship Id="rId7" Type="http://schemas.openxmlformats.org/officeDocument/2006/relationships/image" Target="../media/image13.png"/><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14.png"/><Relationship Id="rId3" Type="http://schemas.openxmlformats.org/officeDocument/2006/relationships/image" Target="../media/image34.png"/><Relationship Id="rId2" Type="http://schemas.openxmlformats.org/officeDocument/2006/relationships/image" Target="../media/image33.png"/><Relationship Id="rId10" Type="http://schemas.openxmlformats.org/officeDocument/2006/relationships/slideLayout" Target="../slideLayouts/slideLayout11.xml"/><Relationship Id="rId1" Type="http://schemas.openxmlformats.org/officeDocument/2006/relationships/hyperlink" Target="&#26391;&#35835;&#12289;&#21548;&#20889;-&#26539;&#26641;&#19978;&#30340;&#21916;&#40522;/&#35838;&#25991;&#26391;&#35835;&#8212;9%20&#26539;&#26641;&#19978;&#30340;&#21916;&#40522;.wmv" TargetMode="Externa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11.xml"/><Relationship Id="rId7" Type="http://schemas.openxmlformats.org/officeDocument/2006/relationships/image" Target="../media/image40.jpeg"/><Relationship Id="rId6" Type="http://schemas.openxmlformats.org/officeDocument/2006/relationships/image" Target="../media/image39.png"/><Relationship Id="rId5" Type="http://schemas.openxmlformats.org/officeDocument/2006/relationships/image" Target="../media/image13.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image" Target="../media/image43.png"/><Relationship Id="rId7" Type="http://schemas.openxmlformats.org/officeDocument/2006/relationships/image" Target="../media/image8.png"/><Relationship Id="rId6" Type="http://schemas.openxmlformats.org/officeDocument/2006/relationships/image" Target="../media/image7.emf"/><Relationship Id="rId5" Type="http://schemas.openxmlformats.org/officeDocument/2006/relationships/image" Target="../media/image13.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image" Target="../media/image43.png"/><Relationship Id="rId4" Type="http://schemas.openxmlformats.org/officeDocument/2006/relationships/image" Target="../media/image13.png"/><Relationship Id="rId3" Type="http://schemas.openxmlformats.org/officeDocument/2006/relationships/image" Target="../media/image15.emf"/><Relationship Id="rId2" Type="http://schemas.openxmlformats.org/officeDocument/2006/relationships/image" Target="../media/image14.pn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image" Target="../media/image46.png"/><Relationship Id="rId7" Type="http://schemas.openxmlformats.org/officeDocument/2006/relationships/image" Target="../media/image45.png"/><Relationship Id="rId6" Type="http://schemas.openxmlformats.org/officeDocument/2006/relationships/image" Target="../media/image44.jpeg"/><Relationship Id="rId5" Type="http://schemas.openxmlformats.org/officeDocument/2006/relationships/image" Target="../media/image13.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image" Target="../media/image13.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image" Target="../media/image13.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3.png"/></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47.png"/><Relationship Id="rId5" Type="http://schemas.openxmlformats.org/officeDocument/2006/relationships/image" Target="../media/image13.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image" Target="../media/image13.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image" Target="../media/image13.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11.xml"/><Relationship Id="rId7" Type="http://schemas.openxmlformats.org/officeDocument/2006/relationships/image" Target="../media/image48.jpeg"/><Relationship Id="rId6" Type="http://schemas.openxmlformats.org/officeDocument/2006/relationships/image" Target="../media/image13.png"/><Relationship Id="rId5" Type="http://schemas.openxmlformats.org/officeDocument/2006/relationships/image" Target="../media/image24.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image" Target="../media/image13.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image" Target="../media/image16.png"/><Relationship Id="rId7" Type="http://schemas.openxmlformats.org/officeDocument/2006/relationships/image" Target="../media/image13.png"/><Relationship Id="rId6" Type="http://schemas.openxmlformats.org/officeDocument/2006/relationships/image" Target="../media/image8.png"/><Relationship Id="rId5" Type="http://schemas.openxmlformats.org/officeDocument/2006/relationships/image" Target="../media/image7.emf"/><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1" Type="http://schemas.openxmlformats.org/officeDocument/2006/relationships/slideLayout" Target="../slideLayouts/slideLayout11.xml"/><Relationship Id="rId10" Type="http://schemas.openxmlformats.org/officeDocument/2006/relationships/image" Target="../media/image18.png"/><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49.png"/><Relationship Id="rId5" Type="http://schemas.openxmlformats.org/officeDocument/2006/relationships/image" Target="../media/image13.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emf"/><Relationship Id="rId5" Type="http://schemas.openxmlformats.org/officeDocument/2006/relationships/image" Target="../media/image3.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image" Target="../media/image19.png"/><Relationship Id="rId7" Type="http://schemas.openxmlformats.org/officeDocument/2006/relationships/image" Target="../media/image13.png"/><Relationship Id="rId6" Type="http://schemas.openxmlformats.org/officeDocument/2006/relationships/image" Target="../media/image8.png"/><Relationship Id="rId5" Type="http://schemas.openxmlformats.org/officeDocument/2006/relationships/image" Target="../media/image7.emf"/><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3" Type="http://schemas.openxmlformats.org/officeDocument/2006/relationships/slideLayout" Target="../slideLayouts/slideLayout11.xml"/><Relationship Id="rId12" Type="http://schemas.openxmlformats.org/officeDocument/2006/relationships/image" Target="../media/image23.png"/><Relationship Id="rId11" Type="http://schemas.openxmlformats.org/officeDocument/2006/relationships/image" Target="../media/image22.png"/><Relationship Id="rId10" Type="http://schemas.openxmlformats.org/officeDocument/2006/relationships/image" Target="../media/image21.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11.xml"/><Relationship Id="rId7" Type="http://schemas.openxmlformats.org/officeDocument/2006/relationships/image" Target="../media/image25.png"/><Relationship Id="rId6" Type="http://schemas.openxmlformats.org/officeDocument/2006/relationships/image" Target="../media/image13.png"/><Relationship Id="rId5" Type="http://schemas.openxmlformats.org/officeDocument/2006/relationships/image" Target="../media/image24.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24.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24.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24.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image" Target="../media/image13.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5732463"/>
            <a:ext cx="9144000" cy="1125537"/>
          </a:xfrm>
          <a:prstGeom prst="rect">
            <a:avLst/>
          </a:prstGeom>
          <a:solidFill>
            <a:srgbClr val="FCF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7" name="图片 6"/>
          <p:cNvPicPr>
            <a:picLocks noChangeAspect="1"/>
          </p:cNvPicPr>
          <p:nvPr/>
        </p:nvPicPr>
        <p:blipFill>
          <a:blip r:embed="rId1" cstate="print"/>
          <a:srcRect r="72971"/>
          <a:stretch>
            <a:fillRect/>
          </a:stretch>
        </p:blipFill>
        <p:spPr bwMode="auto">
          <a:xfrm>
            <a:off x="3690938" y="5662613"/>
            <a:ext cx="2519362" cy="2390775"/>
          </a:xfrm>
          <a:prstGeom prst="rect">
            <a:avLst/>
          </a:prstGeom>
          <a:noFill/>
          <a:ln w="9525">
            <a:noFill/>
            <a:miter lim="800000"/>
            <a:headEnd/>
            <a:tailEnd/>
          </a:ln>
        </p:spPr>
      </p:pic>
      <p:sp>
        <p:nvSpPr>
          <p:cNvPr id="8" name="矩形 7"/>
          <p:cNvSpPr/>
          <p:nvPr/>
        </p:nvSpPr>
        <p:spPr>
          <a:xfrm>
            <a:off x="2267744" y="1988840"/>
            <a:ext cx="5328592" cy="769441"/>
          </a:xfrm>
          <a:prstGeom prst="rect">
            <a:avLst/>
          </a:prstGeom>
          <a:noFill/>
        </p:spPr>
        <p:txBody>
          <a:bodyPr wrap="square">
            <a:spAutoFit/>
          </a:bodyPr>
          <a:lstStyle/>
          <a:p>
            <a:pPr algn="ctr" fontAlgn="auto">
              <a:spcBef>
                <a:spcPts val="0"/>
              </a:spcBef>
              <a:spcAft>
                <a:spcPts val="0"/>
              </a:spcAft>
              <a:defRPr/>
            </a:pPr>
            <a:r>
              <a:rPr lang="en-US" altLang="zh-CN" sz="44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9   </a:t>
            </a:r>
            <a:r>
              <a:rPr lang="zh-CN" altLang="en-US" sz="44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枫树上的喜鹊</a:t>
            </a:r>
            <a:endPar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14341" name="图片 9"/>
          <p:cNvPicPr>
            <a:picLocks noChangeAspect="1"/>
          </p:cNvPicPr>
          <p:nvPr/>
        </p:nvPicPr>
        <p:blipFill>
          <a:blip r:embed="rId2" cstate="print"/>
          <a:srcRect r="33527" b="78349"/>
          <a:stretch>
            <a:fillRect/>
          </a:stretch>
        </p:blipFill>
        <p:spPr bwMode="auto">
          <a:xfrm>
            <a:off x="5011738" y="5199063"/>
            <a:ext cx="4132262" cy="1658937"/>
          </a:xfrm>
          <a:prstGeom prst="rect">
            <a:avLst/>
          </a:prstGeom>
          <a:noFill/>
          <a:ln w="9525">
            <a:noFill/>
            <a:miter lim="800000"/>
            <a:headEnd/>
            <a:tailEnd/>
          </a:ln>
        </p:spPr>
      </p:pic>
      <p:pic>
        <p:nvPicPr>
          <p:cNvPr id="11" name="图片 10"/>
          <p:cNvPicPr>
            <a:picLocks noChangeAspect="1"/>
          </p:cNvPicPr>
          <p:nvPr/>
        </p:nvPicPr>
        <p:blipFill>
          <a:blip r:embed="rId3" cstate="print"/>
          <a:srcRect/>
          <a:stretch>
            <a:fillRect/>
          </a:stretch>
        </p:blipFill>
        <p:spPr bwMode="auto">
          <a:xfrm>
            <a:off x="2913856" y="2881841"/>
            <a:ext cx="4195763" cy="623887"/>
          </a:xfrm>
          <a:prstGeom prst="rect">
            <a:avLst/>
          </a:prstGeom>
          <a:noFill/>
          <a:ln w="9525">
            <a:noFill/>
            <a:miter lim="800000"/>
            <a:headEnd/>
            <a:tailEnd/>
          </a:ln>
        </p:spPr>
      </p:pic>
      <p:pic>
        <p:nvPicPr>
          <p:cNvPr id="14344" name="图片 14"/>
          <p:cNvPicPr>
            <a:picLocks noChangeAspect="1"/>
          </p:cNvPicPr>
          <p:nvPr/>
        </p:nvPicPr>
        <p:blipFill>
          <a:blip r:embed="rId4" cstate="print"/>
          <a:srcRect l="33527" b="78349"/>
          <a:stretch>
            <a:fillRect/>
          </a:stretch>
        </p:blipFill>
        <p:spPr bwMode="auto">
          <a:xfrm>
            <a:off x="0" y="5337175"/>
            <a:ext cx="3851275" cy="1546225"/>
          </a:xfrm>
          <a:prstGeom prst="rect">
            <a:avLst/>
          </a:prstGeom>
          <a:noFill/>
          <a:ln w="9525">
            <a:noFill/>
            <a:miter lim="800000"/>
            <a:headEnd/>
            <a:tailEnd/>
          </a:ln>
        </p:spPr>
      </p:pic>
      <p:pic>
        <p:nvPicPr>
          <p:cNvPr id="19" name="图片 5"/>
          <p:cNvPicPr>
            <a:picLocks noChangeAspect="1"/>
          </p:cNvPicPr>
          <p:nvPr/>
        </p:nvPicPr>
        <p:blipFill>
          <a:blip r:embed="rId5" cstate="print"/>
          <a:srcRect/>
          <a:stretch>
            <a:fillRect/>
          </a:stretch>
        </p:blipFill>
        <p:spPr bwMode="auto">
          <a:xfrm>
            <a:off x="2727325" y="6459538"/>
            <a:ext cx="596900" cy="436562"/>
          </a:xfrm>
          <a:prstGeom prst="rect">
            <a:avLst/>
          </a:prstGeom>
          <a:noFill/>
          <a:ln w="9525">
            <a:noFill/>
            <a:miter lim="800000"/>
            <a:headEnd/>
            <a:tailEnd/>
          </a:ln>
        </p:spPr>
      </p:pic>
      <p:pic>
        <p:nvPicPr>
          <p:cNvPr id="21" name="图片 7"/>
          <p:cNvPicPr>
            <a:picLocks noChangeAspect="1"/>
          </p:cNvPicPr>
          <p:nvPr/>
        </p:nvPicPr>
        <p:blipFill>
          <a:blip r:embed="rId6" cstate="print"/>
          <a:srcRect/>
          <a:stretch>
            <a:fillRect/>
          </a:stretch>
        </p:blipFill>
        <p:spPr bwMode="auto">
          <a:xfrm>
            <a:off x="1655763" y="5662613"/>
            <a:ext cx="539750" cy="460375"/>
          </a:xfrm>
          <a:prstGeom prst="rect">
            <a:avLst/>
          </a:prstGeom>
          <a:noFill/>
          <a:ln w="9525">
            <a:noFill/>
            <a:miter lim="800000"/>
            <a:headEnd/>
            <a:tailEnd/>
          </a:ln>
        </p:spPr>
      </p:pic>
      <p:sp>
        <p:nvSpPr>
          <p:cNvPr id="2" name="TextBox 1"/>
          <p:cNvSpPr txBox="1"/>
          <p:nvPr/>
        </p:nvSpPr>
        <p:spPr>
          <a:xfrm>
            <a:off x="3071918" y="3356992"/>
            <a:ext cx="3879637" cy="830997"/>
          </a:xfrm>
          <a:prstGeom prst="rect">
            <a:avLst/>
          </a:prstGeom>
          <a:noFill/>
        </p:spPr>
        <p:txBody>
          <a:bodyPr wrap="square" rtlCol="0">
            <a:spAutoFit/>
          </a:bodyPr>
          <a:lstStyle/>
          <a:p>
            <a:pPr>
              <a:lnSpc>
                <a:spcPct val="150000"/>
              </a:lnSpc>
            </a:pPr>
            <a:r>
              <a:rPr lang="zh-CN" altLang="en-US" sz="3200" dirty="0" smtClean="0">
                <a:latin typeface="楷体" panose="02010609060101010101" pitchFamily="49" charset="-122"/>
                <a:ea typeface="楷体" panose="02010609060101010101" pitchFamily="49" charset="-122"/>
              </a:rPr>
              <a:t>人教版二年级下册</a:t>
            </a:r>
            <a:endParaRPr lang="en-US" altLang="zh-CN" sz="3200" dirty="0" smtClean="0">
              <a:latin typeface="楷体" panose="02010609060101010101" pitchFamily="49" charset="-122"/>
              <a:ea typeface="楷体" panose="02010609060101010101" pitchFamily="49" charset="-122"/>
            </a:endParaRPr>
          </a:p>
        </p:txBody>
      </p:sp>
      <p:grpSp>
        <p:nvGrpSpPr>
          <p:cNvPr id="3" name="组合 2"/>
          <p:cNvGrpSpPr/>
          <p:nvPr/>
        </p:nvGrpSpPr>
        <p:grpSpPr>
          <a:xfrm>
            <a:off x="5836357" y="4560894"/>
            <a:ext cx="1327930" cy="2056092"/>
            <a:chOff x="5836357" y="4560894"/>
            <a:chExt cx="1327930" cy="2056092"/>
          </a:xfrm>
        </p:grpSpPr>
        <p:pic>
          <p:nvPicPr>
            <p:cNvPr id="25" name="图片 5"/>
            <p:cNvPicPr>
              <a:picLocks noChangeAspect="1"/>
            </p:cNvPicPr>
            <p:nvPr/>
          </p:nvPicPr>
          <p:blipFill rotWithShape="1">
            <a:blip r:embed="rId7" cstate="print"/>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026" name="Picture 2"/>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027" name="Picture 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flipH="1">
            <a:off x="2195513" y="4723901"/>
            <a:ext cx="1549697" cy="1734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by="(-#ppt_w*2)" calcmode="lin" valueType="num">
                                      <p:cBhvr rctx="PPT">
                                        <p:cTn id="11" dur="500" autoRev="1" fill="hold">
                                          <p:stCondLst>
                                            <p:cond delay="0"/>
                                          </p:stCondLst>
                                        </p:cTn>
                                        <p:tgtEl>
                                          <p:spTgt spid="8"/>
                                        </p:tgtEl>
                                        <p:attrNameLst>
                                          <p:attrName>ppt_w</p:attrName>
                                        </p:attrNameLst>
                                      </p:cBhvr>
                                    </p:anim>
                                    <p:anim by="(#ppt_w*0.50)" calcmode="lin" valueType="num">
                                      <p:cBhvr>
                                        <p:cTn id="12" dur="500" decel="50000" autoRev="1" fill="hold">
                                          <p:stCondLst>
                                            <p:cond delay="0"/>
                                          </p:stCondLst>
                                        </p:cTn>
                                        <p:tgtEl>
                                          <p:spTgt spid="8"/>
                                        </p:tgtEl>
                                        <p:attrNameLst>
                                          <p:attrName>ppt_x</p:attrName>
                                        </p:attrNameLst>
                                      </p:cBhvr>
                                    </p:anim>
                                    <p:anim from="(-#ppt_h/2)" to="(#ppt_y)" calcmode="lin" valueType="num">
                                      <p:cBhvr>
                                        <p:cTn id="13" dur="1000" fill="hold">
                                          <p:stCondLst>
                                            <p:cond delay="0"/>
                                          </p:stCondLst>
                                        </p:cTn>
                                        <p:tgtEl>
                                          <p:spTgt spid="8"/>
                                        </p:tgtEl>
                                        <p:attrNameLst>
                                          <p:attrName>ppt_y</p:attrName>
                                        </p:attrNameLst>
                                      </p:cBhvr>
                                    </p:anim>
                                    <p:animRot by="21600000">
                                      <p:cBhvr>
                                        <p:cTn id="14" dur="1000" fill="hold">
                                          <p:stCondLst>
                                            <p:cond delay="0"/>
                                          </p:stCondLst>
                                        </p:cTn>
                                        <p:tgtEl>
                                          <p:spTgt spid="8"/>
                                        </p:tgtEl>
                                        <p:attrNameLst>
                                          <p:attrName>r</p:attrName>
                                        </p:attrNameLst>
                                      </p:cBhvr>
                                    </p:animRo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1" presetClass="entr" presetSubtype="0"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37385" y="741119"/>
            <a:ext cx="1475084" cy="707886"/>
          </a:xfrm>
          <a:prstGeom prst="rect">
            <a:avLst/>
          </a:prstGeom>
        </p:spPr>
        <p:txBody>
          <a:bodyPr wrap="none">
            <a:spAutoFit/>
          </a:bodyPr>
          <a:lstStyle/>
          <a:p>
            <a:r>
              <a:rPr lang="en-US" altLang="zh-CN" sz="4000" b="1" dirty="0" err="1">
                <a:latin typeface="+mn-ea"/>
              </a:rPr>
              <a:t>chēng</a:t>
            </a:r>
            <a:endParaRPr lang="zh-CN" altLang="en-US" sz="4000" b="1" dirty="0">
              <a:latin typeface="+mn-ea"/>
            </a:endParaRPr>
          </a:p>
        </p:txBody>
      </p:sp>
      <p:pic>
        <p:nvPicPr>
          <p:cNvPr id="19458" name="图片 9"/>
          <p:cNvPicPr>
            <a:picLocks noChangeAspect="1"/>
          </p:cNvPicPr>
          <p:nvPr/>
        </p:nvPicPr>
        <p:blipFill>
          <a:blip r:embed="rId1"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2"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3"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4" cstate="print"/>
          <a:srcRect/>
          <a:stretch>
            <a:fillRect/>
          </a:stretch>
        </p:blipFill>
        <p:spPr bwMode="auto">
          <a:xfrm>
            <a:off x="8172400" y="6343650"/>
            <a:ext cx="720725" cy="477838"/>
          </a:xfrm>
          <a:prstGeom prst="rect">
            <a:avLst/>
          </a:prstGeom>
          <a:noFill/>
          <a:ln w="9525">
            <a:noFill/>
            <a:miter lim="800000"/>
            <a:headEnd/>
            <a:tailEnd/>
          </a:ln>
        </p:spPr>
      </p:pic>
      <p:sp>
        <p:nvSpPr>
          <p:cNvPr id="4" name="TextBox 3"/>
          <p:cNvSpPr txBox="1"/>
          <p:nvPr/>
        </p:nvSpPr>
        <p:spPr>
          <a:xfrm>
            <a:off x="806594" y="660273"/>
            <a:ext cx="1080120" cy="707886"/>
          </a:xfrm>
          <a:prstGeom prst="rect">
            <a:avLst/>
          </a:prstGeom>
          <a:noFill/>
        </p:spPr>
        <p:txBody>
          <a:bodyPr wrap="square" rtlCol="0">
            <a:spAutoFit/>
          </a:bodyPr>
          <a:lstStyle/>
          <a:p>
            <a:r>
              <a:rPr lang="en-US" altLang="zh-CN" sz="4000" b="1" dirty="0" err="1" smtClean="0">
                <a:latin typeface="+mn-ea"/>
              </a:rPr>
              <a:t>yīn</a:t>
            </a:r>
            <a:endParaRPr lang="zh-CN" altLang="en-US" sz="4000" b="1" dirty="0">
              <a:latin typeface="+mn-ea"/>
            </a:endParaRPr>
          </a:p>
        </p:txBody>
      </p:sp>
      <p:sp>
        <p:nvSpPr>
          <p:cNvPr id="6" name="TextBox 5"/>
          <p:cNvSpPr txBox="1"/>
          <p:nvPr/>
        </p:nvSpPr>
        <p:spPr>
          <a:xfrm>
            <a:off x="1911399" y="1972508"/>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：绿树成荫</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1882350" y="1196404"/>
            <a:ext cx="3145199" cy="646331"/>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　一声。</a:t>
            </a:r>
            <a:endParaRPr lang="zh-CN" altLang="en-US" sz="1600" dirty="0">
              <a:latin typeface="楷体" panose="02010609060101010101" pitchFamily="49" charset="-122"/>
              <a:ea typeface="楷体" panose="02010609060101010101" pitchFamily="49" charset="-122"/>
            </a:endParaRPr>
          </a:p>
        </p:txBody>
      </p:sp>
      <p:grpSp>
        <p:nvGrpSpPr>
          <p:cNvPr id="36" name="组合 35"/>
          <p:cNvGrpSpPr/>
          <p:nvPr/>
        </p:nvGrpSpPr>
        <p:grpSpPr>
          <a:xfrm>
            <a:off x="669043" y="1407959"/>
            <a:ext cx="1265926" cy="1189713"/>
            <a:chOff x="-2771523" y="594818"/>
            <a:chExt cx="1785950" cy="1643074"/>
          </a:xfrm>
          <a:solidFill>
            <a:schemeClr val="accent3">
              <a:lumMod val="60000"/>
              <a:lumOff val="40000"/>
            </a:schemeClr>
          </a:solidFill>
        </p:grpSpPr>
        <p:sp>
          <p:nvSpPr>
            <p:cNvPr id="37" name="矩形 3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774923" y="1310788"/>
            <a:ext cx="1227942" cy="1200329"/>
          </a:xfrm>
          <a:prstGeom prst="rect">
            <a:avLst/>
          </a:prstGeom>
          <a:noFill/>
          <a:ln w="9525">
            <a:noFill/>
            <a:miter lim="800000"/>
          </a:ln>
        </p:spPr>
        <p:txBody>
          <a:bodyPr wrap="square">
            <a:spAutoFit/>
          </a:bodyPr>
          <a:lstStyle/>
          <a:p>
            <a:r>
              <a:rPr lang="zh-CN" altLang="en-US" sz="7200" b="1" dirty="0">
                <a:latin typeface="楷体" panose="02010609060101010101" pitchFamily="49" charset="-122"/>
                <a:ea typeface="楷体" panose="02010609060101010101" pitchFamily="49" charset="-122"/>
              </a:rPr>
              <a:t>荫</a:t>
            </a:r>
            <a:endParaRPr lang="zh-CN" altLang="en-US" sz="7200" b="1" dirty="0">
              <a:latin typeface="楷体" panose="02010609060101010101" pitchFamily="49" charset="-122"/>
              <a:ea typeface="楷体" panose="02010609060101010101" pitchFamily="49" charset="-122"/>
            </a:endParaRPr>
          </a:p>
        </p:txBody>
      </p:sp>
      <p:sp>
        <p:nvSpPr>
          <p:cNvPr id="42" name="TextBox 41"/>
          <p:cNvSpPr txBox="1"/>
          <p:nvPr/>
        </p:nvSpPr>
        <p:spPr>
          <a:xfrm>
            <a:off x="6058248" y="1889786"/>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：支撑  撑开</a:t>
            </a:r>
            <a:endParaRPr lang="zh-CN" altLang="en-US" sz="2000" dirty="0">
              <a:latin typeface="楷体" panose="02010609060101010101" pitchFamily="49" charset="-122"/>
              <a:ea typeface="楷体" panose="02010609060101010101" pitchFamily="49" charset="-122"/>
            </a:endParaRPr>
          </a:p>
        </p:txBody>
      </p:sp>
      <p:sp>
        <p:nvSpPr>
          <p:cNvPr id="43" name="TextBox 42"/>
          <p:cNvSpPr txBox="1"/>
          <p:nvPr/>
        </p:nvSpPr>
        <p:spPr>
          <a:xfrm>
            <a:off x="5988898" y="1310788"/>
            <a:ext cx="347733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易错提示：一声。</a:t>
            </a:r>
            <a:endParaRPr lang="zh-CN" altLang="en-US" sz="2000" dirty="0">
              <a:latin typeface="楷体" panose="02010609060101010101" pitchFamily="49" charset="-122"/>
              <a:ea typeface="楷体" panose="02010609060101010101" pitchFamily="49" charset="-122"/>
            </a:endParaRPr>
          </a:p>
        </p:txBody>
      </p:sp>
      <p:grpSp>
        <p:nvGrpSpPr>
          <p:cNvPr id="51" name="组合 50"/>
          <p:cNvGrpSpPr/>
          <p:nvPr/>
        </p:nvGrpSpPr>
        <p:grpSpPr>
          <a:xfrm>
            <a:off x="4655076" y="1422399"/>
            <a:ext cx="1333822" cy="1286884"/>
            <a:chOff x="4655076" y="1422399"/>
            <a:chExt cx="1333822" cy="1286884"/>
          </a:xfrm>
        </p:grpSpPr>
        <p:grpSp>
          <p:nvGrpSpPr>
            <p:cNvPr id="45" name="组合 44"/>
            <p:cNvGrpSpPr/>
            <p:nvPr/>
          </p:nvGrpSpPr>
          <p:grpSpPr>
            <a:xfrm>
              <a:off x="4655076" y="1519570"/>
              <a:ext cx="1265926" cy="1189713"/>
              <a:chOff x="-2505974" y="355288"/>
              <a:chExt cx="1785950" cy="1643074"/>
            </a:xfrm>
            <a:solidFill>
              <a:schemeClr val="accent3">
                <a:lumMod val="60000"/>
                <a:lumOff val="40000"/>
              </a:schemeClr>
            </a:solidFill>
          </p:grpSpPr>
          <p:sp>
            <p:nvSpPr>
              <p:cNvPr id="47" name="矩形 46"/>
              <p:cNvSpPr/>
              <p:nvPr/>
            </p:nvSpPr>
            <p:spPr>
              <a:xfrm>
                <a:off x="-2505974" y="35528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a:stCxn id="47" idx="1"/>
                <a:endCxn id="47" idx="3"/>
              </p:cNvCxnSpPr>
              <p:nvPr/>
            </p:nvCxnSpPr>
            <p:spPr>
              <a:xfrm>
                <a:off x="-2505974" y="1176826"/>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7" idx="0"/>
                <a:endCxn id="47" idx="2"/>
              </p:cNvCxnSpPr>
              <p:nvPr/>
            </p:nvCxnSpPr>
            <p:spPr>
              <a:xfrm>
                <a:off x="-1612999" y="35528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6" name="TextBox 23"/>
            <p:cNvSpPr txBox="1">
              <a:spLocks noChangeArrowheads="1"/>
            </p:cNvSpPr>
            <p:nvPr/>
          </p:nvSpPr>
          <p:spPr bwMode="auto">
            <a:xfrm>
              <a:off x="4760956" y="1422399"/>
              <a:ext cx="1227942" cy="1200329"/>
            </a:xfrm>
            <a:prstGeom prst="rect">
              <a:avLst/>
            </a:prstGeom>
            <a:noFill/>
            <a:ln w="9525">
              <a:noFill/>
              <a:miter lim="800000"/>
            </a:ln>
          </p:spPr>
          <p:txBody>
            <a:bodyPr wrap="square">
              <a:spAutoFit/>
            </a:bodyPr>
            <a:lstStyle/>
            <a:p>
              <a:r>
                <a:rPr lang="zh-CN" altLang="en-US" sz="7200" b="1" dirty="0">
                  <a:latin typeface="楷体" panose="02010609060101010101" pitchFamily="49" charset="-122"/>
                  <a:ea typeface="楷体" panose="02010609060101010101" pitchFamily="49" charset="-122"/>
                </a:rPr>
                <a:t>撑</a:t>
              </a:r>
              <a:endParaRPr lang="zh-CN" altLang="en-US" sz="7200" b="1" dirty="0">
                <a:latin typeface="楷体" panose="02010609060101010101" pitchFamily="49" charset="-122"/>
                <a:ea typeface="楷体" panose="02010609060101010101" pitchFamily="49" charset="-122"/>
              </a:endParaRPr>
            </a:p>
          </p:txBody>
        </p:sp>
      </p:grpSp>
      <p:sp>
        <p:nvSpPr>
          <p:cNvPr id="59" name="TextBox 58"/>
          <p:cNvSpPr txBox="1"/>
          <p:nvPr/>
        </p:nvSpPr>
        <p:spPr>
          <a:xfrm>
            <a:off x="822547" y="660273"/>
            <a:ext cx="958917" cy="707886"/>
          </a:xfrm>
          <a:prstGeom prst="rect">
            <a:avLst/>
          </a:prstGeom>
          <a:noFill/>
        </p:spPr>
        <p:txBody>
          <a:bodyPr wrap="none" rtlCol="0">
            <a:spAutoFit/>
          </a:bodyPr>
          <a:lstStyle/>
          <a:p>
            <a:r>
              <a:rPr lang="en-US" altLang="zh-CN" sz="4000" b="1" dirty="0" err="1" smtClean="0">
                <a:solidFill>
                  <a:srgbClr val="FF0000"/>
                </a:solidFill>
                <a:latin typeface="+mn-ea"/>
                <a:ea typeface="+mn-ea"/>
              </a:rPr>
              <a:t>yīn</a:t>
            </a:r>
            <a:endParaRPr lang="zh-CN" altLang="en-US" sz="4000" b="1" dirty="0">
              <a:solidFill>
                <a:srgbClr val="FF0000"/>
              </a:solidFill>
              <a:latin typeface="+mn-ea"/>
              <a:ea typeface="+mn-ea"/>
            </a:endParaRPr>
          </a:p>
        </p:txBody>
      </p:sp>
      <p:sp>
        <p:nvSpPr>
          <p:cNvPr id="60" name="TextBox 59"/>
          <p:cNvSpPr txBox="1"/>
          <p:nvPr/>
        </p:nvSpPr>
        <p:spPr>
          <a:xfrm>
            <a:off x="4657566" y="758755"/>
            <a:ext cx="1475084" cy="707886"/>
          </a:xfrm>
          <a:prstGeom prst="rect">
            <a:avLst/>
          </a:prstGeom>
          <a:noFill/>
        </p:spPr>
        <p:txBody>
          <a:bodyPr wrap="none" rtlCol="0">
            <a:spAutoFit/>
          </a:bodyPr>
          <a:lstStyle/>
          <a:p>
            <a:r>
              <a:rPr lang="en-US" altLang="zh-CN" sz="4000" b="1" dirty="0" err="1" smtClean="0">
                <a:solidFill>
                  <a:srgbClr val="FF0000"/>
                </a:solidFill>
                <a:latin typeface="+mn-ea"/>
                <a:ea typeface="+mn-ea"/>
              </a:rPr>
              <a:t>chēng</a:t>
            </a:r>
            <a:endParaRPr lang="zh-CN" altLang="en-US" sz="4000" b="1" dirty="0">
              <a:solidFill>
                <a:srgbClr val="FF0000"/>
              </a:solidFill>
              <a:latin typeface="+mn-ea"/>
              <a:ea typeface="+mn-ea"/>
            </a:endParaRPr>
          </a:p>
        </p:txBody>
      </p:sp>
      <p:sp>
        <p:nvSpPr>
          <p:cNvPr id="66" name="对角圆角矩形 65"/>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会认字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67" name="图片 6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0">
                                            <p:txEl>
                                              <p:pRg st="0" end="0"/>
                                            </p:txEl>
                                          </p:spTgt>
                                        </p:tgtEl>
                                        <p:attrNameLst>
                                          <p:attrName>style.visibility</p:attrName>
                                        </p:attrNameLst>
                                      </p:cBhvr>
                                      <p:to>
                                        <p:strVal val="visible"/>
                                      </p:to>
                                    </p:set>
                                    <p:anim calcmode="lin" valueType="num">
                                      <p:cBhvr additive="base">
                                        <p:cTn id="14" dur="500" fill="hold"/>
                                        <p:tgtEl>
                                          <p:spTgt spid="60">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6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1"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2"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3"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4" cstate="print"/>
          <a:srcRect/>
          <a:stretch>
            <a:fillRect/>
          </a:stretch>
        </p:blipFill>
        <p:spPr bwMode="auto">
          <a:xfrm>
            <a:off x="8172400" y="6343650"/>
            <a:ext cx="720725" cy="477838"/>
          </a:xfrm>
          <a:prstGeom prst="rect">
            <a:avLst/>
          </a:prstGeom>
          <a:noFill/>
          <a:ln w="9525">
            <a:noFill/>
            <a:miter lim="800000"/>
            <a:headEnd/>
            <a:tailEnd/>
          </a:ln>
        </p:spPr>
      </p:pic>
      <p:grpSp>
        <p:nvGrpSpPr>
          <p:cNvPr id="11" name="组合 10"/>
          <p:cNvGrpSpPr/>
          <p:nvPr/>
        </p:nvGrpSpPr>
        <p:grpSpPr>
          <a:xfrm rot="317213">
            <a:off x="5624415" y="889559"/>
            <a:ext cx="1363110" cy="2287942"/>
            <a:chOff x="6372200" y="934605"/>
            <a:chExt cx="1363110" cy="2287942"/>
          </a:xfrm>
        </p:grpSpPr>
        <p:pic>
          <p:nvPicPr>
            <p:cNvPr id="1034" name="Picture 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72200" y="986654"/>
              <a:ext cx="1363110" cy="22358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TextBox 23"/>
            <p:cNvSpPr txBox="1">
              <a:spLocks noChangeArrowheads="1"/>
            </p:cNvSpPr>
            <p:nvPr/>
          </p:nvSpPr>
          <p:spPr bwMode="auto">
            <a:xfrm rot="399044">
              <a:off x="6451239" y="934605"/>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冈</a:t>
              </a:r>
              <a:endParaRPr lang="zh-CN" altLang="en-US" sz="7200" b="1" dirty="0">
                <a:latin typeface="楷体" panose="02010609060101010101" pitchFamily="49" charset="-122"/>
                <a:ea typeface="楷体" panose="02010609060101010101" pitchFamily="49" charset="-122"/>
              </a:endParaRPr>
            </a:p>
          </p:txBody>
        </p:sp>
      </p:grpSp>
      <p:grpSp>
        <p:nvGrpSpPr>
          <p:cNvPr id="7" name="组合 6"/>
          <p:cNvGrpSpPr/>
          <p:nvPr/>
        </p:nvGrpSpPr>
        <p:grpSpPr>
          <a:xfrm rot="21266584">
            <a:off x="4304237" y="852776"/>
            <a:ext cx="1125802" cy="2517702"/>
            <a:chOff x="4881262" y="887076"/>
            <a:chExt cx="1125802" cy="2517702"/>
          </a:xfrm>
        </p:grpSpPr>
        <p:pic>
          <p:nvPicPr>
            <p:cNvPr id="1030" name="Picture 6"/>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81262" y="887076"/>
              <a:ext cx="1125802" cy="2517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5" name="TextBox 23"/>
            <p:cNvSpPr txBox="1">
              <a:spLocks noChangeArrowheads="1"/>
            </p:cNvSpPr>
            <p:nvPr/>
          </p:nvSpPr>
          <p:spPr bwMode="auto">
            <a:xfrm>
              <a:off x="4941642" y="887076"/>
              <a:ext cx="976793"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拼</a:t>
              </a:r>
              <a:endParaRPr lang="zh-CN" altLang="en-US" sz="7200" b="1" dirty="0">
                <a:latin typeface="楷体" panose="02010609060101010101" pitchFamily="49" charset="-122"/>
                <a:ea typeface="楷体" panose="02010609060101010101" pitchFamily="49" charset="-122"/>
              </a:endParaRPr>
            </a:p>
          </p:txBody>
        </p:sp>
      </p:grpSp>
      <p:grpSp>
        <p:nvGrpSpPr>
          <p:cNvPr id="9" name="组合 8"/>
          <p:cNvGrpSpPr/>
          <p:nvPr/>
        </p:nvGrpSpPr>
        <p:grpSpPr>
          <a:xfrm rot="466839">
            <a:off x="1267401" y="902369"/>
            <a:ext cx="1227942" cy="2688703"/>
            <a:chOff x="2455889" y="934606"/>
            <a:chExt cx="1227942" cy="2688703"/>
          </a:xfrm>
        </p:grpSpPr>
        <p:pic>
          <p:nvPicPr>
            <p:cNvPr id="1031" name="Picture 7"/>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36748" y="934606"/>
              <a:ext cx="1147083" cy="26887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0" name="TextBox 23"/>
            <p:cNvSpPr txBox="1">
              <a:spLocks noChangeArrowheads="1"/>
            </p:cNvSpPr>
            <p:nvPr/>
          </p:nvSpPr>
          <p:spPr bwMode="auto">
            <a:xfrm>
              <a:off x="2455889" y="934606"/>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渡</a:t>
              </a:r>
              <a:endParaRPr lang="zh-CN" altLang="en-US" sz="7200" b="1" dirty="0">
                <a:latin typeface="楷体" panose="02010609060101010101" pitchFamily="49" charset="-122"/>
                <a:ea typeface="楷体" panose="02010609060101010101" pitchFamily="49" charset="-122"/>
              </a:endParaRPr>
            </a:p>
          </p:txBody>
        </p:sp>
      </p:grpSp>
      <p:grpSp>
        <p:nvGrpSpPr>
          <p:cNvPr id="10" name="组合 9"/>
          <p:cNvGrpSpPr/>
          <p:nvPr/>
        </p:nvGrpSpPr>
        <p:grpSpPr>
          <a:xfrm rot="349235">
            <a:off x="2782817" y="777069"/>
            <a:ext cx="1227942" cy="2221227"/>
            <a:chOff x="3947300" y="986654"/>
            <a:chExt cx="1227942" cy="2221227"/>
          </a:xfrm>
        </p:grpSpPr>
        <p:pic>
          <p:nvPicPr>
            <p:cNvPr id="1033" name="Picture 9" descr="E:\王景然\崭新每一天\一头耕牛，每天更新\18春季项目\调研意见\吃水不忘挖井人\图片1_副本.png"/>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02224" y="1061989"/>
              <a:ext cx="939552" cy="2145892"/>
            </a:xfrm>
            <a:prstGeom prst="rect">
              <a:avLst/>
            </a:prstGeom>
            <a:noFill/>
            <a:extLst>
              <a:ext uri="{909E8E84-426E-40DD-AFC4-6F175D3DCCD1}">
                <a14:hiddenFill xmlns:a14="http://schemas.microsoft.com/office/drawing/2010/main">
                  <a:solidFill>
                    <a:srgbClr val="FFFFFF"/>
                  </a:solidFill>
                </a14:hiddenFill>
              </a:ext>
            </a:extLst>
          </p:spPr>
        </p:pic>
        <p:sp>
          <p:nvSpPr>
            <p:cNvPr id="115" name="TextBox 23"/>
            <p:cNvSpPr txBox="1">
              <a:spLocks noChangeArrowheads="1"/>
            </p:cNvSpPr>
            <p:nvPr/>
          </p:nvSpPr>
          <p:spPr bwMode="auto">
            <a:xfrm>
              <a:off x="3947300" y="986654"/>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蔽</a:t>
              </a:r>
              <a:endParaRPr lang="zh-CN" altLang="en-US" sz="7200" b="1" dirty="0">
                <a:latin typeface="楷体" panose="02010609060101010101" pitchFamily="49" charset="-122"/>
                <a:ea typeface="楷体" panose="02010609060101010101" pitchFamily="49" charset="-122"/>
              </a:endParaRPr>
            </a:p>
          </p:txBody>
        </p:sp>
      </p:grpSp>
      <p:sp>
        <p:nvSpPr>
          <p:cNvPr id="77" name="云形标注 76"/>
          <p:cNvSpPr/>
          <p:nvPr/>
        </p:nvSpPr>
        <p:spPr>
          <a:xfrm>
            <a:off x="991148" y="3530427"/>
            <a:ext cx="2471597" cy="1021292"/>
          </a:xfrm>
          <a:prstGeom prst="cloudCallout">
            <a:avLst>
              <a:gd name="adj1" fmla="val -38784"/>
              <a:gd name="adj2" fmla="val 11221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这些字你认识吗？快来读一读。</a:t>
            </a:r>
            <a:endParaRPr lang="zh-CN" altLang="en-US" sz="2000" dirty="0">
              <a:latin typeface="楷体" panose="02010609060101010101" pitchFamily="49" charset="-122"/>
              <a:ea typeface="楷体" panose="02010609060101010101" pitchFamily="49" charset="-122"/>
            </a:endParaRPr>
          </a:p>
        </p:txBody>
      </p:sp>
      <p:sp>
        <p:nvSpPr>
          <p:cNvPr id="86" name="云形标注 85"/>
          <p:cNvSpPr/>
          <p:nvPr/>
        </p:nvSpPr>
        <p:spPr>
          <a:xfrm>
            <a:off x="4867138" y="3861048"/>
            <a:ext cx="2406837" cy="792088"/>
          </a:xfrm>
          <a:prstGeom prst="cloudCallout">
            <a:avLst>
              <a:gd name="adj1" fmla="val 52714"/>
              <a:gd name="adj2" fmla="val 126936"/>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追气球啦！</a:t>
            </a:r>
            <a:endParaRPr lang="zh-CN" altLang="en-US" sz="2000" dirty="0">
              <a:latin typeface="楷体" panose="02010609060101010101" pitchFamily="49" charset="-122"/>
              <a:ea typeface="楷体" panose="02010609060101010101" pitchFamily="49" charset="-122"/>
            </a:endParaRPr>
          </a:p>
        </p:txBody>
      </p:sp>
      <p:sp>
        <p:nvSpPr>
          <p:cNvPr id="27" name="对角圆角矩形 26"/>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会认字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8" name="图片 2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grpSp>
        <p:nvGrpSpPr>
          <p:cNvPr id="29" name="组合 28"/>
          <p:cNvGrpSpPr/>
          <p:nvPr/>
        </p:nvGrpSpPr>
        <p:grpSpPr>
          <a:xfrm>
            <a:off x="7358406" y="4773142"/>
            <a:ext cx="1113416" cy="1819834"/>
            <a:chOff x="5836357" y="4560894"/>
            <a:chExt cx="1327930" cy="2056092"/>
          </a:xfrm>
        </p:grpSpPr>
        <p:pic>
          <p:nvPicPr>
            <p:cNvPr id="31" name="图片 5"/>
            <p:cNvPicPr>
              <a:picLocks noChangeAspect="1"/>
            </p:cNvPicPr>
            <p:nvPr/>
          </p:nvPicPr>
          <p:blipFill rotWithShape="1">
            <a:blip r:embed="rId10"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32" name="Picture 2"/>
            <p:cNvPicPr>
              <a:picLocks noChangeAspect="1" noChangeArrowheads="1"/>
            </p:cNvPicPr>
            <p:nvPr/>
          </p:nvPicPr>
          <p:blipFill>
            <a:blip r:embed="rId11"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33" name="Picture 3"/>
          <p:cNvPicPr>
            <a:picLocks noChangeAspect="1" noChangeArrowheads="1"/>
          </p:cNvPicPr>
          <p:nvPr/>
        </p:nvPicPr>
        <p:blipFill>
          <a:blip r:embed="rId12"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flipH="1">
            <a:off x="479398" y="5041270"/>
            <a:ext cx="1163666" cy="1302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317213">
            <a:off x="7139124" y="1034644"/>
            <a:ext cx="1363110" cy="22358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TextBox 23"/>
          <p:cNvSpPr txBox="1">
            <a:spLocks noChangeArrowheads="1"/>
          </p:cNvSpPr>
          <p:nvPr/>
        </p:nvSpPr>
        <p:spPr bwMode="auto">
          <a:xfrm rot="716257">
            <a:off x="7104158" y="1045328"/>
            <a:ext cx="1227942" cy="1200329"/>
          </a:xfrm>
          <a:prstGeom prst="rect">
            <a:avLst/>
          </a:prstGeom>
          <a:noFill/>
          <a:ln w="9525">
            <a:noFill/>
            <a:miter lim="800000"/>
          </a:ln>
        </p:spPr>
        <p:txBody>
          <a:bodyPr wrap="square">
            <a:spAutoFit/>
          </a:bodyPr>
          <a:lstStyle/>
          <a:p>
            <a:r>
              <a:rPr lang="zh-CN" altLang="en-US" sz="7200" b="1" dirty="0">
                <a:latin typeface="楷体" panose="02010609060101010101" pitchFamily="49" charset="-122"/>
                <a:ea typeface="楷体" panose="02010609060101010101" pitchFamily="49" charset="-122"/>
              </a:rPr>
              <a:t>荫</a:t>
            </a:r>
            <a:endParaRPr lang="zh-CN" altLang="en-US" sz="72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0" fill="hold"/>
                                        <p:tgtEl>
                                          <p:spTgt spid="7"/>
                                        </p:tgtEl>
                                        <p:attrNameLst>
                                          <p:attrName>ppt_x</p:attrName>
                                        </p:attrNameLst>
                                      </p:cBhvr>
                                      <p:tavLst>
                                        <p:tav tm="0">
                                          <p:val>
                                            <p:strVal val="#ppt_x"/>
                                          </p:val>
                                        </p:tav>
                                        <p:tav tm="100000">
                                          <p:val>
                                            <p:strVal val="#ppt_x"/>
                                          </p:val>
                                        </p:tav>
                                      </p:tavLst>
                                    </p:anim>
                                    <p:anim calcmode="lin" valueType="num">
                                      <p:cBhvr additive="base">
                                        <p:cTn id="8" dur="50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0" fill="hold"/>
                                        <p:tgtEl>
                                          <p:spTgt spid="9"/>
                                        </p:tgtEl>
                                        <p:attrNameLst>
                                          <p:attrName>ppt_x</p:attrName>
                                        </p:attrNameLst>
                                      </p:cBhvr>
                                      <p:tavLst>
                                        <p:tav tm="0">
                                          <p:val>
                                            <p:strVal val="#ppt_x"/>
                                          </p:val>
                                        </p:tav>
                                        <p:tav tm="100000">
                                          <p:val>
                                            <p:strVal val="#ppt_x"/>
                                          </p:val>
                                        </p:tav>
                                      </p:tavLst>
                                    </p:anim>
                                    <p:anim calcmode="lin" valueType="num">
                                      <p:cBhvr additive="base">
                                        <p:cTn id="13" dur="50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0"/>
                            </p:stCondLst>
                            <p:childTnLst>
                              <p:par>
                                <p:cTn id="15" presetID="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0" fill="hold"/>
                                        <p:tgtEl>
                                          <p:spTgt spid="10"/>
                                        </p:tgtEl>
                                        <p:attrNameLst>
                                          <p:attrName>ppt_x</p:attrName>
                                        </p:attrNameLst>
                                      </p:cBhvr>
                                      <p:tavLst>
                                        <p:tav tm="0">
                                          <p:val>
                                            <p:strVal val="#ppt_x"/>
                                          </p:val>
                                        </p:tav>
                                        <p:tav tm="100000">
                                          <p:val>
                                            <p:strVal val="#ppt_x"/>
                                          </p:val>
                                        </p:tav>
                                      </p:tavLst>
                                    </p:anim>
                                    <p:anim calcmode="lin" valueType="num">
                                      <p:cBhvr additive="base">
                                        <p:cTn id="18" dur="50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0"/>
                            </p:stCondLst>
                            <p:childTnLst>
                              <p:par>
                                <p:cTn id="20" presetID="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0" fill="hold"/>
                                        <p:tgtEl>
                                          <p:spTgt spid="11"/>
                                        </p:tgtEl>
                                        <p:attrNameLst>
                                          <p:attrName>ppt_x</p:attrName>
                                        </p:attrNameLst>
                                      </p:cBhvr>
                                      <p:tavLst>
                                        <p:tav tm="0">
                                          <p:val>
                                            <p:strVal val="#ppt_x"/>
                                          </p:val>
                                        </p:tav>
                                        <p:tav tm="100000">
                                          <p:val>
                                            <p:strVal val="#ppt_x"/>
                                          </p:val>
                                        </p:tav>
                                      </p:tavLst>
                                    </p:anim>
                                    <p:anim calcmode="lin" valueType="num">
                                      <p:cBhvr additive="base">
                                        <p:cTn id="23" dur="5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1"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2"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3"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4" cstate="print"/>
          <a:srcRect/>
          <a:stretch>
            <a:fillRect/>
          </a:stretch>
        </p:blipFill>
        <p:spPr bwMode="auto">
          <a:xfrm>
            <a:off x="8172400" y="6343650"/>
            <a:ext cx="720725" cy="477838"/>
          </a:xfrm>
          <a:prstGeom prst="rect">
            <a:avLst/>
          </a:prstGeom>
          <a:noFill/>
          <a:ln w="9525">
            <a:noFill/>
            <a:miter lim="800000"/>
            <a:headEnd/>
            <a:tailEnd/>
          </a:ln>
        </p:spPr>
      </p:pic>
      <p:grpSp>
        <p:nvGrpSpPr>
          <p:cNvPr id="3" name="组合 6"/>
          <p:cNvGrpSpPr/>
          <p:nvPr/>
        </p:nvGrpSpPr>
        <p:grpSpPr>
          <a:xfrm rot="21266584">
            <a:off x="6293210" y="1134421"/>
            <a:ext cx="1125802" cy="2517702"/>
            <a:chOff x="4881262" y="887076"/>
            <a:chExt cx="1125802" cy="2517702"/>
          </a:xfrm>
        </p:grpSpPr>
        <p:pic>
          <p:nvPicPr>
            <p:cNvPr id="1030" name="Picture 6"/>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81262" y="887076"/>
              <a:ext cx="1125802" cy="2517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5" name="TextBox 23"/>
            <p:cNvSpPr txBox="1">
              <a:spLocks noChangeArrowheads="1"/>
            </p:cNvSpPr>
            <p:nvPr/>
          </p:nvSpPr>
          <p:spPr bwMode="auto">
            <a:xfrm>
              <a:off x="4941642" y="887076"/>
              <a:ext cx="976793"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案</a:t>
              </a:r>
              <a:endParaRPr lang="zh-CN" altLang="en-US" sz="7200" b="1" dirty="0">
                <a:latin typeface="楷体" panose="02010609060101010101" pitchFamily="49" charset="-122"/>
                <a:ea typeface="楷体" panose="02010609060101010101" pitchFamily="49" charset="-122"/>
              </a:endParaRPr>
            </a:p>
          </p:txBody>
        </p:sp>
      </p:grpSp>
      <p:grpSp>
        <p:nvGrpSpPr>
          <p:cNvPr id="5" name="组合 9"/>
          <p:cNvGrpSpPr/>
          <p:nvPr/>
        </p:nvGrpSpPr>
        <p:grpSpPr>
          <a:xfrm rot="349235">
            <a:off x="4306813" y="1282657"/>
            <a:ext cx="1227942" cy="2221227"/>
            <a:chOff x="3947302" y="986654"/>
            <a:chExt cx="1227942" cy="2221227"/>
          </a:xfrm>
        </p:grpSpPr>
        <p:pic>
          <p:nvPicPr>
            <p:cNvPr id="1033" name="Picture 9" descr="E:\王景然\崭新每一天\一头耕牛，每天更新\18春季项目\调研意见\吃水不忘挖井人\图片1_副本.png"/>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02224" y="1061989"/>
              <a:ext cx="939552" cy="2145892"/>
            </a:xfrm>
            <a:prstGeom prst="rect">
              <a:avLst/>
            </a:prstGeom>
            <a:noFill/>
            <a:extLst>
              <a:ext uri="{909E8E84-426E-40DD-AFC4-6F175D3DCCD1}">
                <a14:hiddenFill xmlns:a14="http://schemas.microsoft.com/office/drawing/2010/main">
                  <a:solidFill>
                    <a:srgbClr val="FFFFFF"/>
                  </a:solidFill>
                </a14:hiddenFill>
              </a:ext>
            </a:extLst>
          </p:spPr>
        </p:pic>
        <p:sp>
          <p:nvSpPr>
            <p:cNvPr id="115" name="TextBox 23"/>
            <p:cNvSpPr txBox="1">
              <a:spLocks noChangeArrowheads="1"/>
            </p:cNvSpPr>
            <p:nvPr/>
          </p:nvSpPr>
          <p:spPr bwMode="auto">
            <a:xfrm>
              <a:off x="3947302" y="986654"/>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懂</a:t>
              </a:r>
              <a:endParaRPr lang="zh-CN" altLang="en-US" sz="7200" b="1" dirty="0">
                <a:latin typeface="楷体" panose="02010609060101010101" pitchFamily="49" charset="-122"/>
                <a:ea typeface="楷体" panose="02010609060101010101" pitchFamily="49" charset="-122"/>
              </a:endParaRPr>
            </a:p>
          </p:txBody>
        </p:sp>
      </p:grpSp>
      <p:sp>
        <p:nvSpPr>
          <p:cNvPr id="77" name="云形标注 76"/>
          <p:cNvSpPr/>
          <p:nvPr/>
        </p:nvSpPr>
        <p:spPr>
          <a:xfrm>
            <a:off x="991148" y="3530427"/>
            <a:ext cx="2471597" cy="1021292"/>
          </a:xfrm>
          <a:prstGeom prst="cloudCallout">
            <a:avLst>
              <a:gd name="adj1" fmla="val -38784"/>
              <a:gd name="adj2" fmla="val 11221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这些字你认识吗？快来读一读。</a:t>
            </a:r>
            <a:endParaRPr lang="zh-CN" altLang="en-US" sz="2000" dirty="0">
              <a:latin typeface="楷体" panose="02010609060101010101" pitchFamily="49" charset="-122"/>
              <a:ea typeface="楷体" panose="02010609060101010101" pitchFamily="49" charset="-122"/>
            </a:endParaRPr>
          </a:p>
        </p:txBody>
      </p:sp>
      <p:sp>
        <p:nvSpPr>
          <p:cNvPr id="86" name="云形标注 85"/>
          <p:cNvSpPr/>
          <p:nvPr/>
        </p:nvSpPr>
        <p:spPr>
          <a:xfrm>
            <a:off x="4867138" y="3861048"/>
            <a:ext cx="2406837" cy="792088"/>
          </a:xfrm>
          <a:prstGeom prst="cloudCallout">
            <a:avLst>
              <a:gd name="adj1" fmla="val 52714"/>
              <a:gd name="adj2" fmla="val 126936"/>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追气球啦！</a:t>
            </a:r>
            <a:endParaRPr lang="zh-CN" altLang="en-US" sz="2000" dirty="0">
              <a:latin typeface="楷体" panose="02010609060101010101" pitchFamily="49" charset="-122"/>
              <a:ea typeface="楷体" panose="02010609060101010101" pitchFamily="49" charset="-122"/>
            </a:endParaRPr>
          </a:p>
        </p:txBody>
      </p:sp>
      <p:sp>
        <p:nvSpPr>
          <p:cNvPr id="27" name="对角圆角矩形 26"/>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会认字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8" name="图片 2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grpSp>
        <p:nvGrpSpPr>
          <p:cNvPr id="6" name="组合 28"/>
          <p:cNvGrpSpPr/>
          <p:nvPr/>
        </p:nvGrpSpPr>
        <p:grpSpPr>
          <a:xfrm>
            <a:off x="7358406" y="4773142"/>
            <a:ext cx="1113416" cy="1819834"/>
            <a:chOff x="5836357" y="4560894"/>
            <a:chExt cx="1327930" cy="2056092"/>
          </a:xfrm>
        </p:grpSpPr>
        <p:pic>
          <p:nvPicPr>
            <p:cNvPr id="31" name="图片 5"/>
            <p:cNvPicPr>
              <a:picLocks noChangeAspect="1"/>
            </p:cNvPicPr>
            <p:nvPr/>
          </p:nvPicPr>
          <p:blipFill rotWithShape="1">
            <a:blip r:embed="rId8"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32" name="Picture 2"/>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33" name="Picture 3"/>
          <p:cNvPicPr>
            <a:picLocks noChangeAspect="1" noChangeArrowheads="1"/>
          </p:cNvPicPr>
          <p:nvPr/>
        </p:nvPicPr>
        <p:blipFill>
          <a:blip r:embed="rId10"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flipH="1">
            <a:off x="479398" y="5041270"/>
            <a:ext cx="1163666" cy="1302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1" name="组合 6"/>
          <p:cNvGrpSpPr/>
          <p:nvPr/>
        </p:nvGrpSpPr>
        <p:grpSpPr>
          <a:xfrm rot="21266584">
            <a:off x="2531015" y="1002555"/>
            <a:ext cx="1125802" cy="2517702"/>
            <a:chOff x="4881262" y="887076"/>
            <a:chExt cx="1125802" cy="2517702"/>
          </a:xfrm>
        </p:grpSpPr>
        <p:pic>
          <p:nvPicPr>
            <p:cNvPr id="22" name="Picture 6"/>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81262" y="887076"/>
              <a:ext cx="1125802" cy="2517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Box 23"/>
            <p:cNvSpPr txBox="1">
              <a:spLocks noChangeArrowheads="1"/>
            </p:cNvSpPr>
            <p:nvPr/>
          </p:nvSpPr>
          <p:spPr bwMode="auto">
            <a:xfrm>
              <a:off x="4941642" y="887076"/>
              <a:ext cx="976793" cy="1200329"/>
            </a:xfrm>
            <a:prstGeom prst="rect">
              <a:avLst/>
            </a:prstGeom>
            <a:noFill/>
            <a:ln w="9525">
              <a:noFill/>
              <a:miter lim="800000"/>
            </a:ln>
          </p:spPr>
          <p:txBody>
            <a:bodyPr wrap="square">
              <a:spAutoFit/>
            </a:bodyPr>
            <a:lstStyle/>
            <a:p>
              <a:r>
                <a:rPr lang="zh-CN" altLang="en-US" sz="7200" b="1" dirty="0">
                  <a:latin typeface="楷体" panose="02010609060101010101" pitchFamily="49" charset="-122"/>
                  <a:ea typeface="楷体" panose="02010609060101010101" pitchFamily="49" charset="-122"/>
                </a:rPr>
                <a:t>撑</a:t>
              </a:r>
              <a:endParaRPr lang="zh-CN" altLang="en-US" sz="7200" b="1" dirty="0">
                <a:latin typeface="楷体" panose="02010609060101010101" pitchFamily="49" charset="-122"/>
                <a:ea typeface="楷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ppt_x"/>
                                          </p:val>
                                        </p:tav>
                                        <p:tav tm="100000">
                                          <p:val>
                                            <p:strVal val="#ppt_x"/>
                                          </p:val>
                                        </p:tav>
                                      </p:tavLst>
                                    </p:anim>
                                    <p:anim calcmode="lin" valueType="num">
                                      <p:cBhvr additive="base">
                                        <p:cTn id="8" dur="5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0" fill="hold"/>
                                        <p:tgtEl>
                                          <p:spTgt spid="5"/>
                                        </p:tgtEl>
                                        <p:attrNameLst>
                                          <p:attrName>ppt_x</p:attrName>
                                        </p:attrNameLst>
                                      </p:cBhvr>
                                      <p:tavLst>
                                        <p:tav tm="0">
                                          <p:val>
                                            <p:strVal val="#ppt_x"/>
                                          </p:val>
                                        </p:tav>
                                        <p:tav tm="100000">
                                          <p:val>
                                            <p:strVal val="#ppt_x"/>
                                          </p:val>
                                        </p:tav>
                                      </p:tavLst>
                                    </p:anim>
                                    <p:anim calcmode="lin" valueType="num">
                                      <p:cBhvr additive="base">
                                        <p:cTn id="13"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0" fill="hold"/>
                                        <p:tgtEl>
                                          <p:spTgt spid="21"/>
                                        </p:tgtEl>
                                        <p:attrNameLst>
                                          <p:attrName>ppt_x</p:attrName>
                                        </p:attrNameLst>
                                      </p:cBhvr>
                                      <p:tavLst>
                                        <p:tav tm="0">
                                          <p:val>
                                            <p:strVal val="#ppt_x"/>
                                          </p:val>
                                        </p:tav>
                                        <p:tav tm="100000">
                                          <p:val>
                                            <p:strVal val="#ppt_x"/>
                                          </p:val>
                                        </p:tav>
                                      </p:tavLst>
                                    </p:anim>
                                    <p:anim calcmode="lin" valueType="num">
                                      <p:cBhvr additive="base">
                                        <p:cTn id="19" dur="50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9"/>
          <p:cNvPicPr>
            <a:picLocks noChangeAspect="1"/>
          </p:cNvPicPr>
          <p:nvPr/>
        </p:nvPicPr>
        <p:blipFill>
          <a:blip r:embed="rId1" cstate="print"/>
          <a:srcRect r="72971"/>
          <a:stretch>
            <a:fillRect/>
          </a:stretch>
        </p:blipFill>
        <p:spPr bwMode="auto">
          <a:xfrm>
            <a:off x="6433420" y="5993606"/>
            <a:ext cx="1624013" cy="1543050"/>
          </a:xfrm>
          <a:prstGeom prst="rect">
            <a:avLst/>
          </a:prstGeom>
          <a:noFill/>
          <a:ln w="9525">
            <a:noFill/>
            <a:miter lim="800000"/>
            <a:headEnd/>
            <a:tailEnd/>
          </a:ln>
        </p:spPr>
      </p:pic>
      <p:pic>
        <p:nvPicPr>
          <p:cNvPr id="20484" name="图片 12"/>
          <p:cNvPicPr>
            <a:picLocks noChangeAspect="1"/>
          </p:cNvPicPr>
          <p:nvPr/>
        </p:nvPicPr>
        <p:blipFill>
          <a:blip r:embed="rId2" cstate="print"/>
          <a:srcRect r="72971"/>
          <a:stretch>
            <a:fillRect/>
          </a:stretch>
        </p:blipFill>
        <p:spPr bwMode="auto">
          <a:xfrm>
            <a:off x="763156" y="5993606"/>
            <a:ext cx="1265237" cy="1200150"/>
          </a:xfrm>
          <a:prstGeom prst="rect">
            <a:avLst/>
          </a:prstGeom>
          <a:noFill/>
          <a:ln w="9525">
            <a:noFill/>
            <a:miter lim="800000"/>
            <a:headEnd/>
            <a:tailEnd/>
          </a:ln>
        </p:spPr>
      </p:pic>
      <p:pic>
        <p:nvPicPr>
          <p:cNvPr id="20486" name="图片 7"/>
          <p:cNvPicPr>
            <a:picLocks noChangeAspect="1"/>
          </p:cNvPicPr>
          <p:nvPr/>
        </p:nvPicPr>
        <p:blipFill>
          <a:blip r:embed="rId3" cstate="print"/>
          <a:srcRect/>
          <a:stretch>
            <a:fillRect/>
          </a:stretch>
        </p:blipFill>
        <p:spPr bwMode="auto">
          <a:xfrm>
            <a:off x="313241" y="6296025"/>
            <a:ext cx="539750" cy="460375"/>
          </a:xfrm>
          <a:prstGeom prst="rect">
            <a:avLst/>
          </a:prstGeom>
          <a:noFill/>
          <a:ln w="9525">
            <a:noFill/>
            <a:miter lim="800000"/>
            <a:headEnd/>
            <a:tailEnd/>
          </a:ln>
        </p:spPr>
      </p:pic>
      <p:pic>
        <p:nvPicPr>
          <p:cNvPr id="20488" name="图片 8"/>
          <p:cNvPicPr>
            <a:picLocks noChangeAspect="1"/>
          </p:cNvPicPr>
          <p:nvPr/>
        </p:nvPicPr>
        <p:blipFill>
          <a:blip r:embed="rId4" cstate="print"/>
          <a:srcRect/>
          <a:stretch>
            <a:fillRect/>
          </a:stretch>
        </p:blipFill>
        <p:spPr bwMode="auto">
          <a:xfrm>
            <a:off x="8028384" y="6287293"/>
            <a:ext cx="720725" cy="477838"/>
          </a:xfrm>
          <a:prstGeom prst="rect">
            <a:avLst/>
          </a:prstGeom>
          <a:noFill/>
          <a:ln w="9525">
            <a:noFill/>
            <a:miter lim="800000"/>
            <a:headEnd/>
            <a:tailEnd/>
          </a:ln>
        </p:spPr>
      </p:pic>
      <p:sp>
        <p:nvSpPr>
          <p:cNvPr id="18" name="AutoShape 2"/>
          <p:cNvSpPr>
            <a:spLocks noChangeArrowheads="1"/>
          </p:cNvSpPr>
          <p:nvPr/>
        </p:nvSpPr>
        <p:spPr bwMode="auto">
          <a:xfrm>
            <a:off x="1382713" y="1371894"/>
            <a:ext cx="1172294" cy="508000"/>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b="1" dirty="0" smtClean="0"/>
              <a:t>近义词</a:t>
            </a:r>
            <a:endParaRPr lang="zh-CN" altLang="en-US" b="1" dirty="0"/>
          </a:p>
        </p:txBody>
      </p:sp>
      <p:pic>
        <p:nvPicPr>
          <p:cNvPr id="19" name="Picture 10" descr="91661ef7fc97310ebc982"/>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2991" y="972799"/>
            <a:ext cx="641671" cy="65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AutoShape 2"/>
          <p:cNvSpPr>
            <a:spLocks noChangeArrowheads="1"/>
          </p:cNvSpPr>
          <p:nvPr/>
        </p:nvSpPr>
        <p:spPr bwMode="auto">
          <a:xfrm>
            <a:off x="1429184" y="2535403"/>
            <a:ext cx="1172294" cy="508000"/>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b="1" dirty="0" smtClean="0"/>
              <a:t>反义词</a:t>
            </a:r>
            <a:endParaRPr lang="zh-CN" altLang="en-US" b="1" dirty="0"/>
          </a:p>
        </p:txBody>
      </p:sp>
      <p:pic>
        <p:nvPicPr>
          <p:cNvPr id="23" name="Picture 10" descr="91661ef7fc97310ebc982"/>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02792" y="2310608"/>
            <a:ext cx="590432" cy="600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AutoShape 2"/>
          <p:cNvSpPr>
            <a:spLocks noChangeArrowheads="1"/>
          </p:cNvSpPr>
          <p:nvPr/>
        </p:nvSpPr>
        <p:spPr bwMode="auto">
          <a:xfrm>
            <a:off x="1514115" y="3717032"/>
            <a:ext cx="1172294" cy="508000"/>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b="1" dirty="0" smtClean="0"/>
              <a:t>多音字</a:t>
            </a:r>
            <a:endParaRPr lang="zh-CN" altLang="en-US" b="1" dirty="0"/>
          </a:p>
        </p:txBody>
      </p:sp>
      <p:pic>
        <p:nvPicPr>
          <p:cNvPr id="27" name="Picture 10" descr="91661ef7fc97310ebc98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84950" y="3399097"/>
            <a:ext cx="624746" cy="635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对角圆角矩形 19"/>
          <p:cNvSpPr/>
          <p:nvPr/>
        </p:nvSpPr>
        <p:spPr>
          <a:xfrm>
            <a:off x="1058768" y="212988"/>
            <a:ext cx="6206425"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8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28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2800" b="1" dirty="0" smtClean="0">
                <a:solidFill>
                  <a:schemeClr val="accent6">
                    <a:lumMod val="75000"/>
                  </a:schemeClr>
                </a:solidFill>
                <a:latin typeface="楷体" panose="02010609060101010101" pitchFamily="49" charset="-122"/>
                <a:ea typeface="楷体" panose="02010609060101010101" pitchFamily="49" charset="-122"/>
              </a:rPr>
              <a:t>近义词、反义词、多音字</a:t>
            </a:r>
            <a:endParaRPr lang="en-US" altLang="zh-CN" sz="28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2" name="图片 2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sp>
        <p:nvSpPr>
          <p:cNvPr id="17" name="TextBox 16"/>
          <p:cNvSpPr txBox="1"/>
          <p:nvPr/>
        </p:nvSpPr>
        <p:spPr>
          <a:xfrm>
            <a:off x="2987824" y="1412776"/>
            <a:ext cx="5328592" cy="369332"/>
          </a:xfrm>
          <a:prstGeom prst="rect">
            <a:avLst/>
          </a:prstGeom>
          <a:noFill/>
        </p:spPr>
        <p:txBody>
          <a:bodyPr wrap="square" rtlCol="0">
            <a:spAutoFit/>
          </a:bodyPr>
          <a:lstStyle/>
          <a:p>
            <a:r>
              <a:rPr lang="zh-CN" altLang="en-US" dirty="0" smtClean="0"/>
              <a:t>喜欢</a:t>
            </a:r>
            <a:r>
              <a:rPr lang="en-US" altLang="zh-CN" dirty="0" smtClean="0"/>
              <a:t>——</a:t>
            </a:r>
            <a:r>
              <a:rPr lang="zh-CN" altLang="en-US" dirty="0" smtClean="0"/>
              <a:t>喜爱   遮蔽</a:t>
            </a:r>
            <a:r>
              <a:rPr lang="en-US" altLang="zh-CN" dirty="0" smtClean="0"/>
              <a:t>——</a:t>
            </a:r>
            <a:r>
              <a:rPr lang="zh-CN" altLang="en-US" dirty="0" smtClean="0"/>
              <a:t>遮盖        </a:t>
            </a:r>
            <a:endParaRPr lang="zh-CN" altLang="en-US" dirty="0"/>
          </a:p>
        </p:txBody>
      </p:sp>
      <p:sp>
        <p:nvSpPr>
          <p:cNvPr id="24" name="TextBox 23"/>
          <p:cNvSpPr txBox="1"/>
          <p:nvPr/>
        </p:nvSpPr>
        <p:spPr>
          <a:xfrm>
            <a:off x="2915816" y="2420888"/>
            <a:ext cx="4896544" cy="369332"/>
          </a:xfrm>
          <a:prstGeom prst="rect">
            <a:avLst/>
          </a:prstGeom>
          <a:noFill/>
        </p:spPr>
        <p:txBody>
          <a:bodyPr wrap="square" rtlCol="0">
            <a:spAutoFit/>
          </a:bodyPr>
          <a:lstStyle/>
          <a:p>
            <a:r>
              <a:rPr lang="zh-CN" altLang="en-US" dirty="0" smtClean="0"/>
              <a:t>喜欢</a:t>
            </a:r>
            <a:r>
              <a:rPr lang="en-US" altLang="zh-CN" dirty="0" smtClean="0"/>
              <a:t>——</a:t>
            </a:r>
            <a:r>
              <a:rPr lang="zh-CN" altLang="en-US" dirty="0" smtClean="0"/>
              <a:t>讨厌   </a:t>
            </a:r>
            <a:endParaRPr lang="zh-CN" altLang="en-US" dirty="0"/>
          </a:p>
        </p:txBody>
      </p:sp>
      <p:sp>
        <p:nvSpPr>
          <p:cNvPr id="26" name="TextBox 25"/>
          <p:cNvSpPr txBox="1"/>
          <p:nvPr/>
        </p:nvSpPr>
        <p:spPr>
          <a:xfrm>
            <a:off x="467544" y="4293096"/>
            <a:ext cx="8424936" cy="923330"/>
          </a:xfrm>
          <a:prstGeom prst="rect">
            <a:avLst/>
          </a:prstGeom>
          <a:noFill/>
        </p:spPr>
        <p:txBody>
          <a:bodyPr wrap="square" rtlCol="0">
            <a:spAutoFit/>
          </a:bodyPr>
          <a:lstStyle/>
          <a:p>
            <a:r>
              <a:rPr lang="en-US" altLang="zh-CN" dirty="0" smtClean="0"/>
              <a:t>        biàn</a:t>
            </a:r>
            <a:r>
              <a:rPr lang="zh-CN" altLang="en-US" dirty="0" smtClean="0"/>
              <a:t>（方便）</a:t>
            </a:r>
            <a:endParaRPr lang="en-US" altLang="zh-CN" dirty="0" smtClean="0"/>
          </a:p>
          <a:p>
            <a:r>
              <a:rPr lang="zh-CN" altLang="en-US" dirty="0" smtClean="0"/>
              <a:t>便             这家店既方</a:t>
            </a:r>
            <a:r>
              <a:rPr lang="zh-CN" altLang="en-US" dirty="0" smtClean="0">
                <a:solidFill>
                  <a:srgbClr val="FF0000"/>
                </a:solidFill>
              </a:rPr>
              <a:t>便（</a:t>
            </a:r>
            <a:r>
              <a:rPr lang="en-US" altLang="zh-CN" dirty="0" smtClean="0">
                <a:solidFill>
                  <a:srgbClr val="FF0000"/>
                </a:solidFill>
              </a:rPr>
              <a:t> biàn</a:t>
            </a:r>
            <a:r>
              <a:rPr lang="zh-CN" altLang="en-US" dirty="0" smtClean="0">
                <a:solidFill>
                  <a:srgbClr val="FF0000"/>
                </a:solidFill>
              </a:rPr>
              <a:t>）</a:t>
            </a:r>
            <a:r>
              <a:rPr lang="zh-CN" altLang="en-US" dirty="0" smtClean="0"/>
              <a:t>了人们购买东西，价格又</a:t>
            </a:r>
            <a:r>
              <a:rPr lang="zh-CN" altLang="en-US" dirty="0" smtClean="0">
                <a:solidFill>
                  <a:srgbClr val="FF0000"/>
                </a:solidFill>
              </a:rPr>
              <a:t>便（</a:t>
            </a:r>
            <a:r>
              <a:rPr lang="en-US" altLang="zh-CN" dirty="0" smtClean="0">
                <a:solidFill>
                  <a:srgbClr val="FF0000"/>
                </a:solidFill>
              </a:rPr>
              <a:t> pián </a:t>
            </a:r>
            <a:r>
              <a:rPr lang="zh-CN" altLang="en-US" dirty="0" smtClean="0">
                <a:solidFill>
                  <a:srgbClr val="FF0000"/>
                </a:solidFill>
              </a:rPr>
              <a:t>）</a:t>
            </a:r>
            <a:r>
              <a:rPr lang="zh-CN" altLang="en-US" dirty="0" smtClean="0"/>
              <a:t>宜。 </a:t>
            </a:r>
            <a:endParaRPr lang="en-US" altLang="zh-CN" dirty="0" smtClean="0"/>
          </a:p>
          <a:p>
            <a:r>
              <a:rPr lang="zh-CN" altLang="en-US" dirty="0" smtClean="0"/>
              <a:t>       </a:t>
            </a:r>
            <a:r>
              <a:rPr lang="en-US" altLang="zh-CN" dirty="0" smtClean="0"/>
              <a:t>pián </a:t>
            </a:r>
            <a:r>
              <a:rPr lang="zh-CN" altLang="en-US" dirty="0" smtClean="0"/>
              <a:t>（便宜）</a:t>
            </a:r>
            <a:endParaRPr lang="zh-CN" altLang="en-US" dirty="0"/>
          </a:p>
        </p:txBody>
      </p:sp>
      <p:sp>
        <p:nvSpPr>
          <p:cNvPr id="28" name="左大括号 27"/>
          <p:cNvSpPr/>
          <p:nvPr/>
        </p:nvSpPr>
        <p:spPr>
          <a:xfrm>
            <a:off x="899592" y="4437112"/>
            <a:ext cx="72008" cy="50405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9"/>
          <p:cNvPicPr>
            <a:picLocks noChangeAspect="1"/>
          </p:cNvPicPr>
          <p:nvPr/>
        </p:nvPicPr>
        <p:blipFill>
          <a:blip r:embed="rId1" cstate="print"/>
          <a:srcRect r="72971"/>
          <a:stretch>
            <a:fillRect/>
          </a:stretch>
        </p:blipFill>
        <p:spPr bwMode="auto">
          <a:xfrm>
            <a:off x="6427618" y="5984875"/>
            <a:ext cx="1624013" cy="1543050"/>
          </a:xfrm>
          <a:prstGeom prst="rect">
            <a:avLst/>
          </a:prstGeom>
          <a:noFill/>
          <a:ln w="9525">
            <a:noFill/>
            <a:miter lim="800000"/>
            <a:headEnd/>
            <a:tailEnd/>
          </a:ln>
        </p:spPr>
      </p:pic>
      <p:pic>
        <p:nvPicPr>
          <p:cNvPr id="20484" name="图片 12"/>
          <p:cNvPicPr>
            <a:picLocks noChangeAspect="1"/>
          </p:cNvPicPr>
          <p:nvPr/>
        </p:nvPicPr>
        <p:blipFill>
          <a:blip r:embed="rId2" cstate="print"/>
          <a:srcRect r="72971"/>
          <a:stretch>
            <a:fillRect/>
          </a:stretch>
        </p:blipFill>
        <p:spPr bwMode="auto">
          <a:xfrm>
            <a:off x="683729" y="6156325"/>
            <a:ext cx="1265237" cy="1200150"/>
          </a:xfrm>
          <a:prstGeom prst="rect">
            <a:avLst/>
          </a:prstGeom>
          <a:noFill/>
          <a:ln w="9525">
            <a:noFill/>
            <a:miter lim="800000"/>
            <a:headEnd/>
            <a:tailEnd/>
          </a:ln>
        </p:spPr>
      </p:pic>
      <p:pic>
        <p:nvPicPr>
          <p:cNvPr id="20486" name="图片 7"/>
          <p:cNvPicPr>
            <a:picLocks noChangeAspect="1"/>
          </p:cNvPicPr>
          <p:nvPr/>
        </p:nvPicPr>
        <p:blipFill>
          <a:blip r:embed="rId3" cstate="print"/>
          <a:srcRect/>
          <a:stretch>
            <a:fillRect/>
          </a:stretch>
        </p:blipFill>
        <p:spPr bwMode="auto">
          <a:xfrm>
            <a:off x="158750" y="6296025"/>
            <a:ext cx="539750" cy="460375"/>
          </a:xfrm>
          <a:prstGeom prst="rect">
            <a:avLst/>
          </a:prstGeom>
          <a:noFill/>
          <a:ln w="9525">
            <a:noFill/>
            <a:miter lim="800000"/>
            <a:headEnd/>
            <a:tailEnd/>
          </a:ln>
        </p:spPr>
      </p:pic>
      <p:pic>
        <p:nvPicPr>
          <p:cNvPr id="20488" name="图片 8"/>
          <p:cNvPicPr>
            <a:picLocks noChangeAspect="1"/>
          </p:cNvPicPr>
          <p:nvPr/>
        </p:nvPicPr>
        <p:blipFill>
          <a:blip r:embed="rId4" cstate="print"/>
          <a:srcRect/>
          <a:stretch>
            <a:fillRect/>
          </a:stretch>
        </p:blipFill>
        <p:spPr bwMode="auto">
          <a:xfrm>
            <a:off x="8028061" y="6365875"/>
            <a:ext cx="720725" cy="477838"/>
          </a:xfrm>
          <a:prstGeom prst="rect">
            <a:avLst/>
          </a:prstGeom>
          <a:noFill/>
          <a:ln w="9525">
            <a:noFill/>
            <a:miter lim="800000"/>
            <a:headEnd/>
            <a:tailEnd/>
          </a:ln>
        </p:spPr>
      </p:pic>
      <p:sp>
        <p:nvSpPr>
          <p:cNvPr id="2" name="TextBox 1"/>
          <p:cNvSpPr txBox="1"/>
          <p:nvPr/>
        </p:nvSpPr>
        <p:spPr>
          <a:xfrm>
            <a:off x="899592" y="915934"/>
            <a:ext cx="7488832" cy="4462760"/>
          </a:xfrm>
          <a:prstGeom prst="rect">
            <a:avLst/>
          </a:prstGeom>
          <a:noFill/>
        </p:spPr>
        <p:txBody>
          <a:bodyPr wrap="square" rtlCol="0">
            <a:spAutoFit/>
          </a:bodyPr>
          <a:lstStyle/>
          <a:p>
            <a:r>
              <a:rPr lang="zh-CN" altLang="en-US" sz="3600" b="1" dirty="0" smtClean="0">
                <a:solidFill>
                  <a:srgbClr val="1597E0"/>
                </a:solidFill>
                <a:latin typeface="楷体" panose="02010609060101010101" pitchFamily="49" charset="-122"/>
                <a:ea typeface="楷体" panose="02010609060101010101" pitchFamily="49" charset="-122"/>
              </a:rPr>
              <a:t>喜欢</a:t>
            </a:r>
            <a:r>
              <a:rPr lang="zh-CN" altLang="en-US" sz="24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对人或事物有好感或感兴趣。</a:t>
            </a:r>
            <a:endParaRPr lang="en-US" altLang="zh-CN" sz="2800" dirty="0" smtClean="0">
              <a:latin typeface="楷体" panose="02010609060101010101" pitchFamily="49" charset="-122"/>
              <a:ea typeface="楷体" panose="02010609060101010101" pitchFamily="49" charset="-122"/>
            </a:endParaRPr>
          </a:p>
          <a:p>
            <a:r>
              <a:rPr lang="en-US" altLang="zh-CN" sz="2800" dirty="0">
                <a:latin typeface="楷体" panose="02010609060101010101" pitchFamily="49" charset="-122"/>
                <a:ea typeface="楷体" panose="02010609060101010101" pitchFamily="49" charset="-122"/>
              </a:rPr>
              <a:t> </a:t>
            </a:r>
            <a:r>
              <a:rPr lang="en-US" altLang="zh-CN" sz="2800" dirty="0" smtClean="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造句：我喜欢读书。</a:t>
            </a:r>
            <a:endParaRPr lang="en-US" altLang="zh-CN" sz="2800" dirty="0" smtClean="0">
              <a:latin typeface="楷体" panose="02010609060101010101" pitchFamily="49" charset="-122"/>
              <a:ea typeface="楷体" panose="02010609060101010101" pitchFamily="49" charset="-122"/>
            </a:endParaRPr>
          </a:p>
          <a:p>
            <a:r>
              <a:rPr lang="zh-CN" altLang="en-US" sz="3600" b="1" dirty="0" smtClean="0">
                <a:solidFill>
                  <a:srgbClr val="1597E0"/>
                </a:solidFill>
                <a:latin typeface="楷体" panose="02010609060101010101" pitchFamily="49" charset="-122"/>
                <a:ea typeface="楷体" panose="02010609060101010101" pitchFamily="49" charset="-122"/>
              </a:rPr>
              <a:t>看望：</a:t>
            </a:r>
            <a:r>
              <a:rPr lang="zh-CN" altLang="en-US" sz="2800" dirty="0" smtClean="0">
                <a:latin typeface="楷体" panose="02010609060101010101" pitchFamily="49" charset="-122"/>
                <a:ea typeface="楷体" panose="02010609060101010101" pitchFamily="49" charset="-122"/>
              </a:rPr>
              <a:t>到长辈或亲友等处问候。</a:t>
            </a:r>
            <a:endParaRPr lang="en-US" altLang="zh-CN" sz="2800" dirty="0" smtClean="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　　造句：每个星期天，我都会和妈妈一起回家看望奶奶。</a:t>
            </a:r>
            <a:endParaRPr lang="en-US" altLang="zh-CN" sz="2800" dirty="0" smtClean="0">
              <a:latin typeface="楷体" panose="02010609060101010101" pitchFamily="49" charset="-122"/>
              <a:ea typeface="楷体" panose="02010609060101010101" pitchFamily="49" charset="-122"/>
            </a:endParaRPr>
          </a:p>
          <a:p>
            <a:r>
              <a:rPr lang="zh-CN" altLang="en-US" sz="3600" b="1" dirty="0" smtClean="0">
                <a:solidFill>
                  <a:srgbClr val="1597E0"/>
                </a:solidFill>
                <a:latin typeface="楷体" panose="02010609060101010101" pitchFamily="49" charset="-122"/>
                <a:ea typeface="楷体" panose="02010609060101010101" pitchFamily="49" charset="-122"/>
              </a:rPr>
              <a:t>发明：</a:t>
            </a:r>
            <a:r>
              <a:rPr lang="zh-CN" altLang="en-US" sz="2800" dirty="0" smtClean="0">
                <a:latin typeface="楷体" panose="02010609060101010101" pitchFamily="49" charset="-122"/>
                <a:ea typeface="楷体" panose="02010609060101010101" pitchFamily="49" charset="-122"/>
              </a:rPr>
              <a:t>创造（新的事物或方法）。</a:t>
            </a:r>
            <a:endParaRPr lang="en-US" altLang="zh-CN" sz="2800" dirty="0" smtClean="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　　造句：爱迪生发明了电灯。</a:t>
            </a:r>
            <a:endParaRPr lang="en-US" altLang="zh-CN" sz="2800" dirty="0" smtClean="0">
              <a:latin typeface="楷体" panose="02010609060101010101" pitchFamily="49" charset="-122"/>
              <a:ea typeface="楷体" panose="02010609060101010101" pitchFamily="49" charset="-122"/>
            </a:endParaRPr>
          </a:p>
          <a:p>
            <a:r>
              <a:rPr lang="zh-CN" altLang="en-US" sz="3600" b="1" dirty="0" smtClean="0">
                <a:solidFill>
                  <a:srgbClr val="1597E0"/>
                </a:solidFill>
                <a:latin typeface="楷体" panose="02010609060101010101" pitchFamily="49" charset="-122"/>
                <a:ea typeface="楷体" panose="02010609060101010101" pitchFamily="49" charset="-122"/>
              </a:rPr>
              <a:t>对岸：</a:t>
            </a:r>
            <a:r>
              <a:rPr lang="zh-CN" altLang="en-US" sz="2800" dirty="0" smtClean="0">
                <a:latin typeface="楷体" panose="02010609060101010101" pitchFamily="49" charset="-122"/>
                <a:ea typeface="楷体" panose="02010609060101010101" pitchFamily="49" charset="-122"/>
              </a:rPr>
              <a:t>一定水域互相对着的两岸互称对岸。</a:t>
            </a:r>
            <a:endParaRPr lang="en-US" altLang="zh-CN" sz="2800" dirty="0" smtClean="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　　造句：我们家住在这条小河的对岸。</a:t>
            </a:r>
            <a:endParaRPr lang="zh-CN" altLang="en-US" sz="2800" dirty="0">
              <a:latin typeface="楷体" panose="02010609060101010101" pitchFamily="49" charset="-122"/>
              <a:ea typeface="楷体" panose="02010609060101010101" pitchFamily="49" charset="-122"/>
            </a:endParaRPr>
          </a:p>
        </p:txBody>
      </p:sp>
      <p:sp>
        <p:nvSpPr>
          <p:cNvPr id="10" name="对角圆角矩形 9"/>
          <p:cNvSpPr/>
          <p:nvPr/>
        </p:nvSpPr>
        <p:spPr>
          <a:xfrm>
            <a:off x="1132671" y="205637"/>
            <a:ext cx="1927161"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词语解释</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7" name="Picture 7">
            <a:hlinkClick r:id="rId1" action="ppaction://hlinkfile"/>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4865" y="1320262"/>
            <a:ext cx="6738563" cy="3487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云形标注 9"/>
          <p:cNvSpPr/>
          <p:nvPr/>
        </p:nvSpPr>
        <p:spPr>
          <a:xfrm>
            <a:off x="4932040" y="3715013"/>
            <a:ext cx="2721538" cy="1346028"/>
          </a:xfrm>
          <a:prstGeom prst="cloudCallout">
            <a:avLst>
              <a:gd name="adj1" fmla="val 44568"/>
              <a:gd name="adj2" fmla="val 6054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pic>
        <p:nvPicPr>
          <p:cNvPr id="21507" name="图片 9"/>
          <p:cNvPicPr>
            <a:picLocks noChangeAspect="1"/>
          </p:cNvPicPr>
          <p:nvPr/>
        </p:nvPicPr>
        <p:blipFill>
          <a:blip r:embed="rId3" cstate="print"/>
          <a:srcRect r="72971"/>
          <a:stretch>
            <a:fillRect/>
          </a:stretch>
        </p:blipFill>
        <p:spPr bwMode="auto">
          <a:xfrm flipH="1">
            <a:off x="7892575" y="6061273"/>
            <a:ext cx="1251425" cy="1189037"/>
          </a:xfrm>
          <a:prstGeom prst="rect">
            <a:avLst/>
          </a:prstGeom>
          <a:noFill/>
          <a:ln w="9525">
            <a:noFill/>
            <a:miter lim="800000"/>
            <a:headEnd/>
            <a:tailEnd/>
          </a:ln>
        </p:spPr>
      </p:pic>
      <p:pic>
        <p:nvPicPr>
          <p:cNvPr id="21508" name="图片 12"/>
          <p:cNvPicPr>
            <a:picLocks noChangeAspect="1"/>
          </p:cNvPicPr>
          <p:nvPr/>
        </p:nvPicPr>
        <p:blipFill>
          <a:blip r:embed="rId4" cstate="print"/>
          <a:srcRect r="72971"/>
          <a:stretch>
            <a:fillRect/>
          </a:stretch>
        </p:blipFill>
        <p:spPr bwMode="auto">
          <a:xfrm>
            <a:off x="-44757" y="6043965"/>
            <a:ext cx="1265237" cy="1200150"/>
          </a:xfrm>
          <a:prstGeom prst="rect">
            <a:avLst/>
          </a:prstGeom>
          <a:noFill/>
          <a:ln w="9525">
            <a:noFill/>
            <a:miter lim="800000"/>
            <a:headEnd/>
            <a:tailEnd/>
          </a:ln>
        </p:spPr>
      </p:pic>
      <p:sp>
        <p:nvSpPr>
          <p:cNvPr id="2" name="TextBox 1"/>
          <p:cNvSpPr txBox="1"/>
          <p:nvPr/>
        </p:nvSpPr>
        <p:spPr>
          <a:xfrm>
            <a:off x="5067033" y="3715013"/>
            <a:ext cx="2476395" cy="1200329"/>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　小喇叭朗读开始了，点一点音箱，一起听。</a:t>
            </a:r>
            <a:endParaRPr lang="zh-CN" altLang="en-US" sz="2400" dirty="0">
              <a:latin typeface="楷体" panose="02010609060101010101" pitchFamily="49" charset="-122"/>
              <a:ea typeface="楷体" panose="02010609060101010101" pitchFamily="49" charset="-122"/>
            </a:endParaRPr>
          </a:p>
        </p:txBody>
      </p:sp>
      <p:sp>
        <p:nvSpPr>
          <p:cNvPr id="13" name="TextBox 12"/>
          <p:cNvSpPr txBox="1"/>
          <p:nvPr/>
        </p:nvSpPr>
        <p:spPr>
          <a:xfrm>
            <a:off x="1578770" y="1114902"/>
            <a:ext cx="2448106" cy="769441"/>
          </a:xfrm>
          <a:prstGeom prst="rect">
            <a:avLst/>
          </a:prstGeom>
          <a:noFill/>
        </p:spPr>
        <p:txBody>
          <a:bodyPr wrap="none" rtlCol="0">
            <a:spAutoFit/>
          </a:bodyPr>
          <a:lstStyle/>
          <a:p>
            <a:r>
              <a:rPr lang="zh-CN" altLang="en-US" sz="4400" b="1" cap="all" dirty="0" smtClean="0">
                <a:ln w="9000" cmpd="sng">
                  <a:solidFill>
                    <a:schemeClr val="accent2"/>
                  </a:solidFill>
                  <a:prstDash val="solid"/>
                </a:ln>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0"/>
                  <a:tileRect/>
                </a:gradFill>
                <a:effectLst>
                  <a:reflection blurRad="12700" stA="28000" endPos="45000" dist="1000" dir="5400000" sy="-100000" algn="bl" rotWithShape="0"/>
                </a:effectLst>
                <a:latin typeface="楷体" panose="02010609060101010101" pitchFamily="49" charset="-122"/>
                <a:ea typeface="楷体" panose="02010609060101010101" pitchFamily="49" charset="-122"/>
              </a:rPr>
              <a:t>课文朗读</a:t>
            </a:r>
            <a:endParaRPr lang="zh-CN" altLang="en-US" sz="4400" b="1" cap="all" dirty="0">
              <a:ln w="9000" cmpd="sng">
                <a:solidFill>
                  <a:schemeClr val="accent2"/>
                </a:solidFill>
                <a:prstDash val="solid"/>
              </a:ln>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0"/>
                <a:tileRect/>
              </a:gradFill>
              <a:effectLst>
                <a:reflection blurRad="12700" stA="28000" endPos="45000" dist="1000" dir="5400000" sy="-100000" algn="bl" rotWithShape="0"/>
              </a:effectLst>
              <a:latin typeface="楷体" panose="02010609060101010101" pitchFamily="49" charset="-122"/>
              <a:ea typeface="楷体" panose="02010609060101010101" pitchFamily="49" charset="-122"/>
            </a:endParaRPr>
          </a:p>
        </p:txBody>
      </p:sp>
      <p:pic>
        <p:nvPicPr>
          <p:cNvPr id="5125"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9006" y="1338957"/>
            <a:ext cx="1002948" cy="592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62835" y="5943508"/>
            <a:ext cx="684789" cy="8676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云形标注 17"/>
          <p:cNvSpPr/>
          <p:nvPr/>
        </p:nvSpPr>
        <p:spPr>
          <a:xfrm>
            <a:off x="2411760" y="4449105"/>
            <a:ext cx="2387866" cy="1231048"/>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19" name="TextBox 18"/>
          <p:cNvSpPr txBox="1"/>
          <p:nvPr/>
        </p:nvSpPr>
        <p:spPr>
          <a:xfrm>
            <a:off x="2590638" y="4412406"/>
            <a:ext cx="2476395" cy="1200329"/>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边听边想：课文讲了一件什么事？</a:t>
            </a:r>
            <a:endParaRPr lang="zh-CN" altLang="en-US" sz="2400" dirty="0">
              <a:latin typeface="楷体" panose="02010609060101010101" pitchFamily="49" charset="-122"/>
              <a:ea typeface="楷体" panose="02010609060101010101" pitchFamily="49" charset="-122"/>
            </a:endParaRPr>
          </a:p>
        </p:txBody>
      </p:sp>
      <p:sp>
        <p:nvSpPr>
          <p:cNvPr id="15" name="对角圆角矩形 14"/>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课文早知道</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6" name="图片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pic>
        <p:nvPicPr>
          <p:cNvPr id="2050" name="Picture 2"/>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7514548" y="4449105"/>
            <a:ext cx="1226146" cy="1866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99838" y="5012571"/>
            <a:ext cx="1241284" cy="1300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nodeType="withEffect">
                                  <p:stCondLst>
                                    <p:cond delay="0"/>
                                  </p:stCondLst>
                                  <p:childTnLst>
                                    <p:set>
                                      <p:cBhvr>
                                        <p:cTn id="23" dur="1" fill="hold">
                                          <p:stCondLst>
                                            <p:cond delay="0"/>
                                          </p:stCondLst>
                                        </p:cTn>
                                        <p:tgtEl>
                                          <p:spTgt spid="2050"/>
                                        </p:tgtEl>
                                        <p:attrNameLst>
                                          <p:attrName>style.visibility</p:attrName>
                                        </p:attrNameLst>
                                      </p:cBhvr>
                                      <p:to>
                                        <p:strVal val="visible"/>
                                      </p:to>
                                    </p:set>
                                    <p:animEffect transition="in" filter="fade">
                                      <p:cBhvr>
                                        <p:cTn id="24"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18" grpId="0" animBg="1"/>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52233" y="1942961"/>
            <a:ext cx="4452215" cy="2062103"/>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zh-CN" altLang="en-US" sz="3200" dirty="0" smtClean="0">
                <a:latin typeface="楷体" panose="02010609060101010101" pitchFamily="49" charset="-122"/>
                <a:ea typeface="楷体" panose="02010609060101010101" pitchFamily="49" charset="-122"/>
              </a:rPr>
              <a:t>　</a:t>
            </a:r>
            <a:r>
              <a:rPr lang="zh-CN" altLang="en-US" sz="3200" dirty="0" smtClean="0">
                <a:solidFill>
                  <a:srgbClr val="0000FF"/>
                </a:solidFill>
                <a:latin typeface="楷体" panose="02010609060101010101" pitchFamily="49" charset="-122"/>
                <a:ea typeface="楷体" panose="02010609060101010101" pitchFamily="49" charset="-122"/>
              </a:rPr>
              <a:t>　课文用浅显易懂的语言，加上丰富的想象为我们描绘了喜鹊一家其乐融融的画卷。</a:t>
            </a:r>
            <a:endParaRPr lang="zh-CN" altLang="en-US" sz="3200" dirty="0">
              <a:solidFill>
                <a:srgbClr val="0000FF"/>
              </a:solidFill>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1" cstate="print"/>
          <a:srcRect r="72971"/>
          <a:stretch>
            <a:fillRect/>
          </a:stretch>
        </p:blipFill>
        <p:spPr bwMode="auto">
          <a:xfrm>
            <a:off x="5305565" y="6044008"/>
            <a:ext cx="1624013" cy="1543050"/>
          </a:xfrm>
          <a:prstGeom prst="rect">
            <a:avLst/>
          </a:prstGeom>
          <a:noFill/>
          <a:ln w="9525">
            <a:noFill/>
            <a:miter lim="800000"/>
            <a:headEnd/>
            <a:tailEnd/>
          </a:ln>
        </p:spPr>
      </p:pic>
      <p:pic>
        <p:nvPicPr>
          <p:cNvPr id="5" name="图片 12"/>
          <p:cNvPicPr>
            <a:picLocks noChangeAspect="1"/>
          </p:cNvPicPr>
          <p:nvPr/>
        </p:nvPicPr>
        <p:blipFill>
          <a:blip r:embed="rId2" cstate="print"/>
          <a:srcRect r="72971"/>
          <a:stretch>
            <a:fillRect/>
          </a:stretch>
        </p:blipFill>
        <p:spPr bwMode="auto">
          <a:xfrm>
            <a:off x="636170" y="5997582"/>
            <a:ext cx="1513116" cy="1200150"/>
          </a:xfrm>
          <a:prstGeom prst="rect">
            <a:avLst/>
          </a:prstGeom>
          <a:noFill/>
          <a:ln w="9525">
            <a:noFill/>
            <a:miter lim="800000"/>
            <a:headEnd/>
            <a:tailEnd/>
          </a:ln>
        </p:spPr>
      </p:pic>
      <p:pic>
        <p:nvPicPr>
          <p:cNvPr id="6" name="图片 7"/>
          <p:cNvPicPr>
            <a:picLocks noChangeAspect="1"/>
          </p:cNvPicPr>
          <p:nvPr/>
        </p:nvPicPr>
        <p:blipFill>
          <a:blip r:embed="rId3" cstate="print"/>
          <a:srcRect/>
          <a:stretch>
            <a:fillRect/>
          </a:stretch>
        </p:blipFill>
        <p:spPr bwMode="auto">
          <a:xfrm>
            <a:off x="332547" y="6044008"/>
            <a:ext cx="539750" cy="460375"/>
          </a:xfrm>
          <a:prstGeom prst="rect">
            <a:avLst/>
          </a:prstGeom>
          <a:noFill/>
          <a:ln w="9525">
            <a:noFill/>
            <a:miter lim="800000"/>
            <a:headEnd/>
            <a:tailEnd/>
          </a:ln>
        </p:spPr>
      </p:pic>
      <p:pic>
        <p:nvPicPr>
          <p:cNvPr id="8" name="图片 8"/>
          <p:cNvPicPr>
            <a:picLocks noChangeAspect="1"/>
          </p:cNvPicPr>
          <p:nvPr/>
        </p:nvPicPr>
        <p:blipFill>
          <a:blip r:embed="rId4" cstate="print"/>
          <a:srcRect/>
          <a:stretch>
            <a:fillRect/>
          </a:stretch>
        </p:blipFill>
        <p:spPr bwMode="auto">
          <a:xfrm>
            <a:off x="7086461" y="6257925"/>
            <a:ext cx="720725" cy="477838"/>
          </a:xfrm>
          <a:prstGeom prst="rect">
            <a:avLst/>
          </a:prstGeom>
          <a:noFill/>
          <a:ln w="9525">
            <a:noFill/>
            <a:miter lim="800000"/>
            <a:headEnd/>
            <a:tailEnd/>
          </a:ln>
        </p:spPr>
      </p:pic>
      <p:sp>
        <p:nvSpPr>
          <p:cNvPr id="13" name="对角圆角矩形 12"/>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课文早知道</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pic>
        <p:nvPicPr>
          <p:cNvPr id="3074" name="Picture 2"/>
          <p:cNvPicPr>
            <a:picLocks noChangeAspect="1" noChangeArrowheads="1"/>
          </p:cNvPicPr>
          <p:nvPr/>
        </p:nvPicPr>
        <p:blipFill>
          <a:blip r:embed="rId6"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7740351" y="5348177"/>
            <a:ext cx="1148383" cy="12988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7" cstate="print"/>
          <a:srcRect/>
          <a:stretch>
            <a:fillRect/>
          </a:stretch>
        </p:blipFill>
        <p:spPr bwMode="auto">
          <a:xfrm>
            <a:off x="971600" y="836712"/>
            <a:ext cx="2628900" cy="5038725"/>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3528" y="1196752"/>
            <a:ext cx="8494633" cy="1200329"/>
          </a:xfrm>
          <a:prstGeom prst="rect">
            <a:avLst/>
          </a:prstGeom>
          <a:noFill/>
        </p:spPr>
        <p:txBody>
          <a:bodyPr wrap="none" rtlCol="0">
            <a:spAutoFit/>
          </a:bodyPr>
          <a:lstStyle/>
          <a:p>
            <a:r>
              <a:rPr lang="zh-CN" altLang="en-US" sz="3600" dirty="0" smtClean="0">
                <a:solidFill>
                  <a:srgbClr val="0000FF"/>
                </a:solidFill>
              </a:rPr>
              <a:t>我真是</a:t>
            </a:r>
            <a:r>
              <a:rPr lang="zh-CN" altLang="en-US" sz="3600" dirty="0" smtClean="0">
                <a:solidFill>
                  <a:srgbClr val="FF0000"/>
                </a:solidFill>
              </a:rPr>
              <a:t>像</a:t>
            </a:r>
            <a:r>
              <a:rPr lang="zh-CN" altLang="en-US" sz="3600" dirty="0" smtClean="0">
                <a:solidFill>
                  <a:srgbClr val="0000FF"/>
                </a:solidFill>
              </a:rPr>
              <a:t>童话书里</a:t>
            </a:r>
            <a:r>
              <a:rPr lang="zh-CN" altLang="en-US" sz="3600" dirty="0" smtClean="0">
                <a:solidFill>
                  <a:srgbClr val="FF0000"/>
                </a:solidFill>
              </a:rPr>
              <a:t>那样</a:t>
            </a:r>
            <a:r>
              <a:rPr lang="zh-CN" altLang="en-US" sz="3600" dirty="0" smtClean="0">
                <a:solidFill>
                  <a:srgbClr val="0000FF"/>
                </a:solidFill>
              </a:rPr>
              <a:t>，在心中称呼他们</a:t>
            </a:r>
            <a:endParaRPr lang="en-US" altLang="zh-CN" sz="3600" dirty="0" smtClean="0">
              <a:solidFill>
                <a:srgbClr val="0000FF"/>
              </a:solidFill>
            </a:endParaRPr>
          </a:p>
          <a:p>
            <a:r>
              <a:rPr lang="zh-CN" altLang="en-US" sz="3600" dirty="0" smtClean="0">
                <a:solidFill>
                  <a:srgbClr val="0000FF"/>
                </a:solidFill>
              </a:rPr>
              <a:t>喜鹊弟弟。</a:t>
            </a:r>
            <a:endParaRPr lang="zh-CN" altLang="en-US" sz="3600" dirty="0">
              <a:solidFill>
                <a:srgbClr val="0000FF"/>
              </a:solidFill>
            </a:endParaRPr>
          </a:p>
        </p:txBody>
      </p:sp>
      <p:sp>
        <p:nvSpPr>
          <p:cNvPr id="5" name="云形标注 4"/>
          <p:cNvSpPr/>
          <p:nvPr/>
        </p:nvSpPr>
        <p:spPr>
          <a:xfrm>
            <a:off x="2828310" y="2276872"/>
            <a:ext cx="2387866" cy="1231048"/>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6" name="TextBox 5"/>
          <p:cNvSpPr txBox="1"/>
          <p:nvPr/>
        </p:nvSpPr>
        <p:spPr>
          <a:xfrm>
            <a:off x="1979712" y="2280205"/>
            <a:ext cx="5256584" cy="830997"/>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　　用轻松愉快的语调来读，重读“像、那样”，读出自己心中的快乐。</a:t>
            </a:r>
            <a:endParaRPr lang="zh-CN" altLang="en-US" sz="2400" dirty="0">
              <a:latin typeface="楷体" panose="02010609060101010101" pitchFamily="49" charset="-122"/>
              <a:ea typeface="楷体" panose="02010609060101010101" pitchFamily="49" charset="-122"/>
            </a:endParaRPr>
          </a:p>
        </p:txBody>
      </p:sp>
      <p:sp>
        <p:nvSpPr>
          <p:cNvPr id="19" name="TextBox 18"/>
          <p:cNvSpPr txBox="1"/>
          <p:nvPr/>
        </p:nvSpPr>
        <p:spPr>
          <a:xfrm>
            <a:off x="683568" y="3501008"/>
            <a:ext cx="7994484" cy="1754326"/>
          </a:xfrm>
          <a:prstGeom prst="rect">
            <a:avLst/>
          </a:prstGeom>
          <a:noFill/>
        </p:spPr>
        <p:txBody>
          <a:bodyPr wrap="square" rtlCol="0">
            <a:spAutoFit/>
          </a:bodyPr>
          <a:lstStyle/>
          <a:p>
            <a:r>
              <a:rPr lang="zh-CN" altLang="en-US" sz="3600" dirty="0" smtClean="0">
                <a:solidFill>
                  <a:srgbClr val="0000FF"/>
                </a:solidFill>
                <a:latin typeface="楷体" panose="02010609060101010101" pitchFamily="49" charset="-122"/>
                <a:ea typeface="楷体" panose="02010609060101010101" pitchFamily="49" charset="-122"/>
              </a:rPr>
              <a:t>我看见喜鹊阿姨站在窝边，</a:t>
            </a:r>
            <a:r>
              <a:rPr lang="zh-CN" altLang="en-US" sz="3600" dirty="0" smtClean="0">
                <a:solidFill>
                  <a:srgbClr val="FF0000"/>
                </a:solidFill>
                <a:latin typeface="楷体" panose="02010609060101010101" pitchFamily="49" charset="-122"/>
                <a:ea typeface="楷体" panose="02010609060101010101" pitchFamily="49" charset="-122"/>
              </a:rPr>
              <a:t>一会儿</a:t>
            </a:r>
            <a:r>
              <a:rPr lang="zh-CN" altLang="en-US" sz="3600" dirty="0" smtClean="0">
                <a:solidFill>
                  <a:srgbClr val="0000FF"/>
                </a:solidFill>
                <a:latin typeface="楷体" panose="02010609060101010101" pitchFamily="49" charset="-122"/>
                <a:ea typeface="楷体" panose="02010609060101010101" pitchFamily="49" charset="-122"/>
              </a:rPr>
              <a:t>教喜鹊弟弟唱歌，</a:t>
            </a:r>
            <a:r>
              <a:rPr lang="zh-CN" altLang="en-US" sz="3600" dirty="0" smtClean="0">
                <a:solidFill>
                  <a:srgbClr val="FF0000"/>
                </a:solidFill>
                <a:latin typeface="楷体" panose="02010609060101010101" pitchFamily="49" charset="-122"/>
                <a:ea typeface="楷体" panose="02010609060101010101" pitchFamily="49" charset="-122"/>
              </a:rPr>
              <a:t>一会儿</a:t>
            </a:r>
            <a:r>
              <a:rPr lang="zh-CN" altLang="en-US" sz="3600" dirty="0" smtClean="0">
                <a:solidFill>
                  <a:srgbClr val="0000FF"/>
                </a:solidFill>
                <a:latin typeface="楷体" panose="02010609060101010101" pitchFamily="49" charset="-122"/>
                <a:ea typeface="楷体" panose="02010609060101010101" pitchFamily="49" charset="-122"/>
              </a:rPr>
              <a:t>教他们做游戏，</a:t>
            </a:r>
            <a:r>
              <a:rPr lang="zh-CN" altLang="en-US" sz="3600" dirty="0" smtClean="0">
                <a:solidFill>
                  <a:srgbClr val="FF0000"/>
                </a:solidFill>
                <a:latin typeface="楷体" panose="02010609060101010101" pitchFamily="49" charset="-122"/>
                <a:ea typeface="楷体" panose="02010609060101010101" pitchFamily="49" charset="-122"/>
              </a:rPr>
              <a:t>一会儿</a:t>
            </a:r>
            <a:r>
              <a:rPr lang="zh-CN" altLang="en-US" sz="3600" dirty="0" smtClean="0">
                <a:solidFill>
                  <a:srgbClr val="0000FF"/>
                </a:solidFill>
                <a:latin typeface="楷体" panose="02010609060101010101" pitchFamily="49" charset="-122"/>
                <a:ea typeface="楷体" panose="02010609060101010101" pitchFamily="49" charset="-122"/>
              </a:rPr>
              <a:t>教他们学自己发明的拼音字母</a:t>
            </a:r>
            <a:r>
              <a:rPr lang="en-US" altLang="zh-CN" sz="3600" dirty="0" smtClean="0">
                <a:solidFill>
                  <a:srgbClr val="0000FF"/>
                </a:solidFill>
                <a:latin typeface="楷体" panose="02010609060101010101" pitchFamily="49" charset="-122"/>
                <a:ea typeface="楷体" panose="02010609060101010101" pitchFamily="49" charset="-122"/>
              </a:rPr>
              <a:t>……</a:t>
            </a:r>
            <a:endParaRPr lang="zh-CN" altLang="en-US" sz="3600" dirty="0">
              <a:solidFill>
                <a:srgbClr val="0000FF"/>
              </a:solidFill>
              <a:latin typeface="楷体" panose="02010609060101010101" pitchFamily="49" charset="-122"/>
              <a:ea typeface="楷体" panose="02010609060101010101" pitchFamily="49" charset="-122"/>
            </a:endParaRPr>
          </a:p>
        </p:txBody>
      </p:sp>
      <p:sp>
        <p:nvSpPr>
          <p:cNvPr id="23" name="对角圆角矩形 22"/>
          <p:cNvSpPr/>
          <p:nvPr/>
        </p:nvSpPr>
        <p:spPr>
          <a:xfrm>
            <a:off x="1132672" y="205637"/>
            <a:ext cx="1982682"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朗读指导</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5" name="图片 2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15616" y="2569349"/>
            <a:ext cx="1035476" cy="1050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组合 6"/>
          <p:cNvGrpSpPr/>
          <p:nvPr/>
        </p:nvGrpSpPr>
        <p:grpSpPr>
          <a:xfrm>
            <a:off x="1835696" y="5248631"/>
            <a:ext cx="6912769" cy="1204705"/>
            <a:chOff x="4503562" y="3748420"/>
            <a:chExt cx="3033994" cy="1204705"/>
          </a:xfrm>
        </p:grpSpPr>
        <p:sp>
          <p:nvSpPr>
            <p:cNvPr id="16" name="六角星 15"/>
            <p:cNvSpPr/>
            <p:nvPr/>
          </p:nvSpPr>
          <p:spPr>
            <a:xfrm>
              <a:off x="4503562" y="4051015"/>
              <a:ext cx="2388375" cy="902110"/>
            </a:xfrm>
            <a:prstGeom prst="star6">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latin typeface="楷体" panose="02010609060101010101" pitchFamily="49" charset="-122"/>
                  <a:ea typeface="楷体" panose="02010609060101010101" pitchFamily="49" charset="-122"/>
                </a:rPr>
                <a:t>重读“一会儿、一会儿、一会儿”这几个词，读出喜鹊阿姨一家的幸福。</a:t>
              </a:r>
              <a:endParaRPr lang="zh-CN" altLang="en-US" sz="2800" b="1" dirty="0">
                <a:solidFill>
                  <a:schemeClr val="tx1"/>
                </a:solidFill>
                <a:latin typeface="楷体" panose="02010609060101010101" pitchFamily="49" charset="-122"/>
                <a:ea typeface="楷体" panose="02010609060101010101" pitchFamily="49" charset="-122"/>
              </a:endParaRPr>
            </a:p>
          </p:txBody>
        </p:sp>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47004" y="3748420"/>
              <a:ext cx="890552" cy="1099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 calcmode="lin" valueType="num">
                                      <p:cBhvr additive="base">
                                        <p:cTn id="12" dur="500" fill="hold"/>
                                        <p:tgtEl>
                                          <p:spTgt spid="4098"/>
                                        </p:tgtEl>
                                        <p:attrNameLst>
                                          <p:attrName>ppt_x</p:attrName>
                                        </p:attrNameLst>
                                      </p:cBhvr>
                                      <p:tavLst>
                                        <p:tav tm="0">
                                          <p:val>
                                            <p:strVal val="#ppt_x"/>
                                          </p:val>
                                        </p:tav>
                                        <p:tav tm="100000">
                                          <p:val>
                                            <p:strVal val="#ppt_x"/>
                                          </p:val>
                                        </p:tav>
                                      </p:tavLst>
                                    </p:anim>
                                    <p:anim calcmode="lin" valueType="num">
                                      <p:cBhvr additive="base">
                                        <p:cTn id="13"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randombar(horizontal)">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26"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80">
                                          <p:stCondLst>
                                            <p:cond delay="0"/>
                                          </p:stCondLst>
                                        </p:cTn>
                                        <p:tgtEl>
                                          <p:spTgt spid="7"/>
                                        </p:tgtEl>
                                      </p:cBhvr>
                                    </p:animEffect>
                                    <p:anim calcmode="lin" valueType="num">
                                      <p:cBhvr>
                                        <p:cTn id="2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9" dur="26">
                                          <p:stCondLst>
                                            <p:cond delay="650"/>
                                          </p:stCondLst>
                                        </p:cTn>
                                        <p:tgtEl>
                                          <p:spTgt spid="7"/>
                                        </p:tgtEl>
                                      </p:cBhvr>
                                      <p:to x="100000" y="60000"/>
                                    </p:animScale>
                                    <p:animScale>
                                      <p:cBhvr>
                                        <p:cTn id="30" dur="166" decel="50000">
                                          <p:stCondLst>
                                            <p:cond delay="676"/>
                                          </p:stCondLst>
                                        </p:cTn>
                                        <p:tgtEl>
                                          <p:spTgt spid="7"/>
                                        </p:tgtEl>
                                      </p:cBhvr>
                                      <p:to x="100000" y="100000"/>
                                    </p:animScale>
                                    <p:animScale>
                                      <p:cBhvr>
                                        <p:cTn id="31" dur="26">
                                          <p:stCondLst>
                                            <p:cond delay="1312"/>
                                          </p:stCondLst>
                                        </p:cTn>
                                        <p:tgtEl>
                                          <p:spTgt spid="7"/>
                                        </p:tgtEl>
                                      </p:cBhvr>
                                      <p:to x="100000" y="80000"/>
                                    </p:animScale>
                                    <p:animScale>
                                      <p:cBhvr>
                                        <p:cTn id="32" dur="166" decel="50000">
                                          <p:stCondLst>
                                            <p:cond delay="1338"/>
                                          </p:stCondLst>
                                        </p:cTn>
                                        <p:tgtEl>
                                          <p:spTgt spid="7"/>
                                        </p:tgtEl>
                                      </p:cBhvr>
                                      <p:to x="100000" y="100000"/>
                                    </p:animScale>
                                    <p:animScale>
                                      <p:cBhvr>
                                        <p:cTn id="33" dur="26">
                                          <p:stCondLst>
                                            <p:cond delay="1642"/>
                                          </p:stCondLst>
                                        </p:cTn>
                                        <p:tgtEl>
                                          <p:spTgt spid="7"/>
                                        </p:tgtEl>
                                      </p:cBhvr>
                                      <p:to x="100000" y="90000"/>
                                    </p:animScale>
                                    <p:animScale>
                                      <p:cBhvr>
                                        <p:cTn id="34" dur="166" decel="50000">
                                          <p:stCondLst>
                                            <p:cond delay="1668"/>
                                          </p:stCondLst>
                                        </p:cTn>
                                        <p:tgtEl>
                                          <p:spTgt spid="7"/>
                                        </p:tgtEl>
                                      </p:cBhvr>
                                      <p:to x="100000" y="100000"/>
                                    </p:animScale>
                                    <p:animScale>
                                      <p:cBhvr>
                                        <p:cTn id="35" dur="26">
                                          <p:stCondLst>
                                            <p:cond delay="1808"/>
                                          </p:stCondLst>
                                        </p:cTn>
                                        <p:tgtEl>
                                          <p:spTgt spid="7"/>
                                        </p:tgtEl>
                                      </p:cBhvr>
                                      <p:to x="100000" y="95000"/>
                                    </p:animScale>
                                    <p:animScale>
                                      <p:cBhvr>
                                        <p:cTn id="36"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051720" y="980728"/>
            <a:ext cx="7366119" cy="707886"/>
          </a:xfrm>
          <a:prstGeom prst="rect">
            <a:avLst/>
          </a:prstGeom>
          <a:noFill/>
        </p:spPr>
        <p:txBody>
          <a:bodyPr wrap="non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文中的“我”喜欢的是什么呢？</a:t>
            </a:r>
            <a:endParaRPr lang="zh-CN" altLang="en-US" sz="4000" dirty="0">
              <a:solidFill>
                <a:srgbClr val="0000FF"/>
              </a:solidFill>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1" cstate="print"/>
          <a:srcRect r="72971"/>
          <a:stretch>
            <a:fillRect/>
          </a:stretch>
        </p:blipFill>
        <p:spPr bwMode="auto">
          <a:xfrm>
            <a:off x="5326953" y="6067425"/>
            <a:ext cx="1624013" cy="1543050"/>
          </a:xfrm>
          <a:prstGeom prst="rect">
            <a:avLst/>
          </a:prstGeom>
          <a:noFill/>
          <a:ln w="9525">
            <a:noFill/>
            <a:miter lim="800000"/>
            <a:headEnd/>
            <a:tailEnd/>
          </a:ln>
        </p:spPr>
      </p:pic>
      <p:pic>
        <p:nvPicPr>
          <p:cNvPr id="5" name="图片 12"/>
          <p:cNvPicPr>
            <a:picLocks noChangeAspect="1"/>
          </p:cNvPicPr>
          <p:nvPr/>
        </p:nvPicPr>
        <p:blipFill>
          <a:blip r:embed="rId2" cstate="print"/>
          <a:srcRect r="72971"/>
          <a:stretch>
            <a:fillRect/>
          </a:stretch>
        </p:blipFill>
        <p:spPr bwMode="auto">
          <a:xfrm>
            <a:off x="1124004" y="6086123"/>
            <a:ext cx="1265237" cy="1200150"/>
          </a:xfrm>
          <a:prstGeom prst="rect">
            <a:avLst/>
          </a:prstGeom>
          <a:noFill/>
          <a:ln w="9525">
            <a:noFill/>
            <a:miter lim="800000"/>
            <a:headEnd/>
            <a:tailEnd/>
          </a:ln>
        </p:spPr>
      </p:pic>
      <p:pic>
        <p:nvPicPr>
          <p:cNvPr id="7" name="图片 7"/>
          <p:cNvPicPr>
            <a:picLocks noChangeAspect="1"/>
          </p:cNvPicPr>
          <p:nvPr/>
        </p:nvPicPr>
        <p:blipFill>
          <a:blip r:embed="rId3" cstate="print"/>
          <a:srcRect/>
          <a:stretch>
            <a:fillRect/>
          </a:stretch>
        </p:blipFill>
        <p:spPr bwMode="auto">
          <a:xfrm>
            <a:off x="597953" y="6210301"/>
            <a:ext cx="539750" cy="460375"/>
          </a:xfrm>
          <a:prstGeom prst="rect">
            <a:avLst/>
          </a:prstGeom>
          <a:noFill/>
          <a:ln w="9525">
            <a:noFill/>
            <a:miter lim="800000"/>
            <a:headEnd/>
            <a:tailEnd/>
          </a:ln>
        </p:spPr>
      </p:pic>
      <p:pic>
        <p:nvPicPr>
          <p:cNvPr id="9" name="图片 8"/>
          <p:cNvPicPr>
            <a:picLocks noChangeAspect="1"/>
          </p:cNvPicPr>
          <p:nvPr/>
        </p:nvPicPr>
        <p:blipFill>
          <a:blip r:embed="rId4" cstate="print"/>
          <a:srcRect/>
          <a:stretch>
            <a:fillRect/>
          </a:stretch>
        </p:blipFill>
        <p:spPr bwMode="auto">
          <a:xfrm>
            <a:off x="6865241" y="6293115"/>
            <a:ext cx="720725" cy="477838"/>
          </a:xfrm>
          <a:prstGeom prst="rect">
            <a:avLst/>
          </a:prstGeom>
          <a:noFill/>
          <a:ln w="9525">
            <a:noFill/>
            <a:miter lim="800000"/>
            <a:headEnd/>
            <a:tailEnd/>
          </a:ln>
        </p:spPr>
      </p:pic>
      <p:sp>
        <p:nvSpPr>
          <p:cNvPr id="10" name="圆角矩形 9"/>
          <p:cNvSpPr/>
          <p:nvPr/>
        </p:nvSpPr>
        <p:spPr>
          <a:xfrm>
            <a:off x="755576" y="2276872"/>
            <a:ext cx="7992888" cy="2016224"/>
          </a:xfrm>
          <a:prstGeom prst="roundRect">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smtClean="0">
                <a:solidFill>
                  <a:schemeClr val="tx1"/>
                </a:solidFill>
                <a:latin typeface="楷体" panose="02010609060101010101" pitchFamily="49" charset="-122"/>
                <a:ea typeface="楷体" panose="02010609060101010101" pitchFamily="49" charset="-122"/>
              </a:rPr>
              <a:t>我</a:t>
            </a:r>
            <a:r>
              <a:rPr lang="zh-CN" altLang="en-US" sz="3600" dirty="0" smtClean="0">
                <a:solidFill>
                  <a:srgbClr val="FF0000"/>
                </a:solidFill>
                <a:latin typeface="楷体" panose="02010609060101010101" pitchFamily="49" charset="-122"/>
                <a:ea typeface="楷体" panose="02010609060101010101" pitchFamily="49" charset="-122"/>
              </a:rPr>
              <a:t>像</a:t>
            </a:r>
            <a:r>
              <a:rPr lang="zh-CN" altLang="en-US" sz="3600" dirty="0" smtClean="0">
                <a:solidFill>
                  <a:schemeClr val="tx1"/>
                </a:solidFill>
                <a:latin typeface="楷体" panose="02010609060101010101" pitchFamily="49" charset="-122"/>
                <a:ea typeface="楷体" panose="02010609060101010101" pitchFamily="49" charset="-122"/>
              </a:rPr>
              <a:t>童话书里</a:t>
            </a:r>
            <a:r>
              <a:rPr lang="zh-CN" altLang="en-US" sz="3600" dirty="0" smtClean="0">
                <a:solidFill>
                  <a:srgbClr val="FF0000"/>
                </a:solidFill>
                <a:latin typeface="楷体" panose="02010609060101010101" pitchFamily="49" charset="-122"/>
                <a:ea typeface="楷体" panose="02010609060101010101" pitchFamily="49" charset="-122"/>
              </a:rPr>
              <a:t>那样</a:t>
            </a:r>
            <a:r>
              <a:rPr lang="zh-CN" altLang="en-US" sz="3600" dirty="0" smtClean="0">
                <a:solidFill>
                  <a:schemeClr val="tx1"/>
                </a:solidFill>
                <a:latin typeface="楷体" panose="02010609060101010101" pitchFamily="49" charset="-122"/>
                <a:ea typeface="楷体" panose="02010609060101010101" pitchFamily="49" charset="-122"/>
              </a:rPr>
              <a:t>，在心中称呼她喜鹊阿姨。</a:t>
            </a:r>
            <a:endParaRPr lang="en-US" altLang="zh-CN" sz="3600" dirty="0" smtClean="0">
              <a:solidFill>
                <a:schemeClr val="tx1"/>
              </a:solidFill>
              <a:latin typeface="楷体" panose="02010609060101010101" pitchFamily="49" charset="-122"/>
              <a:ea typeface="楷体" panose="02010609060101010101" pitchFamily="49" charset="-122"/>
            </a:endParaRPr>
          </a:p>
          <a:p>
            <a:r>
              <a:rPr lang="zh-CN" altLang="en-US" sz="3600" dirty="0" smtClean="0">
                <a:solidFill>
                  <a:schemeClr val="tx1"/>
                </a:solidFill>
                <a:latin typeface="楷体" panose="02010609060101010101" pitchFamily="49" charset="-122"/>
                <a:ea typeface="楷体" panose="02010609060101010101" pitchFamily="49" charset="-122"/>
              </a:rPr>
              <a:t>我真是</a:t>
            </a:r>
            <a:r>
              <a:rPr lang="zh-CN" altLang="en-US" sz="3600" dirty="0" smtClean="0">
                <a:solidFill>
                  <a:srgbClr val="FF0000"/>
                </a:solidFill>
                <a:latin typeface="楷体" panose="02010609060101010101" pitchFamily="49" charset="-122"/>
                <a:ea typeface="楷体" panose="02010609060101010101" pitchFamily="49" charset="-122"/>
              </a:rPr>
              <a:t>像</a:t>
            </a:r>
            <a:r>
              <a:rPr lang="zh-CN" altLang="en-US" sz="3600" dirty="0" smtClean="0">
                <a:solidFill>
                  <a:schemeClr val="tx1"/>
                </a:solidFill>
                <a:latin typeface="楷体" panose="02010609060101010101" pitchFamily="49" charset="-122"/>
                <a:ea typeface="楷体" panose="02010609060101010101" pitchFamily="49" charset="-122"/>
              </a:rPr>
              <a:t>童话书里</a:t>
            </a:r>
            <a:r>
              <a:rPr lang="zh-CN" altLang="en-US" sz="3600" dirty="0" smtClean="0">
                <a:solidFill>
                  <a:srgbClr val="FF0000"/>
                </a:solidFill>
                <a:latin typeface="楷体" panose="02010609060101010101" pitchFamily="49" charset="-122"/>
                <a:ea typeface="楷体" panose="02010609060101010101" pitchFamily="49" charset="-122"/>
              </a:rPr>
              <a:t>那样</a:t>
            </a:r>
            <a:r>
              <a:rPr lang="zh-CN" altLang="en-US" sz="3600" dirty="0" smtClean="0">
                <a:solidFill>
                  <a:schemeClr val="tx1"/>
                </a:solidFill>
                <a:latin typeface="楷体" panose="02010609060101010101" pitchFamily="49" charset="-122"/>
                <a:ea typeface="楷体" panose="02010609060101010101" pitchFamily="49" charset="-122"/>
              </a:rPr>
              <a:t>，在心中称呼他们喜鹊弟弟。</a:t>
            </a:r>
            <a:endParaRPr lang="zh-CN" altLang="en-US" sz="3600" dirty="0">
              <a:solidFill>
                <a:schemeClr val="tx1"/>
              </a:solidFill>
              <a:latin typeface="楷体" panose="02010609060101010101" pitchFamily="49" charset="-122"/>
              <a:ea typeface="楷体" panose="02010609060101010101" pitchFamily="49" charset="-122"/>
            </a:endParaRPr>
          </a:p>
        </p:txBody>
      </p:sp>
      <p:sp>
        <p:nvSpPr>
          <p:cNvPr id="13" name="圆角矩形 12"/>
          <p:cNvSpPr/>
          <p:nvPr/>
        </p:nvSpPr>
        <p:spPr>
          <a:xfrm>
            <a:off x="899592" y="4653136"/>
            <a:ext cx="6768752" cy="1584176"/>
          </a:xfrm>
          <a:prstGeom prst="roundRect">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b="1" dirty="0" smtClean="0">
                <a:solidFill>
                  <a:srgbClr val="FF0000"/>
                </a:solidFill>
                <a:latin typeface="楷体" panose="02010609060101010101" pitchFamily="49" charset="-122"/>
                <a:ea typeface="楷体" panose="02010609060101010101" pitchFamily="49" charset="-122"/>
              </a:rPr>
              <a:t>“像</a:t>
            </a:r>
            <a:r>
              <a:rPr lang="en-US" altLang="zh-CN" sz="3600" b="1" dirty="0" smtClean="0">
                <a:solidFill>
                  <a:srgbClr val="FF0000"/>
                </a:solidFill>
                <a:latin typeface="楷体" panose="02010609060101010101" pitchFamily="49" charset="-122"/>
                <a:ea typeface="楷体" panose="02010609060101010101" pitchFamily="49" charset="-122"/>
              </a:rPr>
              <a:t>……</a:t>
            </a:r>
            <a:r>
              <a:rPr lang="zh-CN" altLang="en-US" sz="3600" b="1" dirty="0" smtClean="0">
                <a:solidFill>
                  <a:srgbClr val="FF0000"/>
                </a:solidFill>
                <a:latin typeface="楷体" panose="02010609060101010101" pitchFamily="49" charset="-122"/>
                <a:ea typeface="楷体" panose="02010609060101010101" pitchFamily="49" charset="-122"/>
              </a:rPr>
              <a:t>那样”表达了作者对喜鹊的喜爱之情，所以文中的“我”喜欢的是喜鹊。</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5" name="对角圆角矩形 14"/>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重难点点拨</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grpSp>
        <p:nvGrpSpPr>
          <p:cNvPr id="17" name="组合 16"/>
          <p:cNvGrpSpPr/>
          <p:nvPr/>
        </p:nvGrpSpPr>
        <p:grpSpPr>
          <a:xfrm>
            <a:off x="7619077" y="5032848"/>
            <a:ext cx="1113416" cy="1819834"/>
            <a:chOff x="5836357" y="4560894"/>
            <a:chExt cx="1327930" cy="2056092"/>
          </a:xfrm>
        </p:grpSpPr>
        <p:pic>
          <p:nvPicPr>
            <p:cNvPr id="18" name="图片 5"/>
            <p:cNvPicPr>
              <a:picLocks noChangeAspect="1"/>
            </p:cNvPicPr>
            <p:nvPr/>
          </p:nvPicPr>
          <p:blipFill rotWithShape="1">
            <a:blip r:embed="rId6"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9"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0" name="Picture 3"/>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flipH="1">
            <a:off x="899592" y="1196752"/>
            <a:ext cx="668466" cy="74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云形标注 15"/>
          <p:cNvSpPr/>
          <p:nvPr/>
        </p:nvSpPr>
        <p:spPr>
          <a:xfrm>
            <a:off x="2103559" y="863162"/>
            <a:ext cx="3692577" cy="1485717"/>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3" name="TextBox 2"/>
          <p:cNvSpPr txBox="1"/>
          <p:nvPr/>
        </p:nvSpPr>
        <p:spPr>
          <a:xfrm>
            <a:off x="518249" y="1124744"/>
            <a:ext cx="8648521" cy="3785652"/>
          </a:xfrm>
          <a:prstGeom prst="rect">
            <a:avLst/>
          </a:prstGeom>
          <a:noFill/>
        </p:spPr>
        <p:txBody>
          <a:bodyPr wrap="non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从文中“我”对喜鹊的称呼中可以体</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solidFill>
                  <a:srgbClr val="0000FF"/>
                </a:solidFill>
                <a:latin typeface="楷体" panose="02010609060101010101" pitchFamily="49" charset="-122"/>
                <a:ea typeface="楷体" panose="02010609060101010101" pitchFamily="49" charset="-122"/>
              </a:rPr>
              <a:t>会到“我”要表达的情感是（   ）之</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solidFill>
                  <a:srgbClr val="0000FF"/>
                </a:solidFill>
                <a:latin typeface="楷体" panose="02010609060101010101" pitchFamily="49" charset="-122"/>
                <a:ea typeface="楷体" panose="02010609060101010101" pitchFamily="49" charset="-122"/>
              </a:rPr>
              <a:t>情。</a:t>
            </a:r>
            <a:endParaRPr lang="en-US" altLang="zh-CN" sz="4000" dirty="0" smtClean="0">
              <a:solidFill>
                <a:srgbClr val="0000FF"/>
              </a:solidFill>
              <a:latin typeface="楷体" panose="02010609060101010101" pitchFamily="49" charset="-122"/>
              <a:ea typeface="楷体" panose="02010609060101010101" pitchFamily="49" charset="-122"/>
            </a:endParaRPr>
          </a:p>
          <a:p>
            <a:r>
              <a:rPr lang="en-US" altLang="zh-CN" sz="4000" dirty="0" smtClean="0">
                <a:solidFill>
                  <a:srgbClr val="0000FF"/>
                </a:solidFill>
                <a:latin typeface="楷体" panose="02010609060101010101" pitchFamily="49" charset="-122"/>
                <a:ea typeface="楷体" panose="02010609060101010101" pitchFamily="49" charset="-122"/>
              </a:rPr>
              <a:t>A.</a:t>
            </a:r>
            <a:r>
              <a:rPr lang="zh-CN" altLang="en-US" sz="4000" dirty="0" smtClean="0">
                <a:solidFill>
                  <a:srgbClr val="0000FF"/>
                </a:solidFill>
                <a:latin typeface="楷体" panose="02010609060101010101" pitchFamily="49" charset="-122"/>
                <a:ea typeface="楷体" panose="02010609060101010101" pitchFamily="49" charset="-122"/>
              </a:rPr>
              <a:t>对喜鹊的讨厌</a:t>
            </a:r>
            <a:endParaRPr lang="en-US" altLang="zh-CN" sz="4000" dirty="0" smtClean="0">
              <a:solidFill>
                <a:srgbClr val="0000FF"/>
              </a:solidFill>
              <a:latin typeface="楷体" panose="02010609060101010101" pitchFamily="49" charset="-122"/>
              <a:ea typeface="楷体" panose="02010609060101010101" pitchFamily="49" charset="-122"/>
            </a:endParaRPr>
          </a:p>
          <a:p>
            <a:r>
              <a:rPr lang="en-US" altLang="zh-CN" sz="4000" dirty="0" smtClean="0">
                <a:solidFill>
                  <a:srgbClr val="0000FF"/>
                </a:solidFill>
                <a:latin typeface="楷体" panose="02010609060101010101" pitchFamily="49" charset="-122"/>
                <a:ea typeface="楷体" panose="02010609060101010101" pitchFamily="49" charset="-122"/>
              </a:rPr>
              <a:t>B.</a:t>
            </a:r>
            <a:r>
              <a:rPr lang="zh-CN" altLang="en-US" sz="4000" dirty="0" smtClean="0">
                <a:solidFill>
                  <a:srgbClr val="0000FF"/>
                </a:solidFill>
                <a:latin typeface="楷体" panose="02010609060101010101" pitchFamily="49" charset="-122"/>
                <a:ea typeface="楷体" panose="02010609060101010101" pitchFamily="49" charset="-122"/>
              </a:rPr>
              <a:t>对喜鹊的爱怜</a:t>
            </a:r>
            <a:endParaRPr lang="en-US" altLang="zh-CN" sz="4000" dirty="0" smtClean="0">
              <a:solidFill>
                <a:srgbClr val="0000FF"/>
              </a:solidFill>
              <a:latin typeface="楷体" panose="02010609060101010101" pitchFamily="49" charset="-122"/>
              <a:ea typeface="楷体" panose="02010609060101010101" pitchFamily="49" charset="-122"/>
            </a:endParaRPr>
          </a:p>
          <a:p>
            <a:r>
              <a:rPr lang="en-US" altLang="zh-CN" sz="4000" dirty="0" smtClean="0">
                <a:solidFill>
                  <a:srgbClr val="0000FF"/>
                </a:solidFill>
                <a:latin typeface="楷体" panose="02010609060101010101" pitchFamily="49" charset="-122"/>
                <a:ea typeface="楷体" panose="02010609060101010101" pitchFamily="49" charset="-122"/>
              </a:rPr>
              <a:t>C.</a:t>
            </a:r>
            <a:r>
              <a:rPr lang="zh-CN" altLang="en-US" sz="4000" dirty="0" smtClean="0">
                <a:solidFill>
                  <a:srgbClr val="0000FF"/>
                </a:solidFill>
                <a:latin typeface="楷体" panose="02010609060101010101" pitchFamily="49" charset="-122"/>
                <a:ea typeface="楷体" panose="02010609060101010101" pitchFamily="49" charset="-122"/>
              </a:rPr>
              <a:t>对喜鹊的喜欢</a:t>
            </a:r>
            <a:endParaRPr lang="zh-CN" altLang="en-US" sz="4000" dirty="0">
              <a:solidFill>
                <a:srgbClr val="0000FF"/>
              </a:solidFill>
              <a:latin typeface="楷体" panose="02010609060101010101" pitchFamily="49" charset="-122"/>
              <a:ea typeface="楷体" panose="02010609060101010101" pitchFamily="49" charset="-122"/>
            </a:endParaRPr>
          </a:p>
        </p:txBody>
      </p:sp>
      <p:sp>
        <p:nvSpPr>
          <p:cNvPr id="12" name="对角圆角矩形 11"/>
          <p:cNvSpPr/>
          <p:nvPr/>
        </p:nvSpPr>
        <p:spPr>
          <a:xfrm>
            <a:off x="1132672" y="205637"/>
            <a:ext cx="243121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重难点点拨</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sp>
        <p:nvSpPr>
          <p:cNvPr id="14" name="TextBox 13"/>
          <p:cNvSpPr txBox="1"/>
          <p:nvPr/>
        </p:nvSpPr>
        <p:spPr>
          <a:xfrm>
            <a:off x="7308304" y="1844824"/>
            <a:ext cx="648072" cy="523220"/>
          </a:xfrm>
          <a:prstGeom prst="rect">
            <a:avLst/>
          </a:prstGeom>
          <a:noFill/>
        </p:spPr>
        <p:txBody>
          <a:bodyPr wrap="square" rtlCol="0">
            <a:spAutoFit/>
          </a:bodyPr>
          <a:lstStyle/>
          <a:p>
            <a:r>
              <a:rPr lang="en-US" altLang="zh-CN" sz="2800" b="1" dirty="0" smtClean="0">
                <a:solidFill>
                  <a:srgbClr val="FF0000"/>
                </a:solidFill>
              </a:rPr>
              <a:t>C</a:t>
            </a:r>
            <a:endParaRPr lang="zh-CN" altLang="en-US" sz="2800" b="1"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云形标注 6"/>
          <p:cNvSpPr/>
          <p:nvPr/>
        </p:nvSpPr>
        <p:spPr>
          <a:xfrm>
            <a:off x="4753349" y="2311911"/>
            <a:ext cx="3866085" cy="2295824"/>
          </a:xfrm>
          <a:prstGeom prst="cloudCallout">
            <a:avLst>
              <a:gd name="adj1" fmla="val -28717"/>
              <a:gd name="adj2" fmla="val 72334"/>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pic>
        <p:nvPicPr>
          <p:cNvPr id="1028"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613549" y="1391429"/>
            <a:ext cx="78105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4644008" y="1556792"/>
            <a:ext cx="3925134" cy="2677656"/>
          </a:xfrm>
          <a:prstGeom prst="rect">
            <a:avLst/>
          </a:prstGeom>
          <a:noFill/>
        </p:spPr>
        <p:txBody>
          <a:bodyPr wrap="square" rtlCol="0">
            <a:spAutoFit/>
          </a:bodyPr>
          <a:lstStyle/>
          <a:p>
            <a:r>
              <a:rPr lang="zh-CN" altLang="en-US" sz="2400" dirty="0" smtClean="0">
                <a:latin typeface="楷体" panose="02010609060101010101" pitchFamily="49" charset="-122"/>
                <a:ea typeface="楷体" panose="02010609060101010101" pitchFamily="49" charset="-122"/>
              </a:rPr>
              <a:t>　　“小喜鹊</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尾巴长</a:t>
            </a:r>
            <a:r>
              <a:rPr lang="en-US" altLang="zh-CN" sz="2400"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黑脑袋</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白胸膛。 尖尖嘴巴爱说话</a:t>
            </a:r>
            <a:r>
              <a:rPr lang="en-US" altLang="zh-CN" sz="2400"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常在枝头把歌唱。”</a:t>
            </a:r>
            <a:endParaRPr lang="en-US" altLang="zh-CN" sz="2400" dirty="0" smtClean="0">
              <a:latin typeface="楷体" panose="02010609060101010101" pitchFamily="49" charset="-122"/>
              <a:ea typeface="楷体" panose="02010609060101010101" pitchFamily="49" charset="-122"/>
            </a:endParaRPr>
          </a:p>
          <a:p>
            <a:r>
              <a:rPr lang="zh-CN" altLang="en-US" sz="2400" dirty="0" smtClean="0">
                <a:latin typeface="楷体" panose="02010609060101010101" pitchFamily="49" charset="-122"/>
                <a:ea typeface="楷体" panose="02010609060101010101" pitchFamily="49" charset="-122"/>
              </a:rPr>
              <a:t>　　今天就让我们伴随着这首优美动听的儿歌走进课文看一看课文中讲了一个什么样的故事吧！</a:t>
            </a:r>
            <a:endParaRPr lang="zh-CN" altLang="en-US" sz="2400" dirty="0">
              <a:latin typeface="楷体" panose="02010609060101010101" pitchFamily="49" charset="-122"/>
              <a:ea typeface="楷体" panose="02010609060101010101" pitchFamily="49" charset="-122"/>
            </a:endParaRPr>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04074" y="1016741"/>
            <a:ext cx="4048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52482" y="2123350"/>
            <a:ext cx="2371725" cy="292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 name="组合 7"/>
          <p:cNvGrpSpPr/>
          <p:nvPr/>
        </p:nvGrpSpPr>
        <p:grpSpPr>
          <a:xfrm>
            <a:off x="467544" y="110421"/>
            <a:ext cx="2525818" cy="549852"/>
            <a:chOff x="467544" y="110421"/>
            <a:chExt cx="2525818" cy="549852"/>
          </a:xfrm>
        </p:grpSpPr>
        <p:sp>
          <p:nvSpPr>
            <p:cNvPr id="12" name="对角圆角矩形 11"/>
            <p:cNvSpPr/>
            <p:nvPr/>
          </p:nvSpPr>
          <p:spPr>
            <a:xfrm>
              <a:off x="1115616" y="205637"/>
              <a:ext cx="187774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a:solidFill>
                    <a:schemeClr val="accent6">
                      <a:lumMod val="75000"/>
                    </a:schemeClr>
                  </a:solidFill>
                  <a:latin typeface="楷体" panose="02010609060101010101" pitchFamily="49" charset="-122"/>
                  <a:ea typeface="楷体" panose="02010609060101010101" pitchFamily="49" charset="-122"/>
                </a:rPr>
                <a:t>新课</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导入</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7544" y="110421"/>
              <a:ext cx="576064" cy="54985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8998" y="980728"/>
            <a:ext cx="8905002" cy="1323439"/>
          </a:xfrm>
          <a:prstGeom prst="rect">
            <a:avLst/>
          </a:prstGeom>
          <a:noFill/>
        </p:spPr>
        <p:txBody>
          <a:bodyPr wrap="non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品读课文，说说从哪些地方可以体会到</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solidFill>
                  <a:srgbClr val="0000FF"/>
                </a:solidFill>
                <a:latin typeface="楷体" panose="02010609060101010101" pitchFamily="49" charset="-122"/>
                <a:ea typeface="楷体" panose="02010609060101010101" pitchFamily="49" charset="-122"/>
              </a:rPr>
              <a:t>童真、童趣呢？</a:t>
            </a:r>
            <a:endParaRPr lang="zh-CN" altLang="en-US" sz="4000" dirty="0">
              <a:solidFill>
                <a:srgbClr val="0000FF"/>
              </a:solidFill>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1" cstate="print"/>
          <a:srcRect r="72971"/>
          <a:stretch>
            <a:fillRect/>
          </a:stretch>
        </p:blipFill>
        <p:spPr bwMode="auto">
          <a:xfrm>
            <a:off x="5326953" y="6067425"/>
            <a:ext cx="1624013" cy="1543050"/>
          </a:xfrm>
          <a:prstGeom prst="rect">
            <a:avLst/>
          </a:prstGeom>
          <a:noFill/>
          <a:ln w="9525">
            <a:noFill/>
            <a:miter lim="800000"/>
            <a:headEnd/>
            <a:tailEnd/>
          </a:ln>
        </p:spPr>
      </p:pic>
      <p:pic>
        <p:nvPicPr>
          <p:cNvPr id="5" name="图片 12"/>
          <p:cNvPicPr>
            <a:picLocks noChangeAspect="1"/>
          </p:cNvPicPr>
          <p:nvPr/>
        </p:nvPicPr>
        <p:blipFill>
          <a:blip r:embed="rId2" cstate="print"/>
          <a:srcRect r="72971"/>
          <a:stretch>
            <a:fillRect/>
          </a:stretch>
        </p:blipFill>
        <p:spPr bwMode="auto">
          <a:xfrm>
            <a:off x="2040034" y="5935064"/>
            <a:ext cx="1265237" cy="1200150"/>
          </a:xfrm>
          <a:prstGeom prst="rect">
            <a:avLst/>
          </a:prstGeom>
          <a:noFill/>
          <a:ln w="9525">
            <a:noFill/>
            <a:miter lim="800000"/>
            <a:headEnd/>
            <a:tailEnd/>
          </a:ln>
        </p:spPr>
      </p:pic>
      <p:pic>
        <p:nvPicPr>
          <p:cNvPr id="9" name="图片 8"/>
          <p:cNvPicPr>
            <a:picLocks noChangeAspect="1"/>
          </p:cNvPicPr>
          <p:nvPr/>
        </p:nvPicPr>
        <p:blipFill>
          <a:blip r:embed="rId3" cstate="print"/>
          <a:srcRect/>
          <a:stretch>
            <a:fillRect/>
          </a:stretch>
        </p:blipFill>
        <p:spPr bwMode="auto">
          <a:xfrm>
            <a:off x="6865241" y="6293115"/>
            <a:ext cx="720725" cy="477838"/>
          </a:xfrm>
          <a:prstGeom prst="rect">
            <a:avLst/>
          </a:prstGeom>
          <a:noFill/>
          <a:ln w="9525">
            <a:noFill/>
            <a:miter lim="800000"/>
            <a:headEnd/>
            <a:tailEnd/>
          </a:ln>
        </p:spPr>
      </p:pic>
      <p:sp>
        <p:nvSpPr>
          <p:cNvPr id="15" name="TextBox 14"/>
          <p:cNvSpPr txBox="1"/>
          <p:nvPr/>
        </p:nvSpPr>
        <p:spPr>
          <a:xfrm>
            <a:off x="683568" y="2492896"/>
            <a:ext cx="7978906" cy="2677656"/>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a:t>
            </a:r>
            <a:r>
              <a:rPr lang="zh-CN" altLang="en-US" sz="3200" dirty="0" smtClean="0">
                <a:solidFill>
                  <a:srgbClr val="FF0000"/>
                </a:solidFill>
                <a:latin typeface="楷体" panose="02010609060101010101" pitchFamily="49" charset="-122"/>
                <a:ea typeface="楷体" panose="02010609060101010101" pitchFamily="49" charset="-122"/>
              </a:rPr>
              <a:t>把喜鹊叫作“阿姨”，把小喜鹊叫作“弟弟”；看到大喜鹊和小喜鹊在窝里互动，想象成是喜鹊妈妈教给孩子生存的本领；听到喜鹊的叫声翻译成人的语言等描写让我们感受到了童真童趣。</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19" name="对角圆角矩形 18"/>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重难点点拨</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3" name="图片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grpSp>
        <p:nvGrpSpPr>
          <p:cNvPr id="14" name="组合 13"/>
          <p:cNvGrpSpPr/>
          <p:nvPr/>
        </p:nvGrpSpPr>
        <p:grpSpPr>
          <a:xfrm>
            <a:off x="323528" y="5229200"/>
            <a:ext cx="8038966" cy="1414154"/>
            <a:chOff x="323528" y="5229200"/>
            <a:chExt cx="8038966" cy="1414154"/>
          </a:xfrm>
        </p:grpSpPr>
        <p:sp>
          <p:nvSpPr>
            <p:cNvPr id="20" name="云形标注 19"/>
            <p:cNvSpPr/>
            <p:nvPr/>
          </p:nvSpPr>
          <p:spPr>
            <a:xfrm>
              <a:off x="2843808" y="5229200"/>
              <a:ext cx="5518686" cy="1137912"/>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11" name="TextBox 10"/>
            <p:cNvSpPr txBox="1"/>
            <p:nvPr/>
          </p:nvSpPr>
          <p:spPr>
            <a:xfrm>
              <a:off x="3131840" y="5229200"/>
              <a:ext cx="4871228" cy="461665"/>
            </a:xfrm>
            <a:prstGeom prst="rect">
              <a:avLst/>
            </a:prstGeom>
            <a:noFill/>
          </p:spPr>
          <p:txBody>
            <a:bodyPr wrap="square" rtlCol="0">
              <a:spAutoFit/>
            </a:bodyPr>
            <a:lstStyle/>
            <a:p>
              <a:r>
                <a:rPr lang="zh-CN" altLang="en-US" dirty="0" smtClean="0"/>
                <a:t>　</a:t>
              </a:r>
              <a:r>
                <a:rPr lang="zh-CN" altLang="en-US" sz="2400" dirty="0" smtClean="0"/>
                <a:t>　</a:t>
              </a:r>
              <a:r>
                <a:rPr lang="zh-CN" altLang="en-US" sz="2000" dirty="0" smtClean="0">
                  <a:latin typeface="楷体" panose="02010609060101010101" pitchFamily="49" charset="-122"/>
                  <a:ea typeface="楷体" panose="02010609060101010101" pitchFamily="49" charset="-122"/>
                </a:rPr>
                <a:t>童真童趣。</a:t>
              </a:r>
              <a:endParaRPr lang="zh-CN" altLang="en-US" sz="2000" dirty="0">
                <a:latin typeface="楷体" panose="02010609060101010101" pitchFamily="49" charset="-122"/>
                <a:ea typeface="楷体" panose="02010609060101010101" pitchFamily="49" charset="-122"/>
              </a:endParaRPr>
            </a:p>
          </p:txBody>
        </p:sp>
        <p:pic>
          <p:nvPicPr>
            <p:cNvPr id="27" name="Picture 3"/>
            <p:cNvPicPr>
              <a:picLocks noChangeAspect="1" noChangeArrowheads="1"/>
            </p:cNvPicPr>
            <p:nvPr/>
          </p:nvPicPr>
          <p:blipFill>
            <a:blip r:embed="rId5"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flipH="1">
              <a:off x="323528" y="5339546"/>
              <a:ext cx="2128391" cy="1303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14" presetClass="entr" presetSubtype="1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par>
                                <p:cTn id="13" presetID="16" presetClass="entr" presetSubtype="21"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par>
                                <p:cTn id="16" presetID="16" presetClass="entr" presetSubtype="21"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9552" y="1772816"/>
            <a:ext cx="7978906" cy="707886"/>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a:t>
            </a:r>
            <a:endParaRPr lang="zh-CN" altLang="en-US" sz="4000" dirty="0">
              <a:latin typeface="楷体" panose="02010609060101010101" pitchFamily="49" charset="-122"/>
              <a:ea typeface="楷体" panose="02010609060101010101" pitchFamily="49" charset="-122"/>
            </a:endParaRPr>
          </a:p>
        </p:txBody>
      </p:sp>
      <p:sp>
        <p:nvSpPr>
          <p:cNvPr id="4" name="TextBox 3"/>
          <p:cNvSpPr txBox="1"/>
          <p:nvPr/>
        </p:nvSpPr>
        <p:spPr>
          <a:xfrm>
            <a:off x="539552" y="1157263"/>
            <a:ext cx="7978906" cy="1323439"/>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修饰性词语：　</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　　　绿色太阳伞</a:t>
            </a:r>
            <a:endParaRPr lang="zh-CN" altLang="en-US" sz="4000" dirty="0">
              <a:latin typeface="楷体" panose="02010609060101010101" pitchFamily="49" charset="-122"/>
              <a:ea typeface="楷体" panose="02010609060101010101" pitchFamily="49" charset="-122"/>
            </a:endParaRPr>
          </a:p>
        </p:txBody>
      </p:sp>
      <p:sp>
        <p:nvSpPr>
          <p:cNvPr id="6" name="TextBox 5"/>
          <p:cNvSpPr txBox="1"/>
          <p:nvPr/>
        </p:nvSpPr>
        <p:spPr>
          <a:xfrm>
            <a:off x="683568" y="4653136"/>
            <a:ext cx="7344816" cy="707886"/>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蓝色海洋　白色幔帐</a:t>
            </a:r>
            <a:r>
              <a:rPr lang="zh-CN" altLang="en-US" sz="4000" dirty="0" smtClean="0">
                <a:latin typeface="楷体" panose="02010609060101010101" pitchFamily="49" charset="-122"/>
                <a:ea typeface="楷体" panose="02010609060101010101" pitchFamily="49" charset="-122"/>
              </a:rPr>
              <a:t>　</a:t>
            </a:r>
            <a:r>
              <a:rPr lang="zh-CN" altLang="en-US" sz="4000" dirty="0" smtClean="0">
                <a:solidFill>
                  <a:schemeClr val="accent1"/>
                </a:solidFill>
                <a:latin typeface="楷体" panose="02010609060101010101" pitchFamily="49" charset="-122"/>
                <a:ea typeface="楷体" panose="02010609060101010101" pitchFamily="49" charset="-122"/>
              </a:rPr>
              <a:t>红色火焰</a:t>
            </a:r>
            <a:endParaRPr lang="zh-CN" altLang="en-US" sz="4000" dirty="0">
              <a:solidFill>
                <a:schemeClr val="accent1"/>
              </a:solidFill>
              <a:latin typeface="楷体" panose="02010609060101010101" pitchFamily="49" charset="-122"/>
              <a:ea typeface="楷体" panose="02010609060101010101" pitchFamily="49" charset="-122"/>
            </a:endParaRPr>
          </a:p>
        </p:txBody>
      </p:sp>
      <p:sp>
        <p:nvSpPr>
          <p:cNvPr id="5" name="矩形 4"/>
          <p:cNvSpPr/>
          <p:nvPr/>
        </p:nvSpPr>
        <p:spPr>
          <a:xfrm>
            <a:off x="1115616" y="2492896"/>
            <a:ext cx="1723549" cy="707886"/>
          </a:xfrm>
          <a:prstGeom prst="rect">
            <a:avLst/>
          </a:prstGeom>
        </p:spPr>
        <p:txBody>
          <a:bodyPr wrap="none">
            <a:spAutoFit/>
          </a:bodyPr>
          <a:lstStyle/>
          <a:p>
            <a:r>
              <a:rPr lang="zh-CN" altLang="en-US" sz="4000" dirty="0">
                <a:solidFill>
                  <a:srgbClr val="0000FF"/>
                </a:solidFill>
                <a:latin typeface="楷体" panose="02010609060101010101" pitchFamily="49" charset="-122"/>
                <a:ea typeface="楷体" panose="02010609060101010101" pitchFamily="49" charset="-122"/>
              </a:rPr>
              <a:t>拓展：</a:t>
            </a:r>
            <a:endParaRPr lang="zh-CN" altLang="en-US" sz="4000" dirty="0">
              <a:solidFill>
                <a:srgbClr val="0000FF"/>
              </a:solidFill>
              <a:latin typeface="楷体" panose="02010609060101010101" pitchFamily="49" charset="-122"/>
              <a:ea typeface="楷体" panose="02010609060101010101" pitchFamily="49" charset="-122"/>
            </a:endParaRPr>
          </a:p>
        </p:txBody>
      </p:sp>
      <p:pic>
        <p:nvPicPr>
          <p:cNvPr id="9" name="图片 9"/>
          <p:cNvPicPr>
            <a:picLocks noChangeAspect="1"/>
          </p:cNvPicPr>
          <p:nvPr/>
        </p:nvPicPr>
        <p:blipFill>
          <a:blip r:embed="rId1" cstate="print"/>
          <a:srcRect r="72971"/>
          <a:stretch>
            <a:fillRect/>
          </a:stretch>
        </p:blipFill>
        <p:spPr bwMode="auto">
          <a:xfrm>
            <a:off x="6266824" y="5968119"/>
            <a:ext cx="1624013" cy="1543050"/>
          </a:xfrm>
          <a:prstGeom prst="rect">
            <a:avLst/>
          </a:prstGeom>
          <a:noFill/>
          <a:ln w="9525">
            <a:noFill/>
            <a:miter lim="800000"/>
            <a:headEnd/>
            <a:tailEnd/>
          </a:ln>
        </p:spPr>
      </p:pic>
      <p:pic>
        <p:nvPicPr>
          <p:cNvPr id="10" name="图片 12"/>
          <p:cNvPicPr>
            <a:picLocks noChangeAspect="1"/>
          </p:cNvPicPr>
          <p:nvPr/>
        </p:nvPicPr>
        <p:blipFill>
          <a:blip r:embed="rId2" cstate="print"/>
          <a:srcRect r="72971"/>
          <a:stretch>
            <a:fillRect/>
          </a:stretch>
        </p:blipFill>
        <p:spPr bwMode="auto">
          <a:xfrm>
            <a:off x="792630" y="6096000"/>
            <a:ext cx="1265237" cy="1200150"/>
          </a:xfrm>
          <a:prstGeom prst="rect">
            <a:avLst/>
          </a:prstGeom>
          <a:noFill/>
          <a:ln w="9525">
            <a:noFill/>
            <a:miter lim="800000"/>
            <a:headEnd/>
            <a:tailEnd/>
          </a:ln>
        </p:spPr>
      </p:pic>
      <p:pic>
        <p:nvPicPr>
          <p:cNvPr id="12" name="图片 7"/>
          <p:cNvPicPr>
            <a:picLocks noChangeAspect="1"/>
          </p:cNvPicPr>
          <p:nvPr/>
        </p:nvPicPr>
        <p:blipFill>
          <a:blip r:embed="rId3" cstate="print"/>
          <a:srcRect/>
          <a:stretch>
            <a:fillRect/>
          </a:stretch>
        </p:blipFill>
        <p:spPr bwMode="auto">
          <a:xfrm>
            <a:off x="323528" y="6279269"/>
            <a:ext cx="539750" cy="460375"/>
          </a:xfrm>
          <a:prstGeom prst="rect">
            <a:avLst/>
          </a:prstGeom>
          <a:noFill/>
          <a:ln w="9525">
            <a:noFill/>
            <a:miter lim="800000"/>
            <a:headEnd/>
            <a:tailEnd/>
          </a:ln>
        </p:spPr>
      </p:pic>
      <p:pic>
        <p:nvPicPr>
          <p:cNvPr id="14" name="图片 8"/>
          <p:cNvPicPr>
            <a:picLocks noChangeAspect="1"/>
          </p:cNvPicPr>
          <p:nvPr/>
        </p:nvPicPr>
        <p:blipFill>
          <a:blip r:embed="rId4" cstate="print"/>
          <a:srcRect/>
          <a:stretch>
            <a:fillRect/>
          </a:stretch>
        </p:blipFill>
        <p:spPr bwMode="auto">
          <a:xfrm>
            <a:off x="8158095" y="6302641"/>
            <a:ext cx="720725" cy="477838"/>
          </a:xfrm>
          <a:prstGeom prst="rect">
            <a:avLst/>
          </a:prstGeom>
          <a:noFill/>
          <a:ln w="9525">
            <a:noFill/>
            <a:miter lim="800000"/>
            <a:headEnd/>
            <a:tailEnd/>
          </a:ln>
        </p:spPr>
      </p:pic>
      <p:sp>
        <p:nvSpPr>
          <p:cNvPr id="16" name="对角圆角矩形 15"/>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词语积累</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pic>
        <p:nvPicPr>
          <p:cNvPr id="1026" name="Picture 2"/>
          <p:cNvPicPr>
            <a:picLocks noChangeAspect="1" noChangeArrowheads="1"/>
          </p:cNvPicPr>
          <p:nvPr/>
        </p:nvPicPr>
        <p:blipFill>
          <a:blip r:embed="rId6" cstate="print"/>
          <a:srcRect/>
          <a:stretch>
            <a:fillRect/>
          </a:stretch>
        </p:blipFill>
        <p:spPr bwMode="auto">
          <a:xfrm>
            <a:off x="683568" y="3212976"/>
            <a:ext cx="2160000" cy="143856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27" name="Picture 3"/>
          <p:cNvPicPr>
            <a:picLocks noChangeAspect="1" noChangeArrowheads="1"/>
          </p:cNvPicPr>
          <p:nvPr/>
        </p:nvPicPr>
        <p:blipFill>
          <a:blip r:embed="rId7" cstate="print"/>
          <a:srcRect/>
          <a:stretch>
            <a:fillRect/>
          </a:stretch>
        </p:blipFill>
        <p:spPr bwMode="auto">
          <a:xfrm>
            <a:off x="3419872" y="2924944"/>
            <a:ext cx="1800000" cy="172019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28" name="Picture 4"/>
          <p:cNvPicPr>
            <a:picLocks noChangeAspect="1" noChangeArrowheads="1"/>
          </p:cNvPicPr>
          <p:nvPr/>
        </p:nvPicPr>
        <p:blipFill>
          <a:blip r:embed="rId8" cstate="print"/>
          <a:srcRect/>
          <a:stretch>
            <a:fillRect/>
          </a:stretch>
        </p:blipFill>
        <p:spPr bwMode="auto">
          <a:xfrm>
            <a:off x="5940152" y="2204864"/>
            <a:ext cx="1800000" cy="243529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84956" y="1174304"/>
            <a:ext cx="7978906" cy="4401205"/>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新词：　</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　　　太阳伞  抬头  阿姨  方便  教给  游戏  字母  　</a:t>
            </a:r>
            <a:endParaRPr lang="en-US" altLang="zh-CN" sz="4000" dirty="0" smtClean="0">
              <a:latin typeface="楷体" panose="02010609060101010101" pitchFamily="49" charset="-122"/>
              <a:ea typeface="楷体" panose="02010609060101010101" pitchFamily="49" charset="-122"/>
            </a:endParaRPr>
          </a:p>
          <a:p>
            <a:endParaRPr lang="en-US" altLang="zh-CN" sz="4000" dirty="0">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　</a:t>
            </a:r>
            <a:r>
              <a:rPr lang="zh-CN" altLang="en-US" sz="4000" dirty="0" smtClean="0">
                <a:solidFill>
                  <a:srgbClr val="0000FF"/>
                </a:solidFill>
                <a:latin typeface="楷体" panose="02010609060101010101" pitchFamily="49" charset="-122"/>
                <a:ea typeface="楷体" panose="02010609060101010101" pitchFamily="49" charset="-122"/>
              </a:rPr>
              <a:t>好句：</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　　　它好像一把很大又很高的绿色太阳伞。</a:t>
            </a:r>
            <a:endParaRPr lang="zh-CN" altLang="en-US" sz="40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1" cstate="print"/>
          <a:srcRect r="72971"/>
          <a:stretch>
            <a:fillRect/>
          </a:stretch>
        </p:blipFill>
        <p:spPr bwMode="auto">
          <a:xfrm>
            <a:off x="6439080" y="5964238"/>
            <a:ext cx="1624013" cy="1543050"/>
          </a:xfrm>
          <a:prstGeom prst="rect">
            <a:avLst/>
          </a:prstGeom>
          <a:noFill/>
          <a:ln w="9525">
            <a:noFill/>
            <a:miter lim="800000"/>
            <a:headEnd/>
            <a:tailEnd/>
          </a:ln>
        </p:spPr>
      </p:pic>
      <p:pic>
        <p:nvPicPr>
          <p:cNvPr id="5" name="图片 12"/>
          <p:cNvPicPr>
            <a:picLocks noChangeAspect="1"/>
          </p:cNvPicPr>
          <p:nvPr/>
        </p:nvPicPr>
        <p:blipFill>
          <a:blip r:embed="rId2" cstate="print"/>
          <a:srcRect r="72971"/>
          <a:stretch>
            <a:fillRect/>
          </a:stretch>
        </p:blipFill>
        <p:spPr bwMode="auto">
          <a:xfrm>
            <a:off x="1058768" y="6135688"/>
            <a:ext cx="1265237" cy="1200150"/>
          </a:xfrm>
          <a:prstGeom prst="rect">
            <a:avLst/>
          </a:prstGeom>
          <a:noFill/>
          <a:ln w="9525">
            <a:noFill/>
            <a:miter lim="800000"/>
            <a:headEnd/>
            <a:tailEnd/>
          </a:ln>
        </p:spPr>
      </p:pic>
      <p:pic>
        <p:nvPicPr>
          <p:cNvPr id="7" name="图片 7"/>
          <p:cNvPicPr>
            <a:picLocks noChangeAspect="1"/>
          </p:cNvPicPr>
          <p:nvPr/>
        </p:nvPicPr>
        <p:blipFill>
          <a:blip r:embed="rId3" cstate="print"/>
          <a:srcRect/>
          <a:stretch>
            <a:fillRect/>
          </a:stretch>
        </p:blipFill>
        <p:spPr bwMode="auto">
          <a:xfrm>
            <a:off x="443387" y="6213388"/>
            <a:ext cx="539750" cy="460375"/>
          </a:xfrm>
          <a:prstGeom prst="rect">
            <a:avLst/>
          </a:prstGeom>
          <a:noFill/>
          <a:ln w="9525">
            <a:noFill/>
            <a:miter lim="800000"/>
            <a:headEnd/>
            <a:tailEnd/>
          </a:ln>
        </p:spPr>
      </p:pic>
      <p:pic>
        <p:nvPicPr>
          <p:cNvPr id="9" name="图片 8"/>
          <p:cNvPicPr>
            <a:picLocks noChangeAspect="1"/>
          </p:cNvPicPr>
          <p:nvPr/>
        </p:nvPicPr>
        <p:blipFill>
          <a:blip r:embed="rId4" cstate="print"/>
          <a:srcRect/>
          <a:stretch>
            <a:fillRect/>
          </a:stretch>
        </p:blipFill>
        <p:spPr bwMode="auto">
          <a:xfrm>
            <a:off x="8063093" y="6257925"/>
            <a:ext cx="720725" cy="477838"/>
          </a:xfrm>
          <a:prstGeom prst="rect">
            <a:avLst/>
          </a:prstGeom>
          <a:noFill/>
          <a:ln w="9525">
            <a:noFill/>
            <a:miter lim="800000"/>
            <a:headEnd/>
            <a:tailEnd/>
          </a:ln>
        </p:spPr>
      </p:pic>
      <p:sp>
        <p:nvSpPr>
          <p:cNvPr id="10" name="对角圆角矩形 9"/>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词语积累</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circle(in)">
                                      <p:cBhvr>
                                        <p:cTn id="15" dur="2000"/>
                                        <p:tgtEl>
                                          <p:spTgt spid="3">
                                            <p:txEl>
                                              <p:pRg st="3" end="3"/>
                                            </p:txEl>
                                          </p:spTgt>
                                        </p:tgtEl>
                                      </p:cBhvr>
                                    </p:animEffect>
                                  </p:childTnLst>
                                </p:cTn>
                              </p:par>
                              <p:par>
                                <p:cTn id="16" presetID="6" presetClass="entr" presetSubtype="16"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circle(in)">
                                      <p:cBhvr>
                                        <p:cTn id="18"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5720" y="1857364"/>
            <a:ext cx="8496944" cy="2677656"/>
          </a:xfrm>
          <a:prstGeom prst="rect">
            <a:avLst/>
          </a:prstGeom>
          <a:noFill/>
        </p:spPr>
        <p:txBody>
          <a:bodyPr wrap="square" rtlCol="0">
            <a:spAutoFit/>
          </a:bodyPr>
          <a:lstStyle/>
          <a:p>
            <a:pPr>
              <a:lnSpc>
                <a:spcPct val="150000"/>
              </a:lnSpc>
            </a:pPr>
            <a:r>
              <a:rPr lang="zh-CN" altLang="en-US" sz="4000" dirty="0" smtClean="0">
                <a:solidFill>
                  <a:srgbClr val="0000FF"/>
                </a:solidFill>
                <a:latin typeface="楷体" panose="02010609060101010101" pitchFamily="49" charset="-122"/>
                <a:ea typeface="楷体" panose="02010609060101010101" pitchFamily="49" charset="-122"/>
              </a:rPr>
              <a:t>　　</a:t>
            </a:r>
            <a:r>
              <a:rPr lang="zh-CN" altLang="en-US" sz="3600" dirty="0" smtClean="0">
                <a:latin typeface="楷体" panose="02010609060101010101" pitchFamily="49" charset="-122"/>
                <a:ea typeface="楷体" panose="02010609060101010101" pitchFamily="49" charset="-122"/>
              </a:rPr>
              <a:t>通过朗读，我们仿佛看到了一幅和谐的幸福家庭的画面，让我感受到了作者美好的心灵和童年的天真与乐趣。</a:t>
            </a:r>
            <a:endParaRPr lang="zh-CN" altLang="en-US" sz="36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1" cstate="print"/>
          <a:srcRect r="72971"/>
          <a:stretch>
            <a:fillRect/>
          </a:stretch>
        </p:blipFill>
        <p:spPr bwMode="auto">
          <a:xfrm>
            <a:off x="5326952" y="6058183"/>
            <a:ext cx="1624013" cy="1543050"/>
          </a:xfrm>
          <a:prstGeom prst="rect">
            <a:avLst/>
          </a:prstGeom>
          <a:noFill/>
          <a:ln w="9525">
            <a:noFill/>
            <a:miter lim="800000"/>
            <a:headEnd/>
            <a:tailEnd/>
          </a:ln>
        </p:spPr>
      </p:pic>
      <p:pic>
        <p:nvPicPr>
          <p:cNvPr id="5" name="图片 12"/>
          <p:cNvPicPr>
            <a:picLocks noChangeAspect="1"/>
          </p:cNvPicPr>
          <p:nvPr/>
        </p:nvPicPr>
        <p:blipFill>
          <a:blip r:embed="rId2" cstate="print"/>
          <a:srcRect r="72971"/>
          <a:stretch>
            <a:fillRect/>
          </a:stretch>
        </p:blipFill>
        <p:spPr bwMode="auto">
          <a:xfrm>
            <a:off x="1407415" y="6257925"/>
            <a:ext cx="1265237" cy="1200150"/>
          </a:xfrm>
          <a:prstGeom prst="rect">
            <a:avLst/>
          </a:prstGeom>
          <a:noFill/>
          <a:ln w="9525">
            <a:noFill/>
            <a:miter lim="800000"/>
            <a:headEnd/>
            <a:tailEnd/>
          </a:ln>
        </p:spPr>
      </p:pic>
      <p:pic>
        <p:nvPicPr>
          <p:cNvPr id="7" name="图片 7"/>
          <p:cNvPicPr>
            <a:picLocks noChangeAspect="1"/>
          </p:cNvPicPr>
          <p:nvPr/>
        </p:nvPicPr>
        <p:blipFill>
          <a:blip r:embed="rId3" cstate="print"/>
          <a:srcRect/>
          <a:stretch>
            <a:fillRect/>
          </a:stretch>
        </p:blipFill>
        <p:spPr bwMode="auto">
          <a:xfrm>
            <a:off x="867665" y="6386513"/>
            <a:ext cx="539750" cy="460375"/>
          </a:xfrm>
          <a:prstGeom prst="rect">
            <a:avLst/>
          </a:prstGeom>
          <a:noFill/>
          <a:ln w="9525">
            <a:noFill/>
            <a:miter lim="800000"/>
            <a:headEnd/>
            <a:tailEnd/>
          </a:ln>
        </p:spPr>
      </p:pic>
      <p:pic>
        <p:nvPicPr>
          <p:cNvPr id="9" name="图片 8"/>
          <p:cNvPicPr>
            <a:picLocks noChangeAspect="1"/>
          </p:cNvPicPr>
          <p:nvPr/>
        </p:nvPicPr>
        <p:blipFill>
          <a:blip r:embed="rId4" cstate="print"/>
          <a:srcRect/>
          <a:stretch>
            <a:fillRect/>
          </a:stretch>
        </p:blipFill>
        <p:spPr bwMode="auto">
          <a:xfrm>
            <a:off x="6950965" y="6369050"/>
            <a:ext cx="720725" cy="477838"/>
          </a:xfrm>
          <a:prstGeom prst="rect">
            <a:avLst/>
          </a:prstGeom>
          <a:noFill/>
          <a:ln w="9525">
            <a:noFill/>
            <a:miter lim="800000"/>
            <a:headEnd/>
            <a:tailEnd/>
          </a:ln>
        </p:spPr>
      </p:pic>
      <p:sp>
        <p:nvSpPr>
          <p:cNvPr id="11" name="对角圆角矩形 10"/>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课堂小结</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31"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 calcmode="lin" valueType="num">
                                      <p:cBhvr>
                                        <p:cTn id="14" dur="1000" fill="hold"/>
                                        <p:tgtEl>
                                          <p:spTgt spid="7"/>
                                        </p:tgtEl>
                                        <p:attrNameLst>
                                          <p:attrName>style.rotation</p:attrName>
                                        </p:attrNameLst>
                                      </p:cBhvr>
                                      <p:tavLst>
                                        <p:tav tm="0">
                                          <p:val>
                                            <p:fltVal val="90"/>
                                          </p:val>
                                        </p:tav>
                                        <p:tav tm="100000">
                                          <p:val>
                                            <p:fltVal val="0"/>
                                          </p:val>
                                        </p:tav>
                                      </p:tavLst>
                                    </p:anim>
                                    <p:animEffect transition="in" filter="fade">
                                      <p:cBhvr>
                                        <p:cTn id="15" dur="1000"/>
                                        <p:tgtEl>
                                          <p:spTgt spid="7"/>
                                        </p:tgtEl>
                                      </p:cBhvr>
                                    </p:animEffect>
                                  </p:childTnLst>
                                </p:cTn>
                              </p:par>
                              <p:par>
                                <p:cTn id="16" presetID="31"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style.rotation</p:attrName>
                                        </p:attrNameLst>
                                      </p:cBhvr>
                                      <p:tavLst>
                                        <p:tav tm="0">
                                          <p:val>
                                            <p:fltVal val="90"/>
                                          </p:val>
                                        </p:tav>
                                        <p:tav tm="100000">
                                          <p:val>
                                            <p:fltVal val="0"/>
                                          </p:val>
                                        </p:tav>
                                      </p:tavLst>
                                    </p:anim>
                                    <p:animEffect transition="in" filter="fade">
                                      <p:cBhvr>
                                        <p:cTn id="2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2411760" y="908720"/>
            <a:ext cx="3960440"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枫树上有一个喜鹊窝</a:t>
            </a:r>
            <a:endParaRPr lang="zh-CN" altLang="en-US" sz="2800" b="1" dirty="0">
              <a:latin typeface="楷体" panose="02010609060101010101" pitchFamily="49" charset="-122"/>
              <a:ea typeface="楷体" panose="02010609060101010101" pitchFamily="49" charset="-122"/>
            </a:endParaRPr>
          </a:p>
        </p:txBody>
      </p:sp>
      <p:sp>
        <p:nvSpPr>
          <p:cNvPr id="16" name="TextBox 15"/>
          <p:cNvSpPr txBox="1"/>
          <p:nvPr/>
        </p:nvSpPr>
        <p:spPr>
          <a:xfrm>
            <a:off x="2339752" y="1844824"/>
            <a:ext cx="3096344"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喜鹊常常和我说话</a:t>
            </a:r>
            <a:endParaRPr lang="zh-CN" altLang="en-US" sz="2800" b="1" dirty="0">
              <a:latin typeface="楷体" panose="02010609060101010101" pitchFamily="49" charset="-122"/>
              <a:ea typeface="楷体" panose="02010609060101010101" pitchFamily="49" charset="-122"/>
            </a:endParaRPr>
          </a:p>
        </p:txBody>
      </p:sp>
      <p:sp>
        <p:nvSpPr>
          <p:cNvPr id="18" name="TextBox 17"/>
          <p:cNvSpPr txBox="1"/>
          <p:nvPr/>
        </p:nvSpPr>
        <p:spPr>
          <a:xfrm>
            <a:off x="2339752" y="2708920"/>
            <a:ext cx="4392488"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喜鹊窝里添了几只小喜鹊</a:t>
            </a:r>
            <a:endParaRPr lang="zh-CN" altLang="en-US" sz="2800" b="1" dirty="0">
              <a:latin typeface="楷体" panose="02010609060101010101" pitchFamily="49" charset="-122"/>
              <a:ea typeface="楷体" panose="02010609060101010101" pitchFamily="49" charset="-122"/>
            </a:endParaRPr>
          </a:p>
        </p:txBody>
      </p:sp>
      <p:sp>
        <p:nvSpPr>
          <p:cNvPr id="19" name="对角圆角矩形 18"/>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板书设计</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0" name="图片 1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sp>
        <p:nvSpPr>
          <p:cNvPr id="21" name="TextBox 20"/>
          <p:cNvSpPr txBox="1"/>
          <p:nvPr/>
        </p:nvSpPr>
        <p:spPr>
          <a:xfrm>
            <a:off x="683568" y="1484784"/>
            <a:ext cx="1224136" cy="5078313"/>
          </a:xfrm>
          <a:prstGeom prst="rect">
            <a:avLst/>
          </a:prstGeom>
          <a:noFill/>
        </p:spPr>
        <p:txBody>
          <a:bodyPr wrap="square" rtlCol="0">
            <a:spAutoFit/>
          </a:bodyPr>
          <a:lstStyle/>
          <a:p>
            <a:r>
              <a:rPr lang="zh-CN" altLang="en-US" sz="5400" dirty="0" smtClean="0">
                <a:solidFill>
                  <a:srgbClr val="FF0000"/>
                </a:solidFill>
              </a:rPr>
              <a:t>枫树上的喜鹊</a:t>
            </a:r>
            <a:endParaRPr lang="zh-CN" altLang="en-US" sz="5400" dirty="0">
              <a:solidFill>
                <a:srgbClr val="FF0000"/>
              </a:solidFill>
            </a:endParaRPr>
          </a:p>
        </p:txBody>
      </p:sp>
      <p:sp>
        <p:nvSpPr>
          <p:cNvPr id="22" name="TextBox 21"/>
          <p:cNvSpPr txBox="1"/>
          <p:nvPr/>
        </p:nvSpPr>
        <p:spPr>
          <a:xfrm>
            <a:off x="2411760" y="3645024"/>
            <a:ext cx="3816424" cy="954107"/>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喜鹊妈妈教给孩子唱歌、游戏、学拼音</a:t>
            </a:r>
            <a:endParaRPr lang="zh-CN" altLang="en-US" sz="2800" b="1" dirty="0">
              <a:latin typeface="楷体" panose="02010609060101010101" pitchFamily="49" charset="-122"/>
              <a:ea typeface="楷体" panose="02010609060101010101" pitchFamily="49" charset="-122"/>
            </a:endParaRPr>
          </a:p>
        </p:txBody>
      </p:sp>
      <p:sp>
        <p:nvSpPr>
          <p:cNvPr id="23" name="右大括号 22"/>
          <p:cNvSpPr/>
          <p:nvPr/>
        </p:nvSpPr>
        <p:spPr>
          <a:xfrm rot="10800000" flipH="1">
            <a:off x="6804248" y="1052736"/>
            <a:ext cx="288033" cy="453650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左大括号 23"/>
          <p:cNvSpPr/>
          <p:nvPr/>
        </p:nvSpPr>
        <p:spPr>
          <a:xfrm>
            <a:off x="1763688" y="1268760"/>
            <a:ext cx="216024" cy="439248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TextBox 24"/>
          <p:cNvSpPr txBox="1"/>
          <p:nvPr/>
        </p:nvSpPr>
        <p:spPr>
          <a:xfrm>
            <a:off x="7236296" y="2492896"/>
            <a:ext cx="576064" cy="1815882"/>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童真童趣</a:t>
            </a:r>
            <a:endParaRPr lang="zh-CN" altLang="en-US" sz="2800" b="1" dirty="0">
              <a:latin typeface="楷体" panose="02010609060101010101" pitchFamily="49" charset="-122"/>
              <a:ea typeface="楷体" panose="02010609060101010101" pitchFamily="49" charset="-122"/>
            </a:endParaRPr>
          </a:p>
        </p:txBody>
      </p:sp>
      <p:sp>
        <p:nvSpPr>
          <p:cNvPr id="26" name="TextBox 25"/>
          <p:cNvSpPr txBox="1"/>
          <p:nvPr/>
        </p:nvSpPr>
        <p:spPr>
          <a:xfrm>
            <a:off x="2339752" y="5157192"/>
            <a:ext cx="4176464" cy="954107"/>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我听懂了喜鹊说的话，真高兴</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ppt_x"/>
                                          </p:val>
                                        </p:tav>
                                        <p:tav tm="100000">
                                          <p:val>
                                            <p:strVal val="#ppt_x"/>
                                          </p:val>
                                        </p:tav>
                                      </p:tavLst>
                                    </p:anim>
                                    <p:anim calcmode="lin" valueType="num">
                                      <p:cBhvr additive="base">
                                        <p:cTn id="3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18" grpId="0"/>
      <p:bldP spid="22" grpId="0"/>
      <p:bldP spid="23" grpId="0" animBg="1"/>
      <p:bldP spid="24" grpId="0" animBg="1"/>
      <p:bldP spid="25" grpId="0"/>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65383" y="1268760"/>
            <a:ext cx="7978906" cy="4247317"/>
          </a:xfrm>
          <a:prstGeom prst="rect">
            <a:avLst/>
          </a:prstGeom>
          <a:noFill/>
        </p:spPr>
        <p:txBody>
          <a:bodyPr wrap="square" rtlCol="0">
            <a:spAutoFit/>
          </a:bodyPr>
          <a:lstStyle/>
          <a:p>
            <a:pPr algn="ctr">
              <a:lnSpc>
                <a:spcPct val="150000"/>
              </a:lnSpc>
            </a:pPr>
            <a:r>
              <a:rPr lang="zh-CN" altLang="en-US" sz="3600" dirty="0" smtClean="0"/>
              <a:t>　　</a:t>
            </a:r>
            <a:r>
              <a:rPr lang="zh-CN" altLang="en-US" sz="3600" b="1" dirty="0" smtClean="0">
                <a:latin typeface="楷体" panose="02010609060101010101" pitchFamily="49" charset="-122"/>
                <a:ea typeface="楷体" panose="02010609060101010101" pitchFamily="49" charset="-122"/>
              </a:rPr>
              <a:t>描写童真童趣的成语</a:t>
            </a:r>
            <a:endParaRPr lang="en-US" altLang="zh-CN" sz="3600" b="1" dirty="0" smtClean="0">
              <a:latin typeface="楷体" panose="02010609060101010101" pitchFamily="49" charset="-122"/>
              <a:ea typeface="楷体" panose="02010609060101010101" pitchFamily="49" charset="-122"/>
            </a:endParaRPr>
          </a:p>
          <a:p>
            <a:pPr>
              <a:lnSpc>
                <a:spcPct val="150000"/>
              </a:lnSpc>
            </a:pPr>
            <a:r>
              <a:rPr lang="zh-CN" altLang="en-US" sz="3600" dirty="0" smtClean="0">
                <a:latin typeface="楷体" panose="02010609060101010101" pitchFamily="49" charset="-122"/>
                <a:ea typeface="楷体" panose="02010609060101010101" pitchFamily="49" charset="-122"/>
              </a:rPr>
              <a:t>天真烂漫  童言无忌  天真活泼</a:t>
            </a:r>
            <a:endParaRPr lang="en-US" altLang="zh-CN" sz="3600" dirty="0" smtClean="0">
              <a:latin typeface="楷体" panose="02010609060101010101" pitchFamily="49" charset="-122"/>
              <a:ea typeface="楷体" panose="02010609060101010101" pitchFamily="49" charset="-122"/>
            </a:endParaRPr>
          </a:p>
          <a:p>
            <a:pPr>
              <a:lnSpc>
                <a:spcPct val="150000"/>
              </a:lnSpc>
            </a:pPr>
            <a:r>
              <a:rPr lang="zh-CN" altLang="en-US" sz="3600" dirty="0" smtClean="0">
                <a:latin typeface="楷体" panose="02010609060101010101" pitchFamily="49" charset="-122"/>
                <a:ea typeface="楷体" panose="02010609060101010101" pitchFamily="49" charset="-122"/>
              </a:rPr>
              <a:t>热情爽朗  生气勃勃  善良纯朴</a:t>
            </a:r>
            <a:endParaRPr lang="en-US" altLang="zh-CN" sz="3600" dirty="0" smtClean="0">
              <a:latin typeface="楷体" panose="02010609060101010101" pitchFamily="49" charset="-122"/>
              <a:ea typeface="楷体" panose="02010609060101010101" pitchFamily="49" charset="-122"/>
            </a:endParaRPr>
          </a:p>
          <a:p>
            <a:pPr>
              <a:lnSpc>
                <a:spcPct val="150000"/>
              </a:lnSpc>
            </a:pPr>
            <a:r>
              <a:rPr lang="zh-CN" altLang="en-US" sz="3600" dirty="0" smtClean="0">
                <a:latin typeface="楷体" panose="02010609060101010101" pitchFamily="49" charset="-122"/>
                <a:ea typeface="楷体" panose="02010609060101010101" pitchFamily="49" charset="-122"/>
              </a:rPr>
              <a:t>嬉戏玩乐  开怀大笑  童真无邪</a:t>
            </a:r>
            <a:endParaRPr lang="en-US" altLang="zh-CN" sz="3600" dirty="0" smtClean="0">
              <a:latin typeface="楷体" panose="02010609060101010101" pitchFamily="49" charset="-122"/>
              <a:ea typeface="楷体" panose="02010609060101010101" pitchFamily="49" charset="-122"/>
            </a:endParaRPr>
          </a:p>
          <a:p>
            <a:pPr>
              <a:lnSpc>
                <a:spcPct val="150000"/>
              </a:lnSpc>
            </a:pPr>
            <a:r>
              <a:rPr lang="zh-CN" altLang="en-US" sz="3600" dirty="0" smtClean="0">
                <a:latin typeface="楷体" panose="02010609060101010101" pitchFamily="49" charset="-122"/>
                <a:ea typeface="楷体" panose="02010609060101010101" pitchFamily="49" charset="-122"/>
              </a:rPr>
              <a:t>天真烂漫  活蹦乱跳  追逐打闹</a:t>
            </a:r>
            <a:endParaRPr lang="zh-CN" altLang="en-US" sz="32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1" cstate="print"/>
          <a:srcRect r="72971"/>
          <a:stretch>
            <a:fillRect/>
          </a:stretch>
        </p:blipFill>
        <p:spPr bwMode="auto">
          <a:xfrm>
            <a:off x="6138958" y="6015919"/>
            <a:ext cx="1624013" cy="1543050"/>
          </a:xfrm>
          <a:prstGeom prst="rect">
            <a:avLst/>
          </a:prstGeom>
          <a:noFill/>
          <a:ln w="9525">
            <a:noFill/>
            <a:miter lim="800000"/>
            <a:headEnd/>
            <a:tailEnd/>
          </a:ln>
        </p:spPr>
      </p:pic>
      <p:pic>
        <p:nvPicPr>
          <p:cNvPr id="5" name="图片 12"/>
          <p:cNvPicPr>
            <a:picLocks noChangeAspect="1"/>
          </p:cNvPicPr>
          <p:nvPr/>
        </p:nvPicPr>
        <p:blipFill>
          <a:blip r:embed="rId2" cstate="print"/>
          <a:srcRect r="72971"/>
          <a:stretch>
            <a:fillRect/>
          </a:stretch>
        </p:blipFill>
        <p:spPr bwMode="auto">
          <a:xfrm>
            <a:off x="1038812" y="6187369"/>
            <a:ext cx="1265237" cy="1200150"/>
          </a:xfrm>
          <a:prstGeom prst="rect">
            <a:avLst/>
          </a:prstGeom>
          <a:noFill/>
          <a:ln w="9525">
            <a:noFill/>
            <a:miter lim="800000"/>
            <a:headEnd/>
            <a:tailEnd/>
          </a:ln>
        </p:spPr>
      </p:pic>
      <p:pic>
        <p:nvPicPr>
          <p:cNvPr id="7" name="图片 7"/>
          <p:cNvPicPr>
            <a:picLocks noChangeAspect="1"/>
          </p:cNvPicPr>
          <p:nvPr/>
        </p:nvPicPr>
        <p:blipFill>
          <a:blip r:embed="rId3" cstate="print"/>
          <a:srcRect/>
          <a:stretch>
            <a:fillRect/>
          </a:stretch>
        </p:blipFill>
        <p:spPr bwMode="auto">
          <a:xfrm>
            <a:off x="395508" y="6327069"/>
            <a:ext cx="539750" cy="460375"/>
          </a:xfrm>
          <a:prstGeom prst="rect">
            <a:avLst/>
          </a:prstGeom>
          <a:noFill/>
          <a:ln w="9525">
            <a:noFill/>
            <a:miter lim="800000"/>
            <a:headEnd/>
            <a:tailEnd/>
          </a:ln>
        </p:spPr>
      </p:pic>
      <p:pic>
        <p:nvPicPr>
          <p:cNvPr id="9" name="图片 8"/>
          <p:cNvPicPr>
            <a:picLocks noChangeAspect="1"/>
          </p:cNvPicPr>
          <p:nvPr/>
        </p:nvPicPr>
        <p:blipFill>
          <a:blip r:embed="rId4" cstate="print"/>
          <a:srcRect/>
          <a:stretch>
            <a:fillRect/>
          </a:stretch>
        </p:blipFill>
        <p:spPr bwMode="auto">
          <a:xfrm>
            <a:off x="8028384" y="6334408"/>
            <a:ext cx="720725" cy="477838"/>
          </a:xfrm>
          <a:prstGeom prst="rect">
            <a:avLst/>
          </a:prstGeom>
          <a:noFill/>
          <a:ln w="9525">
            <a:noFill/>
            <a:miter lim="800000"/>
            <a:headEnd/>
            <a:tailEnd/>
          </a:ln>
        </p:spPr>
      </p:pic>
      <p:sp>
        <p:nvSpPr>
          <p:cNvPr id="10" name="对角圆角矩形 9"/>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拓展延伸</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pic>
        <p:nvPicPr>
          <p:cNvPr id="717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6372200" y="5277017"/>
            <a:ext cx="1532087" cy="1580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000"/>
                                        <p:tgtEl>
                                          <p:spTgt spid="7170"/>
                                        </p:tgtEl>
                                      </p:cBhvr>
                                    </p:animEffect>
                                    <p:anim calcmode="lin" valueType="num">
                                      <p:cBhvr>
                                        <p:cTn id="8" dur="1000" fill="hold"/>
                                        <p:tgtEl>
                                          <p:spTgt spid="7170"/>
                                        </p:tgtEl>
                                        <p:attrNameLst>
                                          <p:attrName>ppt_x</p:attrName>
                                        </p:attrNameLst>
                                      </p:cBhvr>
                                      <p:tavLst>
                                        <p:tav tm="0">
                                          <p:val>
                                            <p:strVal val="#ppt_x"/>
                                          </p:val>
                                        </p:tav>
                                        <p:tav tm="100000">
                                          <p:val>
                                            <p:strVal val="#ppt_x"/>
                                          </p:val>
                                        </p:tav>
                                      </p:tavLst>
                                    </p:anim>
                                    <p:anim calcmode="lin" valueType="num">
                                      <p:cBhvr>
                                        <p:cTn id="9" dur="1000" fill="hold"/>
                                        <p:tgtEl>
                                          <p:spTgt spid="717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10172" y="1268760"/>
            <a:ext cx="7434236" cy="5262979"/>
          </a:xfrm>
          <a:prstGeom prst="rect">
            <a:avLst/>
          </a:prstGeom>
          <a:noFill/>
        </p:spPr>
        <p:txBody>
          <a:bodyPr wrap="square" rtlCol="0">
            <a:spAutoFit/>
          </a:bodyPr>
          <a:lstStyle/>
          <a:p>
            <a:pPr algn="ctr">
              <a:lnSpc>
                <a:spcPct val="150000"/>
              </a:lnSpc>
            </a:pPr>
            <a:r>
              <a:rPr lang="zh-CN" altLang="en-US" sz="3200" b="1" dirty="0" smtClean="0">
                <a:solidFill>
                  <a:srgbClr val="FF0000"/>
                </a:solidFill>
                <a:latin typeface="楷体" panose="02010609060101010101" pitchFamily="49" charset="-122"/>
                <a:ea typeface="楷体" panose="02010609060101010101" pitchFamily="49" charset="-122"/>
              </a:rPr>
              <a:t>描写童真童趣的古诗</a:t>
            </a:r>
            <a:r>
              <a:rPr lang="zh-CN" altLang="en-US" sz="3200" dirty="0" smtClean="0">
                <a:latin typeface="楷体" panose="02010609060101010101" pitchFamily="49" charset="-122"/>
                <a:ea typeface="楷体" panose="02010609060101010101" pitchFamily="49" charset="-122"/>
              </a:rPr>
              <a:t>   </a:t>
            </a:r>
            <a:endParaRPr lang="en-US" altLang="zh-CN" sz="3200" dirty="0" smtClean="0">
              <a:latin typeface="楷体" panose="02010609060101010101" pitchFamily="49" charset="-122"/>
              <a:ea typeface="楷体" panose="02010609060101010101" pitchFamily="49" charset="-122"/>
            </a:endParaRPr>
          </a:p>
          <a:p>
            <a:pPr algn="ctr">
              <a:lnSpc>
                <a:spcPct val="150000"/>
              </a:lnSpc>
            </a:pPr>
            <a:r>
              <a:rPr lang="en-US" altLang="zh-CN" sz="3200" dirty="0" smtClean="0">
                <a:latin typeface="楷体" panose="02010609060101010101" pitchFamily="49" charset="-122"/>
                <a:ea typeface="楷体" panose="02010609060101010101" pitchFamily="49" charset="-122"/>
              </a:rPr>
              <a:t>《</a:t>
            </a:r>
            <a:r>
              <a:rPr lang="zh-CN" altLang="en-US" sz="3200" dirty="0" smtClean="0">
                <a:latin typeface="楷体" panose="02010609060101010101" pitchFamily="49" charset="-122"/>
                <a:ea typeface="楷体" panose="02010609060101010101" pitchFamily="49" charset="-122"/>
              </a:rPr>
              <a:t>池上</a:t>
            </a:r>
            <a:r>
              <a:rPr lang="en-US" altLang="zh-CN" sz="3200" dirty="0" smtClean="0">
                <a:latin typeface="楷体" panose="02010609060101010101" pitchFamily="49" charset="-122"/>
                <a:ea typeface="楷体" panose="02010609060101010101" pitchFamily="49" charset="-122"/>
              </a:rPr>
              <a:t>》</a:t>
            </a:r>
            <a:endParaRPr lang="en-US" altLang="zh-CN" sz="3200" dirty="0" smtClean="0">
              <a:latin typeface="楷体" panose="02010609060101010101" pitchFamily="49" charset="-122"/>
              <a:ea typeface="楷体" panose="02010609060101010101" pitchFamily="49" charset="-122"/>
            </a:endParaRPr>
          </a:p>
          <a:p>
            <a:pPr algn="ctr">
              <a:lnSpc>
                <a:spcPct val="150000"/>
              </a:lnSpc>
            </a:pPr>
            <a:r>
              <a:rPr lang="zh-CN" altLang="en-US" sz="3200" dirty="0" smtClean="0">
                <a:latin typeface="楷体" panose="02010609060101010101" pitchFamily="49" charset="-122"/>
                <a:ea typeface="楷体" panose="02010609060101010101" pitchFamily="49" charset="-122"/>
              </a:rPr>
              <a:t>唐</a:t>
            </a:r>
            <a:r>
              <a:rPr lang="en-US" altLang="zh-CN" sz="3200" dirty="0" smtClean="0">
                <a:latin typeface="楷体" panose="02010609060101010101" pitchFamily="49" charset="-122"/>
                <a:ea typeface="楷体" panose="02010609060101010101" pitchFamily="49" charset="-122"/>
              </a:rPr>
              <a:t>·</a:t>
            </a:r>
            <a:r>
              <a:rPr lang="zh-CN" altLang="en-US" sz="3200" dirty="0" smtClean="0">
                <a:latin typeface="楷体" panose="02010609060101010101" pitchFamily="49" charset="-122"/>
                <a:ea typeface="楷体" panose="02010609060101010101" pitchFamily="49" charset="-122"/>
              </a:rPr>
              <a:t>白居易</a:t>
            </a:r>
            <a:endParaRPr lang="en-US" altLang="zh-CN" sz="3200" dirty="0" smtClean="0">
              <a:latin typeface="楷体" panose="02010609060101010101" pitchFamily="49" charset="-122"/>
              <a:ea typeface="楷体" panose="02010609060101010101" pitchFamily="49" charset="-122"/>
            </a:endParaRPr>
          </a:p>
          <a:p>
            <a:pPr algn="ctr">
              <a:lnSpc>
                <a:spcPct val="150000"/>
              </a:lnSpc>
            </a:pPr>
            <a:r>
              <a:rPr lang="zh-CN" altLang="en-US" sz="3200" dirty="0" smtClean="0">
                <a:latin typeface="楷体" panose="02010609060101010101" pitchFamily="49" charset="-122"/>
                <a:ea typeface="楷体" panose="02010609060101010101" pitchFamily="49" charset="-122"/>
              </a:rPr>
              <a:t>小娃撑小艇，</a:t>
            </a:r>
            <a:endParaRPr lang="en-US" altLang="zh-CN" sz="3200" dirty="0" smtClean="0">
              <a:latin typeface="楷体" panose="02010609060101010101" pitchFamily="49" charset="-122"/>
              <a:ea typeface="楷体" panose="02010609060101010101" pitchFamily="49" charset="-122"/>
            </a:endParaRPr>
          </a:p>
          <a:p>
            <a:pPr algn="ctr">
              <a:lnSpc>
                <a:spcPct val="150000"/>
              </a:lnSpc>
            </a:pPr>
            <a:r>
              <a:rPr lang="zh-CN" altLang="en-US" sz="3200" dirty="0" smtClean="0">
                <a:latin typeface="楷体" panose="02010609060101010101" pitchFamily="49" charset="-122"/>
                <a:ea typeface="楷体" panose="02010609060101010101" pitchFamily="49" charset="-122"/>
              </a:rPr>
              <a:t>偷采白莲回。</a:t>
            </a:r>
            <a:endParaRPr lang="en-US" altLang="zh-CN" sz="3200" dirty="0" smtClean="0">
              <a:latin typeface="楷体" panose="02010609060101010101" pitchFamily="49" charset="-122"/>
              <a:ea typeface="楷体" panose="02010609060101010101" pitchFamily="49" charset="-122"/>
            </a:endParaRPr>
          </a:p>
          <a:p>
            <a:pPr algn="ctr">
              <a:lnSpc>
                <a:spcPct val="150000"/>
              </a:lnSpc>
            </a:pPr>
            <a:r>
              <a:rPr lang="zh-CN" altLang="en-US" sz="3200" dirty="0" smtClean="0">
                <a:latin typeface="楷体" panose="02010609060101010101" pitchFamily="49" charset="-122"/>
                <a:ea typeface="楷体" panose="02010609060101010101" pitchFamily="49" charset="-122"/>
              </a:rPr>
              <a:t>不解藏踪迹，</a:t>
            </a:r>
            <a:endParaRPr lang="en-US" altLang="zh-CN" sz="3200" dirty="0" smtClean="0">
              <a:latin typeface="楷体" panose="02010609060101010101" pitchFamily="49" charset="-122"/>
              <a:ea typeface="楷体" panose="02010609060101010101" pitchFamily="49" charset="-122"/>
            </a:endParaRPr>
          </a:p>
          <a:p>
            <a:pPr algn="ctr">
              <a:lnSpc>
                <a:spcPct val="150000"/>
              </a:lnSpc>
            </a:pPr>
            <a:r>
              <a:rPr lang="zh-CN" altLang="en-US" sz="3200" dirty="0" smtClean="0">
                <a:latin typeface="楷体" panose="02010609060101010101" pitchFamily="49" charset="-122"/>
                <a:ea typeface="楷体" panose="02010609060101010101" pitchFamily="49" charset="-122"/>
              </a:rPr>
              <a:t>浮萍一道开。</a:t>
            </a:r>
            <a:endParaRPr lang="zh-CN" altLang="en-US" sz="32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1" cstate="print"/>
          <a:srcRect r="72971"/>
          <a:stretch>
            <a:fillRect/>
          </a:stretch>
        </p:blipFill>
        <p:spPr bwMode="auto">
          <a:xfrm>
            <a:off x="5326952" y="6069733"/>
            <a:ext cx="1624013" cy="1543050"/>
          </a:xfrm>
          <a:prstGeom prst="rect">
            <a:avLst/>
          </a:prstGeom>
          <a:noFill/>
          <a:ln w="9525">
            <a:noFill/>
            <a:miter lim="800000"/>
            <a:headEnd/>
            <a:tailEnd/>
          </a:ln>
        </p:spPr>
      </p:pic>
      <p:pic>
        <p:nvPicPr>
          <p:cNvPr id="5" name="图片 12"/>
          <p:cNvPicPr>
            <a:picLocks noChangeAspect="1"/>
          </p:cNvPicPr>
          <p:nvPr/>
        </p:nvPicPr>
        <p:blipFill>
          <a:blip r:embed="rId2" cstate="print"/>
          <a:srcRect r="72971"/>
          <a:stretch>
            <a:fillRect/>
          </a:stretch>
        </p:blipFill>
        <p:spPr bwMode="auto">
          <a:xfrm>
            <a:off x="1734912" y="6206950"/>
            <a:ext cx="1265237" cy="1200150"/>
          </a:xfrm>
          <a:prstGeom prst="rect">
            <a:avLst/>
          </a:prstGeom>
          <a:noFill/>
          <a:ln w="9525">
            <a:noFill/>
            <a:miter lim="800000"/>
            <a:headEnd/>
            <a:tailEnd/>
          </a:ln>
        </p:spPr>
      </p:pic>
      <p:pic>
        <p:nvPicPr>
          <p:cNvPr id="7" name="图片 7"/>
          <p:cNvPicPr>
            <a:picLocks noChangeAspect="1"/>
          </p:cNvPicPr>
          <p:nvPr/>
        </p:nvPicPr>
        <p:blipFill>
          <a:blip r:embed="rId3" cstate="print"/>
          <a:srcRect/>
          <a:stretch>
            <a:fillRect/>
          </a:stretch>
        </p:blipFill>
        <p:spPr bwMode="auto">
          <a:xfrm>
            <a:off x="1137540" y="6346650"/>
            <a:ext cx="539750" cy="460375"/>
          </a:xfrm>
          <a:prstGeom prst="rect">
            <a:avLst/>
          </a:prstGeom>
          <a:noFill/>
          <a:ln w="9525">
            <a:noFill/>
            <a:miter lim="800000"/>
            <a:headEnd/>
            <a:tailEnd/>
          </a:ln>
        </p:spPr>
      </p:pic>
      <p:pic>
        <p:nvPicPr>
          <p:cNvPr id="9" name="图片 8"/>
          <p:cNvPicPr>
            <a:picLocks noChangeAspect="1"/>
          </p:cNvPicPr>
          <p:nvPr/>
        </p:nvPicPr>
        <p:blipFill>
          <a:blip r:embed="rId4" cstate="print"/>
          <a:srcRect/>
          <a:stretch>
            <a:fillRect/>
          </a:stretch>
        </p:blipFill>
        <p:spPr bwMode="auto">
          <a:xfrm>
            <a:off x="6865240" y="6404240"/>
            <a:ext cx="720725" cy="477838"/>
          </a:xfrm>
          <a:prstGeom prst="rect">
            <a:avLst/>
          </a:prstGeom>
          <a:noFill/>
          <a:ln w="9525">
            <a:noFill/>
            <a:miter lim="800000"/>
            <a:headEnd/>
            <a:tailEnd/>
          </a:ln>
        </p:spPr>
      </p:pic>
      <p:sp>
        <p:nvSpPr>
          <p:cNvPr id="12" name="对角圆角矩形 1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拓展延伸</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10172" y="1268760"/>
            <a:ext cx="7434236" cy="5262979"/>
          </a:xfrm>
          <a:prstGeom prst="rect">
            <a:avLst/>
          </a:prstGeom>
          <a:noFill/>
        </p:spPr>
        <p:txBody>
          <a:bodyPr wrap="square" rtlCol="0">
            <a:spAutoFit/>
          </a:bodyPr>
          <a:lstStyle/>
          <a:p>
            <a:pPr algn="ctr">
              <a:lnSpc>
                <a:spcPct val="150000"/>
              </a:lnSpc>
            </a:pPr>
            <a:r>
              <a:rPr lang="zh-CN" altLang="en-US" sz="3200" b="1" dirty="0" smtClean="0">
                <a:solidFill>
                  <a:srgbClr val="FF0000"/>
                </a:solidFill>
                <a:latin typeface="楷体" panose="02010609060101010101" pitchFamily="49" charset="-122"/>
                <a:ea typeface="楷体" panose="02010609060101010101" pitchFamily="49" charset="-122"/>
              </a:rPr>
              <a:t>描写童真童趣的古诗</a:t>
            </a:r>
            <a:r>
              <a:rPr lang="zh-CN" altLang="en-US" sz="3200" dirty="0" smtClean="0">
                <a:latin typeface="楷体" panose="02010609060101010101" pitchFamily="49" charset="-122"/>
                <a:ea typeface="楷体" panose="02010609060101010101" pitchFamily="49" charset="-122"/>
              </a:rPr>
              <a:t>   </a:t>
            </a:r>
            <a:endParaRPr lang="en-US" altLang="zh-CN" sz="3200" dirty="0" smtClean="0">
              <a:latin typeface="楷体" panose="02010609060101010101" pitchFamily="49" charset="-122"/>
              <a:ea typeface="楷体" panose="02010609060101010101" pitchFamily="49" charset="-122"/>
            </a:endParaRPr>
          </a:p>
          <a:p>
            <a:pPr algn="ctr">
              <a:lnSpc>
                <a:spcPct val="150000"/>
              </a:lnSpc>
            </a:pPr>
            <a:r>
              <a:rPr lang="en-US" altLang="zh-CN" sz="3200" dirty="0" smtClean="0">
                <a:latin typeface="楷体" panose="02010609060101010101" pitchFamily="49" charset="-122"/>
                <a:ea typeface="楷体" panose="02010609060101010101" pitchFamily="49" charset="-122"/>
              </a:rPr>
              <a:t>《</a:t>
            </a:r>
            <a:r>
              <a:rPr lang="zh-CN" altLang="en-US" sz="3200" dirty="0" smtClean="0">
                <a:latin typeface="楷体" panose="02010609060101010101" pitchFamily="49" charset="-122"/>
                <a:ea typeface="楷体" panose="02010609060101010101" pitchFamily="49" charset="-122"/>
              </a:rPr>
              <a:t>舟过仁安</a:t>
            </a:r>
            <a:r>
              <a:rPr lang="en-US" altLang="zh-CN" sz="3200" dirty="0" smtClean="0">
                <a:latin typeface="楷体" panose="02010609060101010101" pitchFamily="49" charset="-122"/>
                <a:ea typeface="楷体" panose="02010609060101010101" pitchFamily="49" charset="-122"/>
              </a:rPr>
              <a:t>》</a:t>
            </a:r>
            <a:endParaRPr lang="en-US" altLang="zh-CN" sz="3200" dirty="0" smtClean="0">
              <a:latin typeface="楷体" panose="02010609060101010101" pitchFamily="49" charset="-122"/>
              <a:ea typeface="楷体" panose="02010609060101010101" pitchFamily="49" charset="-122"/>
            </a:endParaRPr>
          </a:p>
          <a:p>
            <a:pPr algn="ctr">
              <a:lnSpc>
                <a:spcPct val="150000"/>
              </a:lnSpc>
            </a:pPr>
            <a:r>
              <a:rPr lang="zh-CN" altLang="en-US" sz="3200" dirty="0" smtClean="0">
                <a:latin typeface="楷体" panose="02010609060101010101" pitchFamily="49" charset="-122"/>
                <a:ea typeface="楷体" panose="02010609060101010101" pitchFamily="49" charset="-122"/>
              </a:rPr>
              <a:t>宋</a:t>
            </a:r>
            <a:r>
              <a:rPr lang="en-US" altLang="zh-CN" sz="3200" dirty="0" smtClean="0">
                <a:latin typeface="楷体" panose="02010609060101010101" pitchFamily="49" charset="-122"/>
                <a:ea typeface="楷体" panose="02010609060101010101" pitchFamily="49" charset="-122"/>
              </a:rPr>
              <a:t>·</a:t>
            </a:r>
            <a:r>
              <a:rPr lang="zh-CN" altLang="en-US" sz="3200" dirty="0" smtClean="0">
                <a:latin typeface="楷体" panose="02010609060101010101" pitchFamily="49" charset="-122"/>
                <a:ea typeface="楷体" panose="02010609060101010101" pitchFamily="49" charset="-122"/>
              </a:rPr>
              <a:t>杨万里</a:t>
            </a:r>
            <a:endParaRPr lang="en-US" altLang="zh-CN" sz="3200" dirty="0" smtClean="0">
              <a:latin typeface="楷体" panose="02010609060101010101" pitchFamily="49" charset="-122"/>
              <a:ea typeface="楷体" panose="02010609060101010101" pitchFamily="49" charset="-122"/>
            </a:endParaRPr>
          </a:p>
          <a:p>
            <a:pPr algn="ctr">
              <a:lnSpc>
                <a:spcPct val="150000"/>
              </a:lnSpc>
            </a:pPr>
            <a:r>
              <a:rPr lang="zh-CN" altLang="en-US" sz="3200" dirty="0" smtClean="0">
                <a:latin typeface="楷体" panose="02010609060101010101" pitchFamily="49" charset="-122"/>
                <a:ea typeface="楷体" panose="02010609060101010101" pitchFamily="49" charset="-122"/>
              </a:rPr>
              <a:t>一叶渔船两小童，</a:t>
            </a:r>
            <a:endParaRPr lang="en-US" altLang="zh-CN" sz="3200" dirty="0" smtClean="0">
              <a:latin typeface="楷体" panose="02010609060101010101" pitchFamily="49" charset="-122"/>
              <a:ea typeface="楷体" panose="02010609060101010101" pitchFamily="49" charset="-122"/>
            </a:endParaRPr>
          </a:p>
          <a:p>
            <a:pPr algn="ctr">
              <a:lnSpc>
                <a:spcPct val="150000"/>
              </a:lnSpc>
            </a:pPr>
            <a:r>
              <a:rPr lang="zh-CN" altLang="en-US" sz="3200" dirty="0" smtClean="0">
                <a:latin typeface="楷体" panose="02010609060101010101" pitchFamily="49" charset="-122"/>
                <a:ea typeface="楷体" panose="02010609060101010101" pitchFamily="49" charset="-122"/>
              </a:rPr>
              <a:t>收篙停棹坐船中。</a:t>
            </a:r>
            <a:endParaRPr lang="en-US" altLang="zh-CN" sz="3200" dirty="0" smtClean="0">
              <a:latin typeface="楷体" panose="02010609060101010101" pitchFamily="49" charset="-122"/>
              <a:ea typeface="楷体" panose="02010609060101010101" pitchFamily="49" charset="-122"/>
            </a:endParaRPr>
          </a:p>
          <a:p>
            <a:pPr algn="ctr">
              <a:lnSpc>
                <a:spcPct val="150000"/>
              </a:lnSpc>
            </a:pPr>
            <a:r>
              <a:rPr lang="zh-CN" altLang="en-US" sz="3200" dirty="0" smtClean="0">
                <a:latin typeface="楷体" panose="02010609060101010101" pitchFamily="49" charset="-122"/>
                <a:ea typeface="楷体" panose="02010609060101010101" pitchFamily="49" charset="-122"/>
              </a:rPr>
              <a:t>怪生无雨都张伞，</a:t>
            </a:r>
            <a:endParaRPr lang="en-US" altLang="zh-CN" sz="3200" dirty="0" smtClean="0">
              <a:latin typeface="楷体" panose="02010609060101010101" pitchFamily="49" charset="-122"/>
              <a:ea typeface="楷体" panose="02010609060101010101" pitchFamily="49" charset="-122"/>
            </a:endParaRPr>
          </a:p>
          <a:p>
            <a:pPr algn="ctr">
              <a:lnSpc>
                <a:spcPct val="150000"/>
              </a:lnSpc>
            </a:pPr>
            <a:r>
              <a:rPr lang="zh-CN" altLang="en-US" sz="3200" dirty="0" smtClean="0">
                <a:latin typeface="楷体" panose="02010609060101010101" pitchFamily="49" charset="-122"/>
                <a:ea typeface="楷体" panose="02010609060101010101" pitchFamily="49" charset="-122"/>
              </a:rPr>
              <a:t>不是遮头是使风。</a:t>
            </a:r>
            <a:endParaRPr lang="zh-CN" altLang="en-US" sz="32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1" cstate="print"/>
          <a:srcRect r="72971"/>
          <a:stretch>
            <a:fillRect/>
          </a:stretch>
        </p:blipFill>
        <p:spPr bwMode="auto">
          <a:xfrm>
            <a:off x="5326952" y="6069733"/>
            <a:ext cx="1624013" cy="1543050"/>
          </a:xfrm>
          <a:prstGeom prst="rect">
            <a:avLst/>
          </a:prstGeom>
          <a:noFill/>
          <a:ln w="9525">
            <a:noFill/>
            <a:miter lim="800000"/>
            <a:headEnd/>
            <a:tailEnd/>
          </a:ln>
        </p:spPr>
      </p:pic>
      <p:pic>
        <p:nvPicPr>
          <p:cNvPr id="5" name="图片 12"/>
          <p:cNvPicPr>
            <a:picLocks noChangeAspect="1"/>
          </p:cNvPicPr>
          <p:nvPr/>
        </p:nvPicPr>
        <p:blipFill>
          <a:blip r:embed="rId2" cstate="print"/>
          <a:srcRect r="72971"/>
          <a:stretch>
            <a:fillRect/>
          </a:stretch>
        </p:blipFill>
        <p:spPr bwMode="auto">
          <a:xfrm>
            <a:off x="1734912" y="6206950"/>
            <a:ext cx="1265237" cy="1200150"/>
          </a:xfrm>
          <a:prstGeom prst="rect">
            <a:avLst/>
          </a:prstGeom>
          <a:noFill/>
          <a:ln w="9525">
            <a:noFill/>
            <a:miter lim="800000"/>
            <a:headEnd/>
            <a:tailEnd/>
          </a:ln>
        </p:spPr>
      </p:pic>
      <p:pic>
        <p:nvPicPr>
          <p:cNvPr id="7" name="图片 7"/>
          <p:cNvPicPr>
            <a:picLocks noChangeAspect="1"/>
          </p:cNvPicPr>
          <p:nvPr/>
        </p:nvPicPr>
        <p:blipFill>
          <a:blip r:embed="rId3" cstate="print"/>
          <a:srcRect/>
          <a:stretch>
            <a:fillRect/>
          </a:stretch>
        </p:blipFill>
        <p:spPr bwMode="auto">
          <a:xfrm>
            <a:off x="1137540" y="6346650"/>
            <a:ext cx="539750" cy="460375"/>
          </a:xfrm>
          <a:prstGeom prst="rect">
            <a:avLst/>
          </a:prstGeom>
          <a:noFill/>
          <a:ln w="9525">
            <a:noFill/>
            <a:miter lim="800000"/>
            <a:headEnd/>
            <a:tailEnd/>
          </a:ln>
        </p:spPr>
      </p:pic>
      <p:pic>
        <p:nvPicPr>
          <p:cNvPr id="9" name="图片 8"/>
          <p:cNvPicPr>
            <a:picLocks noChangeAspect="1"/>
          </p:cNvPicPr>
          <p:nvPr/>
        </p:nvPicPr>
        <p:blipFill>
          <a:blip r:embed="rId4" cstate="print"/>
          <a:srcRect/>
          <a:stretch>
            <a:fillRect/>
          </a:stretch>
        </p:blipFill>
        <p:spPr bwMode="auto">
          <a:xfrm>
            <a:off x="6865240" y="6404240"/>
            <a:ext cx="720725" cy="477838"/>
          </a:xfrm>
          <a:prstGeom prst="rect">
            <a:avLst/>
          </a:prstGeom>
          <a:noFill/>
          <a:ln w="9525">
            <a:noFill/>
            <a:miter lim="800000"/>
            <a:headEnd/>
            <a:tailEnd/>
          </a:ln>
        </p:spPr>
      </p:pic>
      <p:sp>
        <p:nvSpPr>
          <p:cNvPr id="12" name="对角圆角矩形 1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拓展延伸</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7915" y="1233333"/>
            <a:ext cx="8293466" cy="4247317"/>
          </a:xfrm>
          <a:prstGeom prst="rect">
            <a:avLst/>
          </a:prstGeom>
          <a:noFill/>
        </p:spPr>
        <p:txBody>
          <a:bodyPr wrap="square" rtlCol="0">
            <a:spAutoFit/>
          </a:bodyPr>
          <a:lstStyle/>
          <a:p>
            <a:pPr>
              <a:lnSpc>
                <a:spcPct val="150000"/>
              </a:lnSpc>
            </a:pPr>
            <a:r>
              <a:rPr lang="zh-CN" altLang="en-US" sz="3600" dirty="0" smtClean="0"/>
              <a:t>　</a:t>
            </a:r>
            <a:r>
              <a:rPr lang="en-US" altLang="zh-CN" sz="3600" dirty="0" smtClean="0"/>
              <a:t>1.</a:t>
            </a:r>
            <a:r>
              <a:rPr lang="zh-CN" altLang="en-US" sz="3600" dirty="0" smtClean="0"/>
              <a:t>比一比，再组词。</a:t>
            </a:r>
            <a:endParaRPr lang="en-US" altLang="zh-CN" sz="3600" dirty="0" smtClean="0"/>
          </a:p>
          <a:p>
            <a:pPr>
              <a:lnSpc>
                <a:spcPct val="150000"/>
              </a:lnSpc>
            </a:pPr>
            <a:r>
              <a:rPr lang="en-US" altLang="zh-CN" sz="3600" b="1" dirty="0">
                <a:latin typeface="楷体" panose="02010609060101010101" pitchFamily="49" charset="-122"/>
                <a:ea typeface="楷体" panose="02010609060101010101" pitchFamily="49" charset="-122"/>
              </a:rPr>
              <a:t> </a:t>
            </a:r>
            <a:r>
              <a:rPr lang="en-US" altLang="zh-CN" sz="3600" b="1" dirty="0" smtClean="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伞（    ）便（    ）</a:t>
            </a:r>
            <a:endParaRPr lang="en-US" altLang="zh-CN" sz="3600" b="1" dirty="0" smtClean="0">
              <a:latin typeface="楷体" panose="02010609060101010101" pitchFamily="49" charset="-122"/>
              <a:ea typeface="楷体" panose="02010609060101010101" pitchFamily="49" charset="-122"/>
            </a:endParaRPr>
          </a:p>
          <a:p>
            <a:pPr>
              <a:lnSpc>
                <a:spcPct val="150000"/>
              </a:lnSpc>
            </a:pP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命（　　）使（</a:t>
            </a:r>
            <a:r>
              <a:rPr lang="zh-CN" altLang="en-US" sz="3600" b="1" dirty="0">
                <a:latin typeface="楷体" panose="02010609060101010101" pitchFamily="49" charset="-122"/>
                <a:ea typeface="楷体" panose="02010609060101010101" pitchFamily="49" charset="-122"/>
              </a:rPr>
              <a:t>　　）</a:t>
            </a:r>
            <a:endParaRPr lang="zh-CN" altLang="en-US" sz="3600" b="1" dirty="0">
              <a:latin typeface="楷体" panose="02010609060101010101" pitchFamily="49" charset="-122"/>
              <a:ea typeface="楷体" panose="02010609060101010101" pitchFamily="49" charset="-122"/>
            </a:endParaRPr>
          </a:p>
          <a:p>
            <a:pPr>
              <a:lnSpc>
                <a:spcPct val="150000"/>
              </a:lnSpc>
            </a:pP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母（</a:t>
            </a: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）抬（</a:t>
            </a:r>
            <a:r>
              <a:rPr lang="zh-CN" altLang="en-US" sz="3600" b="1" dirty="0">
                <a:latin typeface="楷体" panose="02010609060101010101" pitchFamily="49" charset="-122"/>
                <a:ea typeface="楷体" panose="02010609060101010101" pitchFamily="49" charset="-122"/>
              </a:rPr>
              <a:t>　　）</a:t>
            </a:r>
            <a:endParaRPr lang="zh-CN" altLang="en-US" sz="3600" b="1" dirty="0">
              <a:latin typeface="楷体" panose="02010609060101010101" pitchFamily="49" charset="-122"/>
              <a:ea typeface="楷体" panose="02010609060101010101" pitchFamily="49" charset="-122"/>
            </a:endParaRPr>
          </a:p>
          <a:p>
            <a:pPr>
              <a:lnSpc>
                <a:spcPct val="150000"/>
              </a:lnSpc>
            </a:pP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每（</a:t>
            </a: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）治（</a:t>
            </a: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a:t>
            </a:r>
            <a:endParaRPr lang="zh-CN" altLang="en-US" sz="3600" b="1"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1" cstate="print"/>
          <a:srcRect r="72971"/>
          <a:stretch>
            <a:fillRect/>
          </a:stretch>
        </p:blipFill>
        <p:spPr bwMode="auto">
          <a:xfrm>
            <a:off x="6295338" y="6040721"/>
            <a:ext cx="1624013" cy="1543050"/>
          </a:xfrm>
          <a:prstGeom prst="rect">
            <a:avLst/>
          </a:prstGeom>
          <a:noFill/>
          <a:ln w="9525">
            <a:noFill/>
            <a:miter lim="800000"/>
            <a:headEnd/>
            <a:tailEnd/>
          </a:ln>
        </p:spPr>
      </p:pic>
      <p:pic>
        <p:nvPicPr>
          <p:cNvPr id="5" name="图片 12"/>
          <p:cNvPicPr>
            <a:picLocks noChangeAspect="1"/>
          </p:cNvPicPr>
          <p:nvPr/>
        </p:nvPicPr>
        <p:blipFill>
          <a:blip r:embed="rId2" cstate="print"/>
          <a:srcRect r="72971"/>
          <a:stretch>
            <a:fillRect/>
          </a:stretch>
        </p:blipFill>
        <p:spPr bwMode="auto">
          <a:xfrm>
            <a:off x="763156" y="6257925"/>
            <a:ext cx="1265237" cy="1200150"/>
          </a:xfrm>
          <a:prstGeom prst="rect">
            <a:avLst/>
          </a:prstGeom>
          <a:noFill/>
          <a:ln w="9525">
            <a:noFill/>
            <a:miter lim="800000"/>
            <a:headEnd/>
            <a:tailEnd/>
          </a:ln>
        </p:spPr>
      </p:pic>
      <p:pic>
        <p:nvPicPr>
          <p:cNvPr id="7" name="图片 7"/>
          <p:cNvPicPr>
            <a:picLocks noChangeAspect="1"/>
          </p:cNvPicPr>
          <p:nvPr/>
        </p:nvPicPr>
        <p:blipFill>
          <a:blip r:embed="rId3" cstate="print"/>
          <a:srcRect/>
          <a:stretch>
            <a:fillRect/>
          </a:stretch>
        </p:blipFill>
        <p:spPr bwMode="auto">
          <a:xfrm>
            <a:off x="327915" y="6386513"/>
            <a:ext cx="539750" cy="460375"/>
          </a:xfrm>
          <a:prstGeom prst="rect">
            <a:avLst/>
          </a:prstGeom>
          <a:noFill/>
          <a:ln w="9525">
            <a:noFill/>
            <a:miter lim="800000"/>
            <a:headEnd/>
            <a:tailEnd/>
          </a:ln>
        </p:spPr>
      </p:pic>
      <p:pic>
        <p:nvPicPr>
          <p:cNvPr id="9" name="图片 8"/>
          <p:cNvPicPr>
            <a:picLocks noChangeAspect="1"/>
          </p:cNvPicPr>
          <p:nvPr/>
        </p:nvPicPr>
        <p:blipFill>
          <a:blip r:embed="rId4" cstate="print"/>
          <a:srcRect/>
          <a:stretch>
            <a:fillRect/>
          </a:stretch>
        </p:blipFill>
        <p:spPr bwMode="auto">
          <a:xfrm>
            <a:off x="8172400" y="6381573"/>
            <a:ext cx="720725" cy="477838"/>
          </a:xfrm>
          <a:prstGeom prst="rect">
            <a:avLst/>
          </a:prstGeom>
          <a:noFill/>
          <a:ln w="9525">
            <a:noFill/>
            <a:miter lim="800000"/>
            <a:headEnd/>
            <a:tailEnd/>
          </a:ln>
        </p:spPr>
      </p:pic>
      <p:sp>
        <p:nvSpPr>
          <p:cNvPr id="10" name="云形标注 9"/>
          <p:cNvSpPr/>
          <p:nvPr/>
        </p:nvSpPr>
        <p:spPr>
          <a:xfrm>
            <a:off x="5331676" y="3356992"/>
            <a:ext cx="3325337" cy="1656184"/>
          </a:xfrm>
          <a:prstGeom prst="cloudCallout">
            <a:avLst>
              <a:gd name="adj1" fmla="val -24443"/>
              <a:gd name="adj2" fmla="val -73670"/>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400" dirty="0" smtClean="0">
                <a:latin typeface="楷体" panose="02010609060101010101" pitchFamily="49" charset="-122"/>
                <a:ea typeface="楷体" panose="02010609060101010101" pitchFamily="49" charset="-122"/>
              </a:rPr>
              <a:t>　　用</a:t>
            </a:r>
            <a:r>
              <a:rPr lang="zh-CN" altLang="en-US" sz="2400" dirty="0" smtClean="0">
                <a:solidFill>
                  <a:srgbClr val="FF0000"/>
                </a:solidFill>
                <a:latin typeface="楷体" panose="02010609060101010101" pitchFamily="49" charset="-122"/>
                <a:ea typeface="楷体" panose="02010609060101010101" pitchFamily="49" charset="-122"/>
              </a:rPr>
              <a:t>对比形近字的方法</a:t>
            </a:r>
            <a:r>
              <a:rPr lang="zh-CN" altLang="en-US" sz="2400" dirty="0" smtClean="0">
                <a:latin typeface="楷体" panose="02010609060101010101" pitchFamily="49" charset="-122"/>
                <a:ea typeface="楷体" panose="02010609060101010101" pitchFamily="49" charset="-122"/>
              </a:rPr>
              <a:t>可以巩固所学的生字。</a:t>
            </a:r>
            <a:endParaRPr lang="zh-CN" altLang="en-US" sz="2400" dirty="0">
              <a:latin typeface="楷体" panose="02010609060101010101" pitchFamily="49" charset="-122"/>
              <a:ea typeface="楷体" panose="02010609060101010101" pitchFamily="49" charset="-122"/>
            </a:endParaRPr>
          </a:p>
        </p:txBody>
      </p:sp>
      <p:grpSp>
        <p:nvGrpSpPr>
          <p:cNvPr id="2" name="组合 13"/>
          <p:cNvGrpSpPr/>
          <p:nvPr/>
        </p:nvGrpSpPr>
        <p:grpSpPr>
          <a:xfrm>
            <a:off x="6109154" y="2206653"/>
            <a:ext cx="1665879" cy="1227642"/>
            <a:chOff x="1835696" y="5616071"/>
            <a:chExt cx="1665879" cy="1227642"/>
          </a:xfrm>
        </p:grpSpPr>
        <p:pic>
          <p:nvPicPr>
            <p:cNvPr id="15" name="Picture 4"/>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11" name="TextBox 10"/>
          <p:cNvSpPr txBox="1"/>
          <p:nvPr/>
        </p:nvSpPr>
        <p:spPr>
          <a:xfrm>
            <a:off x="1735596" y="2996952"/>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生命</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7" name="TextBox 16"/>
          <p:cNvSpPr txBox="1"/>
          <p:nvPr/>
        </p:nvSpPr>
        <p:spPr>
          <a:xfrm>
            <a:off x="4067944" y="2966869"/>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使劲</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8" name="TextBox 17"/>
          <p:cNvSpPr txBox="1"/>
          <p:nvPr/>
        </p:nvSpPr>
        <p:spPr>
          <a:xfrm>
            <a:off x="1691680" y="3862939"/>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字母</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9" name="TextBox 18"/>
          <p:cNvSpPr txBox="1"/>
          <p:nvPr/>
        </p:nvSpPr>
        <p:spPr>
          <a:xfrm>
            <a:off x="4067944" y="3861047"/>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抬头</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20" name="TextBox 19"/>
          <p:cNvSpPr txBox="1"/>
          <p:nvPr/>
        </p:nvSpPr>
        <p:spPr>
          <a:xfrm>
            <a:off x="1691680" y="4612512"/>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每天</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21" name="TextBox 20"/>
          <p:cNvSpPr txBox="1"/>
          <p:nvPr/>
        </p:nvSpPr>
        <p:spPr>
          <a:xfrm>
            <a:off x="4103723" y="4640623"/>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治理</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22" name="对角圆角矩形 2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课堂作业</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pic>
        <p:nvPicPr>
          <p:cNvPr id="24" name="Picture 4" descr="F:\七彩课堂插图板式封面\排版用图标、页眉页脚\标题jpg\读读背背.jpg"/>
          <p:cNvPicPr>
            <a:picLocks noChangeAspect="1" noChangeArrowheads="1"/>
          </p:cNvPicPr>
          <p:nvPr/>
        </p:nvPicPr>
        <p:blipFill rotWithShape="1">
          <a:blip r:embed="rId7" cstate="print">
            <a:clrChange>
              <a:clrFrom>
                <a:srgbClr val="FFFFFE"/>
              </a:clrFrom>
              <a:clrTo>
                <a:srgbClr val="FFFFFE">
                  <a:alpha val="0"/>
                </a:srgbClr>
              </a:clrTo>
            </a:clrChange>
            <a:extLst>
              <a:ext uri="{28A0092B-C50C-407E-A947-70E740481C1C}">
                <a14:useLocalDpi xmlns:a14="http://schemas.microsoft.com/office/drawing/2010/main" val="0"/>
              </a:ext>
            </a:extLst>
          </a:blip>
          <a:srcRect l="19806" r="7809" b="7265"/>
          <a:stretch>
            <a:fillRect/>
          </a:stretch>
        </p:blipFill>
        <p:spPr bwMode="auto">
          <a:xfrm>
            <a:off x="5037656" y="4939097"/>
            <a:ext cx="1692174" cy="1516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p:cNvSpPr txBox="1"/>
          <p:nvPr/>
        </p:nvSpPr>
        <p:spPr>
          <a:xfrm>
            <a:off x="1735596" y="2205099"/>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雨伞</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26" name="TextBox 25"/>
          <p:cNvSpPr txBox="1"/>
          <p:nvPr/>
        </p:nvSpPr>
        <p:spPr>
          <a:xfrm>
            <a:off x="4067944" y="2151553"/>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方便</a:t>
            </a:r>
            <a:endParaRPr lang="zh-CN" altLang="en-US" sz="36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down)">
                                      <p:cBhvr>
                                        <p:cTn id="14" dur="580">
                                          <p:stCondLst>
                                            <p:cond delay="0"/>
                                          </p:stCondLst>
                                        </p:cTn>
                                        <p:tgtEl>
                                          <p:spTgt spid="10"/>
                                        </p:tgtEl>
                                      </p:cBhvr>
                                    </p:animEffect>
                                    <p:anim calcmode="lin" valueType="num">
                                      <p:cBhvr>
                                        <p:cTn id="15"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0" dur="26">
                                          <p:stCondLst>
                                            <p:cond delay="650"/>
                                          </p:stCondLst>
                                        </p:cTn>
                                        <p:tgtEl>
                                          <p:spTgt spid="10"/>
                                        </p:tgtEl>
                                      </p:cBhvr>
                                      <p:to x="100000" y="60000"/>
                                    </p:animScale>
                                    <p:animScale>
                                      <p:cBhvr>
                                        <p:cTn id="21" dur="166" decel="50000">
                                          <p:stCondLst>
                                            <p:cond delay="676"/>
                                          </p:stCondLst>
                                        </p:cTn>
                                        <p:tgtEl>
                                          <p:spTgt spid="10"/>
                                        </p:tgtEl>
                                      </p:cBhvr>
                                      <p:to x="100000" y="100000"/>
                                    </p:animScale>
                                    <p:animScale>
                                      <p:cBhvr>
                                        <p:cTn id="22" dur="26">
                                          <p:stCondLst>
                                            <p:cond delay="1312"/>
                                          </p:stCondLst>
                                        </p:cTn>
                                        <p:tgtEl>
                                          <p:spTgt spid="10"/>
                                        </p:tgtEl>
                                      </p:cBhvr>
                                      <p:to x="100000" y="80000"/>
                                    </p:animScale>
                                    <p:animScale>
                                      <p:cBhvr>
                                        <p:cTn id="23" dur="166" decel="50000">
                                          <p:stCondLst>
                                            <p:cond delay="1338"/>
                                          </p:stCondLst>
                                        </p:cTn>
                                        <p:tgtEl>
                                          <p:spTgt spid="10"/>
                                        </p:tgtEl>
                                      </p:cBhvr>
                                      <p:to x="100000" y="100000"/>
                                    </p:animScale>
                                    <p:animScale>
                                      <p:cBhvr>
                                        <p:cTn id="24" dur="26">
                                          <p:stCondLst>
                                            <p:cond delay="1642"/>
                                          </p:stCondLst>
                                        </p:cTn>
                                        <p:tgtEl>
                                          <p:spTgt spid="10"/>
                                        </p:tgtEl>
                                      </p:cBhvr>
                                      <p:to x="100000" y="90000"/>
                                    </p:animScale>
                                    <p:animScale>
                                      <p:cBhvr>
                                        <p:cTn id="25" dur="166" decel="50000">
                                          <p:stCondLst>
                                            <p:cond delay="1668"/>
                                          </p:stCondLst>
                                        </p:cTn>
                                        <p:tgtEl>
                                          <p:spTgt spid="10"/>
                                        </p:tgtEl>
                                      </p:cBhvr>
                                      <p:to x="100000" y="100000"/>
                                    </p:animScale>
                                    <p:animScale>
                                      <p:cBhvr>
                                        <p:cTn id="26" dur="26">
                                          <p:stCondLst>
                                            <p:cond delay="1808"/>
                                          </p:stCondLst>
                                        </p:cTn>
                                        <p:tgtEl>
                                          <p:spTgt spid="10"/>
                                        </p:tgtEl>
                                      </p:cBhvr>
                                      <p:to x="100000" y="95000"/>
                                    </p:animScale>
                                    <p:animScale>
                                      <p:cBhvr>
                                        <p:cTn id="27" dur="166" decel="50000">
                                          <p:stCondLst>
                                            <p:cond delay="1834"/>
                                          </p:stCondLst>
                                        </p:cTn>
                                        <p:tgtEl>
                                          <p:spTgt spid="10"/>
                                        </p:tgtEl>
                                      </p:cBhvr>
                                      <p:to x="100000" y="100000"/>
                                    </p:animScale>
                                  </p:childTnLst>
                                </p:cTn>
                              </p:par>
                              <p:par>
                                <p:cTn id="28" presetID="26" presetClass="entr" presetSubtype="0" fill="hold"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down)">
                                      <p:cBhvr>
                                        <p:cTn id="30" dur="580">
                                          <p:stCondLst>
                                            <p:cond delay="0"/>
                                          </p:stCondLst>
                                        </p:cTn>
                                        <p:tgtEl>
                                          <p:spTgt spid="2"/>
                                        </p:tgtEl>
                                      </p:cBhvr>
                                    </p:animEffect>
                                    <p:anim calcmode="lin" valueType="num">
                                      <p:cBhvr>
                                        <p:cTn id="31"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36" dur="26">
                                          <p:stCondLst>
                                            <p:cond delay="650"/>
                                          </p:stCondLst>
                                        </p:cTn>
                                        <p:tgtEl>
                                          <p:spTgt spid="2"/>
                                        </p:tgtEl>
                                      </p:cBhvr>
                                      <p:to x="100000" y="60000"/>
                                    </p:animScale>
                                    <p:animScale>
                                      <p:cBhvr>
                                        <p:cTn id="37" dur="166" decel="50000">
                                          <p:stCondLst>
                                            <p:cond delay="676"/>
                                          </p:stCondLst>
                                        </p:cTn>
                                        <p:tgtEl>
                                          <p:spTgt spid="2"/>
                                        </p:tgtEl>
                                      </p:cBhvr>
                                      <p:to x="100000" y="100000"/>
                                    </p:animScale>
                                    <p:animScale>
                                      <p:cBhvr>
                                        <p:cTn id="38" dur="26">
                                          <p:stCondLst>
                                            <p:cond delay="1312"/>
                                          </p:stCondLst>
                                        </p:cTn>
                                        <p:tgtEl>
                                          <p:spTgt spid="2"/>
                                        </p:tgtEl>
                                      </p:cBhvr>
                                      <p:to x="100000" y="80000"/>
                                    </p:animScale>
                                    <p:animScale>
                                      <p:cBhvr>
                                        <p:cTn id="39" dur="166" decel="50000">
                                          <p:stCondLst>
                                            <p:cond delay="1338"/>
                                          </p:stCondLst>
                                        </p:cTn>
                                        <p:tgtEl>
                                          <p:spTgt spid="2"/>
                                        </p:tgtEl>
                                      </p:cBhvr>
                                      <p:to x="100000" y="100000"/>
                                    </p:animScale>
                                    <p:animScale>
                                      <p:cBhvr>
                                        <p:cTn id="40" dur="26">
                                          <p:stCondLst>
                                            <p:cond delay="1642"/>
                                          </p:stCondLst>
                                        </p:cTn>
                                        <p:tgtEl>
                                          <p:spTgt spid="2"/>
                                        </p:tgtEl>
                                      </p:cBhvr>
                                      <p:to x="100000" y="90000"/>
                                    </p:animScale>
                                    <p:animScale>
                                      <p:cBhvr>
                                        <p:cTn id="41" dur="166" decel="50000">
                                          <p:stCondLst>
                                            <p:cond delay="1668"/>
                                          </p:stCondLst>
                                        </p:cTn>
                                        <p:tgtEl>
                                          <p:spTgt spid="2"/>
                                        </p:tgtEl>
                                      </p:cBhvr>
                                      <p:to x="100000" y="100000"/>
                                    </p:animScale>
                                    <p:animScale>
                                      <p:cBhvr>
                                        <p:cTn id="42" dur="26">
                                          <p:stCondLst>
                                            <p:cond delay="1808"/>
                                          </p:stCondLst>
                                        </p:cTn>
                                        <p:tgtEl>
                                          <p:spTgt spid="2"/>
                                        </p:tgtEl>
                                      </p:cBhvr>
                                      <p:to x="100000" y="95000"/>
                                    </p:animScale>
                                    <p:animScale>
                                      <p:cBhvr>
                                        <p:cTn id="43" dur="166" decel="50000">
                                          <p:stCondLst>
                                            <p:cond delay="1834"/>
                                          </p:stCondLst>
                                        </p:cTn>
                                        <p:tgtEl>
                                          <p:spTgt spid="2"/>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25"/>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26"/>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17"/>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18"/>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20"/>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0" nodeType="clickEffect">
                                  <p:stCondLst>
                                    <p:cond delay="0"/>
                                  </p:stCondLst>
                                  <p:childTnLst>
                                    <p:set>
                                      <p:cBhvr>
                                        <p:cTn id="71" dur="1" fill="hold">
                                          <p:stCondLst>
                                            <p:cond delay="0"/>
                                          </p:stCondLst>
                                        </p:cTn>
                                        <p:tgtEl>
                                          <p:spTgt spid="19"/>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animBg="1"/>
      <p:bldP spid="11" grpId="0"/>
      <p:bldP spid="17" grpId="0"/>
      <p:bldP spid="18" grpId="0"/>
      <p:bldP spid="19" grpId="0"/>
      <p:bldP spid="20" grpId="0"/>
      <p:bldP spid="21" grpId="0"/>
      <p:bldP spid="25" grpId="0"/>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65383" y="997099"/>
            <a:ext cx="7290993" cy="923330"/>
          </a:xfrm>
          <a:prstGeom prst="rect">
            <a:avLst/>
          </a:prstGeom>
          <a:noFill/>
        </p:spPr>
        <p:txBody>
          <a:bodyPr wrap="square" rtlCol="0">
            <a:spAutoFit/>
          </a:bodyPr>
          <a:lstStyle/>
          <a:p>
            <a:pPr>
              <a:lnSpc>
                <a:spcPct val="150000"/>
              </a:lnSpc>
            </a:pPr>
            <a:r>
              <a:rPr lang="zh-CN" altLang="en-US" sz="3600" dirty="0" smtClean="0"/>
              <a:t>　</a:t>
            </a:r>
            <a:r>
              <a:rPr lang="en-US" altLang="zh-CN" sz="3200" dirty="0" smtClean="0"/>
              <a:t>2.</a:t>
            </a:r>
            <a:r>
              <a:rPr lang="zh-CN" altLang="en-US" sz="3200" dirty="0" smtClean="0"/>
              <a:t>读一读，完成练习。</a:t>
            </a:r>
            <a:endParaRPr lang="en-US" altLang="zh-CN" sz="3200" dirty="0" smtClean="0"/>
          </a:p>
        </p:txBody>
      </p:sp>
      <p:pic>
        <p:nvPicPr>
          <p:cNvPr id="4" name="图片 9"/>
          <p:cNvPicPr>
            <a:picLocks noChangeAspect="1"/>
          </p:cNvPicPr>
          <p:nvPr/>
        </p:nvPicPr>
        <p:blipFill>
          <a:blip r:embed="rId1" cstate="print"/>
          <a:srcRect r="72971"/>
          <a:stretch>
            <a:fillRect/>
          </a:stretch>
        </p:blipFill>
        <p:spPr bwMode="auto">
          <a:xfrm>
            <a:off x="6596928" y="6008265"/>
            <a:ext cx="1624013" cy="1543050"/>
          </a:xfrm>
          <a:prstGeom prst="rect">
            <a:avLst/>
          </a:prstGeom>
          <a:noFill/>
          <a:ln w="9525">
            <a:noFill/>
            <a:miter lim="800000"/>
            <a:headEnd/>
            <a:tailEnd/>
          </a:ln>
        </p:spPr>
      </p:pic>
      <p:pic>
        <p:nvPicPr>
          <p:cNvPr id="5" name="图片 12"/>
          <p:cNvPicPr>
            <a:picLocks noChangeAspect="1"/>
          </p:cNvPicPr>
          <p:nvPr/>
        </p:nvPicPr>
        <p:blipFill>
          <a:blip r:embed="rId2" cstate="print"/>
          <a:srcRect r="72971"/>
          <a:stretch>
            <a:fillRect/>
          </a:stretch>
        </p:blipFill>
        <p:spPr bwMode="auto">
          <a:xfrm>
            <a:off x="973507" y="6259336"/>
            <a:ext cx="1265237" cy="1200150"/>
          </a:xfrm>
          <a:prstGeom prst="rect">
            <a:avLst/>
          </a:prstGeom>
          <a:noFill/>
          <a:ln w="9525">
            <a:noFill/>
            <a:miter lim="800000"/>
            <a:headEnd/>
            <a:tailEnd/>
          </a:ln>
        </p:spPr>
      </p:pic>
      <p:pic>
        <p:nvPicPr>
          <p:cNvPr id="7" name="图片 7"/>
          <p:cNvPicPr>
            <a:picLocks noChangeAspect="1"/>
          </p:cNvPicPr>
          <p:nvPr/>
        </p:nvPicPr>
        <p:blipFill>
          <a:blip r:embed="rId3" cstate="print"/>
          <a:srcRect/>
          <a:stretch>
            <a:fillRect/>
          </a:stretch>
        </p:blipFill>
        <p:spPr bwMode="auto">
          <a:xfrm>
            <a:off x="433757" y="6386513"/>
            <a:ext cx="539750" cy="460375"/>
          </a:xfrm>
          <a:prstGeom prst="rect">
            <a:avLst/>
          </a:prstGeom>
          <a:noFill/>
          <a:ln w="9525">
            <a:noFill/>
            <a:miter lim="800000"/>
            <a:headEnd/>
            <a:tailEnd/>
          </a:ln>
        </p:spPr>
      </p:pic>
      <p:pic>
        <p:nvPicPr>
          <p:cNvPr id="9" name="图片 8"/>
          <p:cNvPicPr>
            <a:picLocks noChangeAspect="1"/>
          </p:cNvPicPr>
          <p:nvPr/>
        </p:nvPicPr>
        <p:blipFill>
          <a:blip r:embed="rId4" cstate="print"/>
          <a:srcRect/>
          <a:stretch>
            <a:fillRect/>
          </a:stretch>
        </p:blipFill>
        <p:spPr bwMode="auto">
          <a:xfrm>
            <a:off x="7993046" y="6259336"/>
            <a:ext cx="720725" cy="477838"/>
          </a:xfrm>
          <a:prstGeom prst="rect">
            <a:avLst/>
          </a:prstGeom>
          <a:noFill/>
          <a:ln w="9525">
            <a:noFill/>
            <a:miter lim="800000"/>
            <a:headEnd/>
            <a:tailEnd/>
          </a:ln>
        </p:spPr>
      </p:pic>
      <p:sp>
        <p:nvSpPr>
          <p:cNvPr id="13" name="对角圆角矩形 12"/>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课堂作业</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sp>
        <p:nvSpPr>
          <p:cNvPr id="12" name="TextBox 11"/>
          <p:cNvSpPr txBox="1"/>
          <p:nvPr/>
        </p:nvSpPr>
        <p:spPr>
          <a:xfrm>
            <a:off x="539552" y="1844824"/>
            <a:ext cx="8352928" cy="2308324"/>
          </a:xfrm>
          <a:prstGeom prst="rect">
            <a:avLst/>
          </a:prstGeom>
          <a:noFill/>
        </p:spPr>
        <p:txBody>
          <a:bodyPr wrap="square" rtlCol="0">
            <a:spAutoFit/>
          </a:bodyPr>
          <a:lstStyle/>
          <a:p>
            <a:pPr>
              <a:lnSpc>
                <a:spcPct val="150000"/>
              </a:lnSpc>
            </a:pPr>
            <a:r>
              <a:rPr lang="zh-CN" altLang="en-US" sz="2400" dirty="0" smtClean="0"/>
              <a:t>        喜鹊弟弟一齐快乐地回答：“鹊！鹊鹊！鹊鹊鹊！”</a:t>
            </a:r>
            <a:endParaRPr lang="en-US" altLang="zh-CN" sz="2400" dirty="0" smtClean="0"/>
          </a:p>
          <a:p>
            <a:pPr>
              <a:lnSpc>
                <a:spcPct val="150000"/>
              </a:lnSpc>
            </a:pPr>
            <a:r>
              <a:rPr lang="zh-CN" altLang="en-US" sz="2400" dirty="0" smtClean="0"/>
              <a:t>        我懂得，喜鹊弟弟很快给出了答案：“妈妈，那是太阳！太阳升上来了！”</a:t>
            </a:r>
            <a:endParaRPr lang="en-US" altLang="zh-CN" sz="2400" dirty="0" smtClean="0"/>
          </a:p>
          <a:p>
            <a:pPr>
              <a:lnSpc>
                <a:spcPct val="150000"/>
              </a:lnSpc>
            </a:pPr>
            <a:r>
              <a:rPr lang="zh-CN" altLang="en-US" sz="2400" dirty="0" smtClean="0"/>
              <a:t>        我真高兴啊！</a:t>
            </a:r>
            <a:endParaRPr lang="en-US" altLang="zh-CN" sz="2400" dirty="0" smtClean="0"/>
          </a:p>
        </p:txBody>
      </p:sp>
      <p:sp>
        <p:nvSpPr>
          <p:cNvPr id="16" name="TextBox 15"/>
          <p:cNvSpPr txBox="1"/>
          <p:nvPr/>
        </p:nvSpPr>
        <p:spPr>
          <a:xfrm>
            <a:off x="395536" y="4221088"/>
            <a:ext cx="8280920" cy="830997"/>
          </a:xfrm>
          <a:prstGeom prst="rect">
            <a:avLst/>
          </a:prstGeom>
          <a:noFill/>
        </p:spPr>
        <p:txBody>
          <a:bodyPr wrap="square" rtlCol="0">
            <a:spAutoFit/>
          </a:bodyPr>
          <a:lstStyle/>
          <a:p>
            <a:pPr>
              <a:lnSpc>
                <a:spcPct val="150000"/>
              </a:lnSpc>
            </a:pPr>
            <a:r>
              <a:rPr lang="zh-CN" altLang="en-US" sz="3200" dirty="0" smtClean="0"/>
              <a:t>我真高兴是因为：</a:t>
            </a:r>
            <a:r>
              <a:rPr lang="en-US" altLang="zh-CN" sz="3200" dirty="0" smtClean="0"/>
              <a:t>____________________</a:t>
            </a:r>
            <a:r>
              <a:rPr lang="zh-CN" altLang="en-US" sz="3200" dirty="0" smtClean="0"/>
              <a:t>  。                                      </a:t>
            </a:r>
            <a:r>
              <a:rPr lang="zh-CN" altLang="en-US" sz="3200" u="sng" dirty="0" smtClean="0"/>
              <a:t>   </a:t>
            </a:r>
            <a:r>
              <a:rPr lang="zh-CN" altLang="en-US" sz="3200" dirty="0" smtClean="0"/>
              <a:t>                        </a:t>
            </a:r>
            <a:endParaRPr lang="en-US" altLang="zh-CN" sz="3200" dirty="0" smtClean="0"/>
          </a:p>
        </p:txBody>
      </p:sp>
      <p:sp>
        <p:nvSpPr>
          <p:cNvPr id="26" name="TextBox 25"/>
          <p:cNvSpPr txBox="1"/>
          <p:nvPr/>
        </p:nvSpPr>
        <p:spPr>
          <a:xfrm>
            <a:off x="3635896" y="4077072"/>
            <a:ext cx="4680520" cy="830997"/>
          </a:xfrm>
          <a:prstGeom prst="rect">
            <a:avLst/>
          </a:prstGeom>
          <a:noFill/>
        </p:spPr>
        <p:txBody>
          <a:bodyPr wrap="square" rtlCol="0">
            <a:spAutoFit/>
          </a:bodyPr>
          <a:lstStyle/>
          <a:p>
            <a:r>
              <a:rPr lang="zh-CN" altLang="en-US" sz="2400" dirty="0" smtClean="0">
                <a:solidFill>
                  <a:srgbClr val="FF0000"/>
                </a:solidFill>
              </a:rPr>
              <a:t>我能够听懂喜鹊的语言，我们成为了好朋友</a:t>
            </a:r>
            <a:endParaRPr lang="zh-CN" altLang="en-US" sz="2400"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ppt_x"/>
                                          </p:val>
                                        </p:tav>
                                        <p:tav tm="100000">
                                          <p:val>
                                            <p:strVal val="#ppt_x"/>
                                          </p:val>
                                        </p:tav>
                                      </p:tavLst>
                                    </p:anim>
                                    <p:anim calcmode="lin" valueType="num">
                                      <p:cBhvr additive="base">
                                        <p:cTn id="29"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16"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图片 9"/>
          <p:cNvPicPr>
            <a:picLocks noChangeAspect="1"/>
          </p:cNvPicPr>
          <p:nvPr/>
        </p:nvPicPr>
        <p:blipFill>
          <a:blip r:embed="rId1" cstate="print"/>
          <a:srcRect r="72971"/>
          <a:stretch>
            <a:fillRect/>
          </a:stretch>
        </p:blipFill>
        <p:spPr bwMode="auto">
          <a:xfrm>
            <a:off x="5292725" y="6096000"/>
            <a:ext cx="1624013" cy="1543050"/>
          </a:xfrm>
          <a:prstGeom prst="rect">
            <a:avLst/>
          </a:prstGeom>
          <a:noFill/>
          <a:ln w="9525">
            <a:noFill/>
            <a:miter lim="800000"/>
            <a:headEnd/>
            <a:tailEnd/>
          </a:ln>
        </p:spPr>
      </p:pic>
      <p:pic>
        <p:nvPicPr>
          <p:cNvPr id="17412" name="图片 12"/>
          <p:cNvPicPr>
            <a:picLocks noChangeAspect="1"/>
          </p:cNvPicPr>
          <p:nvPr/>
        </p:nvPicPr>
        <p:blipFill>
          <a:blip r:embed="rId2" cstate="print"/>
          <a:srcRect r="72971"/>
          <a:stretch>
            <a:fillRect/>
          </a:stretch>
        </p:blipFill>
        <p:spPr bwMode="auto">
          <a:xfrm>
            <a:off x="1382713" y="6253163"/>
            <a:ext cx="1265237" cy="1200150"/>
          </a:xfrm>
          <a:prstGeom prst="rect">
            <a:avLst/>
          </a:prstGeom>
          <a:noFill/>
          <a:ln w="9525">
            <a:noFill/>
            <a:miter lim="800000"/>
            <a:headEnd/>
            <a:tailEnd/>
          </a:ln>
        </p:spPr>
      </p:pic>
      <p:pic>
        <p:nvPicPr>
          <p:cNvPr id="17414" name="图片 7"/>
          <p:cNvPicPr>
            <a:picLocks noChangeAspect="1"/>
          </p:cNvPicPr>
          <p:nvPr/>
        </p:nvPicPr>
        <p:blipFill>
          <a:blip r:embed="rId3" cstate="print"/>
          <a:srcRect/>
          <a:stretch>
            <a:fillRect/>
          </a:stretch>
        </p:blipFill>
        <p:spPr bwMode="auto">
          <a:xfrm>
            <a:off x="158750" y="6296025"/>
            <a:ext cx="539750" cy="460375"/>
          </a:xfrm>
          <a:prstGeom prst="rect">
            <a:avLst/>
          </a:prstGeom>
          <a:noFill/>
          <a:ln w="9525">
            <a:noFill/>
            <a:miter lim="800000"/>
            <a:headEnd/>
            <a:tailEnd/>
          </a:ln>
        </p:spPr>
      </p:pic>
      <p:pic>
        <p:nvPicPr>
          <p:cNvPr id="17416" name="图片 8"/>
          <p:cNvPicPr>
            <a:picLocks noChangeAspect="1"/>
          </p:cNvPicPr>
          <p:nvPr/>
        </p:nvPicPr>
        <p:blipFill>
          <a:blip r:embed="rId4" cstate="print"/>
          <a:srcRect/>
          <a:stretch>
            <a:fillRect/>
          </a:stretch>
        </p:blipFill>
        <p:spPr bwMode="auto">
          <a:xfrm>
            <a:off x="6831013" y="6365875"/>
            <a:ext cx="720725" cy="477838"/>
          </a:xfrm>
          <a:prstGeom prst="rect">
            <a:avLst/>
          </a:prstGeom>
          <a:noFill/>
          <a:ln w="9525">
            <a:noFill/>
            <a:miter lim="800000"/>
            <a:headEnd/>
            <a:tailEnd/>
          </a:ln>
        </p:spPr>
      </p:pic>
      <p:sp>
        <p:nvSpPr>
          <p:cNvPr id="2" name="矩形 1"/>
          <p:cNvSpPr/>
          <p:nvPr/>
        </p:nvSpPr>
        <p:spPr>
          <a:xfrm>
            <a:off x="539552" y="1124744"/>
            <a:ext cx="2016224" cy="1200329"/>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rPr>
              <a:t>飞行的喜鹊</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endParaRPr>
          </a:p>
        </p:txBody>
      </p:sp>
      <p:grpSp>
        <p:nvGrpSpPr>
          <p:cNvPr id="20" name="组合 19"/>
          <p:cNvGrpSpPr/>
          <p:nvPr/>
        </p:nvGrpSpPr>
        <p:grpSpPr>
          <a:xfrm>
            <a:off x="7346485" y="4550931"/>
            <a:ext cx="1243864" cy="2219461"/>
            <a:chOff x="5836357" y="4560894"/>
            <a:chExt cx="1327930" cy="2056092"/>
          </a:xfrm>
        </p:grpSpPr>
        <p:pic>
          <p:nvPicPr>
            <p:cNvPr id="21" name="图片 5"/>
            <p:cNvPicPr>
              <a:picLocks noChangeAspect="1"/>
            </p:cNvPicPr>
            <p:nvPr/>
          </p:nvPicPr>
          <p:blipFill rotWithShape="1">
            <a:blip r:embed="rId5" cstate="print"/>
            <a:srcRect l="35500" r="32250" b="80044"/>
            <a:stretch>
              <a:fillRect/>
            </a:stretch>
          </p:blipFill>
          <p:spPr bwMode="auto">
            <a:xfrm>
              <a:off x="5836357" y="4560894"/>
              <a:ext cx="429028" cy="383639"/>
            </a:xfrm>
            <a:prstGeom prst="rect">
              <a:avLst/>
            </a:prstGeom>
            <a:noFill/>
            <a:ln w="9525">
              <a:noFill/>
              <a:miter lim="800000"/>
              <a:headEnd/>
              <a:tailEnd/>
            </a:ln>
          </p:spPr>
        </p:pic>
        <p:pic>
          <p:nvPicPr>
            <p:cNvPr id="22" name="Picture 2"/>
            <p:cNvPicPr>
              <a:picLocks noChangeAspect="1" noChangeArrowheads="1"/>
            </p:cNvPicPr>
            <p:nvPr/>
          </p:nvPicPr>
          <p:blipFill>
            <a:blip r:embed="rId6"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4" name="组合 23"/>
          <p:cNvGrpSpPr/>
          <p:nvPr/>
        </p:nvGrpSpPr>
        <p:grpSpPr>
          <a:xfrm>
            <a:off x="467544" y="110421"/>
            <a:ext cx="2525818" cy="549852"/>
            <a:chOff x="467544" y="110421"/>
            <a:chExt cx="2525818" cy="549852"/>
          </a:xfrm>
        </p:grpSpPr>
        <p:sp>
          <p:nvSpPr>
            <p:cNvPr id="26" name="对角圆角矩形 25"/>
            <p:cNvSpPr/>
            <p:nvPr/>
          </p:nvSpPr>
          <p:spPr>
            <a:xfrm>
              <a:off x="1115616" y="205637"/>
              <a:ext cx="187774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资料宝袋</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7544" y="110421"/>
              <a:ext cx="576064" cy="549852"/>
            </a:xfrm>
            <a:prstGeom prst="rect">
              <a:avLst/>
            </a:prstGeom>
          </p:spPr>
        </p:pic>
      </p:grpSp>
      <p:sp>
        <p:nvSpPr>
          <p:cNvPr id="37894" name="AutoShape 6" descr="https://timgsa.baidu.com/timg?image&amp;quality=80&amp;size=b9999_10000&amp;sec=1508148032464&amp;di=981edf6cd35d3303f036b37f724b9f39&amp;imgtype=0&amp;src=http%3A%2F%2Fi0.sinaimg.cn%2Ffashion%2F2015%2F1029%2FU3978P1503DT2015102916504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pic>
        <p:nvPicPr>
          <p:cNvPr id="1026" name="Picture 2"/>
          <p:cNvPicPr>
            <a:picLocks noChangeAspect="1" noChangeArrowheads="1"/>
          </p:cNvPicPr>
          <p:nvPr/>
        </p:nvPicPr>
        <p:blipFill>
          <a:blip r:embed="rId8" cstate="print"/>
          <a:srcRect/>
          <a:stretch>
            <a:fillRect/>
          </a:stretch>
        </p:blipFill>
        <p:spPr bwMode="auto">
          <a:xfrm>
            <a:off x="683568" y="2852936"/>
            <a:ext cx="2160000" cy="131328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27" name="Picture 3"/>
          <p:cNvPicPr>
            <a:picLocks noChangeAspect="1" noChangeArrowheads="1"/>
          </p:cNvPicPr>
          <p:nvPr/>
        </p:nvPicPr>
        <p:blipFill>
          <a:blip r:embed="rId9" cstate="print"/>
          <a:srcRect/>
          <a:stretch>
            <a:fillRect/>
          </a:stretch>
        </p:blipFill>
        <p:spPr bwMode="auto">
          <a:xfrm>
            <a:off x="3419872" y="2708920"/>
            <a:ext cx="2160000" cy="144288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9" name="矩形 18"/>
          <p:cNvSpPr/>
          <p:nvPr/>
        </p:nvSpPr>
        <p:spPr>
          <a:xfrm>
            <a:off x="3491880" y="4365104"/>
            <a:ext cx="2160240" cy="1200329"/>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rPr>
              <a:t>树枝上站着的喜鹊</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endParaRPr>
          </a:p>
        </p:txBody>
      </p:sp>
      <p:pic>
        <p:nvPicPr>
          <p:cNvPr id="1028" name="Picture 4"/>
          <p:cNvPicPr>
            <a:picLocks noChangeAspect="1" noChangeArrowheads="1"/>
          </p:cNvPicPr>
          <p:nvPr/>
        </p:nvPicPr>
        <p:blipFill>
          <a:blip r:embed="rId10" cstate="print"/>
          <a:srcRect/>
          <a:stretch>
            <a:fillRect/>
          </a:stretch>
        </p:blipFill>
        <p:spPr bwMode="auto">
          <a:xfrm>
            <a:off x="6372200" y="2708920"/>
            <a:ext cx="2160000" cy="1476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3" name="矩形 22"/>
          <p:cNvSpPr/>
          <p:nvPr/>
        </p:nvSpPr>
        <p:spPr>
          <a:xfrm>
            <a:off x="6516216" y="1052736"/>
            <a:ext cx="2160240" cy="1200329"/>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rPr>
              <a:t>喜鹊的一家</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027"/>
                                        </p:tgtEl>
                                        <p:attrNameLst>
                                          <p:attrName>style.visibility</p:attrName>
                                        </p:attrNameLst>
                                      </p:cBhvr>
                                      <p:to>
                                        <p:strVal val="visible"/>
                                      </p:to>
                                    </p:set>
                                    <p:anim calcmode="lin" valueType="num">
                                      <p:cBhvr additive="base">
                                        <p:cTn id="18" dur="500" fill="hold"/>
                                        <p:tgtEl>
                                          <p:spTgt spid="1027"/>
                                        </p:tgtEl>
                                        <p:attrNameLst>
                                          <p:attrName>ppt_x</p:attrName>
                                        </p:attrNameLst>
                                      </p:cBhvr>
                                      <p:tavLst>
                                        <p:tav tm="0">
                                          <p:val>
                                            <p:strVal val="#ppt_x"/>
                                          </p:val>
                                        </p:tav>
                                        <p:tav tm="100000">
                                          <p:val>
                                            <p:strVal val="#ppt_x"/>
                                          </p:val>
                                        </p:tav>
                                      </p:tavLst>
                                    </p:anim>
                                    <p:anim calcmode="lin" valueType="num">
                                      <p:cBhvr additive="base">
                                        <p:cTn id="19"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blinds(horizontal)">
                                      <p:cBhvr>
                                        <p:cTn id="24" dur="5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028"/>
                                        </p:tgtEl>
                                        <p:attrNameLst>
                                          <p:attrName>style.visibility</p:attrName>
                                        </p:attrNameLst>
                                      </p:cBhvr>
                                      <p:to>
                                        <p:strVal val="visible"/>
                                      </p:to>
                                    </p:set>
                                    <p:anim calcmode="lin" valueType="num">
                                      <p:cBhvr additive="base">
                                        <p:cTn id="29" dur="500" fill="hold"/>
                                        <p:tgtEl>
                                          <p:spTgt spid="1028"/>
                                        </p:tgtEl>
                                        <p:attrNameLst>
                                          <p:attrName>ppt_x</p:attrName>
                                        </p:attrNameLst>
                                      </p:cBhvr>
                                      <p:tavLst>
                                        <p:tav tm="0">
                                          <p:val>
                                            <p:strVal val="#ppt_x"/>
                                          </p:val>
                                        </p:tav>
                                        <p:tav tm="100000">
                                          <p:val>
                                            <p:strVal val="#ppt_x"/>
                                          </p:val>
                                        </p:tav>
                                      </p:tavLst>
                                    </p:anim>
                                    <p:anim calcmode="lin" valueType="num">
                                      <p:cBhvr additive="base">
                                        <p:cTn id="30"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linds(horizontal)">
                                      <p:cBhvr>
                                        <p:cTn id="35" dur="500"/>
                                        <p:tgtEl>
                                          <p:spTgt spid="23"/>
                                        </p:tgtEl>
                                      </p:cBhvr>
                                    </p:animEffect>
                                  </p:childTnLst>
                                </p:cTn>
                              </p:par>
                              <p:par>
                                <p:cTn id="36" presetID="42" presetClass="entr" presetSubtype="0" fill="hold"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1000"/>
                                        <p:tgtEl>
                                          <p:spTgt spid="20"/>
                                        </p:tgtEl>
                                      </p:cBhvr>
                                    </p:animEffect>
                                    <p:anim calcmode="lin" valueType="num">
                                      <p:cBhvr>
                                        <p:cTn id="39" dur="1000" fill="hold"/>
                                        <p:tgtEl>
                                          <p:spTgt spid="20"/>
                                        </p:tgtEl>
                                        <p:attrNameLst>
                                          <p:attrName>ppt_x</p:attrName>
                                        </p:attrNameLst>
                                      </p:cBhvr>
                                      <p:tavLst>
                                        <p:tav tm="0">
                                          <p:val>
                                            <p:strVal val="#ppt_x"/>
                                          </p:val>
                                        </p:tav>
                                        <p:tav tm="100000">
                                          <p:val>
                                            <p:strVal val="#ppt_x"/>
                                          </p:val>
                                        </p:tav>
                                      </p:tavLst>
                                    </p:anim>
                                    <p:anim calcmode="lin" valueType="num">
                                      <p:cBhvr>
                                        <p:cTn id="4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9" grpId="0" animBg="1"/>
      <p:bldP spid="2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5536" y="836712"/>
            <a:ext cx="8352928" cy="923330"/>
          </a:xfrm>
          <a:prstGeom prst="rect">
            <a:avLst/>
          </a:prstGeom>
          <a:solidFill>
            <a:schemeClr val="accent5">
              <a:lumMod val="40000"/>
              <a:lumOff val="60000"/>
            </a:schemeClr>
          </a:solidFill>
        </p:spPr>
        <p:txBody>
          <a:bodyPr wrap="square" rtlCol="0">
            <a:spAutoFit/>
          </a:bodyPr>
          <a:lstStyle/>
          <a:p>
            <a:pPr>
              <a:lnSpc>
                <a:spcPct val="150000"/>
              </a:lnSpc>
            </a:pPr>
            <a:r>
              <a:rPr lang="zh-CN" altLang="en-US" sz="3600" dirty="0" smtClean="0"/>
              <a:t>　</a:t>
            </a:r>
            <a:r>
              <a:rPr lang="zh-CN" altLang="en-US" sz="2400" dirty="0" smtClean="0"/>
              <a:t>３</a:t>
            </a:r>
            <a:r>
              <a:rPr lang="en-US" altLang="zh-CN" sz="2400" dirty="0" smtClean="0"/>
              <a:t>.</a:t>
            </a:r>
            <a:r>
              <a:rPr lang="zh-CN" altLang="en-US" sz="2400" dirty="0" smtClean="0"/>
              <a:t>读下面的古诗，说说你从这首诗中体会到了什么。</a:t>
            </a:r>
            <a:endParaRPr lang="en-US" altLang="zh-CN" sz="2400" dirty="0" smtClean="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1" cstate="print"/>
          <a:srcRect r="72971"/>
          <a:stretch>
            <a:fillRect/>
          </a:stretch>
        </p:blipFill>
        <p:spPr bwMode="auto">
          <a:xfrm>
            <a:off x="5326952" y="6040721"/>
            <a:ext cx="1624013" cy="1543050"/>
          </a:xfrm>
          <a:prstGeom prst="rect">
            <a:avLst/>
          </a:prstGeom>
          <a:noFill/>
          <a:ln w="9525">
            <a:noFill/>
            <a:miter lim="800000"/>
            <a:headEnd/>
            <a:tailEnd/>
          </a:ln>
        </p:spPr>
      </p:pic>
      <p:pic>
        <p:nvPicPr>
          <p:cNvPr id="5" name="图片 12"/>
          <p:cNvPicPr>
            <a:picLocks noChangeAspect="1"/>
          </p:cNvPicPr>
          <p:nvPr/>
        </p:nvPicPr>
        <p:blipFill>
          <a:blip r:embed="rId2" cstate="print"/>
          <a:srcRect r="72971"/>
          <a:stretch>
            <a:fillRect/>
          </a:stretch>
        </p:blipFill>
        <p:spPr bwMode="auto">
          <a:xfrm>
            <a:off x="1132672" y="6205538"/>
            <a:ext cx="1265237" cy="1200150"/>
          </a:xfrm>
          <a:prstGeom prst="rect">
            <a:avLst/>
          </a:prstGeom>
          <a:noFill/>
          <a:ln w="9525">
            <a:noFill/>
            <a:miter lim="800000"/>
            <a:headEnd/>
            <a:tailEnd/>
          </a:ln>
        </p:spPr>
      </p:pic>
      <p:pic>
        <p:nvPicPr>
          <p:cNvPr id="7" name="图片 7"/>
          <p:cNvPicPr>
            <a:picLocks noChangeAspect="1"/>
          </p:cNvPicPr>
          <p:nvPr/>
        </p:nvPicPr>
        <p:blipFill>
          <a:blip r:embed="rId3" cstate="print"/>
          <a:srcRect/>
          <a:stretch>
            <a:fillRect/>
          </a:stretch>
        </p:blipFill>
        <p:spPr bwMode="auto">
          <a:xfrm>
            <a:off x="519018" y="6257925"/>
            <a:ext cx="539750" cy="460375"/>
          </a:xfrm>
          <a:prstGeom prst="rect">
            <a:avLst/>
          </a:prstGeom>
          <a:noFill/>
          <a:ln w="9525">
            <a:noFill/>
            <a:miter lim="800000"/>
            <a:headEnd/>
            <a:tailEnd/>
          </a:ln>
        </p:spPr>
      </p:pic>
      <p:pic>
        <p:nvPicPr>
          <p:cNvPr id="9" name="图片 8"/>
          <p:cNvPicPr>
            <a:picLocks noChangeAspect="1"/>
          </p:cNvPicPr>
          <p:nvPr/>
        </p:nvPicPr>
        <p:blipFill>
          <a:blip r:embed="rId4" cstate="print"/>
          <a:srcRect/>
          <a:stretch>
            <a:fillRect/>
          </a:stretch>
        </p:blipFill>
        <p:spPr bwMode="auto">
          <a:xfrm>
            <a:off x="6948297" y="6381573"/>
            <a:ext cx="720725" cy="477838"/>
          </a:xfrm>
          <a:prstGeom prst="rect">
            <a:avLst/>
          </a:prstGeom>
          <a:noFill/>
          <a:ln w="9525">
            <a:noFill/>
            <a:miter lim="800000"/>
            <a:headEnd/>
            <a:tailEnd/>
          </a:ln>
        </p:spPr>
      </p:pic>
      <p:sp>
        <p:nvSpPr>
          <p:cNvPr id="12" name="对角圆角矩形 1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课堂作业</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sp>
        <p:nvSpPr>
          <p:cNvPr id="11" name="TextBox 10"/>
          <p:cNvSpPr txBox="1"/>
          <p:nvPr/>
        </p:nvSpPr>
        <p:spPr>
          <a:xfrm>
            <a:off x="395536" y="4293096"/>
            <a:ext cx="7673391" cy="806439"/>
          </a:xfrm>
          <a:prstGeom prst="rect">
            <a:avLst/>
          </a:prstGeom>
          <a:noFill/>
        </p:spPr>
        <p:txBody>
          <a:bodyPr wrap="square" rtlCol="0">
            <a:spAutoFit/>
          </a:bodyPr>
          <a:lstStyle/>
          <a:p>
            <a:pPr>
              <a:lnSpc>
                <a:spcPct val="150000"/>
              </a:lnSpc>
            </a:pPr>
            <a:r>
              <a:rPr lang="zh-CN" altLang="en-US" sz="3600" dirty="0" smtClean="0"/>
              <a:t>　</a:t>
            </a:r>
            <a:r>
              <a:rPr lang="zh-CN" altLang="en-US" sz="3600" smtClean="0"/>
              <a:t>　</a:t>
            </a:r>
            <a:r>
              <a:rPr lang="zh-CN" altLang="en-US" sz="3200" b="1" smtClean="0">
                <a:solidFill>
                  <a:srgbClr val="FF0000"/>
                </a:solidFill>
                <a:latin typeface="楷体" panose="02010609060101010101" pitchFamily="49" charset="-122"/>
                <a:ea typeface="楷体" panose="02010609060101010101" pitchFamily="49" charset="-122"/>
              </a:rPr>
              <a:t>我</a:t>
            </a:r>
            <a:r>
              <a:rPr lang="zh-CN" altLang="en-US" sz="3200" b="1" dirty="0" smtClean="0">
                <a:solidFill>
                  <a:srgbClr val="FF0000"/>
                </a:solidFill>
                <a:latin typeface="楷体" panose="02010609060101010101" pitchFamily="49" charset="-122"/>
                <a:ea typeface="楷体" panose="02010609060101010101" pitchFamily="49" charset="-122"/>
              </a:rPr>
              <a:t>体会到了小孩子的天真与快乐。</a:t>
            </a:r>
            <a:endParaRPr lang="zh-CN" altLang="en-US" sz="3600" dirty="0"/>
          </a:p>
        </p:txBody>
      </p:sp>
      <p:grpSp>
        <p:nvGrpSpPr>
          <p:cNvPr id="15" name="组合 14"/>
          <p:cNvGrpSpPr/>
          <p:nvPr/>
        </p:nvGrpSpPr>
        <p:grpSpPr>
          <a:xfrm>
            <a:off x="3995936" y="5301208"/>
            <a:ext cx="4583151" cy="1292100"/>
            <a:chOff x="4067944" y="5199835"/>
            <a:chExt cx="4583151" cy="1292100"/>
          </a:xfrm>
        </p:grpSpPr>
        <p:sp>
          <p:nvSpPr>
            <p:cNvPr id="10" name="云形标注 9"/>
            <p:cNvSpPr/>
            <p:nvPr/>
          </p:nvSpPr>
          <p:spPr>
            <a:xfrm>
              <a:off x="4067944" y="5247803"/>
              <a:ext cx="3601078" cy="1114996"/>
            </a:xfrm>
            <a:prstGeom prst="cloudCallout">
              <a:avLst>
                <a:gd name="adj1" fmla="val 60440"/>
                <a:gd name="adj2" fmla="val 32755"/>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400" dirty="0" smtClean="0">
                  <a:latin typeface="楷体" panose="02010609060101010101" pitchFamily="49" charset="-122"/>
                  <a:ea typeface="楷体" panose="02010609060101010101" pitchFamily="49" charset="-122"/>
                </a:rPr>
                <a:t>　　童真童趣。</a:t>
              </a:r>
              <a:endParaRPr lang="zh-CN" altLang="en-US" sz="2400" dirty="0">
                <a:latin typeface="楷体" panose="02010609060101010101" pitchFamily="49" charset="-122"/>
                <a:ea typeface="楷体" panose="02010609060101010101" pitchFamily="49" charset="-122"/>
              </a:endParaRPr>
            </a:p>
          </p:txBody>
        </p:sp>
        <p:pic>
          <p:nvPicPr>
            <p:cNvPr id="8194"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27820" y="5199835"/>
              <a:ext cx="723275" cy="1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4" name="TextBox 13"/>
          <p:cNvSpPr txBox="1"/>
          <p:nvPr/>
        </p:nvSpPr>
        <p:spPr>
          <a:xfrm>
            <a:off x="539552" y="1556792"/>
            <a:ext cx="7673391" cy="2862322"/>
          </a:xfrm>
          <a:prstGeom prst="rect">
            <a:avLst/>
          </a:prstGeom>
          <a:noFill/>
        </p:spPr>
        <p:txBody>
          <a:bodyPr wrap="square" rtlCol="0">
            <a:spAutoFit/>
          </a:bodyPr>
          <a:lstStyle/>
          <a:p>
            <a:pPr algn="ctr">
              <a:lnSpc>
                <a:spcPct val="150000"/>
              </a:lnSpc>
            </a:pPr>
            <a:r>
              <a:rPr lang="zh-CN" altLang="en-US" sz="3600" dirty="0" smtClean="0"/>
              <a:t>　　</a:t>
            </a:r>
            <a:r>
              <a:rPr lang="zh-CN" altLang="en-US" sz="2800" dirty="0" smtClean="0"/>
              <a:t>小儿垂钓</a:t>
            </a:r>
            <a:endParaRPr lang="en-US" altLang="zh-CN" sz="2800" dirty="0" smtClean="0"/>
          </a:p>
          <a:p>
            <a:pPr algn="ctr">
              <a:lnSpc>
                <a:spcPct val="150000"/>
              </a:lnSpc>
            </a:pPr>
            <a:r>
              <a:rPr lang="zh-CN" altLang="en-US" sz="2800" dirty="0" smtClean="0"/>
              <a:t>唐</a:t>
            </a:r>
            <a:r>
              <a:rPr lang="en-US" altLang="zh-CN" sz="2800" dirty="0" smtClean="0"/>
              <a:t>·</a:t>
            </a:r>
            <a:r>
              <a:rPr lang="zh-CN" altLang="en-US" sz="2800" dirty="0" smtClean="0"/>
              <a:t>胡令能</a:t>
            </a:r>
            <a:endParaRPr lang="en-US" altLang="zh-CN" sz="2800" dirty="0" smtClean="0"/>
          </a:p>
          <a:p>
            <a:pPr algn="ctr">
              <a:lnSpc>
                <a:spcPct val="150000"/>
              </a:lnSpc>
            </a:pPr>
            <a:r>
              <a:rPr lang="zh-CN" altLang="en-US" sz="2800" dirty="0" smtClean="0"/>
              <a:t>蓬头稚子学垂纶，侧坐莓苔草映身。</a:t>
            </a:r>
            <a:endParaRPr lang="en-US" altLang="zh-CN" sz="2800" dirty="0" smtClean="0"/>
          </a:p>
          <a:p>
            <a:pPr algn="ctr">
              <a:lnSpc>
                <a:spcPct val="150000"/>
              </a:lnSpc>
            </a:pPr>
            <a:r>
              <a:rPr lang="zh-CN" altLang="en-US" sz="2800" dirty="0" smtClean="0"/>
              <a:t>路人借问遥招手，怕得鱼惊不应人。</a:t>
            </a:r>
            <a:endParaRPr lang="zh-CN" altLang="en-US" sz="2800" dirty="0"/>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circle(in)">
                                      <p:cBhvr>
                                        <p:cTn id="14" dur="20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p:bldP spid="1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9"/>
          <p:cNvPicPr>
            <a:picLocks noChangeAspect="1"/>
          </p:cNvPicPr>
          <p:nvPr/>
        </p:nvPicPr>
        <p:blipFill>
          <a:blip r:embed="rId1" cstate="print"/>
          <a:srcRect r="72971"/>
          <a:stretch>
            <a:fillRect/>
          </a:stretch>
        </p:blipFill>
        <p:spPr bwMode="auto">
          <a:xfrm>
            <a:off x="5292725" y="6096000"/>
            <a:ext cx="1624013" cy="1543050"/>
          </a:xfrm>
          <a:prstGeom prst="rect">
            <a:avLst/>
          </a:prstGeom>
          <a:noFill/>
          <a:ln w="9525">
            <a:noFill/>
            <a:miter lim="800000"/>
            <a:headEnd/>
            <a:tailEnd/>
          </a:ln>
        </p:spPr>
      </p:pic>
      <p:pic>
        <p:nvPicPr>
          <p:cNvPr id="22531" name="图片 12"/>
          <p:cNvPicPr>
            <a:picLocks noChangeAspect="1"/>
          </p:cNvPicPr>
          <p:nvPr/>
        </p:nvPicPr>
        <p:blipFill>
          <a:blip r:embed="rId2" cstate="print"/>
          <a:srcRect r="72971"/>
          <a:stretch>
            <a:fillRect/>
          </a:stretch>
        </p:blipFill>
        <p:spPr bwMode="auto">
          <a:xfrm>
            <a:off x="896376" y="6096000"/>
            <a:ext cx="1265237" cy="1200150"/>
          </a:xfrm>
          <a:prstGeom prst="rect">
            <a:avLst/>
          </a:prstGeom>
          <a:noFill/>
          <a:ln w="9525">
            <a:noFill/>
            <a:miter lim="800000"/>
            <a:headEnd/>
            <a:tailEnd/>
          </a:ln>
        </p:spPr>
      </p:pic>
      <p:pic>
        <p:nvPicPr>
          <p:cNvPr id="22533" name="图片 7"/>
          <p:cNvPicPr>
            <a:picLocks noChangeAspect="1"/>
          </p:cNvPicPr>
          <p:nvPr/>
        </p:nvPicPr>
        <p:blipFill>
          <a:blip r:embed="rId3" cstate="print"/>
          <a:srcRect/>
          <a:stretch>
            <a:fillRect/>
          </a:stretch>
        </p:blipFill>
        <p:spPr bwMode="auto">
          <a:xfrm>
            <a:off x="563563" y="6096000"/>
            <a:ext cx="539750" cy="460375"/>
          </a:xfrm>
          <a:prstGeom prst="rect">
            <a:avLst/>
          </a:prstGeom>
          <a:noFill/>
          <a:ln w="9525">
            <a:noFill/>
            <a:miter lim="800000"/>
            <a:headEnd/>
            <a:tailEnd/>
          </a:ln>
        </p:spPr>
      </p:pic>
      <p:pic>
        <p:nvPicPr>
          <p:cNvPr id="22535" name="图片 8"/>
          <p:cNvPicPr>
            <a:picLocks noChangeAspect="1"/>
          </p:cNvPicPr>
          <p:nvPr/>
        </p:nvPicPr>
        <p:blipFill>
          <a:blip r:embed="rId4" cstate="print"/>
          <a:srcRect/>
          <a:stretch>
            <a:fillRect/>
          </a:stretch>
        </p:blipFill>
        <p:spPr bwMode="auto">
          <a:xfrm>
            <a:off x="6831013" y="6365875"/>
            <a:ext cx="720725" cy="477838"/>
          </a:xfrm>
          <a:prstGeom prst="rect">
            <a:avLst/>
          </a:prstGeom>
          <a:noFill/>
          <a:ln w="9525">
            <a:noFill/>
            <a:miter lim="800000"/>
            <a:headEnd/>
            <a:tailEnd/>
          </a:ln>
        </p:spPr>
      </p:pic>
      <p:sp>
        <p:nvSpPr>
          <p:cNvPr id="356" name="矩形 355"/>
          <p:cNvSpPr/>
          <p:nvPr/>
        </p:nvSpPr>
        <p:spPr>
          <a:xfrm>
            <a:off x="1528995" y="2005279"/>
            <a:ext cx="5388479" cy="769441"/>
          </a:xfrm>
          <a:prstGeom prst="rect">
            <a:avLst/>
          </a:prstGeom>
          <a:noFill/>
        </p:spPr>
        <p:txBody>
          <a:bodyPr>
            <a:spAutoFit/>
          </a:bodyPr>
          <a:lstStyle/>
          <a:p>
            <a:pPr algn="r" fontAlgn="auto">
              <a:spcBef>
                <a:spcPts val="0"/>
              </a:spcBef>
              <a:spcAft>
                <a:spcPts val="0"/>
              </a:spcAft>
              <a:defRPr/>
            </a:pPr>
            <a:r>
              <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谢谢您的观看和支持</a:t>
            </a:r>
            <a:endParaRPr lang="en-US" altLang="zh-CN"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357" name="图片 356"/>
          <p:cNvPicPr>
            <a:picLocks noChangeAspect="1"/>
          </p:cNvPicPr>
          <p:nvPr/>
        </p:nvPicPr>
        <p:blipFill>
          <a:blip r:embed="rId5" cstate="print"/>
          <a:srcRect/>
          <a:stretch>
            <a:fillRect/>
          </a:stretch>
        </p:blipFill>
        <p:spPr bwMode="auto">
          <a:xfrm>
            <a:off x="2447925" y="2909888"/>
            <a:ext cx="4195763" cy="623887"/>
          </a:xfrm>
          <a:prstGeom prst="rect">
            <a:avLst/>
          </a:prstGeom>
          <a:noFill/>
          <a:ln w="9525">
            <a:noFill/>
            <a:miter lim="800000"/>
            <a:headEnd/>
            <a:tailEnd/>
          </a:ln>
        </p:spPr>
      </p:pic>
      <p:grpSp>
        <p:nvGrpSpPr>
          <p:cNvPr id="11" name="组合 10"/>
          <p:cNvGrpSpPr/>
          <p:nvPr/>
        </p:nvGrpSpPr>
        <p:grpSpPr>
          <a:xfrm>
            <a:off x="7601039" y="5023879"/>
            <a:ext cx="1113416" cy="1819834"/>
            <a:chOff x="5836357" y="4560894"/>
            <a:chExt cx="1327930" cy="2056092"/>
          </a:xfrm>
        </p:grpSpPr>
        <p:pic>
          <p:nvPicPr>
            <p:cNvPr id="12" name="图片 5"/>
            <p:cNvPicPr>
              <a:picLocks noChangeAspect="1"/>
            </p:cNvPicPr>
            <p:nvPr/>
          </p:nvPicPr>
          <p:blipFill rotWithShape="1">
            <a:blip r:embed="rId6"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3"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4" name="Picture 3"/>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flipH="1">
            <a:off x="1765289" y="5277941"/>
            <a:ext cx="1365272" cy="1528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57"/>
                                        </p:tgtEl>
                                        <p:attrNameLst>
                                          <p:attrName>style.visibility</p:attrName>
                                        </p:attrNameLst>
                                      </p:cBhvr>
                                      <p:to>
                                        <p:strVal val="visible"/>
                                      </p:to>
                                    </p:set>
                                    <p:animEffect transition="in" filter="wipe(left)">
                                      <p:cBhvr>
                                        <p:cTn id="7" dur="500"/>
                                        <p:tgtEl>
                                          <p:spTgt spid="357"/>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356"/>
                                        </p:tgtEl>
                                        <p:attrNameLst>
                                          <p:attrName>style.visibility</p:attrName>
                                        </p:attrNameLst>
                                      </p:cBhvr>
                                      <p:to>
                                        <p:strVal val="visible"/>
                                      </p:to>
                                    </p:set>
                                    <p:anim by="(-#ppt_w*2)" calcmode="lin" valueType="num">
                                      <p:cBhvr rctx="PPT">
                                        <p:cTn id="11" dur="500" autoRev="1" fill="hold">
                                          <p:stCondLst>
                                            <p:cond delay="0"/>
                                          </p:stCondLst>
                                        </p:cTn>
                                        <p:tgtEl>
                                          <p:spTgt spid="356"/>
                                        </p:tgtEl>
                                        <p:attrNameLst>
                                          <p:attrName>ppt_w</p:attrName>
                                        </p:attrNameLst>
                                      </p:cBhvr>
                                    </p:anim>
                                    <p:anim by="(#ppt_w*0.50)" calcmode="lin" valueType="num">
                                      <p:cBhvr>
                                        <p:cTn id="12" dur="500" decel="50000" autoRev="1" fill="hold">
                                          <p:stCondLst>
                                            <p:cond delay="0"/>
                                          </p:stCondLst>
                                        </p:cTn>
                                        <p:tgtEl>
                                          <p:spTgt spid="356"/>
                                        </p:tgtEl>
                                        <p:attrNameLst>
                                          <p:attrName>ppt_x</p:attrName>
                                        </p:attrNameLst>
                                      </p:cBhvr>
                                    </p:anim>
                                    <p:anim from="(-#ppt_h/2)" to="(#ppt_y)" calcmode="lin" valueType="num">
                                      <p:cBhvr>
                                        <p:cTn id="13" dur="1000" fill="hold">
                                          <p:stCondLst>
                                            <p:cond delay="0"/>
                                          </p:stCondLst>
                                        </p:cTn>
                                        <p:tgtEl>
                                          <p:spTgt spid="356"/>
                                        </p:tgtEl>
                                        <p:attrNameLst>
                                          <p:attrName>ppt_y</p:attrName>
                                        </p:attrNameLst>
                                      </p:cBhvr>
                                    </p:anim>
                                    <p:animRot by="21600000">
                                      <p:cBhvr>
                                        <p:cTn id="14" dur="1000" fill="hold">
                                          <p:stCondLst>
                                            <p:cond delay="0"/>
                                          </p:stCondLst>
                                        </p:cTn>
                                        <p:tgtEl>
                                          <p:spTgt spid="356"/>
                                        </p:tgtEl>
                                        <p:attrNameLst>
                                          <p:attrName>r</p:attrName>
                                        </p:attrNameLst>
                                      </p:cBhvr>
                                    </p:animRot>
                                  </p:childTnLst>
                                </p:cTn>
                              </p:par>
                              <p:par>
                                <p:cTn id="15" presetID="26"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80">
                                          <p:stCondLst>
                                            <p:cond delay="0"/>
                                          </p:stCondLst>
                                        </p:cTn>
                                        <p:tgtEl>
                                          <p:spTgt spid="14"/>
                                        </p:tgtEl>
                                      </p:cBhvr>
                                    </p:animEffect>
                                    <p:anim calcmode="lin" valueType="num">
                                      <p:cBhvr>
                                        <p:cTn id="1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23" dur="26">
                                          <p:stCondLst>
                                            <p:cond delay="650"/>
                                          </p:stCondLst>
                                        </p:cTn>
                                        <p:tgtEl>
                                          <p:spTgt spid="14"/>
                                        </p:tgtEl>
                                      </p:cBhvr>
                                      <p:to x="100000" y="60000"/>
                                    </p:animScale>
                                    <p:animScale>
                                      <p:cBhvr>
                                        <p:cTn id="24" dur="166" decel="50000">
                                          <p:stCondLst>
                                            <p:cond delay="676"/>
                                          </p:stCondLst>
                                        </p:cTn>
                                        <p:tgtEl>
                                          <p:spTgt spid="14"/>
                                        </p:tgtEl>
                                      </p:cBhvr>
                                      <p:to x="100000" y="100000"/>
                                    </p:animScale>
                                    <p:animScale>
                                      <p:cBhvr>
                                        <p:cTn id="25" dur="26">
                                          <p:stCondLst>
                                            <p:cond delay="1312"/>
                                          </p:stCondLst>
                                        </p:cTn>
                                        <p:tgtEl>
                                          <p:spTgt spid="14"/>
                                        </p:tgtEl>
                                      </p:cBhvr>
                                      <p:to x="100000" y="80000"/>
                                    </p:animScale>
                                    <p:animScale>
                                      <p:cBhvr>
                                        <p:cTn id="26" dur="166" decel="50000">
                                          <p:stCondLst>
                                            <p:cond delay="1338"/>
                                          </p:stCondLst>
                                        </p:cTn>
                                        <p:tgtEl>
                                          <p:spTgt spid="14"/>
                                        </p:tgtEl>
                                      </p:cBhvr>
                                      <p:to x="100000" y="100000"/>
                                    </p:animScale>
                                    <p:animScale>
                                      <p:cBhvr>
                                        <p:cTn id="27" dur="26">
                                          <p:stCondLst>
                                            <p:cond delay="1642"/>
                                          </p:stCondLst>
                                        </p:cTn>
                                        <p:tgtEl>
                                          <p:spTgt spid="14"/>
                                        </p:tgtEl>
                                      </p:cBhvr>
                                      <p:to x="100000" y="90000"/>
                                    </p:animScale>
                                    <p:animScale>
                                      <p:cBhvr>
                                        <p:cTn id="28" dur="166" decel="50000">
                                          <p:stCondLst>
                                            <p:cond delay="1668"/>
                                          </p:stCondLst>
                                        </p:cTn>
                                        <p:tgtEl>
                                          <p:spTgt spid="14"/>
                                        </p:tgtEl>
                                      </p:cBhvr>
                                      <p:to x="100000" y="100000"/>
                                    </p:animScale>
                                    <p:animScale>
                                      <p:cBhvr>
                                        <p:cTn id="29" dur="26">
                                          <p:stCondLst>
                                            <p:cond delay="1808"/>
                                          </p:stCondLst>
                                        </p:cTn>
                                        <p:tgtEl>
                                          <p:spTgt spid="14"/>
                                        </p:tgtEl>
                                      </p:cBhvr>
                                      <p:to x="100000" y="95000"/>
                                    </p:animScale>
                                    <p:animScale>
                                      <p:cBhvr>
                                        <p:cTn id="30" dur="166" decel="50000">
                                          <p:stCondLst>
                                            <p:cond delay="1834"/>
                                          </p:stCondLst>
                                        </p:cTn>
                                        <p:tgtEl>
                                          <p:spTgt spid="14"/>
                                        </p:tgtEl>
                                      </p:cBhvr>
                                      <p:to x="100000" y="100000"/>
                                    </p:animScale>
                                  </p:childTnLst>
                                </p:cTn>
                              </p:par>
                              <p:par>
                                <p:cTn id="31" presetID="26"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80">
                                          <p:stCondLst>
                                            <p:cond delay="0"/>
                                          </p:stCondLst>
                                        </p:cTn>
                                        <p:tgtEl>
                                          <p:spTgt spid="11"/>
                                        </p:tgtEl>
                                      </p:cBhvr>
                                    </p:animEffect>
                                    <p:anim calcmode="lin" valueType="num">
                                      <p:cBhvr>
                                        <p:cTn id="3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9" dur="26">
                                          <p:stCondLst>
                                            <p:cond delay="650"/>
                                          </p:stCondLst>
                                        </p:cTn>
                                        <p:tgtEl>
                                          <p:spTgt spid="11"/>
                                        </p:tgtEl>
                                      </p:cBhvr>
                                      <p:to x="100000" y="60000"/>
                                    </p:animScale>
                                    <p:animScale>
                                      <p:cBhvr>
                                        <p:cTn id="40" dur="166" decel="50000">
                                          <p:stCondLst>
                                            <p:cond delay="676"/>
                                          </p:stCondLst>
                                        </p:cTn>
                                        <p:tgtEl>
                                          <p:spTgt spid="11"/>
                                        </p:tgtEl>
                                      </p:cBhvr>
                                      <p:to x="100000" y="100000"/>
                                    </p:animScale>
                                    <p:animScale>
                                      <p:cBhvr>
                                        <p:cTn id="41" dur="26">
                                          <p:stCondLst>
                                            <p:cond delay="1312"/>
                                          </p:stCondLst>
                                        </p:cTn>
                                        <p:tgtEl>
                                          <p:spTgt spid="11"/>
                                        </p:tgtEl>
                                      </p:cBhvr>
                                      <p:to x="100000" y="80000"/>
                                    </p:animScale>
                                    <p:animScale>
                                      <p:cBhvr>
                                        <p:cTn id="42" dur="166" decel="50000">
                                          <p:stCondLst>
                                            <p:cond delay="1338"/>
                                          </p:stCondLst>
                                        </p:cTn>
                                        <p:tgtEl>
                                          <p:spTgt spid="11"/>
                                        </p:tgtEl>
                                      </p:cBhvr>
                                      <p:to x="100000" y="100000"/>
                                    </p:animScale>
                                    <p:animScale>
                                      <p:cBhvr>
                                        <p:cTn id="43" dur="26">
                                          <p:stCondLst>
                                            <p:cond delay="1642"/>
                                          </p:stCondLst>
                                        </p:cTn>
                                        <p:tgtEl>
                                          <p:spTgt spid="11"/>
                                        </p:tgtEl>
                                      </p:cBhvr>
                                      <p:to x="100000" y="90000"/>
                                    </p:animScale>
                                    <p:animScale>
                                      <p:cBhvr>
                                        <p:cTn id="44" dur="166" decel="50000">
                                          <p:stCondLst>
                                            <p:cond delay="1668"/>
                                          </p:stCondLst>
                                        </p:cTn>
                                        <p:tgtEl>
                                          <p:spTgt spid="11"/>
                                        </p:tgtEl>
                                      </p:cBhvr>
                                      <p:to x="100000" y="100000"/>
                                    </p:animScale>
                                    <p:animScale>
                                      <p:cBhvr>
                                        <p:cTn id="45" dur="26">
                                          <p:stCondLst>
                                            <p:cond delay="1808"/>
                                          </p:stCondLst>
                                        </p:cTn>
                                        <p:tgtEl>
                                          <p:spTgt spid="11"/>
                                        </p:tgtEl>
                                      </p:cBhvr>
                                      <p:to x="100000" y="95000"/>
                                    </p:animScale>
                                    <p:animScale>
                                      <p:cBhvr>
                                        <p:cTn id="46"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图片 9"/>
          <p:cNvPicPr>
            <a:picLocks noChangeAspect="1"/>
          </p:cNvPicPr>
          <p:nvPr/>
        </p:nvPicPr>
        <p:blipFill>
          <a:blip r:embed="rId1" cstate="print"/>
          <a:srcRect r="72971"/>
          <a:stretch>
            <a:fillRect/>
          </a:stretch>
        </p:blipFill>
        <p:spPr bwMode="auto">
          <a:xfrm>
            <a:off x="5292725" y="6096000"/>
            <a:ext cx="1624013" cy="1543050"/>
          </a:xfrm>
          <a:prstGeom prst="rect">
            <a:avLst/>
          </a:prstGeom>
          <a:noFill/>
          <a:ln w="9525">
            <a:noFill/>
            <a:miter lim="800000"/>
            <a:headEnd/>
            <a:tailEnd/>
          </a:ln>
        </p:spPr>
      </p:pic>
      <p:pic>
        <p:nvPicPr>
          <p:cNvPr id="17412" name="图片 12"/>
          <p:cNvPicPr>
            <a:picLocks noChangeAspect="1"/>
          </p:cNvPicPr>
          <p:nvPr/>
        </p:nvPicPr>
        <p:blipFill>
          <a:blip r:embed="rId2" cstate="print"/>
          <a:srcRect r="72971"/>
          <a:stretch>
            <a:fillRect/>
          </a:stretch>
        </p:blipFill>
        <p:spPr bwMode="auto">
          <a:xfrm>
            <a:off x="1382713" y="6253163"/>
            <a:ext cx="1265237" cy="1200150"/>
          </a:xfrm>
          <a:prstGeom prst="rect">
            <a:avLst/>
          </a:prstGeom>
          <a:noFill/>
          <a:ln w="9525">
            <a:noFill/>
            <a:miter lim="800000"/>
            <a:headEnd/>
            <a:tailEnd/>
          </a:ln>
        </p:spPr>
      </p:pic>
      <p:pic>
        <p:nvPicPr>
          <p:cNvPr id="17414" name="图片 7"/>
          <p:cNvPicPr>
            <a:picLocks noChangeAspect="1"/>
          </p:cNvPicPr>
          <p:nvPr/>
        </p:nvPicPr>
        <p:blipFill>
          <a:blip r:embed="rId3" cstate="print"/>
          <a:srcRect/>
          <a:stretch>
            <a:fillRect/>
          </a:stretch>
        </p:blipFill>
        <p:spPr bwMode="auto">
          <a:xfrm>
            <a:off x="158750" y="6296025"/>
            <a:ext cx="539750" cy="460375"/>
          </a:xfrm>
          <a:prstGeom prst="rect">
            <a:avLst/>
          </a:prstGeom>
          <a:noFill/>
          <a:ln w="9525">
            <a:noFill/>
            <a:miter lim="800000"/>
            <a:headEnd/>
            <a:tailEnd/>
          </a:ln>
        </p:spPr>
      </p:pic>
      <p:pic>
        <p:nvPicPr>
          <p:cNvPr id="17416" name="图片 8"/>
          <p:cNvPicPr>
            <a:picLocks noChangeAspect="1"/>
          </p:cNvPicPr>
          <p:nvPr/>
        </p:nvPicPr>
        <p:blipFill>
          <a:blip r:embed="rId4" cstate="print"/>
          <a:srcRect/>
          <a:stretch>
            <a:fillRect/>
          </a:stretch>
        </p:blipFill>
        <p:spPr bwMode="auto">
          <a:xfrm>
            <a:off x="6831013" y="6365875"/>
            <a:ext cx="720725" cy="477838"/>
          </a:xfrm>
          <a:prstGeom prst="rect">
            <a:avLst/>
          </a:prstGeom>
          <a:noFill/>
          <a:ln w="9525">
            <a:noFill/>
            <a:miter lim="800000"/>
            <a:headEnd/>
            <a:tailEnd/>
          </a:ln>
        </p:spPr>
      </p:pic>
      <p:sp>
        <p:nvSpPr>
          <p:cNvPr id="2" name="矩形 1"/>
          <p:cNvSpPr/>
          <p:nvPr/>
        </p:nvSpPr>
        <p:spPr>
          <a:xfrm>
            <a:off x="539552" y="1124744"/>
            <a:ext cx="2016224" cy="646331"/>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rPr>
              <a:t>渡口</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endParaRPr>
          </a:p>
        </p:txBody>
      </p:sp>
      <p:grpSp>
        <p:nvGrpSpPr>
          <p:cNvPr id="4" name="组合 19"/>
          <p:cNvGrpSpPr/>
          <p:nvPr/>
        </p:nvGrpSpPr>
        <p:grpSpPr>
          <a:xfrm>
            <a:off x="7346485" y="4550931"/>
            <a:ext cx="1243864" cy="2219461"/>
            <a:chOff x="5836357" y="4560894"/>
            <a:chExt cx="1327930" cy="2056092"/>
          </a:xfrm>
        </p:grpSpPr>
        <p:pic>
          <p:nvPicPr>
            <p:cNvPr id="21" name="图片 5"/>
            <p:cNvPicPr>
              <a:picLocks noChangeAspect="1"/>
            </p:cNvPicPr>
            <p:nvPr/>
          </p:nvPicPr>
          <p:blipFill rotWithShape="1">
            <a:blip r:embed="rId5" cstate="print"/>
            <a:srcRect l="35500" r="32250" b="80044"/>
            <a:stretch>
              <a:fillRect/>
            </a:stretch>
          </p:blipFill>
          <p:spPr bwMode="auto">
            <a:xfrm>
              <a:off x="5836357" y="4560894"/>
              <a:ext cx="429028" cy="383639"/>
            </a:xfrm>
            <a:prstGeom prst="rect">
              <a:avLst/>
            </a:prstGeom>
            <a:noFill/>
            <a:ln w="9525">
              <a:noFill/>
              <a:miter lim="800000"/>
              <a:headEnd/>
              <a:tailEnd/>
            </a:ln>
          </p:spPr>
        </p:pic>
        <p:pic>
          <p:nvPicPr>
            <p:cNvPr id="22" name="Picture 2"/>
            <p:cNvPicPr>
              <a:picLocks noChangeAspect="1" noChangeArrowheads="1"/>
            </p:cNvPicPr>
            <p:nvPr/>
          </p:nvPicPr>
          <p:blipFill>
            <a:blip r:embed="rId6"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 name="组合 23"/>
          <p:cNvGrpSpPr/>
          <p:nvPr/>
        </p:nvGrpSpPr>
        <p:grpSpPr>
          <a:xfrm>
            <a:off x="467544" y="110421"/>
            <a:ext cx="2525818" cy="549852"/>
            <a:chOff x="467544" y="110421"/>
            <a:chExt cx="2525818" cy="549852"/>
          </a:xfrm>
        </p:grpSpPr>
        <p:sp>
          <p:nvSpPr>
            <p:cNvPr id="26" name="对角圆角矩形 25"/>
            <p:cNvSpPr/>
            <p:nvPr/>
          </p:nvSpPr>
          <p:spPr>
            <a:xfrm>
              <a:off x="1115616" y="205637"/>
              <a:ext cx="187774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资料宝袋</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7544" y="110421"/>
              <a:ext cx="576064" cy="549852"/>
            </a:xfrm>
            <a:prstGeom prst="rect">
              <a:avLst/>
            </a:prstGeom>
          </p:spPr>
        </p:pic>
      </p:grpSp>
      <p:sp>
        <p:nvSpPr>
          <p:cNvPr id="37894" name="AutoShape 6" descr="https://timgsa.baidu.com/timg?image&amp;quality=80&amp;size=b9999_10000&amp;sec=1508148032464&amp;di=981edf6cd35d3303f036b37f724b9f39&amp;imgtype=0&amp;src=http%3A%2F%2Fi0.sinaimg.cn%2Ffashion%2F2015%2F1029%2FU3978P1503DT2015102916504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pic>
        <p:nvPicPr>
          <p:cNvPr id="2050" name="Picture 2"/>
          <p:cNvPicPr>
            <a:picLocks noChangeAspect="1" noChangeArrowheads="1"/>
          </p:cNvPicPr>
          <p:nvPr/>
        </p:nvPicPr>
        <p:blipFill>
          <a:blip r:embed="rId8" cstate="print"/>
          <a:srcRect/>
          <a:stretch>
            <a:fillRect/>
          </a:stretch>
        </p:blipFill>
        <p:spPr bwMode="auto">
          <a:xfrm>
            <a:off x="755576" y="2636912"/>
            <a:ext cx="2095500" cy="1476375"/>
          </a:xfrm>
          <a:prstGeom prst="rect">
            <a:avLst/>
          </a:prstGeom>
          <a:ln>
            <a:noFill/>
          </a:ln>
          <a:effectLst>
            <a:outerShdw blurRad="292100" dist="139700" dir="2700000" algn="tl" rotWithShape="0">
              <a:srgbClr val="333333">
                <a:alpha val="65000"/>
              </a:srgbClr>
            </a:outerShdw>
          </a:effectLst>
        </p:spPr>
      </p:pic>
      <p:pic>
        <p:nvPicPr>
          <p:cNvPr id="2051" name="Picture 3"/>
          <p:cNvPicPr>
            <a:picLocks noChangeAspect="1" noChangeArrowheads="1"/>
          </p:cNvPicPr>
          <p:nvPr/>
        </p:nvPicPr>
        <p:blipFill>
          <a:blip r:embed="rId9" cstate="print"/>
          <a:srcRect/>
          <a:stretch>
            <a:fillRect/>
          </a:stretch>
        </p:blipFill>
        <p:spPr bwMode="auto">
          <a:xfrm>
            <a:off x="3419872" y="2492896"/>
            <a:ext cx="2160000" cy="1576800"/>
          </a:xfrm>
          <a:prstGeom prst="rect">
            <a:avLst/>
          </a:prstGeom>
          <a:ln>
            <a:noFill/>
          </a:ln>
          <a:effectLst>
            <a:outerShdw blurRad="292100" dist="139700" dir="2700000" algn="tl" rotWithShape="0">
              <a:srgbClr val="333333">
                <a:alpha val="65000"/>
              </a:srgbClr>
            </a:outerShdw>
          </a:effectLst>
        </p:spPr>
      </p:pic>
      <p:pic>
        <p:nvPicPr>
          <p:cNvPr id="2052" name="Picture 4"/>
          <p:cNvPicPr>
            <a:picLocks noChangeAspect="1" noChangeArrowheads="1"/>
          </p:cNvPicPr>
          <p:nvPr/>
        </p:nvPicPr>
        <p:blipFill>
          <a:blip r:embed="rId10" cstate="print"/>
          <a:srcRect/>
          <a:stretch>
            <a:fillRect/>
          </a:stretch>
        </p:blipFill>
        <p:spPr bwMode="auto">
          <a:xfrm>
            <a:off x="6084168" y="2564904"/>
            <a:ext cx="2160000" cy="1438560"/>
          </a:xfrm>
          <a:prstGeom prst="rect">
            <a:avLst/>
          </a:prstGeom>
          <a:ln>
            <a:noFill/>
          </a:ln>
          <a:effectLst>
            <a:outerShdw blurRad="292100" dist="139700" dir="2700000" algn="tl" rotWithShape="0">
              <a:srgbClr val="333333">
                <a:alpha val="65000"/>
              </a:srgbClr>
            </a:outerShdw>
          </a:effectLst>
        </p:spPr>
      </p:pic>
      <p:pic>
        <p:nvPicPr>
          <p:cNvPr id="2053" name="Picture 5"/>
          <p:cNvPicPr>
            <a:picLocks noChangeAspect="1" noChangeArrowheads="1"/>
          </p:cNvPicPr>
          <p:nvPr/>
        </p:nvPicPr>
        <p:blipFill>
          <a:blip r:embed="rId11" cstate="print"/>
          <a:srcRect/>
          <a:stretch>
            <a:fillRect/>
          </a:stretch>
        </p:blipFill>
        <p:spPr bwMode="auto">
          <a:xfrm>
            <a:off x="1763688" y="4437112"/>
            <a:ext cx="2160000" cy="1442880"/>
          </a:xfrm>
          <a:prstGeom prst="rect">
            <a:avLst/>
          </a:prstGeom>
          <a:ln>
            <a:noFill/>
          </a:ln>
          <a:effectLst>
            <a:outerShdw blurRad="292100" dist="139700" dir="2700000" algn="tl" rotWithShape="0">
              <a:srgbClr val="333333">
                <a:alpha val="65000"/>
              </a:srgbClr>
            </a:outerShdw>
          </a:effectLst>
        </p:spPr>
      </p:pic>
      <p:pic>
        <p:nvPicPr>
          <p:cNvPr id="2054" name="Picture 6"/>
          <p:cNvPicPr>
            <a:picLocks noChangeAspect="1" noChangeArrowheads="1"/>
          </p:cNvPicPr>
          <p:nvPr/>
        </p:nvPicPr>
        <p:blipFill>
          <a:blip r:embed="rId12" cstate="print"/>
          <a:srcRect/>
          <a:stretch>
            <a:fillRect/>
          </a:stretch>
        </p:blipFill>
        <p:spPr bwMode="auto">
          <a:xfrm>
            <a:off x="4716016" y="4509120"/>
            <a:ext cx="2160000" cy="1438560"/>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42"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 calcmode="lin" valueType="num">
                                      <p:cBhvr additive="base">
                                        <p:cTn id="17" dur="500" fill="hold"/>
                                        <p:tgtEl>
                                          <p:spTgt spid="2050"/>
                                        </p:tgtEl>
                                        <p:attrNameLst>
                                          <p:attrName>ppt_x</p:attrName>
                                        </p:attrNameLst>
                                      </p:cBhvr>
                                      <p:tavLst>
                                        <p:tav tm="0">
                                          <p:val>
                                            <p:strVal val="#ppt_x"/>
                                          </p:val>
                                        </p:tav>
                                        <p:tav tm="100000">
                                          <p:val>
                                            <p:strVal val="#ppt_x"/>
                                          </p:val>
                                        </p:tav>
                                      </p:tavLst>
                                    </p:anim>
                                    <p:anim calcmode="lin" valueType="num">
                                      <p:cBhvr additive="base">
                                        <p:cTn id="1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051"/>
                                        </p:tgtEl>
                                        <p:attrNameLst>
                                          <p:attrName>style.visibility</p:attrName>
                                        </p:attrNameLst>
                                      </p:cBhvr>
                                      <p:to>
                                        <p:strVal val="visible"/>
                                      </p:to>
                                    </p:set>
                                    <p:anim calcmode="lin" valueType="num">
                                      <p:cBhvr additive="base">
                                        <p:cTn id="23" dur="500" fill="hold"/>
                                        <p:tgtEl>
                                          <p:spTgt spid="2051"/>
                                        </p:tgtEl>
                                        <p:attrNameLst>
                                          <p:attrName>ppt_x</p:attrName>
                                        </p:attrNameLst>
                                      </p:cBhvr>
                                      <p:tavLst>
                                        <p:tav tm="0">
                                          <p:val>
                                            <p:strVal val="#ppt_x"/>
                                          </p:val>
                                        </p:tav>
                                        <p:tav tm="100000">
                                          <p:val>
                                            <p:strVal val="#ppt_x"/>
                                          </p:val>
                                        </p:tav>
                                      </p:tavLst>
                                    </p:anim>
                                    <p:anim calcmode="lin" valueType="num">
                                      <p:cBhvr additive="base">
                                        <p:cTn id="24"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2052"/>
                                        </p:tgtEl>
                                        <p:attrNameLst>
                                          <p:attrName>style.visibility</p:attrName>
                                        </p:attrNameLst>
                                      </p:cBhvr>
                                      <p:to>
                                        <p:strVal val="visible"/>
                                      </p:to>
                                    </p:set>
                                    <p:anim calcmode="lin" valueType="num">
                                      <p:cBhvr additive="base">
                                        <p:cTn id="29" dur="500" fill="hold"/>
                                        <p:tgtEl>
                                          <p:spTgt spid="2052"/>
                                        </p:tgtEl>
                                        <p:attrNameLst>
                                          <p:attrName>ppt_x</p:attrName>
                                        </p:attrNameLst>
                                      </p:cBhvr>
                                      <p:tavLst>
                                        <p:tav tm="0">
                                          <p:val>
                                            <p:strVal val="#ppt_x"/>
                                          </p:val>
                                        </p:tav>
                                        <p:tav tm="100000">
                                          <p:val>
                                            <p:strVal val="#ppt_x"/>
                                          </p:val>
                                        </p:tav>
                                      </p:tavLst>
                                    </p:anim>
                                    <p:anim calcmode="lin" valueType="num">
                                      <p:cBhvr additive="base">
                                        <p:cTn id="30"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054"/>
                                        </p:tgtEl>
                                        <p:attrNameLst>
                                          <p:attrName>style.visibility</p:attrName>
                                        </p:attrNameLst>
                                      </p:cBhvr>
                                      <p:to>
                                        <p:strVal val="visible"/>
                                      </p:to>
                                    </p:set>
                                    <p:anim calcmode="lin" valueType="num">
                                      <p:cBhvr additive="base">
                                        <p:cTn id="35" dur="500" fill="hold"/>
                                        <p:tgtEl>
                                          <p:spTgt spid="2054"/>
                                        </p:tgtEl>
                                        <p:attrNameLst>
                                          <p:attrName>ppt_x</p:attrName>
                                        </p:attrNameLst>
                                      </p:cBhvr>
                                      <p:tavLst>
                                        <p:tav tm="0">
                                          <p:val>
                                            <p:strVal val="#ppt_x"/>
                                          </p:val>
                                        </p:tav>
                                        <p:tav tm="100000">
                                          <p:val>
                                            <p:strVal val="#ppt_x"/>
                                          </p:val>
                                        </p:tav>
                                      </p:tavLst>
                                    </p:anim>
                                    <p:anim calcmode="lin" valueType="num">
                                      <p:cBhvr additive="base">
                                        <p:cTn id="36" dur="500" fill="hold"/>
                                        <p:tgtEl>
                                          <p:spTgt spid="20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1"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2"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3"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4" cstate="print"/>
          <a:srcRect/>
          <a:stretch>
            <a:fillRect/>
          </a:stretch>
        </p:blipFill>
        <p:spPr bwMode="auto">
          <a:xfrm>
            <a:off x="8172400" y="6343650"/>
            <a:ext cx="720725" cy="477838"/>
          </a:xfrm>
          <a:prstGeom prst="rect">
            <a:avLst/>
          </a:prstGeom>
          <a:noFill/>
          <a:ln w="9525">
            <a:noFill/>
            <a:miter lim="800000"/>
            <a:headEnd/>
            <a:tailEnd/>
          </a:ln>
        </p:spPr>
      </p:pic>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275043" y="795811"/>
            <a:ext cx="954107" cy="707886"/>
          </a:xfrm>
          <a:prstGeom prst="rect">
            <a:avLst/>
          </a:prstGeom>
          <a:noFill/>
        </p:spPr>
        <p:txBody>
          <a:bodyPr wrap="none" rtlCol="0">
            <a:spAutoFit/>
          </a:bodyPr>
          <a:lstStyle/>
          <a:p>
            <a:r>
              <a:rPr lang="en-US" altLang="zh-CN" sz="4000" dirty="0" err="1" smtClean="0">
                <a:latin typeface="+mn-ea"/>
                <a:ea typeface="+mn-ea"/>
              </a:rPr>
              <a:t>sǎn</a:t>
            </a:r>
            <a:endParaRPr lang="zh-CN" altLang="en-US" sz="4000" dirty="0">
              <a:latin typeface="+mn-ea"/>
              <a:ea typeface="+mn-ea"/>
            </a:endParaRPr>
          </a:p>
        </p:txBody>
      </p:sp>
      <p:sp>
        <p:nvSpPr>
          <p:cNvPr id="5" name="TextBox 4"/>
          <p:cNvSpPr txBox="1"/>
          <p:nvPr/>
        </p:nvSpPr>
        <p:spPr>
          <a:xfrm>
            <a:off x="2940947" y="918921"/>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6" name="TextBox 5"/>
          <p:cNvSpPr txBox="1"/>
          <p:nvPr/>
        </p:nvSpPr>
        <p:spPr>
          <a:xfrm>
            <a:off x="2955178" y="1916832"/>
            <a:ext cx="3010761"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大伞  花伞  雨伞</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55178" y="2348880"/>
            <a:ext cx="5793286"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远看像座亭，柱子立当中，上边直流水，下边有人行。</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02230" y="1429925"/>
            <a:ext cx="597666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“人”撇捺舒展，第六笔竖在竖中线上。</a:t>
            </a:r>
            <a:endParaRPr lang="zh-CN" altLang="en-US" sz="2000" dirty="0">
              <a:latin typeface="楷体" panose="02010609060101010101" pitchFamily="49" charset="-122"/>
              <a:ea typeface="楷体" panose="02010609060101010101" pitchFamily="49" charset="-122"/>
            </a:endParaRPr>
          </a:p>
        </p:txBody>
      </p:sp>
      <p:sp>
        <p:nvSpPr>
          <p:cNvPr id="17" name="TextBox 16"/>
          <p:cNvSpPr txBox="1"/>
          <p:nvPr/>
        </p:nvSpPr>
        <p:spPr>
          <a:xfrm>
            <a:off x="1115003" y="401589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18" name="TextBox 17"/>
          <p:cNvSpPr txBox="1"/>
          <p:nvPr/>
        </p:nvSpPr>
        <p:spPr>
          <a:xfrm>
            <a:off x="1230402" y="3230199"/>
            <a:ext cx="697627" cy="707886"/>
          </a:xfrm>
          <a:prstGeom prst="rect">
            <a:avLst/>
          </a:prstGeom>
          <a:noFill/>
        </p:spPr>
        <p:txBody>
          <a:bodyPr wrap="none" rtlCol="0">
            <a:spAutoFit/>
          </a:bodyPr>
          <a:lstStyle/>
          <a:p>
            <a:r>
              <a:rPr lang="en-US" altLang="zh-CN" sz="4000" dirty="0" err="1" smtClean="0">
                <a:latin typeface="+mn-ea"/>
                <a:ea typeface="+mn-ea"/>
              </a:rPr>
              <a:t>dì</a:t>
            </a:r>
            <a:endParaRPr lang="zh-CN" altLang="en-US" sz="4000" dirty="0">
              <a:latin typeface="+mn-ea"/>
              <a:ea typeface="+mn-ea"/>
            </a:endParaRPr>
          </a:p>
        </p:txBody>
      </p:sp>
      <p:sp>
        <p:nvSpPr>
          <p:cNvPr id="19" name="TextBox 18"/>
          <p:cNvSpPr txBox="1"/>
          <p:nvPr/>
        </p:nvSpPr>
        <p:spPr>
          <a:xfrm>
            <a:off x="2902230" y="3443768"/>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21" name="TextBox 20"/>
          <p:cNvSpPr txBox="1"/>
          <p:nvPr/>
        </p:nvSpPr>
        <p:spPr>
          <a:xfrm>
            <a:off x="2955178" y="4503093"/>
            <a:ext cx="2250937"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弟弟  兄弟</a:t>
            </a:r>
            <a:endParaRPr lang="zh-CN" altLang="en-US" sz="2000" dirty="0">
              <a:latin typeface="楷体" panose="02010609060101010101" pitchFamily="49" charset="-122"/>
              <a:ea typeface="楷体" panose="02010609060101010101" pitchFamily="49" charset="-122"/>
            </a:endParaRPr>
          </a:p>
        </p:txBody>
      </p:sp>
      <p:sp>
        <p:nvSpPr>
          <p:cNvPr id="22" name="TextBox 21"/>
          <p:cNvSpPr txBox="1"/>
          <p:nvPr/>
        </p:nvSpPr>
        <p:spPr>
          <a:xfrm>
            <a:off x="2937432" y="4903203"/>
            <a:ext cx="5523000"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剃刀丢了。</a:t>
            </a:r>
            <a:endParaRPr lang="zh-CN" altLang="en-US" sz="2000" dirty="0">
              <a:latin typeface="楷体" panose="02010609060101010101" pitchFamily="49" charset="-122"/>
              <a:ea typeface="楷体" panose="02010609060101010101" pitchFamily="49" charset="-122"/>
            </a:endParaRPr>
          </a:p>
        </p:txBody>
      </p:sp>
      <p:sp>
        <p:nvSpPr>
          <p:cNvPr id="24" name="TextBox 23"/>
          <p:cNvSpPr txBox="1"/>
          <p:nvPr/>
        </p:nvSpPr>
        <p:spPr>
          <a:xfrm>
            <a:off x="2861552" y="3862011"/>
            <a:ext cx="597666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竖为垂露竖，末笔撇宜舒展。</a:t>
            </a:r>
            <a:endParaRPr lang="zh-CN" altLang="en-US" sz="2000" dirty="0">
              <a:latin typeface="楷体" panose="02010609060101010101" pitchFamily="49" charset="-122"/>
              <a:ea typeface="楷体" panose="02010609060101010101" pitchFamily="49" charset="-122"/>
            </a:endParaRPr>
          </a:p>
        </p:txBody>
      </p:sp>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1129072" y="3958918"/>
            <a:ext cx="1511802" cy="1486306"/>
            <a:chOff x="-2214610" y="714356"/>
            <a:chExt cx="1785950" cy="1643868"/>
          </a:xfrm>
          <a:solidFill>
            <a:schemeClr val="accent5">
              <a:lumMod val="40000"/>
              <a:lumOff val="60000"/>
            </a:schemeClr>
          </a:solidFill>
        </p:grpSpPr>
        <p:sp>
          <p:nvSpPr>
            <p:cNvPr id="32" name="矩形 31"/>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1169677" y="384674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弟</a:t>
            </a:r>
            <a:endParaRPr lang="zh-CN" altLang="en-US" sz="9600" b="1" dirty="0">
              <a:latin typeface="楷体" panose="02010609060101010101" pitchFamily="49" charset="-122"/>
              <a:ea typeface="楷体" panose="02010609060101010101" pitchFamily="49" charset="-122"/>
            </a:endParaRPr>
          </a:p>
        </p:txBody>
      </p:sp>
      <p:grpSp>
        <p:nvGrpSpPr>
          <p:cNvPr id="36"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213048" y="1455789"/>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伞</a:t>
            </a:r>
            <a:endParaRPr lang="zh-CN" altLang="en-US" sz="9600" b="1" dirty="0">
              <a:latin typeface="楷体" panose="02010609060101010101" pitchFamily="49" charset="-122"/>
              <a:ea typeface="楷体" panose="02010609060101010101" pitchFamily="49" charset="-122"/>
            </a:endParaRPr>
          </a:p>
        </p:txBody>
      </p:sp>
      <p:grpSp>
        <p:nvGrpSpPr>
          <p:cNvPr id="41" name="组合 40"/>
          <p:cNvGrpSpPr/>
          <p:nvPr/>
        </p:nvGrpSpPr>
        <p:grpSpPr>
          <a:xfrm>
            <a:off x="1835696" y="5616071"/>
            <a:ext cx="5330062" cy="1227642"/>
            <a:chOff x="1835696" y="5616071"/>
            <a:chExt cx="5330062" cy="1227642"/>
          </a:xfrm>
        </p:grpSpPr>
        <p:sp>
          <p:nvSpPr>
            <p:cNvPr id="42" name="云形 41"/>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631756" y="5819268"/>
              <a:ext cx="3534002" cy="369332"/>
            </a:xfrm>
            <a:prstGeom prst="rect">
              <a:avLst/>
            </a:prstGeom>
            <a:noFill/>
          </p:spPr>
          <p:txBody>
            <a:bodyPr wrap="square" rtlCol="0">
              <a:spAutoFit/>
            </a:bodyPr>
            <a:lstStyle/>
            <a:p>
              <a:r>
                <a:rPr lang="zh-CN" altLang="en-US" dirty="0" smtClean="0"/>
                <a:t>　　</a:t>
              </a:r>
              <a:r>
                <a:rPr lang="zh-CN" altLang="en-US" b="1" dirty="0" smtClean="0"/>
                <a:t>图片识记：</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44" name="组合 43"/>
            <p:cNvGrpSpPr/>
            <p:nvPr/>
          </p:nvGrpSpPr>
          <p:grpSpPr>
            <a:xfrm>
              <a:off x="1835696" y="5616071"/>
              <a:ext cx="1665879" cy="1227642"/>
              <a:chOff x="1835696" y="5616071"/>
              <a:chExt cx="1665879" cy="1227642"/>
            </a:xfrm>
          </p:grpSpPr>
          <p:pic>
            <p:nvPicPr>
              <p:cNvPr id="45" name="Picture 4"/>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TextBox 4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sp>
        <p:nvSpPr>
          <p:cNvPr id="48" name="对角圆角矩形 47"/>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9" name="图片 4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sp>
        <p:nvSpPr>
          <p:cNvPr id="50" name="TextBox 49"/>
          <p:cNvSpPr txBox="1"/>
          <p:nvPr/>
        </p:nvSpPr>
        <p:spPr>
          <a:xfrm>
            <a:off x="2960346" y="2938031"/>
            <a:ext cx="492402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我有一把小花伞。</a:t>
            </a:r>
            <a:endParaRPr lang="zh-CN" altLang="en-US" sz="2000" dirty="0">
              <a:latin typeface="楷体" panose="02010609060101010101" pitchFamily="49" charset="-122"/>
              <a:ea typeface="楷体" panose="02010609060101010101" pitchFamily="49" charset="-122"/>
            </a:endParaRPr>
          </a:p>
        </p:txBody>
      </p:sp>
      <p:sp>
        <p:nvSpPr>
          <p:cNvPr id="51" name="TextBox 50"/>
          <p:cNvSpPr txBox="1"/>
          <p:nvPr/>
        </p:nvSpPr>
        <p:spPr>
          <a:xfrm>
            <a:off x="3002599" y="5302190"/>
            <a:ext cx="538582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他没有兄弟，只有一个姐姐。</a:t>
            </a:r>
            <a:endParaRPr lang="zh-CN" altLang="en-US" sz="2000" dirty="0">
              <a:latin typeface="楷体" panose="02010609060101010101" pitchFamily="49" charset="-122"/>
              <a:ea typeface="楷体" panose="02010609060101010101" pitchFamily="49" charset="-122"/>
            </a:endParaRPr>
          </a:p>
        </p:txBody>
      </p:sp>
      <p:pic>
        <p:nvPicPr>
          <p:cNvPr id="3074" name="Picture 2"/>
          <p:cNvPicPr>
            <a:picLocks noChangeAspect="1" noChangeArrowheads="1"/>
          </p:cNvPicPr>
          <p:nvPr/>
        </p:nvPicPr>
        <p:blipFill>
          <a:blip r:embed="rId7" cstate="print"/>
          <a:srcRect/>
          <a:stretch>
            <a:fillRect/>
          </a:stretch>
        </p:blipFill>
        <p:spPr bwMode="auto">
          <a:xfrm>
            <a:off x="5364168" y="5661248"/>
            <a:ext cx="720000" cy="781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7" name="TextBox 46"/>
          <p:cNvSpPr txBox="1"/>
          <p:nvPr/>
        </p:nvSpPr>
        <p:spPr>
          <a:xfrm>
            <a:off x="6228184" y="5733256"/>
            <a:ext cx="720080" cy="707886"/>
          </a:xfrm>
          <a:prstGeom prst="rect">
            <a:avLst/>
          </a:prstGeom>
          <a:noFill/>
        </p:spPr>
        <p:txBody>
          <a:bodyPr wrap="square" rtlCol="0">
            <a:spAutoFit/>
          </a:bodyPr>
          <a:lstStyle/>
          <a:p>
            <a:r>
              <a:rPr lang="zh-CN" altLang="en-US" sz="4000" dirty="0" smtClean="0">
                <a:solidFill>
                  <a:srgbClr val="FF0000"/>
                </a:solidFill>
              </a:rPr>
              <a:t>伞</a:t>
            </a:r>
            <a:endParaRPr lang="zh-CN" altLang="en-US" sz="4000"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80">
                                          <p:stCondLst>
                                            <p:cond delay="0"/>
                                          </p:stCondLst>
                                        </p:cTn>
                                        <p:tgtEl>
                                          <p:spTgt spid="40"/>
                                        </p:tgtEl>
                                      </p:cBhvr>
                                    </p:animEffect>
                                    <p:anim calcmode="lin" valueType="num">
                                      <p:cBhvr>
                                        <p:cTn id="8"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13" dur="26">
                                          <p:stCondLst>
                                            <p:cond delay="650"/>
                                          </p:stCondLst>
                                        </p:cTn>
                                        <p:tgtEl>
                                          <p:spTgt spid="40"/>
                                        </p:tgtEl>
                                      </p:cBhvr>
                                      <p:to x="100000" y="60000"/>
                                    </p:animScale>
                                    <p:animScale>
                                      <p:cBhvr>
                                        <p:cTn id="14" dur="166" decel="50000">
                                          <p:stCondLst>
                                            <p:cond delay="676"/>
                                          </p:stCondLst>
                                        </p:cTn>
                                        <p:tgtEl>
                                          <p:spTgt spid="40"/>
                                        </p:tgtEl>
                                      </p:cBhvr>
                                      <p:to x="100000" y="100000"/>
                                    </p:animScale>
                                    <p:animScale>
                                      <p:cBhvr>
                                        <p:cTn id="15" dur="26">
                                          <p:stCondLst>
                                            <p:cond delay="1312"/>
                                          </p:stCondLst>
                                        </p:cTn>
                                        <p:tgtEl>
                                          <p:spTgt spid="40"/>
                                        </p:tgtEl>
                                      </p:cBhvr>
                                      <p:to x="100000" y="80000"/>
                                    </p:animScale>
                                    <p:animScale>
                                      <p:cBhvr>
                                        <p:cTn id="16" dur="166" decel="50000">
                                          <p:stCondLst>
                                            <p:cond delay="1338"/>
                                          </p:stCondLst>
                                        </p:cTn>
                                        <p:tgtEl>
                                          <p:spTgt spid="40"/>
                                        </p:tgtEl>
                                      </p:cBhvr>
                                      <p:to x="100000" y="100000"/>
                                    </p:animScale>
                                    <p:animScale>
                                      <p:cBhvr>
                                        <p:cTn id="17" dur="26">
                                          <p:stCondLst>
                                            <p:cond delay="1642"/>
                                          </p:stCondLst>
                                        </p:cTn>
                                        <p:tgtEl>
                                          <p:spTgt spid="40"/>
                                        </p:tgtEl>
                                      </p:cBhvr>
                                      <p:to x="100000" y="90000"/>
                                    </p:animScale>
                                    <p:animScale>
                                      <p:cBhvr>
                                        <p:cTn id="18" dur="166" decel="50000">
                                          <p:stCondLst>
                                            <p:cond delay="1668"/>
                                          </p:stCondLst>
                                        </p:cTn>
                                        <p:tgtEl>
                                          <p:spTgt spid="40"/>
                                        </p:tgtEl>
                                      </p:cBhvr>
                                      <p:to x="100000" y="100000"/>
                                    </p:animScale>
                                    <p:animScale>
                                      <p:cBhvr>
                                        <p:cTn id="19" dur="26">
                                          <p:stCondLst>
                                            <p:cond delay="1808"/>
                                          </p:stCondLst>
                                        </p:cTn>
                                        <p:tgtEl>
                                          <p:spTgt spid="40"/>
                                        </p:tgtEl>
                                      </p:cBhvr>
                                      <p:to x="100000" y="95000"/>
                                    </p:animScale>
                                    <p:animScale>
                                      <p:cBhvr>
                                        <p:cTn id="20" dur="166" decel="50000">
                                          <p:stCondLst>
                                            <p:cond delay="1834"/>
                                          </p:stCondLst>
                                        </p:cTn>
                                        <p:tgtEl>
                                          <p:spTgt spid="4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linds(horizontal)">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down)">
                                      <p:cBhvr>
                                        <p:cTn id="30" dur="580">
                                          <p:stCondLst>
                                            <p:cond delay="0"/>
                                          </p:stCondLst>
                                        </p:cTn>
                                        <p:tgtEl>
                                          <p:spTgt spid="35"/>
                                        </p:tgtEl>
                                      </p:cBhvr>
                                    </p:animEffect>
                                    <p:anim calcmode="lin" valueType="num">
                                      <p:cBhvr>
                                        <p:cTn id="31"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36" dur="26">
                                          <p:stCondLst>
                                            <p:cond delay="650"/>
                                          </p:stCondLst>
                                        </p:cTn>
                                        <p:tgtEl>
                                          <p:spTgt spid="35"/>
                                        </p:tgtEl>
                                      </p:cBhvr>
                                      <p:to x="100000" y="60000"/>
                                    </p:animScale>
                                    <p:animScale>
                                      <p:cBhvr>
                                        <p:cTn id="37" dur="166" decel="50000">
                                          <p:stCondLst>
                                            <p:cond delay="676"/>
                                          </p:stCondLst>
                                        </p:cTn>
                                        <p:tgtEl>
                                          <p:spTgt spid="35"/>
                                        </p:tgtEl>
                                      </p:cBhvr>
                                      <p:to x="100000" y="100000"/>
                                    </p:animScale>
                                    <p:animScale>
                                      <p:cBhvr>
                                        <p:cTn id="38" dur="26">
                                          <p:stCondLst>
                                            <p:cond delay="1312"/>
                                          </p:stCondLst>
                                        </p:cTn>
                                        <p:tgtEl>
                                          <p:spTgt spid="35"/>
                                        </p:tgtEl>
                                      </p:cBhvr>
                                      <p:to x="100000" y="80000"/>
                                    </p:animScale>
                                    <p:animScale>
                                      <p:cBhvr>
                                        <p:cTn id="39" dur="166" decel="50000">
                                          <p:stCondLst>
                                            <p:cond delay="1338"/>
                                          </p:stCondLst>
                                        </p:cTn>
                                        <p:tgtEl>
                                          <p:spTgt spid="35"/>
                                        </p:tgtEl>
                                      </p:cBhvr>
                                      <p:to x="100000" y="100000"/>
                                    </p:animScale>
                                    <p:animScale>
                                      <p:cBhvr>
                                        <p:cTn id="40" dur="26">
                                          <p:stCondLst>
                                            <p:cond delay="1642"/>
                                          </p:stCondLst>
                                        </p:cTn>
                                        <p:tgtEl>
                                          <p:spTgt spid="35"/>
                                        </p:tgtEl>
                                      </p:cBhvr>
                                      <p:to x="100000" y="90000"/>
                                    </p:animScale>
                                    <p:animScale>
                                      <p:cBhvr>
                                        <p:cTn id="41" dur="166" decel="50000">
                                          <p:stCondLst>
                                            <p:cond delay="1668"/>
                                          </p:stCondLst>
                                        </p:cTn>
                                        <p:tgtEl>
                                          <p:spTgt spid="35"/>
                                        </p:tgtEl>
                                      </p:cBhvr>
                                      <p:to x="100000" y="100000"/>
                                    </p:animScale>
                                    <p:animScale>
                                      <p:cBhvr>
                                        <p:cTn id="42" dur="26">
                                          <p:stCondLst>
                                            <p:cond delay="1808"/>
                                          </p:stCondLst>
                                        </p:cTn>
                                        <p:tgtEl>
                                          <p:spTgt spid="35"/>
                                        </p:tgtEl>
                                      </p:cBhvr>
                                      <p:to x="100000" y="95000"/>
                                    </p:animScale>
                                    <p:animScale>
                                      <p:cBhvr>
                                        <p:cTn id="43" dur="166" decel="50000">
                                          <p:stCondLst>
                                            <p:cond delay="1834"/>
                                          </p:stCondLst>
                                        </p:cTn>
                                        <p:tgtEl>
                                          <p:spTgt spid="35"/>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blinds(horizontal)">
                                      <p:cBhvr>
                                        <p:cTn id="48" dur="500"/>
                                        <p:tgtEl>
                                          <p:spTgt spid="18"/>
                                        </p:tgtEl>
                                      </p:cBhvr>
                                    </p:animEffect>
                                  </p:childTnLst>
                                </p:cTn>
                              </p:par>
                            </p:childTnLst>
                          </p:cTn>
                        </p:par>
                      </p:childTnLst>
                    </p:cTn>
                  </p:par>
                  <p:par>
                    <p:cTn id="49" fill="hold">
                      <p:stCondLst>
                        <p:cond delay="indefinite"/>
                      </p:stCondLst>
                      <p:childTnLst>
                        <p:par>
                          <p:cTn id="50" fill="hold">
                            <p:stCondLst>
                              <p:cond delay="0"/>
                            </p:stCondLst>
                            <p:childTnLst>
                              <p:par>
                                <p:cTn id="51" presetID="26" presetClass="entr" presetSubtype="0" fill="hold" nodeType="click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down)">
                                      <p:cBhvr>
                                        <p:cTn id="53" dur="580">
                                          <p:stCondLst>
                                            <p:cond delay="0"/>
                                          </p:stCondLst>
                                        </p:cTn>
                                        <p:tgtEl>
                                          <p:spTgt spid="41"/>
                                        </p:tgtEl>
                                      </p:cBhvr>
                                    </p:animEffect>
                                    <p:anim calcmode="lin" valueType="num">
                                      <p:cBhvr>
                                        <p:cTn id="54" dur="1822" tmFilter="0,0; 0.14,0.36; 0.43,0.73; 0.71,0.91; 1.0,1.0">
                                          <p:stCondLst>
                                            <p:cond delay="0"/>
                                          </p:stCondLst>
                                        </p:cTn>
                                        <p:tgtEl>
                                          <p:spTgt spid="41"/>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41"/>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41"/>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41"/>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41"/>
                                        </p:tgtEl>
                                        <p:attrNameLst>
                                          <p:attrName>ppt_y</p:attrName>
                                        </p:attrNameLst>
                                      </p:cBhvr>
                                      <p:tavLst>
                                        <p:tav tm="0" fmla="#ppt_y-sin(pi*$)/81">
                                          <p:val>
                                            <p:fltVal val="0"/>
                                          </p:val>
                                        </p:tav>
                                        <p:tav tm="100000">
                                          <p:val>
                                            <p:fltVal val="1"/>
                                          </p:val>
                                        </p:tav>
                                      </p:tavLst>
                                    </p:anim>
                                    <p:animScale>
                                      <p:cBhvr>
                                        <p:cTn id="59" dur="26">
                                          <p:stCondLst>
                                            <p:cond delay="650"/>
                                          </p:stCondLst>
                                        </p:cTn>
                                        <p:tgtEl>
                                          <p:spTgt spid="41"/>
                                        </p:tgtEl>
                                      </p:cBhvr>
                                      <p:to x="100000" y="60000"/>
                                    </p:animScale>
                                    <p:animScale>
                                      <p:cBhvr>
                                        <p:cTn id="60" dur="166" decel="50000">
                                          <p:stCondLst>
                                            <p:cond delay="676"/>
                                          </p:stCondLst>
                                        </p:cTn>
                                        <p:tgtEl>
                                          <p:spTgt spid="41"/>
                                        </p:tgtEl>
                                      </p:cBhvr>
                                      <p:to x="100000" y="100000"/>
                                    </p:animScale>
                                    <p:animScale>
                                      <p:cBhvr>
                                        <p:cTn id="61" dur="26">
                                          <p:stCondLst>
                                            <p:cond delay="1312"/>
                                          </p:stCondLst>
                                        </p:cTn>
                                        <p:tgtEl>
                                          <p:spTgt spid="41"/>
                                        </p:tgtEl>
                                      </p:cBhvr>
                                      <p:to x="100000" y="80000"/>
                                    </p:animScale>
                                    <p:animScale>
                                      <p:cBhvr>
                                        <p:cTn id="62" dur="166" decel="50000">
                                          <p:stCondLst>
                                            <p:cond delay="1338"/>
                                          </p:stCondLst>
                                        </p:cTn>
                                        <p:tgtEl>
                                          <p:spTgt spid="41"/>
                                        </p:tgtEl>
                                      </p:cBhvr>
                                      <p:to x="100000" y="100000"/>
                                    </p:animScale>
                                    <p:animScale>
                                      <p:cBhvr>
                                        <p:cTn id="63" dur="26">
                                          <p:stCondLst>
                                            <p:cond delay="1642"/>
                                          </p:stCondLst>
                                        </p:cTn>
                                        <p:tgtEl>
                                          <p:spTgt spid="41"/>
                                        </p:tgtEl>
                                      </p:cBhvr>
                                      <p:to x="100000" y="90000"/>
                                    </p:animScale>
                                    <p:animScale>
                                      <p:cBhvr>
                                        <p:cTn id="64" dur="166" decel="50000">
                                          <p:stCondLst>
                                            <p:cond delay="1668"/>
                                          </p:stCondLst>
                                        </p:cTn>
                                        <p:tgtEl>
                                          <p:spTgt spid="41"/>
                                        </p:tgtEl>
                                      </p:cBhvr>
                                      <p:to x="100000" y="100000"/>
                                    </p:animScale>
                                    <p:animScale>
                                      <p:cBhvr>
                                        <p:cTn id="65" dur="26">
                                          <p:stCondLst>
                                            <p:cond delay="1808"/>
                                          </p:stCondLst>
                                        </p:cTn>
                                        <p:tgtEl>
                                          <p:spTgt spid="41"/>
                                        </p:tgtEl>
                                      </p:cBhvr>
                                      <p:to x="100000" y="95000"/>
                                    </p:animScale>
                                    <p:animScale>
                                      <p:cBhvr>
                                        <p:cTn id="66" dur="166" decel="50000">
                                          <p:stCondLst>
                                            <p:cond delay="1834"/>
                                          </p:stCondLst>
                                        </p:cTn>
                                        <p:tgtEl>
                                          <p:spTgt spid="41"/>
                                        </p:tgtEl>
                                      </p:cBhvr>
                                      <p:to x="100000" y="100000"/>
                                    </p:animScale>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nodeType="clickEffect">
                                  <p:stCondLst>
                                    <p:cond delay="0"/>
                                  </p:stCondLst>
                                  <p:childTnLst>
                                    <p:set>
                                      <p:cBhvr>
                                        <p:cTn id="70" dur="1" fill="hold">
                                          <p:stCondLst>
                                            <p:cond delay="0"/>
                                          </p:stCondLst>
                                        </p:cTn>
                                        <p:tgtEl>
                                          <p:spTgt spid="3074"/>
                                        </p:tgtEl>
                                        <p:attrNameLst>
                                          <p:attrName>style.visibility</p:attrName>
                                        </p:attrNameLst>
                                      </p:cBhvr>
                                      <p:to>
                                        <p:strVal val="visible"/>
                                      </p:to>
                                    </p:set>
                                    <p:anim calcmode="lin" valueType="num">
                                      <p:cBhvr additive="base">
                                        <p:cTn id="71" dur="500" fill="hold"/>
                                        <p:tgtEl>
                                          <p:spTgt spid="3074"/>
                                        </p:tgtEl>
                                        <p:attrNameLst>
                                          <p:attrName>ppt_x</p:attrName>
                                        </p:attrNameLst>
                                      </p:cBhvr>
                                      <p:tavLst>
                                        <p:tav tm="0">
                                          <p:val>
                                            <p:strVal val="#ppt_x"/>
                                          </p:val>
                                        </p:tav>
                                        <p:tav tm="100000">
                                          <p:val>
                                            <p:strVal val="#ppt_x"/>
                                          </p:val>
                                        </p:tav>
                                      </p:tavLst>
                                    </p:anim>
                                    <p:anim calcmode="lin" valueType="num">
                                      <p:cBhvr additive="base">
                                        <p:cTn id="72"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blinds(horizontal)">
                                      <p:cBhvr>
                                        <p:cTn id="7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35" grpId="0"/>
      <p:bldP spid="40" grpId="0"/>
      <p:bldP spid="4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1"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2"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3"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4" cstate="print"/>
          <a:srcRect/>
          <a:stretch>
            <a:fillRect/>
          </a:stretch>
        </p:blipFill>
        <p:spPr bwMode="auto">
          <a:xfrm>
            <a:off x="8172400" y="6343650"/>
            <a:ext cx="720725" cy="477838"/>
          </a:xfrm>
          <a:prstGeom prst="rect">
            <a:avLst/>
          </a:prstGeom>
          <a:noFill/>
          <a:ln w="9525">
            <a:noFill/>
            <a:miter lim="800000"/>
            <a:headEnd/>
            <a:tailEnd/>
          </a:ln>
        </p:spPr>
      </p:pic>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275043" y="795811"/>
            <a:ext cx="697627" cy="707886"/>
          </a:xfrm>
          <a:prstGeom prst="rect">
            <a:avLst/>
          </a:prstGeom>
          <a:noFill/>
        </p:spPr>
        <p:txBody>
          <a:bodyPr wrap="none" rtlCol="0">
            <a:spAutoFit/>
          </a:bodyPr>
          <a:lstStyle/>
          <a:p>
            <a:r>
              <a:rPr lang="en-US" altLang="zh-CN" sz="4000" dirty="0" err="1" smtClean="0">
                <a:latin typeface="+mn-ea"/>
                <a:ea typeface="+mn-ea"/>
              </a:rPr>
              <a:t>yí</a:t>
            </a:r>
            <a:endParaRPr lang="zh-CN" altLang="en-US" sz="4000" dirty="0">
              <a:latin typeface="+mn-ea"/>
              <a:ea typeface="+mn-ea"/>
            </a:endParaRPr>
          </a:p>
        </p:txBody>
      </p:sp>
      <p:sp>
        <p:nvSpPr>
          <p:cNvPr id="5" name="TextBox 4"/>
          <p:cNvSpPr txBox="1"/>
          <p:nvPr/>
        </p:nvSpPr>
        <p:spPr>
          <a:xfrm>
            <a:off x="2926215" y="844226"/>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6" name="TextBox 5"/>
          <p:cNvSpPr txBox="1"/>
          <p:nvPr/>
        </p:nvSpPr>
        <p:spPr>
          <a:xfrm>
            <a:off x="2877744" y="1803291"/>
            <a:ext cx="2241319"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阿姨  姨丈</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26215" y="2433352"/>
            <a:ext cx="441442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女＋夷＝姨。</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03686" y="1312622"/>
            <a:ext cx="597666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“女”的横不出头，“夷”的撇捺舒展。</a:t>
            </a:r>
            <a:endParaRPr lang="zh-CN" altLang="en-US" sz="2000" dirty="0">
              <a:latin typeface="楷体" panose="02010609060101010101" pitchFamily="49" charset="-122"/>
              <a:ea typeface="楷体" panose="02010609060101010101" pitchFamily="49" charset="-122"/>
            </a:endParaRPr>
          </a:p>
        </p:txBody>
      </p:sp>
      <p:sp>
        <p:nvSpPr>
          <p:cNvPr id="17" name="TextBox 16"/>
          <p:cNvSpPr txBox="1"/>
          <p:nvPr/>
        </p:nvSpPr>
        <p:spPr>
          <a:xfrm>
            <a:off x="1115003" y="401589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18" name="TextBox 17"/>
          <p:cNvSpPr txBox="1"/>
          <p:nvPr/>
        </p:nvSpPr>
        <p:spPr>
          <a:xfrm>
            <a:off x="1230402" y="3230199"/>
            <a:ext cx="1210588" cy="707886"/>
          </a:xfrm>
          <a:prstGeom prst="rect">
            <a:avLst/>
          </a:prstGeom>
          <a:noFill/>
        </p:spPr>
        <p:txBody>
          <a:bodyPr wrap="none" rtlCol="0">
            <a:spAutoFit/>
          </a:bodyPr>
          <a:lstStyle/>
          <a:p>
            <a:r>
              <a:rPr lang="en-US" altLang="zh-CN" sz="4000" dirty="0" err="1" smtClean="0">
                <a:latin typeface="+mn-ea"/>
                <a:ea typeface="+mn-ea"/>
              </a:rPr>
              <a:t>biàn</a:t>
            </a:r>
            <a:endParaRPr lang="zh-CN" altLang="en-US" sz="4000" dirty="0">
              <a:latin typeface="+mn-ea"/>
              <a:ea typeface="+mn-ea"/>
            </a:endParaRPr>
          </a:p>
        </p:txBody>
      </p:sp>
      <p:sp>
        <p:nvSpPr>
          <p:cNvPr id="19" name="TextBox 18"/>
          <p:cNvSpPr txBox="1"/>
          <p:nvPr/>
        </p:nvSpPr>
        <p:spPr>
          <a:xfrm>
            <a:off x="2902230" y="3385083"/>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21" name="TextBox 20"/>
          <p:cNvSpPr txBox="1"/>
          <p:nvPr/>
        </p:nvSpPr>
        <p:spPr>
          <a:xfrm>
            <a:off x="2911709" y="4557058"/>
            <a:ext cx="2241319"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方便  顺便</a:t>
            </a:r>
            <a:endParaRPr lang="zh-CN" altLang="en-US" sz="2000" dirty="0">
              <a:latin typeface="楷体" panose="02010609060101010101" pitchFamily="49" charset="-122"/>
              <a:ea typeface="楷体" panose="02010609060101010101" pitchFamily="49" charset="-122"/>
            </a:endParaRPr>
          </a:p>
        </p:txBody>
      </p:sp>
      <p:sp>
        <p:nvSpPr>
          <p:cNvPr id="22" name="TextBox 21"/>
          <p:cNvSpPr txBox="1"/>
          <p:nvPr/>
        </p:nvSpPr>
        <p:spPr>
          <a:xfrm>
            <a:off x="2895092" y="4989774"/>
            <a:ext cx="470124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亻更方便。</a:t>
            </a:r>
            <a:endParaRPr lang="zh-CN" altLang="en-US" sz="2000" dirty="0">
              <a:latin typeface="楷体" panose="02010609060101010101" pitchFamily="49" charset="-122"/>
              <a:ea typeface="楷体" panose="02010609060101010101" pitchFamily="49" charset="-122"/>
            </a:endParaRPr>
          </a:p>
        </p:txBody>
      </p:sp>
      <p:sp>
        <p:nvSpPr>
          <p:cNvPr id="24" name="TextBox 23"/>
          <p:cNvSpPr txBox="1"/>
          <p:nvPr/>
        </p:nvSpPr>
        <p:spPr>
          <a:xfrm>
            <a:off x="2877744" y="3857170"/>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：左窄右宽</a:t>
            </a:r>
            <a:r>
              <a:rPr lang="zh-CN" altLang="en-US" sz="2000" dirty="0">
                <a:latin typeface="楷体" panose="02010609060101010101" pitchFamily="49" charset="-122"/>
                <a:ea typeface="楷体" panose="02010609060101010101" pitchFamily="49" charset="-122"/>
                <a:sym typeface="Wingdings" panose="05000000000000000000" pitchFamily="2" charset="2"/>
              </a:rPr>
              <a:t>，“亻”</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撇画舒展，“更”的“日”宽而扁，撇捺舒展。</a:t>
            </a:r>
            <a:endParaRPr lang="zh-CN" altLang="en-US" sz="2000" dirty="0">
              <a:latin typeface="楷体" panose="02010609060101010101" pitchFamily="49" charset="-122"/>
              <a:ea typeface="楷体" panose="02010609060101010101" pitchFamily="49" charset="-122"/>
            </a:endParaRPr>
          </a:p>
        </p:txBody>
      </p:sp>
      <p:grpSp>
        <p:nvGrpSpPr>
          <p:cNvPr id="9" name="组合 8"/>
          <p:cNvGrpSpPr/>
          <p:nvPr/>
        </p:nvGrpSpPr>
        <p:grpSpPr>
          <a:xfrm>
            <a:off x="1835696" y="5616071"/>
            <a:ext cx="5330062" cy="1227642"/>
            <a:chOff x="1835696" y="5616071"/>
            <a:chExt cx="5330062" cy="1227642"/>
          </a:xfrm>
        </p:grpSpPr>
        <p:sp>
          <p:nvSpPr>
            <p:cNvPr id="7" name="云形 6"/>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3631756" y="5819268"/>
              <a:ext cx="3534002" cy="646331"/>
            </a:xfrm>
            <a:prstGeom prst="rect">
              <a:avLst/>
            </a:prstGeom>
            <a:noFill/>
          </p:spPr>
          <p:txBody>
            <a:bodyPr wrap="square" rtlCol="0">
              <a:spAutoFit/>
            </a:bodyPr>
            <a:lstStyle/>
            <a:p>
              <a:r>
                <a:rPr lang="zh-CN" altLang="en-US" dirty="0" smtClean="0"/>
                <a:t>　　</a:t>
              </a:r>
              <a:r>
                <a:rPr lang="zh-CN" altLang="en-US" b="1" dirty="0" smtClean="0"/>
                <a:t>偏旁识记：</a:t>
              </a:r>
              <a:r>
                <a:rPr lang="zh-CN" altLang="en-US" b="1" dirty="0" smtClean="0">
                  <a:solidFill>
                    <a:srgbClr val="FF0000"/>
                  </a:solidFill>
                </a:rPr>
                <a:t>姨是女的，所以是女字旁 </a:t>
              </a:r>
              <a:r>
                <a:rPr lang="zh-CN" altLang="en-US" b="1" dirty="0" smtClean="0">
                  <a:solidFill>
                    <a:srgbClr val="FF0000"/>
                  </a:solidFill>
                  <a:latin typeface="楷体" panose="02010609060101010101" pitchFamily="49" charset="-122"/>
                  <a:ea typeface="楷体" panose="02010609060101010101" pitchFamily="49" charset="-122"/>
                </a:rPr>
                <a:t>。</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2" name="组合 1"/>
            <p:cNvGrpSpPr/>
            <p:nvPr/>
          </p:nvGrpSpPr>
          <p:grpSpPr>
            <a:xfrm>
              <a:off x="1835696" y="5616071"/>
              <a:ext cx="1665879" cy="1227642"/>
              <a:chOff x="1835696" y="5616071"/>
              <a:chExt cx="1665879" cy="1227642"/>
            </a:xfrm>
          </p:grpSpPr>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grpSp>
        <p:nvGrpSpPr>
          <p:cNvPr id="31" name="组合 30"/>
          <p:cNvGrpSpPr/>
          <p:nvPr/>
        </p:nvGrpSpPr>
        <p:grpSpPr>
          <a:xfrm>
            <a:off x="1129072" y="3958918"/>
            <a:ext cx="1511802" cy="1486306"/>
            <a:chOff x="-2214610" y="714356"/>
            <a:chExt cx="1785950" cy="1643868"/>
          </a:xfrm>
          <a:solidFill>
            <a:schemeClr val="accent5">
              <a:lumMod val="40000"/>
              <a:lumOff val="60000"/>
            </a:schemeClr>
          </a:solidFill>
        </p:grpSpPr>
        <p:sp>
          <p:nvSpPr>
            <p:cNvPr id="32" name="矩形 31"/>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1230402" y="384674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便</a:t>
            </a:r>
            <a:endParaRPr lang="zh-CN" altLang="en-US" sz="9600" b="1" dirty="0">
              <a:latin typeface="楷体" panose="02010609060101010101" pitchFamily="49" charset="-122"/>
              <a:ea typeface="楷体" panose="02010609060101010101" pitchFamily="49" charset="-122"/>
            </a:endParaRPr>
          </a:p>
        </p:txBody>
      </p:sp>
      <p:grpSp>
        <p:nvGrpSpPr>
          <p:cNvPr id="36"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169677" y="1397343"/>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姨</a:t>
            </a:r>
            <a:endParaRPr lang="zh-CN" altLang="en-US" sz="9600" b="1" dirty="0">
              <a:latin typeface="楷体" panose="02010609060101010101" pitchFamily="49" charset="-122"/>
              <a:ea typeface="楷体" panose="02010609060101010101" pitchFamily="49" charset="-122"/>
            </a:endParaRPr>
          </a:p>
        </p:txBody>
      </p:sp>
      <p:sp>
        <p:nvSpPr>
          <p:cNvPr id="41" name="对角圆角矩形 40"/>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2" name="图片 4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sp>
        <p:nvSpPr>
          <p:cNvPr id="43" name="TextBox 42"/>
          <p:cNvSpPr txBox="1"/>
          <p:nvPr/>
        </p:nvSpPr>
        <p:spPr>
          <a:xfrm>
            <a:off x="2960346" y="2938031"/>
            <a:ext cx="492402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我的小阿姨是一名解放军战士。</a:t>
            </a:r>
            <a:endParaRPr lang="zh-CN" altLang="en-US" sz="2000" dirty="0">
              <a:latin typeface="楷体" panose="02010609060101010101" pitchFamily="49" charset="-122"/>
              <a:ea typeface="楷体" panose="02010609060101010101" pitchFamily="49" charset="-122"/>
            </a:endParaRPr>
          </a:p>
        </p:txBody>
      </p:sp>
      <p:sp>
        <p:nvSpPr>
          <p:cNvPr id="44" name="TextBox 43"/>
          <p:cNvSpPr txBox="1"/>
          <p:nvPr/>
        </p:nvSpPr>
        <p:spPr>
          <a:xfrm>
            <a:off x="2870383" y="5362208"/>
            <a:ext cx="5590049"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这家小超市方便了小区里的人们的生活。</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strVal val="#ppt_w*0.05"/>
                                          </p:val>
                                        </p:tav>
                                        <p:tav tm="100000">
                                          <p:val>
                                            <p:strVal val="#ppt_w"/>
                                          </p:val>
                                        </p:tav>
                                      </p:tavLst>
                                    </p:anim>
                                    <p:anim calcmode="lin" valueType="num">
                                      <p:cBhvr>
                                        <p:cTn id="8" dur="500" fill="hold"/>
                                        <p:tgtEl>
                                          <p:spTgt spid="40"/>
                                        </p:tgtEl>
                                        <p:attrNameLst>
                                          <p:attrName>ppt_h</p:attrName>
                                        </p:attrNameLst>
                                      </p:cBhvr>
                                      <p:tavLst>
                                        <p:tav tm="0">
                                          <p:val>
                                            <p:strVal val="#ppt_h"/>
                                          </p:val>
                                        </p:tav>
                                        <p:tav tm="100000">
                                          <p:val>
                                            <p:strVal val="#ppt_h"/>
                                          </p:val>
                                        </p:tav>
                                      </p:tavLst>
                                    </p:anim>
                                    <p:anim calcmode="lin" valueType="num">
                                      <p:cBhvr>
                                        <p:cTn id="9" dur="500" fill="hold"/>
                                        <p:tgtEl>
                                          <p:spTgt spid="40"/>
                                        </p:tgtEl>
                                        <p:attrNameLst>
                                          <p:attrName>ppt_x</p:attrName>
                                        </p:attrNameLst>
                                      </p:cBhvr>
                                      <p:tavLst>
                                        <p:tav tm="0">
                                          <p:val>
                                            <p:strVal val="#ppt_x-.2"/>
                                          </p:val>
                                        </p:tav>
                                        <p:tav tm="100000">
                                          <p:val>
                                            <p:strVal val="#ppt_x"/>
                                          </p:val>
                                        </p:tav>
                                      </p:tavLst>
                                    </p:anim>
                                    <p:anim calcmode="lin" valueType="num">
                                      <p:cBhvr>
                                        <p:cTn id="10" dur="500" fill="hold"/>
                                        <p:tgtEl>
                                          <p:spTgt spid="40"/>
                                        </p:tgtEl>
                                        <p:attrNameLst>
                                          <p:attrName>ppt_y</p:attrName>
                                        </p:attrNameLst>
                                      </p:cBhvr>
                                      <p:tavLst>
                                        <p:tav tm="0">
                                          <p:val>
                                            <p:strVal val="#ppt_y"/>
                                          </p:val>
                                        </p:tav>
                                        <p:tav tm="100000">
                                          <p:val>
                                            <p:strVal val="#ppt_y"/>
                                          </p:val>
                                        </p:tav>
                                      </p:tavLst>
                                    </p:anim>
                                    <p:animEffect transition="in" filter="fade">
                                      <p:cBhvr>
                                        <p:cTn id="11" dur="500"/>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54" presetClass="entr" presetSubtype="0" accel="100000"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strVal val="#ppt_w*0.05"/>
                                          </p:val>
                                        </p:tav>
                                        <p:tav tm="100000">
                                          <p:val>
                                            <p:strVal val="#ppt_w"/>
                                          </p:val>
                                        </p:tav>
                                      </p:tavLst>
                                    </p:anim>
                                    <p:anim calcmode="lin" valueType="num">
                                      <p:cBhvr>
                                        <p:cTn id="23" dur="500" fill="hold"/>
                                        <p:tgtEl>
                                          <p:spTgt spid="35"/>
                                        </p:tgtEl>
                                        <p:attrNameLst>
                                          <p:attrName>ppt_h</p:attrName>
                                        </p:attrNameLst>
                                      </p:cBhvr>
                                      <p:tavLst>
                                        <p:tav tm="0">
                                          <p:val>
                                            <p:strVal val="#ppt_h"/>
                                          </p:val>
                                        </p:tav>
                                        <p:tav tm="100000">
                                          <p:val>
                                            <p:strVal val="#ppt_h"/>
                                          </p:val>
                                        </p:tav>
                                      </p:tavLst>
                                    </p:anim>
                                    <p:anim calcmode="lin" valueType="num">
                                      <p:cBhvr>
                                        <p:cTn id="24" dur="500" fill="hold"/>
                                        <p:tgtEl>
                                          <p:spTgt spid="35"/>
                                        </p:tgtEl>
                                        <p:attrNameLst>
                                          <p:attrName>ppt_x</p:attrName>
                                        </p:attrNameLst>
                                      </p:cBhvr>
                                      <p:tavLst>
                                        <p:tav tm="0">
                                          <p:val>
                                            <p:strVal val="#ppt_x-.2"/>
                                          </p:val>
                                        </p:tav>
                                        <p:tav tm="100000">
                                          <p:val>
                                            <p:strVal val="#ppt_x"/>
                                          </p:val>
                                        </p:tav>
                                      </p:tavLst>
                                    </p:anim>
                                    <p:anim calcmode="lin" valueType="num">
                                      <p:cBhvr>
                                        <p:cTn id="25" dur="500" fill="hold"/>
                                        <p:tgtEl>
                                          <p:spTgt spid="35"/>
                                        </p:tgtEl>
                                        <p:attrNameLst>
                                          <p:attrName>ppt_y</p:attrName>
                                        </p:attrNameLst>
                                      </p:cBhvr>
                                      <p:tavLst>
                                        <p:tav tm="0">
                                          <p:val>
                                            <p:strVal val="#ppt_y"/>
                                          </p:val>
                                        </p:tav>
                                        <p:tav tm="100000">
                                          <p:val>
                                            <p:strVal val="#ppt_y"/>
                                          </p:val>
                                        </p:tav>
                                      </p:tavLst>
                                    </p:anim>
                                    <p:animEffect transition="in" filter="fade">
                                      <p:cBhvr>
                                        <p:cTn id="26" dur="500"/>
                                        <p:tgtEl>
                                          <p:spTgt spid="35"/>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80">
                                          <p:stCondLst>
                                            <p:cond delay="0"/>
                                          </p:stCondLst>
                                        </p:cTn>
                                        <p:tgtEl>
                                          <p:spTgt spid="9"/>
                                        </p:tgtEl>
                                      </p:cBhvr>
                                    </p:animEffect>
                                    <p:anim calcmode="lin" valueType="num">
                                      <p:cBhvr>
                                        <p:cTn id="3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43" dur="26">
                                          <p:stCondLst>
                                            <p:cond delay="650"/>
                                          </p:stCondLst>
                                        </p:cTn>
                                        <p:tgtEl>
                                          <p:spTgt spid="9"/>
                                        </p:tgtEl>
                                      </p:cBhvr>
                                      <p:to x="100000" y="60000"/>
                                    </p:animScale>
                                    <p:animScale>
                                      <p:cBhvr>
                                        <p:cTn id="44" dur="166" decel="50000">
                                          <p:stCondLst>
                                            <p:cond delay="676"/>
                                          </p:stCondLst>
                                        </p:cTn>
                                        <p:tgtEl>
                                          <p:spTgt spid="9"/>
                                        </p:tgtEl>
                                      </p:cBhvr>
                                      <p:to x="100000" y="100000"/>
                                    </p:animScale>
                                    <p:animScale>
                                      <p:cBhvr>
                                        <p:cTn id="45" dur="26">
                                          <p:stCondLst>
                                            <p:cond delay="1312"/>
                                          </p:stCondLst>
                                        </p:cTn>
                                        <p:tgtEl>
                                          <p:spTgt spid="9"/>
                                        </p:tgtEl>
                                      </p:cBhvr>
                                      <p:to x="100000" y="80000"/>
                                    </p:animScale>
                                    <p:animScale>
                                      <p:cBhvr>
                                        <p:cTn id="46" dur="166" decel="50000">
                                          <p:stCondLst>
                                            <p:cond delay="1338"/>
                                          </p:stCondLst>
                                        </p:cTn>
                                        <p:tgtEl>
                                          <p:spTgt spid="9"/>
                                        </p:tgtEl>
                                      </p:cBhvr>
                                      <p:to x="100000" y="100000"/>
                                    </p:animScale>
                                    <p:animScale>
                                      <p:cBhvr>
                                        <p:cTn id="47" dur="26">
                                          <p:stCondLst>
                                            <p:cond delay="1642"/>
                                          </p:stCondLst>
                                        </p:cTn>
                                        <p:tgtEl>
                                          <p:spTgt spid="9"/>
                                        </p:tgtEl>
                                      </p:cBhvr>
                                      <p:to x="100000" y="90000"/>
                                    </p:animScale>
                                    <p:animScale>
                                      <p:cBhvr>
                                        <p:cTn id="48" dur="166" decel="50000">
                                          <p:stCondLst>
                                            <p:cond delay="1668"/>
                                          </p:stCondLst>
                                        </p:cTn>
                                        <p:tgtEl>
                                          <p:spTgt spid="9"/>
                                        </p:tgtEl>
                                      </p:cBhvr>
                                      <p:to x="100000" y="100000"/>
                                    </p:animScale>
                                    <p:animScale>
                                      <p:cBhvr>
                                        <p:cTn id="49" dur="26">
                                          <p:stCondLst>
                                            <p:cond delay="1808"/>
                                          </p:stCondLst>
                                        </p:cTn>
                                        <p:tgtEl>
                                          <p:spTgt spid="9"/>
                                        </p:tgtEl>
                                      </p:cBhvr>
                                      <p:to x="100000" y="95000"/>
                                    </p:animScale>
                                    <p:animScale>
                                      <p:cBhvr>
                                        <p:cTn id="50"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35"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1"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2"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3"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4" cstate="print"/>
          <a:srcRect/>
          <a:stretch>
            <a:fillRect/>
          </a:stretch>
        </p:blipFill>
        <p:spPr bwMode="auto">
          <a:xfrm>
            <a:off x="8172400" y="6343650"/>
            <a:ext cx="720725" cy="477838"/>
          </a:xfrm>
          <a:prstGeom prst="rect">
            <a:avLst/>
          </a:prstGeom>
          <a:noFill/>
          <a:ln w="9525">
            <a:noFill/>
            <a:miter lim="800000"/>
            <a:headEnd/>
            <a:tailEnd/>
          </a:ln>
        </p:spPr>
      </p:pic>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275043" y="795811"/>
            <a:ext cx="1210588" cy="707886"/>
          </a:xfrm>
          <a:prstGeom prst="rect">
            <a:avLst/>
          </a:prstGeom>
          <a:noFill/>
        </p:spPr>
        <p:txBody>
          <a:bodyPr wrap="none" rtlCol="0">
            <a:spAutoFit/>
          </a:bodyPr>
          <a:lstStyle/>
          <a:p>
            <a:r>
              <a:rPr lang="en-US" altLang="zh-CN" sz="4000" dirty="0" err="1" smtClean="0">
                <a:latin typeface="+mn-ea"/>
                <a:ea typeface="+mn-ea"/>
              </a:rPr>
              <a:t>jiāo</a:t>
            </a:r>
            <a:endParaRPr lang="zh-CN" altLang="en-US" sz="4000" dirty="0">
              <a:latin typeface="+mn-ea"/>
              <a:ea typeface="+mn-ea"/>
            </a:endParaRPr>
          </a:p>
        </p:txBody>
      </p:sp>
      <p:sp>
        <p:nvSpPr>
          <p:cNvPr id="5" name="TextBox 4"/>
          <p:cNvSpPr txBox="1"/>
          <p:nvPr/>
        </p:nvSpPr>
        <p:spPr>
          <a:xfrm>
            <a:off x="2940947" y="918921"/>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6" name="TextBox 5"/>
          <p:cNvSpPr txBox="1"/>
          <p:nvPr/>
        </p:nvSpPr>
        <p:spPr>
          <a:xfrm>
            <a:off x="2955178" y="2137811"/>
            <a:ext cx="2241319"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教给  教书</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55178" y="2537921"/>
            <a:ext cx="324689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敬父母篇。</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02230" y="1429925"/>
            <a:ext cx="6350290"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第四笔撇舒展，“子”的横变成提</a:t>
            </a:r>
            <a:r>
              <a:rPr lang="zh-CN" altLang="en-US" sz="2000" dirty="0">
                <a:latin typeface="楷体" panose="02010609060101010101" pitchFamily="49" charset="-122"/>
                <a:ea typeface="楷体" panose="02010609060101010101" pitchFamily="49" charset="-122"/>
                <a:sym typeface="Wingdings" panose="05000000000000000000" pitchFamily="2" charset="2"/>
              </a:rPr>
              <a:t>，“攵”</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笔画舒展。</a:t>
            </a:r>
            <a:endParaRPr lang="zh-CN" altLang="en-US" sz="2000" dirty="0">
              <a:latin typeface="楷体" panose="02010609060101010101" pitchFamily="49" charset="-122"/>
              <a:ea typeface="楷体" panose="02010609060101010101" pitchFamily="49" charset="-122"/>
            </a:endParaRPr>
          </a:p>
        </p:txBody>
      </p:sp>
      <p:sp>
        <p:nvSpPr>
          <p:cNvPr id="17" name="TextBox 16"/>
          <p:cNvSpPr txBox="1"/>
          <p:nvPr/>
        </p:nvSpPr>
        <p:spPr>
          <a:xfrm>
            <a:off x="1115003" y="401589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18" name="TextBox 17"/>
          <p:cNvSpPr txBox="1"/>
          <p:nvPr/>
        </p:nvSpPr>
        <p:spPr>
          <a:xfrm>
            <a:off x="1230402" y="3230199"/>
            <a:ext cx="954107" cy="707886"/>
          </a:xfrm>
          <a:prstGeom prst="rect">
            <a:avLst/>
          </a:prstGeom>
          <a:noFill/>
        </p:spPr>
        <p:txBody>
          <a:bodyPr wrap="none" rtlCol="0">
            <a:spAutoFit/>
          </a:bodyPr>
          <a:lstStyle/>
          <a:p>
            <a:r>
              <a:rPr lang="en-US" altLang="zh-CN" sz="4000" dirty="0" err="1" smtClean="0">
                <a:latin typeface="+mn-ea"/>
                <a:ea typeface="+mn-ea"/>
              </a:rPr>
              <a:t>yóu</a:t>
            </a:r>
            <a:endParaRPr lang="zh-CN" altLang="en-US" sz="4000" dirty="0">
              <a:latin typeface="+mn-ea"/>
              <a:ea typeface="+mn-ea"/>
            </a:endParaRPr>
          </a:p>
        </p:txBody>
      </p:sp>
      <p:sp>
        <p:nvSpPr>
          <p:cNvPr id="19" name="TextBox 18"/>
          <p:cNvSpPr txBox="1"/>
          <p:nvPr/>
        </p:nvSpPr>
        <p:spPr>
          <a:xfrm>
            <a:off x="2902230" y="3443768"/>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21" name="TextBox 20"/>
          <p:cNvSpPr txBox="1"/>
          <p:nvPr/>
        </p:nvSpPr>
        <p:spPr>
          <a:xfrm>
            <a:off x="2955178" y="4503093"/>
            <a:ext cx="3010761"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游戏  游泳  旅游</a:t>
            </a:r>
            <a:endParaRPr lang="zh-CN" altLang="en-US" sz="2000" dirty="0">
              <a:latin typeface="楷体" panose="02010609060101010101" pitchFamily="49" charset="-122"/>
              <a:ea typeface="楷体" panose="02010609060101010101" pitchFamily="49" charset="-122"/>
            </a:endParaRPr>
          </a:p>
        </p:txBody>
      </p:sp>
      <p:sp>
        <p:nvSpPr>
          <p:cNvPr id="22" name="TextBox 21"/>
          <p:cNvSpPr txBox="1"/>
          <p:nvPr/>
        </p:nvSpPr>
        <p:spPr>
          <a:xfrm>
            <a:off x="2937432" y="4903203"/>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夜半人方到江畔。</a:t>
            </a:r>
            <a:endParaRPr lang="zh-CN" altLang="en-US" sz="2000" dirty="0">
              <a:latin typeface="楷体" panose="02010609060101010101" pitchFamily="49" charset="-122"/>
              <a:ea typeface="楷体" panose="02010609060101010101" pitchFamily="49" charset="-122"/>
            </a:endParaRPr>
          </a:p>
        </p:txBody>
      </p:sp>
      <p:sp>
        <p:nvSpPr>
          <p:cNvPr id="24" name="TextBox 23"/>
          <p:cNvSpPr txBox="1"/>
          <p:nvPr/>
        </p:nvSpPr>
        <p:spPr>
          <a:xfrm>
            <a:off x="2861552" y="3862011"/>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a:latin typeface="楷体" panose="02010609060101010101" pitchFamily="49" charset="-122"/>
                <a:ea typeface="楷体" panose="02010609060101010101" pitchFamily="49" charset="-122"/>
                <a:sym typeface="Wingdings" panose="05000000000000000000" pitchFamily="2" charset="2"/>
              </a:rPr>
              <a:t>“氵”</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呈弧形分布，“方”窄小，右边笔画舒展。</a:t>
            </a:r>
            <a:endParaRPr lang="zh-CN" altLang="en-US" sz="2000" dirty="0">
              <a:latin typeface="楷体" panose="02010609060101010101" pitchFamily="49" charset="-122"/>
              <a:ea typeface="楷体" panose="02010609060101010101" pitchFamily="49" charset="-122"/>
            </a:endParaRPr>
          </a:p>
        </p:txBody>
      </p:sp>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grpSp>
        <p:nvGrpSpPr>
          <p:cNvPr id="2" name="组合 30"/>
          <p:cNvGrpSpPr/>
          <p:nvPr/>
        </p:nvGrpSpPr>
        <p:grpSpPr>
          <a:xfrm>
            <a:off x="1129072" y="3958918"/>
            <a:ext cx="1511802" cy="1486306"/>
            <a:chOff x="-2214610" y="714356"/>
            <a:chExt cx="1785950" cy="1643868"/>
          </a:xfrm>
          <a:solidFill>
            <a:schemeClr val="accent5">
              <a:lumMod val="40000"/>
              <a:lumOff val="60000"/>
            </a:schemeClr>
          </a:solidFill>
        </p:grpSpPr>
        <p:sp>
          <p:nvSpPr>
            <p:cNvPr id="32" name="矩形 31"/>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1169677" y="384674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游</a:t>
            </a:r>
            <a:endParaRPr lang="zh-CN" altLang="en-US" sz="9600" b="1" dirty="0">
              <a:latin typeface="楷体" panose="02010609060101010101" pitchFamily="49" charset="-122"/>
              <a:ea typeface="楷体" panose="02010609060101010101" pitchFamily="49" charset="-122"/>
            </a:endParaRPr>
          </a:p>
        </p:txBody>
      </p:sp>
      <p:grpSp>
        <p:nvGrpSpPr>
          <p:cNvPr id="7"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213048" y="1455789"/>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教</a:t>
            </a:r>
            <a:endParaRPr lang="zh-CN" altLang="en-US" sz="9600" b="1" dirty="0">
              <a:latin typeface="楷体" panose="02010609060101010101" pitchFamily="49" charset="-122"/>
              <a:ea typeface="楷体" panose="02010609060101010101" pitchFamily="49" charset="-122"/>
            </a:endParaRPr>
          </a:p>
        </p:txBody>
      </p:sp>
      <p:grpSp>
        <p:nvGrpSpPr>
          <p:cNvPr id="8" name="组合 40"/>
          <p:cNvGrpSpPr/>
          <p:nvPr/>
        </p:nvGrpSpPr>
        <p:grpSpPr>
          <a:xfrm>
            <a:off x="1835696" y="5616071"/>
            <a:ext cx="5330062" cy="1227642"/>
            <a:chOff x="1835696" y="5616071"/>
            <a:chExt cx="5330062" cy="1227642"/>
          </a:xfrm>
        </p:grpSpPr>
        <p:sp>
          <p:nvSpPr>
            <p:cNvPr id="42" name="云形 41"/>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631756" y="5819268"/>
              <a:ext cx="3534002" cy="646331"/>
            </a:xfrm>
            <a:prstGeom prst="rect">
              <a:avLst/>
            </a:prstGeom>
            <a:noFill/>
          </p:spPr>
          <p:txBody>
            <a:bodyPr wrap="square" rtlCol="0">
              <a:spAutoFit/>
            </a:bodyPr>
            <a:lstStyle/>
            <a:p>
              <a:r>
                <a:rPr lang="zh-CN" altLang="en-US" dirty="0" smtClean="0"/>
                <a:t>　　</a:t>
              </a:r>
              <a:r>
                <a:rPr lang="zh-CN" altLang="en-US" b="1" dirty="0" smtClean="0"/>
                <a:t>偏旁识记：</a:t>
              </a:r>
              <a:r>
                <a:rPr lang="zh-CN" altLang="en-US" b="1" dirty="0" smtClean="0">
                  <a:solidFill>
                    <a:srgbClr val="FF0000"/>
                  </a:solidFill>
                  <a:latin typeface="楷体" panose="02010609060101010101" pitchFamily="49" charset="-122"/>
                  <a:ea typeface="楷体" panose="02010609060101010101" pitchFamily="49" charset="-122"/>
                </a:rPr>
                <a:t>游泳需要在水里进行，所以“游”是氵字旁。</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9" name="组合 43"/>
            <p:cNvGrpSpPr/>
            <p:nvPr/>
          </p:nvGrpSpPr>
          <p:grpSpPr>
            <a:xfrm>
              <a:off x="1835696" y="5616071"/>
              <a:ext cx="1665879" cy="1227642"/>
              <a:chOff x="1835696" y="5616071"/>
              <a:chExt cx="1665879" cy="1227642"/>
            </a:xfrm>
          </p:grpSpPr>
          <p:pic>
            <p:nvPicPr>
              <p:cNvPr id="45" name="Picture 4"/>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TextBox 4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sp>
        <p:nvSpPr>
          <p:cNvPr id="48" name="对角圆角矩形 47"/>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9" name="图片 4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sp>
        <p:nvSpPr>
          <p:cNvPr id="50" name="TextBox 49"/>
          <p:cNvSpPr txBox="1"/>
          <p:nvPr/>
        </p:nvSpPr>
        <p:spPr>
          <a:xfrm>
            <a:off x="2960346" y="2938031"/>
            <a:ext cx="492402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老师教给我们很多的知识与技能。</a:t>
            </a:r>
            <a:endParaRPr lang="zh-CN" altLang="en-US" sz="2000" dirty="0">
              <a:latin typeface="楷体" panose="02010609060101010101" pitchFamily="49" charset="-122"/>
              <a:ea typeface="楷体" panose="02010609060101010101" pitchFamily="49" charset="-122"/>
            </a:endParaRPr>
          </a:p>
        </p:txBody>
      </p:sp>
      <p:sp>
        <p:nvSpPr>
          <p:cNvPr id="51" name="TextBox 50"/>
          <p:cNvSpPr txBox="1"/>
          <p:nvPr/>
        </p:nvSpPr>
        <p:spPr>
          <a:xfrm>
            <a:off x="3002599" y="5302190"/>
            <a:ext cx="4106449"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我最喜欢做游戏了。</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80">
                                          <p:stCondLst>
                                            <p:cond delay="0"/>
                                          </p:stCondLst>
                                        </p:cTn>
                                        <p:tgtEl>
                                          <p:spTgt spid="40"/>
                                        </p:tgtEl>
                                      </p:cBhvr>
                                    </p:animEffect>
                                    <p:anim calcmode="lin" valueType="num">
                                      <p:cBhvr>
                                        <p:cTn id="8"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13" dur="26">
                                          <p:stCondLst>
                                            <p:cond delay="650"/>
                                          </p:stCondLst>
                                        </p:cTn>
                                        <p:tgtEl>
                                          <p:spTgt spid="40"/>
                                        </p:tgtEl>
                                      </p:cBhvr>
                                      <p:to x="100000" y="60000"/>
                                    </p:animScale>
                                    <p:animScale>
                                      <p:cBhvr>
                                        <p:cTn id="14" dur="166" decel="50000">
                                          <p:stCondLst>
                                            <p:cond delay="676"/>
                                          </p:stCondLst>
                                        </p:cTn>
                                        <p:tgtEl>
                                          <p:spTgt spid="40"/>
                                        </p:tgtEl>
                                      </p:cBhvr>
                                      <p:to x="100000" y="100000"/>
                                    </p:animScale>
                                    <p:animScale>
                                      <p:cBhvr>
                                        <p:cTn id="15" dur="26">
                                          <p:stCondLst>
                                            <p:cond delay="1312"/>
                                          </p:stCondLst>
                                        </p:cTn>
                                        <p:tgtEl>
                                          <p:spTgt spid="40"/>
                                        </p:tgtEl>
                                      </p:cBhvr>
                                      <p:to x="100000" y="80000"/>
                                    </p:animScale>
                                    <p:animScale>
                                      <p:cBhvr>
                                        <p:cTn id="16" dur="166" decel="50000">
                                          <p:stCondLst>
                                            <p:cond delay="1338"/>
                                          </p:stCondLst>
                                        </p:cTn>
                                        <p:tgtEl>
                                          <p:spTgt spid="40"/>
                                        </p:tgtEl>
                                      </p:cBhvr>
                                      <p:to x="100000" y="100000"/>
                                    </p:animScale>
                                    <p:animScale>
                                      <p:cBhvr>
                                        <p:cTn id="17" dur="26">
                                          <p:stCondLst>
                                            <p:cond delay="1642"/>
                                          </p:stCondLst>
                                        </p:cTn>
                                        <p:tgtEl>
                                          <p:spTgt spid="40"/>
                                        </p:tgtEl>
                                      </p:cBhvr>
                                      <p:to x="100000" y="90000"/>
                                    </p:animScale>
                                    <p:animScale>
                                      <p:cBhvr>
                                        <p:cTn id="18" dur="166" decel="50000">
                                          <p:stCondLst>
                                            <p:cond delay="1668"/>
                                          </p:stCondLst>
                                        </p:cTn>
                                        <p:tgtEl>
                                          <p:spTgt spid="40"/>
                                        </p:tgtEl>
                                      </p:cBhvr>
                                      <p:to x="100000" y="100000"/>
                                    </p:animScale>
                                    <p:animScale>
                                      <p:cBhvr>
                                        <p:cTn id="19" dur="26">
                                          <p:stCondLst>
                                            <p:cond delay="1808"/>
                                          </p:stCondLst>
                                        </p:cTn>
                                        <p:tgtEl>
                                          <p:spTgt spid="40"/>
                                        </p:tgtEl>
                                      </p:cBhvr>
                                      <p:to x="100000" y="95000"/>
                                    </p:animScale>
                                    <p:animScale>
                                      <p:cBhvr>
                                        <p:cTn id="20" dur="166" decel="50000">
                                          <p:stCondLst>
                                            <p:cond delay="1834"/>
                                          </p:stCondLst>
                                        </p:cTn>
                                        <p:tgtEl>
                                          <p:spTgt spid="4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down)">
                                      <p:cBhvr>
                                        <p:cTn id="31" dur="580">
                                          <p:stCondLst>
                                            <p:cond delay="0"/>
                                          </p:stCondLst>
                                        </p:cTn>
                                        <p:tgtEl>
                                          <p:spTgt spid="35"/>
                                        </p:tgtEl>
                                      </p:cBhvr>
                                    </p:animEffect>
                                    <p:anim calcmode="lin" valueType="num">
                                      <p:cBhvr>
                                        <p:cTn id="32"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37" dur="26">
                                          <p:stCondLst>
                                            <p:cond delay="650"/>
                                          </p:stCondLst>
                                        </p:cTn>
                                        <p:tgtEl>
                                          <p:spTgt spid="35"/>
                                        </p:tgtEl>
                                      </p:cBhvr>
                                      <p:to x="100000" y="60000"/>
                                    </p:animScale>
                                    <p:animScale>
                                      <p:cBhvr>
                                        <p:cTn id="38" dur="166" decel="50000">
                                          <p:stCondLst>
                                            <p:cond delay="676"/>
                                          </p:stCondLst>
                                        </p:cTn>
                                        <p:tgtEl>
                                          <p:spTgt spid="35"/>
                                        </p:tgtEl>
                                      </p:cBhvr>
                                      <p:to x="100000" y="100000"/>
                                    </p:animScale>
                                    <p:animScale>
                                      <p:cBhvr>
                                        <p:cTn id="39" dur="26">
                                          <p:stCondLst>
                                            <p:cond delay="1312"/>
                                          </p:stCondLst>
                                        </p:cTn>
                                        <p:tgtEl>
                                          <p:spTgt spid="35"/>
                                        </p:tgtEl>
                                      </p:cBhvr>
                                      <p:to x="100000" y="80000"/>
                                    </p:animScale>
                                    <p:animScale>
                                      <p:cBhvr>
                                        <p:cTn id="40" dur="166" decel="50000">
                                          <p:stCondLst>
                                            <p:cond delay="1338"/>
                                          </p:stCondLst>
                                        </p:cTn>
                                        <p:tgtEl>
                                          <p:spTgt spid="35"/>
                                        </p:tgtEl>
                                      </p:cBhvr>
                                      <p:to x="100000" y="100000"/>
                                    </p:animScale>
                                    <p:animScale>
                                      <p:cBhvr>
                                        <p:cTn id="41" dur="26">
                                          <p:stCondLst>
                                            <p:cond delay="1642"/>
                                          </p:stCondLst>
                                        </p:cTn>
                                        <p:tgtEl>
                                          <p:spTgt spid="35"/>
                                        </p:tgtEl>
                                      </p:cBhvr>
                                      <p:to x="100000" y="90000"/>
                                    </p:animScale>
                                    <p:animScale>
                                      <p:cBhvr>
                                        <p:cTn id="42" dur="166" decel="50000">
                                          <p:stCondLst>
                                            <p:cond delay="1668"/>
                                          </p:stCondLst>
                                        </p:cTn>
                                        <p:tgtEl>
                                          <p:spTgt spid="35"/>
                                        </p:tgtEl>
                                      </p:cBhvr>
                                      <p:to x="100000" y="100000"/>
                                    </p:animScale>
                                    <p:animScale>
                                      <p:cBhvr>
                                        <p:cTn id="43" dur="26">
                                          <p:stCondLst>
                                            <p:cond delay="1808"/>
                                          </p:stCondLst>
                                        </p:cTn>
                                        <p:tgtEl>
                                          <p:spTgt spid="35"/>
                                        </p:tgtEl>
                                      </p:cBhvr>
                                      <p:to x="100000" y="95000"/>
                                    </p:animScale>
                                    <p:animScale>
                                      <p:cBhvr>
                                        <p:cTn id="44" dur="166" decel="50000">
                                          <p:stCondLst>
                                            <p:cond delay="1834"/>
                                          </p:stCondLst>
                                        </p:cTn>
                                        <p:tgtEl>
                                          <p:spTgt spid="35"/>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6" presetClass="entr" presetSubtype="0" fill="hold" nodeType="click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down)">
                                      <p:cBhvr>
                                        <p:cTn id="55" dur="580">
                                          <p:stCondLst>
                                            <p:cond delay="0"/>
                                          </p:stCondLst>
                                        </p:cTn>
                                        <p:tgtEl>
                                          <p:spTgt spid="8"/>
                                        </p:tgtEl>
                                      </p:cBhvr>
                                    </p:animEffect>
                                    <p:anim calcmode="lin" valueType="num">
                                      <p:cBhvr>
                                        <p:cTn id="56"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61" dur="26">
                                          <p:stCondLst>
                                            <p:cond delay="650"/>
                                          </p:stCondLst>
                                        </p:cTn>
                                        <p:tgtEl>
                                          <p:spTgt spid="8"/>
                                        </p:tgtEl>
                                      </p:cBhvr>
                                      <p:to x="100000" y="60000"/>
                                    </p:animScale>
                                    <p:animScale>
                                      <p:cBhvr>
                                        <p:cTn id="62" dur="166" decel="50000">
                                          <p:stCondLst>
                                            <p:cond delay="676"/>
                                          </p:stCondLst>
                                        </p:cTn>
                                        <p:tgtEl>
                                          <p:spTgt spid="8"/>
                                        </p:tgtEl>
                                      </p:cBhvr>
                                      <p:to x="100000" y="100000"/>
                                    </p:animScale>
                                    <p:animScale>
                                      <p:cBhvr>
                                        <p:cTn id="63" dur="26">
                                          <p:stCondLst>
                                            <p:cond delay="1312"/>
                                          </p:stCondLst>
                                        </p:cTn>
                                        <p:tgtEl>
                                          <p:spTgt spid="8"/>
                                        </p:tgtEl>
                                      </p:cBhvr>
                                      <p:to x="100000" y="80000"/>
                                    </p:animScale>
                                    <p:animScale>
                                      <p:cBhvr>
                                        <p:cTn id="64" dur="166" decel="50000">
                                          <p:stCondLst>
                                            <p:cond delay="1338"/>
                                          </p:stCondLst>
                                        </p:cTn>
                                        <p:tgtEl>
                                          <p:spTgt spid="8"/>
                                        </p:tgtEl>
                                      </p:cBhvr>
                                      <p:to x="100000" y="100000"/>
                                    </p:animScale>
                                    <p:animScale>
                                      <p:cBhvr>
                                        <p:cTn id="65" dur="26">
                                          <p:stCondLst>
                                            <p:cond delay="1642"/>
                                          </p:stCondLst>
                                        </p:cTn>
                                        <p:tgtEl>
                                          <p:spTgt spid="8"/>
                                        </p:tgtEl>
                                      </p:cBhvr>
                                      <p:to x="100000" y="90000"/>
                                    </p:animScale>
                                    <p:animScale>
                                      <p:cBhvr>
                                        <p:cTn id="66" dur="166" decel="50000">
                                          <p:stCondLst>
                                            <p:cond delay="1668"/>
                                          </p:stCondLst>
                                        </p:cTn>
                                        <p:tgtEl>
                                          <p:spTgt spid="8"/>
                                        </p:tgtEl>
                                      </p:cBhvr>
                                      <p:to x="100000" y="100000"/>
                                    </p:animScale>
                                    <p:animScale>
                                      <p:cBhvr>
                                        <p:cTn id="67" dur="26">
                                          <p:stCondLst>
                                            <p:cond delay="1808"/>
                                          </p:stCondLst>
                                        </p:cTn>
                                        <p:tgtEl>
                                          <p:spTgt spid="8"/>
                                        </p:tgtEl>
                                      </p:cBhvr>
                                      <p:to x="100000" y="95000"/>
                                    </p:animScale>
                                    <p:animScale>
                                      <p:cBhvr>
                                        <p:cTn id="68"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35" grpId="0"/>
      <p:bldP spid="4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1"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2"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3"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4" cstate="print"/>
          <a:srcRect/>
          <a:stretch>
            <a:fillRect/>
          </a:stretch>
        </p:blipFill>
        <p:spPr bwMode="auto">
          <a:xfrm>
            <a:off x="8172400" y="6343650"/>
            <a:ext cx="720725" cy="477838"/>
          </a:xfrm>
          <a:prstGeom prst="rect">
            <a:avLst/>
          </a:prstGeom>
          <a:noFill/>
          <a:ln w="9525">
            <a:noFill/>
            <a:miter lim="800000"/>
            <a:headEnd/>
            <a:tailEnd/>
          </a:ln>
        </p:spPr>
      </p:pic>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275043" y="795811"/>
            <a:ext cx="697627" cy="707886"/>
          </a:xfrm>
          <a:prstGeom prst="rect">
            <a:avLst/>
          </a:prstGeom>
          <a:noFill/>
        </p:spPr>
        <p:txBody>
          <a:bodyPr wrap="none" rtlCol="0">
            <a:spAutoFit/>
          </a:bodyPr>
          <a:lstStyle/>
          <a:p>
            <a:r>
              <a:rPr lang="en-US" altLang="zh-CN" sz="4000" dirty="0" err="1" smtClean="0">
                <a:latin typeface="+mn-ea"/>
                <a:ea typeface="+mn-ea"/>
              </a:rPr>
              <a:t>xì</a:t>
            </a:r>
            <a:endParaRPr lang="zh-CN" altLang="en-US" sz="4000" dirty="0">
              <a:latin typeface="+mn-ea"/>
              <a:ea typeface="+mn-ea"/>
            </a:endParaRPr>
          </a:p>
        </p:txBody>
      </p:sp>
      <p:sp>
        <p:nvSpPr>
          <p:cNvPr id="5" name="TextBox 4"/>
          <p:cNvSpPr txBox="1"/>
          <p:nvPr/>
        </p:nvSpPr>
        <p:spPr>
          <a:xfrm>
            <a:off x="2940947" y="918921"/>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6" name="TextBox 5"/>
          <p:cNvSpPr txBox="1"/>
          <p:nvPr/>
        </p:nvSpPr>
        <p:spPr>
          <a:xfrm>
            <a:off x="2955178" y="2137811"/>
            <a:ext cx="3010761"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游戏  戏剧  评戏</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55178" y="2537921"/>
            <a:ext cx="324689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又＋戈＝戏。</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02230" y="1429925"/>
            <a:ext cx="597666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“又”小而居中，“戈”笔画舒展。</a:t>
            </a:r>
            <a:endParaRPr lang="zh-CN" altLang="en-US" sz="2000" dirty="0">
              <a:latin typeface="楷体" panose="02010609060101010101" pitchFamily="49" charset="-122"/>
              <a:ea typeface="楷体" panose="02010609060101010101" pitchFamily="49" charset="-122"/>
            </a:endParaRPr>
          </a:p>
        </p:txBody>
      </p:sp>
      <p:sp>
        <p:nvSpPr>
          <p:cNvPr id="17" name="TextBox 16"/>
          <p:cNvSpPr txBox="1"/>
          <p:nvPr/>
        </p:nvSpPr>
        <p:spPr>
          <a:xfrm>
            <a:off x="1115003" y="401589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18" name="TextBox 17"/>
          <p:cNvSpPr txBox="1"/>
          <p:nvPr/>
        </p:nvSpPr>
        <p:spPr>
          <a:xfrm>
            <a:off x="1230402" y="3230199"/>
            <a:ext cx="697627" cy="707886"/>
          </a:xfrm>
          <a:prstGeom prst="rect">
            <a:avLst/>
          </a:prstGeom>
          <a:noFill/>
        </p:spPr>
        <p:txBody>
          <a:bodyPr wrap="none" rtlCol="0">
            <a:spAutoFit/>
          </a:bodyPr>
          <a:lstStyle/>
          <a:p>
            <a:r>
              <a:rPr lang="en-US" altLang="zh-CN" sz="4000" dirty="0" err="1" smtClean="0">
                <a:latin typeface="+mn-ea"/>
                <a:ea typeface="+mn-ea"/>
              </a:rPr>
              <a:t>mǔ</a:t>
            </a:r>
            <a:endParaRPr lang="zh-CN" altLang="en-US" sz="4000" dirty="0">
              <a:latin typeface="+mn-ea"/>
              <a:ea typeface="+mn-ea"/>
            </a:endParaRPr>
          </a:p>
        </p:txBody>
      </p:sp>
      <p:sp>
        <p:nvSpPr>
          <p:cNvPr id="19" name="TextBox 18"/>
          <p:cNvSpPr txBox="1"/>
          <p:nvPr/>
        </p:nvSpPr>
        <p:spPr>
          <a:xfrm>
            <a:off x="2902230" y="3443768"/>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21" name="TextBox 20"/>
          <p:cNvSpPr txBox="1"/>
          <p:nvPr/>
        </p:nvSpPr>
        <p:spPr>
          <a:xfrm>
            <a:off x="2955178" y="4503093"/>
            <a:ext cx="3010761"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字母  母亲  母子</a:t>
            </a:r>
            <a:endParaRPr lang="zh-CN" altLang="en-US" sz="2000" dirty="0">
              <a:latin typeface="楷体" panose="02010609060101010101" pitchFamily="49" charset="-122"/>
              <a:ea typeface="楷体" panose="02010609060101010101" pitchFamily="49" charset="-122"/>
            </a:endParaRPr>
          </a:p>
        </p:txBody>
      </p:sp>
      <p:sp>
        <p:nvSpPr>
          <p:cNvPr id="22" name="TextBox 21"/>
          <p:cNvSpPr txBox="1"/>
          <p:nvPr/>
        </p:nvSpPr>
        <p:spPr>
          <a:xfrm>
            <a:off x="2937432" y="4903203"/>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每字摘掉帽子。</a:t>
            </a:r>
            <a:endParaRPr lang="zh-CN" altLang="en-US" sz="2000" dirty="0">
              <a:latin typeface="楷体" panose="02010609060101010101" pitchFamily="49" charset="-122"/>
              <a:ea typeface="楷体" panose="02010609060101010101" pitchFamily="49" charset="-122"/>
            </a:endParaRPr>
          </a:p>
        </p:txBody>
      </p:sp>
      <p:sp>
        <p:nvSpPr>
          <p:cNvPr id="24" name="TextBox 23"/>
          <p:cNvSpPr txBox="1"/>
          <p:nvPr/>
        </p:nvSpPr>
        <p:spPr>
          <a:xfrm>
            <a:off x="2861552" y="3862011"/>
            <a:ext cx="597666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整体窄长，中间一横在横中线上，要长。</a:t>
            </a:r>
            <a:endParaRPr lang="zh-CN" altLang="en-US" sz="2000" dirty="0">
              <a:latin typeface="楷体" panose="02010609060101010101" pitchFamily="49" charset="-122"/>
              <a:ea typeface="楷体" panose="02010609060101010101" pitchFamily="49" charset="-122"/>
            </a:endParaRPr>
          </a:p>
        </p:txBody>
      </p:sp>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grpSp>
        <p:nvGrpSpPr>
          <p:cNvPr id="2" name="组合 30"/>
          <p:cNvGrpSpPr/>
          <p:nvPr/>
        </p:nvGrpSpPr>
        <p:grpSpPr>
          <a:xfrm>
            <a:off x="1129072" y="3958918"/>
            <a:ext cx="1511802" cy="1486306"/>
            <a:chOff x="-2214610" y="714356"/>
            <a:chExt cx="1785950" cy="1643868"/>
          </a:xfrm>
          <a:solidFill>
            <a:schemeClr val="accent5">
              <a:lumMod val="40000"/>
              <a:lumOff val="60000"/>
            </a:schemeClr>
          </a:solidFill>
        </p:grpSpPr>
        <p:sp>
          <p:nvSpPr>
            <p:cNvPr id="32" name="矩形 31"/>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1169677" y="384674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母</a:t>
            </a:r>
            <a:endParaRPr lang="zh-CN" altLang="en-US" sz="9600" b="1" dirty="0">
              <a:latin typeface="楷体" panose="02010609060101010101" pitchFamily="49" charset="-122"/>
              <a:ea typeface="楷体" panose="02010609060101010101" pitchFamily="49" charset="-122"/>
            </a:endParaRPr>
          </a:p>
        </p:txBody>
      </p:sp>
      <p:grpSp>
        <p:nvGrpSpPr>
          <p:cNvPr id="7"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213048" y="1455789"/>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戏</a:t>
            </a:r>
            <a:endParaRPr lang="zh-CN" altLang="en-US" sz="9600" b="1" dirty="0">
              <a:latin typeface="楷体" panose="02010609060101010101" pitchFamily="49" charset="-122"/>
              <a:ea typeface="楷体" panose="02010609060101010101" pitchFamily="49" charset="-122"/>
            </a:endParaRPr>
          </a:p>
        </p:txBody>
      </p:sp>
      <p:grpSp>
        <p:nvGrpSpPr>
          <p:cNvPr id="8" name="组合 40"/>
          <p:cNvGrpSpPr/>
          <p:nvPr/>
        </p:nvGrpSpPr>
        <p:grpSpPr>
          <a:xfrm>
            <a:off x="1835696" y="5616071"/>
            <a:ext cx="5330062" cy="1227642"/>
            <a:chOff x="1835696" y="5616071"/>
            <a:chExt cx="5330062" cy="1227642"/>
          </a:xfrm>
        </p:grpSpPr>
        <p:sp>
          <p:nvSpPr>
            <p:cNvPr id="42" name="云形 41"/>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631756" y="5819268"/>
              <a:ext cx="3534002" cy="369332"/>
            </a:xfrm>
            <a:prstGeom prst="rect">
              <a:avLst/>
            </a:prstGeom>
            <a:noFill/>
          </p:spPr>
          <p:txBody>
            <a:bodyPr wrap="square" rtlCol="0">
              <a:spAutoFit/>
            </a:bodyPr>
            <a:lstStyle/>
            <a:p>
              <a:r>
                <a:rPr lang="zh-CN" altLang="en-US" dirty="0" smtClean="0"/>
                <a:t>　　</a:t>
              </a:r>
              <a:r>
                <a:rPr lang="zh-CN" altLang="en-US" b="1" dirty="0" smtClean="0"/>
                <a:t>字谜识记：</a:t>
              </a:r>
              <a:r>
                <a:rPr lang="zh-CN" altLang="en-US" b="1" dirty="0" smtClean="0">
                  <a:solidFill>
                    <a:srgbClr val="FF0000"/>
                  </a:solidFill>
                  <a:latin typeface="楷体" panose="02010609060101010101" pitchFamily="49" charset="-122"/>
                  <a:ea typeface="楷体" panose="02010609060101010101" pitchFamily="49" charset="-122"/>
                </a:rPr>
                <a:t>又动干戈。（戏）</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9" name="组合 43"/>
            <p:cNvGrpSpPr/>
            <p:nvPr/>
          </p:nvGrpSpPr>
          <p:grpSpPr>
            <a:xfrm>
              <a:off x="1835696" y="5616071"/>
              <a:ext cx="1665879" cy="1227642"/>
              <a:chOff x="1835696" y="5616071"/>
              <a:chExt cx="1665879" cy="1227642"/>
            </a:xfrm>
          </p:grpSpPr>
          <p:pic>
            <p:nvPicPr>
              <p:cNvPr id="45" name="Picture 4"/>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TextBox 4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sp>
        <p:nvSpPr>
          <p:cNvPr id="48" name="对角圆角矩形 47"/>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9" name="图片 4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sp>
        <p:nvSpPr>
          <p:cNvPr id="50" name="TextBox 49"/>
          <p:cNvSpPr txBox="1"/>
          <p:nvPr/>
        </p:nvSpPr>
        <p:spPr>
          <a:xfrm>
            <a:off x="2960346" y="2938031"/>
            <a:ext cx="492402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爷爷喜欢听评戏。</a:t>
            </a:r>
            <a:endParaRPr lang="zh-CN" altLang="en-US" sz="2000" dirty="0">
              <a:latin typeface="楷体" panose="02010609060101010101" pitchFamily="49" charset="-122"/>
              <a:ea typeface="楷体" panose="02010609060101010101" pitchFamily="49" charset="-122"/>
            </a:endParaRPr>
          </a:p>
        </p:txBody>
      </p:sp>
      <p:sp>
        <p:nvSpPr>
          <p:cNvPr id="51" name="TextBox 50"/>
          <p:cNvSpPr txBox="1"/>
          <p:nvPr/>
        </p:nvSpPr>
        <p:spPr>
          <a:xfrm>
            <a:off x="3002599" y="5302190"/>
            <a:ext cx="531381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我爱我的母亲。</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80">
                                          <p:stCondLst>
                                            <p:cond delay="0"/>
                                          </p:stCondLst>
                                        </p:cTn>
                                        <p:tgtEl>
                                          <p:spTgt spid="40"/>
                                        </p:tgtEl>
                                      </p:cBhvr>
                                    </p:animEffect>
                                    <p:anim calcmode="lin" valueType="num">
                                      <p:cBhvr>
                                        <p:cTn id="8"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13" dur="26">
                                          <p:stCondLst>
                                            <p:cond delay="650"/>
                                          </p:stCondLst>
                                        </p:cTn>
                                        <p:tgtEl>
                                          <p:spTgt spid="40"/>
                                        </p:tgtEl>
                                      </p:cBhvr>
                                      <p:to x="100000" y="60000"/>
                                    </p:animScale>
                                    <p:animScale>
                                      <p:cBhvr>
                                        <p:cTn id="14" dur="166" decel="50000">
                                          <p:stCondLst>
                                            <p:cond delay="676"/>
                                          </p:stCondLst>
                                        </p:cTn>
                                        <p:tgtEl>
                                          <p:spTgt spid="40"/>
                                        </p:tgtEl>
                                      </p:cBhvr>
                                      <p:to x="100000" y="100000"/>
                                    </p:animScale>
                                    <p:animScale>
                                      <p:cBhvr>
                                        <p:cTn id="15" dur="26">
                                          <p:stCondLst>
                                            <p:cond delay="1312"/>
                                          </p:stCondLst>
                                        </p:cTn>
                                        <p:tgtEl>
                                          <p:spTgt spid="40"/>
                                        </p:tgtEl>
                                      </p:cBhvr>
                                      <p:to x="100000" y="80000"/>
                                    </p:animScale>
                                    <p:animScale>
                                      <p:cBhvr>
                                        <p:cTn id="16" dur="166" decel="50000">
                                          <p:stCondLst>
                                            <p:cond delay="1338"/>
                                          </p:stCondLst>
                                        </p:cTn>
                                        <p:tgtEl>
                                          <p:spTgt spid="40"/>
                                        </p:tgtEl>
                                      </p:cBhvr>
                                      <p:to x="100000" y="100000"/>
                                    </p:animScale>
                                    <p:animScale>
                                      <p:cBhvr>
                                        <p:cTn id="17" dur="26">
                                          <p:stCondLst>
                                            <p:cond delay="1642"/>
                                          </p:stCondLst>
                                        </p:cTn>
                                        <p:tgtEl>
                                          <p:spTgt spid="40"/>
                                        </p:tgtEl>
                                      </p:cBhvr>
                                      <p:to x="100000" y="90000"/>
                                    </p:animScale>
                                    <p:animScale>
                                      <p:cBhvr>
                                        <p:cTn id="18" dur="166" decel="50000">
                                          <p:stCondLst>
                                            <p:cond delay="1668"/>
                                          </p:stCondLst>
                                        </p:cTn>
                                        <p:tgtEl>
                                          <p:spTgt spid="40"/>
                                        </p:tgtEl>
                                      </p:cBhvr>
                                      <p:to x="100000" y="100000"/>
                                    </p:animScale>
                                    <p:animScale>
                                      <p:cBhvr>
                                        <p:cTn id="19" dur="26">
                                          <p:stCondLst>
                                            <p:cond delay="1808"/>
                                          </p:stCondLst>
                                        </p:cTn>
                                        <p:tgtEl>
                                          <p:spTgt spid="40"/>
                                        </p:tgtEl>
                                      </p:cBhvr>
                                      <p:to x="100000" y="95000"/>
                                    </p:animScale>
                                    <p:animScale>
                                      <p:cBhvr>
                                        <p:cTn id="20" dur="166" decel="50000">
                                          <p:stCondLst>
                                            <p:cond delay="1834"/>
                                          </p:stCondLst>
                                        </p:cTn>
                                        <p:tgtEl>
                                          <p:spTgt spid="4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down)">
                                      <p:cBhvr>
                                        <p:cTn id="31" dur="580">
                                          <p:stCondLst>
                                            <p:cond delay="0"/>
                                          </p:stCondLst>
                                        </p:cTn>
                                        <p:tgtEl>
                                          <p:spTgt spid="35"/>
                                        </p:tgtEl>
                                      </p:cBhvr>
                                    </p:animEffect>
                                    <p:anim calcmode="lin" valueType="num">
                                      <p:cBhvr>
                                        <p:cTn id="32"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37" dur="26">
                                          <p:stCondLst>
                                            <p:cond delay="650"/>
                                          </p:stCondLst>
                                        </p:cTn>
                                        <p:tgtEl>
                                          <p:spTgt spid="35"/>
                                        </p:tgtEl>
                                      </p:cBhvr>
                                      <p:to x="100000" y="60000"/>
                                    </p:animScale>
                                    <p:animScale>
                                      <p:cBhvr>
                                        <p:cTn id="38" dur="166" decel="50000">
                                          <p:stCondLst>
                                            <p:cond delay="676"/>
                                          </p:stCondLst>
                                        </p:cTn>
                                        <p:tgtEl>
                                          <p:spTgt spid="35"/>
                                        </p:tgtEl>
                                      </p:cBhvr>
                                      <p:to x="100000" y="100000"/>
                                    </p:animScale>
                                    <p:animScale>
                                      <p:cBhvr>
                                        <p:cTn id="39" dur="26">
                                          <p:stCondLst>
                                            <p:cond delay="1312"/>
                                          </p:stCondLst>
                                        </p:cTn>
                                        <p:tgtEl>
                                          <p:spTgt spid="35"/>
                                        </p:tgtEl>
                                      </p:cBhvr>
                                      <p:to x="100000" y="80000"/>
                                    </p:animScale>
                                    <p:animScale>
                                      <p:cBhvr>
                                        <p:cTn id="40" dur="166" decel="50000">
                                          <p:stCondLst>
                                            <p:cond delay="1338"/>
                                          </p:stCondLst>
                                        </p:cTn>
                                        <p:tgtEl>
                                          <p:spTgt spid="35"/>
                                        </p:tgtEl>
                                      </p:cBhvr>
                                      <p:to x="100000" y="100000"/>
                                    </p:animScale>
                                    <p:animScale>
                                      <p:cBhvr>
                                        <p:cTn id="41" dur="26">
                                          <p:stCondLst>
                                            <p:cond delay="1642"/>
                                          </p:stCondLst>
                                        </p:cTn>
                                        <p:tgtEl>
                                          <p:spTgt spid="35"/>
                                        </p:tgtEl>
                                      </p:cBhvr>
                                      <p:to x="100000" y="90000"/>
                                    </p:animScale>
                                    <p:animScale>
                                      <p:cBhvr>
                                        <p:cTn id="42" dur="166" decel="50000">
                                          <p:stCondLst>
                                            <p:cond delay="1668"/>
                                          </p:stCondLst>
                                        </p:cTn>
                                        <p:tgtEl>
                                          <p:spTgt spid="35"/>
                                        </p:tgtEl>
                                      </p:cBhvr>
                                      <p:to x="100000" y="100000"/>
                                    </p:animScale>
                                    <p:animScale>
                                      <p:cBhvr>
                                        <p:cTn id="43" dur="26">
                                          <p:stCondLst>
                                            <p:cond delay="1808"/>
                                          </p:stCondLst>
                                        </p:cTn>
                                        <p:tgtEl>
                                          <p:spTgt spid="35"/>
                                        </p:tgtEl>
                                      </p:cBhvr>
                                      <p:to x="100000" y="95000"/>
                                    </p:animScale>
                                    <p:animScale>
                                      <p:cBhvr>
                                        <p:cTn id="44" dur="166" decel="50000">
                                          <p:stCondLst>
                                            <p:cond delay="1834"/>
                                          </p:stCondLst>
                                        </p:cTn>
                                        <p:tgtEl>
                                          <p:spTgt spid="35"/>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6" presetClass="entr" presetSubtype="0" fill="hold" nodeType="click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down)">
                                      <p:cBhvr>
                                        <p:cTn id="55" dur="580">
                                          <p:stCondLst>
                                            <p:cond delay="0"/>
                                          </p:stCondLst>
                                        </p:cTn>
                                        <p:tgtEl>
                                          <p:spTgt spid="8"/>
                                        </p:tgtEl>
                                      </p:cBhvr>
                                    </p:animEffect>
                                    <p:anim calcmode="lin" valueType="num">
                                      <p:cBhvr>
                                        <p:cTn id="56"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61" dur="26">
                                          <p:stCondLst>
                                            <p:cond delay="650"/>
                                          </p:stCondLst>
                                        </p:cTn>
                                        <p:tgtEl>
                                          <p:spTgt spid="8"/>
                                        </p:tgtEl>
                                      </p:cBhvr>
                                      <p:to x="100000" y="60000"/>
                                    </p:animScale>
                                    <p:animScale>
                                      <p:cBhvr>
                                        <p:cTn id="62" dur="166" decel="50000">
                                          <p:stCondLst>
                                            <p:cond delay="676"/>
                                          </p:stCondLst>
                                        </p:cTn>
                                        <p:tgtEl>
                                          <p:spTgt spid="8"/>
                                        </p:tgtEl>
                                      </p:cBhvr>
                                      <p:to x="100000" y="100000"/>
                                    </p:animScale>
                                    <p:animScale>
                                      <p:cBhvr>
                                        <p:cTn id="63" dur="26">
                                          <p:stCondLst>
                                            <p:cond delay="1312"/>
                                          </p:stCondLst>
                                        </p:cTn>
                                        <p:tgtEl>
                                          <p:spTgt spid="8"/>
                                        </p:tgtEl>
                                      </p:cBhvr>
                                      <p:to x="100000" y="80000"/>
                                    </p:animScale>
                                    <p:animScale>
                                      <p:cBhvr>
                                        <p:cTn id="64" dur="166" decel="50000">
                                          <p:stCondLst>
                                            <p:cond delay="1338"/>
                                          </p:stCondLst>
                                        </p:cTn>
                                        <p:tgtEl>
                                          <p:spTgt spid="8"/>
                                        </p:tgtEl>
                                      </p:cBhvr>
                                      <p:to x="100000" y="100000"/>
                                    </p:animScale>
                                    <p:animScale>
                                      <p:cBhvr>
                                        <p:cTn id="65" dur="26">
                                          <p:stCondLst>
                                            <p:cond delay="1642"/>
                                          </p:stCondLst>
                                        </p:cTn>
                                        <p:tgtEl>
                                          <p:spTgt spid="8"/>
                                        </p:tgtEl>
                                      </p:cBhvr>
                                      <p:to x="100000" y="90000"/>
                                    </p:animScale>
                                    <p:animScale>
                                      <p:cBhvr>
                                        <p:cTn id="66" dur="166" decel="50000">
                                          <p:stCondLst>
                                            <p:cond delay="1668"/>
                                          </p:stCondLst>
                                        </p:cTn>
                                        <p:tgtEl>
                                          <p:spTgt spid="8"/>
                                        </p:tgtEl>
                                      </p:cBhvr>
                                      <p:to x="100000" y="100000"/>
                                    </p:animScale>
                                    <p:animScale>
                                      <p:cBhvr>
                                        <p:cTn id="67" dur="26">
                                          <p:stCondLst>
                                            <p:cond delay="1808"/>
                                          </p:stCondLst>
                                        </p:cTn>
                                        <p:tgtEl>
                                          <p:spTgt spid="8"/>
                                        </p:tgtEl>
                                      </p:cBhvr>
                                      <p:to x="100000" y="95000"/>
                                    </p:animScale>
                                    <p:animScale>
                                      <p:cBhvr>
                                        <p:cTn id="68"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35" grpId="0"/>
      <p:bldP spid="4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1"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2"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3"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4" cstate="print"/>
          <a:srcRect/>
          <a:stretch>
            <a:fillRect/>
          </a:stretch>
        </p:blipFill>
        <p:spPr bwMode="auto">
          <a:xfrm>
            <a:off x="8172400" y="6343650"/>
            <a:ext cx="720725" cy="477838"/>
          </a:xfrm>
          <a:prstGeom prst="rect">
            <a:avLst/>
          </a:prstGeom>
          <a:noFill/>
          <a:ln w="9525">
            <a:noFill/>
            <a:miter lim="800000"/>
            <a:headEnd/>
            <a:tailEnd/>
          </a:ln>
        </p:spPr>
      </p:pic>
      <p:sp>
        <p:nvSpPr>
          <p:cNvPr id="4" name="TextBox 3"/>
          <p:cNvSpPr txBox="1"/>
          <p:nvPr/>
        </p:nvSpPr>
        <p:spPr>
          <a:xfrm>
            <a:off x="539552" y="671795"/>
            <a:ext cx="936104" cy="707886"/>
          </a:xfrm>
          <a:prstGeom prst="rect">
            <a:avLst/>
          </a:prstGeom>
          <a:noFill/>
        </p:spPr>
        <p:txBody>
          <a:bodyPr wrap="square" rtlCol="0">
            <a:spAutoFit/>
          </a:bodyPr>
          <a:lstStyle/>
          <a:p>
            <a:r>
              <a:rPr lang="en-US" altLang="zh-CN" sz="4000" dirty="0" smtClean="0">
                <a:latin typeface="+mn-ea"/>
                <a:ea typeface="+mn-ea"/>
              </a:rPr>
              <a:t>dù</a:t>
            </a:r>
            <a:endParaRPr lang="zh-CN" altLang="en-US" sz="4000" dirty="0">
              <a:latin typeface="+mn-ea"/>
              <a:ea typeface="+mn-ea"/>
            </a:endParaRPr>
          </a:p>
        </p:txBody>
      </p:sp>
      <p:sp>
        <p:nvSpPr>
          <p:cNvPr id="6" name="TextBox 5"/>
          <p:cNvSpPr txBox="1"/>
          <p:nvPr/>
        </p:nvSpPr>
        <p:spPr>
          <a:xfrm>
            <a:off x="1911399" y="1972508"/>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：渡口   渡河</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1882350" y="1196404"/>
            <a:ext cx="3145199" cy="646331"/>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　四声。</a:t>
            </a:r>
            <a:endParaRPr lang="zh-CN" altLang="en-US" sz="1600" dirty="0">
              <a:latin typeface="楷体" panose="02010609060101010101" pitchFamily="49" charset="-122"/>
              <a:ea typeface="楷体" panose="02010609060101010101" pitchFamily="49" charset="-122"/>
            </a:endParaRPr>
          </a:p>
        </p:txBody>
      </p:sp>
      <p:grpSp>
        <p:nvGrpSpPr>
          <p:cNvPr id="36" name="组合 35"/>
          <p:cNvGrpSpPr/>
          <p:nvPr/>
        </p:nvGrpSpPr>
        <p:grpSpPr>
          <a:xfrm>
            <a:off x="669043" y="1407959"/>
            <a:ext cx="1265926" cy="1189713"/>
            <a:chOff x="-2771523" y="594818"/>
            <a:chExt cx="1785950" cy="1643074"/>
          </a:xfrm>
          <a:solidFill>
            <a:schemeClr val="accent3">
              <a:lumMod val="60000"/>
              <a:lumOff val="40000"/>
            </a:schemeClr>
          </a:solidFill>
        </p:grpSpPr>
        <p:sp>
          <p:nvSpPr>
            <p:cNvPr id="37" name="矩形 3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774923" y="131078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渡</a:t>
            </a:r>
            <a:endParaRPr lang="zh-CN" altLang="en-US" sz="7200" b="1" dirty="0">
              <a:latin typeface="楷体" panose="02010609060101010101" pitchFamily="49" charset="-122"/>
              <a:ea typeface="楷体" panose="02010609060101010101" pitchFamily="49" charset="-122"/>
            </a:endParaRPr>
          </a:p>
        </p:txBody>
      </p:sp>
      <p:sp>
        <p:nvSpPr>
          <p:cNvPr id="41" name="TextBox 40"/>
          <p:cNvSpPr txBox="1"/>
          <p:nvPr/>
        </p:nvSpPr>
        <p:spPr>
          <a:xfrm>
            <a:off x="4623787" y="774920"/>
            <a:ext cx="697627" cy="707886"/>
          </a:xfrm>
          <a:prstGeom prst="rect">
            <a:avLst/>
          </a:prstGeom>
          <a:noFill/>
        </p:spPr>
        <p:txBody>
          <a:bodyPr wrap="none" rtlCol="0">
            <a:spAutoFit/>
          </a:bodyPr>
          <a:lstStyle/>
          <a:p>
            <a:r>
              <a:rPr lang="en-US" altLang="zh-CN" sz="4000" dirty="0" smtClean="0">
                <a:latin typeface="+mn-ea"/>
                <a:ea typeface="+mn-ea"/>
              </a:rPr>
              <a:t>bì</a:t>
            </a:r>
            <a:endParaRPr lang="zh-CN" altLang="en-US" sz="4000" dirty="0">
              <a:latin typeface="+mn-ea"/>
              <a:ea typeface="+mn-ea"/>
            </a:endParaRPr>
          </a:p>
        </p:txBody>
      </p:sp>
      <p:sp>
        <p:nvSpPr>
          <p:cNvPr id="42" name="TextBox 41"/>
          <p:cNvSpPr txBox="1"/>
          <p:nvPr/>
        </p:nvSpPr>
        <p:spPr>
          <a:xfrm>
            <a:off x="6058248" y="1889786"/>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：遮蔽  隐蔽</a:t>
            </a:r>
            <a:endParaRPr lang="zh-CN" altLang="en-US" sz="2000" dirty="0">
              <a:latin typeface="楷体" panose="02010609060101010101" pitchFamily="49" charset="-122"/>
              <a:ea typeface="楷体" panose="02010609060101010101" pitchFamily="49" charset="-122"/>
            </a:endParaRPr>
          </a:p>
        </p:txBody>
      </p:sp>
      <p:sp>
        <p:nvSpPr>
          <p:cNvPr id="43" name="TextBox 42"/>
          <p:cNvSpPr txBox="1"/>
          <p:nvPr/>
        </p:nvSpPr>
        <p:spPr>
          <a:xfrm>
            <a:off x="5988898" y="1310788"/>
            <a:ext cx="347733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易错提示：四声。</a:t>
            </a:r>
            <a:endParaRPr lang="zh-CN" altLang="en-US" sz="2000" dirty="0">
              <a:latin typeface="楷体" panose="02010609060101010101" pitchFamily="49" charset="-122"/>
              <a:ea typeface="楷体" panose="02010609060101010101" pitchFamily="49" charset="-122"/>
            </a:endParaRPr>
          </a:p>
        </p:txBody>
      </p:sp>
      <p:grpSp>
        <p:nvGrpSpPr>
          <p:cNvPr id="51" name="组合 50"/>
          <p:cNvGrpSpPr/>
          <p:nvPr/>
        </p:nvGrpSpPr>
        <p:grpSpPr>
          <a:xfrm>
            <a:off x="4655076" y="1422399"/>
            <a:ext cx="1333822" cy="1286884"/>
            <a:chOff x="4655076" y="1422399"/>
            <a:chExt cx="1333822" cy="1286884"/>
          </a:xfrm>
        </p:grpSpPr>
        <p:grpSp>
          <p:nvGrpSpPr>
            <p:cNvPr id="45" name="组合 44"/>
            <p:cNvGrpSpPr/>
            <p:nvPr/>
          </p:nvGrpSpPr>
          <p:grpSpPr>
            <a:xfrm>
              <a:off x="4655076" y="1519570"/>
              <a:ext cx="1265926" cy="1189713"/>
              <a:chOff x="-2505974" y="355288"/>
              <a:chExt cx="1785950" cy="1643074"/>
            </a:xfrm>
            <a:solidFill>
              <a:schemeClr val="accent3">
                <a:lumMod val="60000"/>
                <a:lumOff val="40000"/>
              </a:schemeClr>
            </a:solidFill>
          </p:grpSpPr>
          <p:sp>
            <p:nvSpPr>
              <p:cNvPr id="47" name="矩形 46"/>
              <p:cNvSpPr/>
              <p:nvPr/>
            </p:nvSpPr>
            <p:spPr>
              <a:xfrm>
                <a:off x="-2505974" y="35528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a:stCxn id="47" idx="1"/>
                <a:endCxn id="47" idx="3"/>
              </p:cNvCxnSpPr>
              <p:nvPr/>
            </p:nvCxnSpPr>
            <p:spPr>
              <a:xfrm>
                <a:off x="-2505974" y="1176826"/>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7" idx="0"/>
                <a:endCxn id="47" idx="2"/>
              </p:cNvCxnSpPr>
              <p:nvPr/>
            </p:nvCxnSpPr>
            <p:spPr>
              <a:xfrm>
                <a:off x="-1612999" y="35528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6" name="TextBox 23"/>
            <p:cNvSpPr txBox="1">
              <a:spLocks noChangeArrowheads="1"/>
            </p:cNvSpPr>
            <p:nvPr/>
          </p:nvSpPr>
          <p:spPr bwMode="auto">
            <a:xfrm>
              <a:off x="4760956" y="1422399"/>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蔽</a:t>
              </a:r>
              <a:endParaRPr lang="zh-CN" altLang="en-US" sz="7200" b="1" dirty="0">
                <a:latin typeface="楷体" panose="02010609060101010101" pitchFamily="49" charset="-122"/>
                <a:ea typeface="楷体" panose="02010609060101010101" pitchFamily="49" charset="-122"/>
              </a:endParaRPr>
            </a:p>
          </p:txBody>
        </p:sp>
      </p:grpSp>
      <p:sp>
        <p:nvSpPr>
          <p:cNvPr id="56" name="TextBox 55"/>
          <p:cNvSpPr txBox="1"/>
          <p:nvPr/>
        </p:nvSpPr>
        <p:spPr>
          <a:xfrm>
            <a:off x="806594" y="2507066"/>
            <a:ext cx="954107" cy="707886"/>
          </a:xfrm>
          <a:prstGeom prst="rect">
            <a:avLst/>
          </a:prstGeom>
          <a:noFill/>
        </p:spPr>
        <p:txBody>
          <a:bodyPr wrap="none" rtlCol="0">
            <a:spAutoFit/>
          </a:bodyPr>
          <a:lstStyle/>
          <a:p>
            <a:r>
              <a:rPr lang="en-US" altLang="zh-CN" sz="4000" dirty="0" smtClean="0">
                <a:latin typeface="+mn-ea"/>
                <a:ea typeface="+mn-ea"/>
              </a:rPr>
              <a:t>pīn</a:t>
            </a:r>
            <a:endParaRPr lang="zh-CN" altLang="en-US" sz="4000" dirty="0">
              <a:latin typeface="+mn-ea"/>
              <a:ea typeface="+mn-ea"/>
            </a:endParaRPr>
          </a:p>
        </p:txBody>
      </p:sp>
      <p:sp>
        <p:nvSpPr>
          <p:cNvPr id="57" name="TextBox 56"/>
          <p:cNvSpPr txBox="1"/>
          <p:nvPr/>
        </p:nvSpPr>
        <p:spPr>
          <a:xfrm>
            <a:off x="2086917" y="3868881"/>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：拼音  拼命</a:t>
            </a:r>
            <a:endParaRPr lang="zh-CN" altLang="en-US" sz="2000" dirty="0">
              <a:latin typeface="楷体" panose="02010609060101010101" pitchFamily="49" charset="-122"/>
              <a:ea typeface="楷体" panose="02010609060101010101" pitchFamily="49" charset="-122"/>
            </a:endParaRPr>
          </a:p>
        </p:txBody>
      </p:sp>
      <p:sp>
        <p:nvSpPr>
          <p:cNvPr id="58" name="TextBox 57"/>
          <p:cNvSpPr txBox="1"/>
          <p:nvPr/>
        </p:nvSpPr>
        <p:spPr>
          <a:xfrm>
            <a:off x="2039417" y="3038337"/>
            <a:ext cx="2793631"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前鼻音，一声。</a:t>
            </a:r>
            <a:endParaRPr lang="zh-CN" altLang="en-US" sz="2000" dirty="0">
              <a:latin typeface="楷体" panose="02010609060101010101" pitchFamily="49" charset="-122"/>
              <a:ea typeface="楷体" panose="02010609060101010101" pitchFamily="49" charset="-122"/>
            </a:endParaRPr>
          </a:p>
        </p:txBody>
      </p:sp>
      <p:sp>
        <p:nvSpPr>
          <p:cNvPr id="65" name="TextBox 64"/>
          <p:cNvSpPr txBox="1"/>
          <p:nvPr/>
        </p:nvSpPr>
        <p:spPr>
          <a:xfrm>
            <a:off x="5034791" y="2635244"/>
            <a:ext cx="1210588" cy="707886"/>
          </a:xfrm>
          <a:prstGeom prst="rect">
            <a:avLst/>
          </a:prstGeom>
          <a:noFill/>
        </p:spPr>
        <p:txBody>
          <a:bodyPr wrap="none" rtlCol="0">
            <a:spAutoFit/>
          </a:bodyPr>
          <a:lstStyle/>
          <a:p>
            <a:r>
              <a:rPr lang="en-US" altLang="zh-CN" sz="4000" dirty="0" smtClean="0">
                <a:latin typeface="+mn-ea"/>
                <a:ea typeface="+mn-ea"/>
              </a:rPr>
              <a:t>gāng</a:t>
            </a:r>
            <a:endParaRPr lang="zh-CN" altLang="en-US" sz="4000" dirty="0">
              <a:latin typeface="+mn-ea"/>
              <a:ea typeface="+mn-ea"/>
            </a:endParaRPr>
          </a:p>
        </p:txBody>
      </p:sp>
      <p:sp>
        <p:nvSpPr>
          <p:cNvPr id="72" name="TextBox 71"/>
          <p:cNvSpPr txBox="1"/>
          <p:nvPr/>
        </p:nvSpPr>
        <p:spPr>
          <a:xfrm>
            <a:off x="6135391" y="3958021"/>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：山冈</a:t>
            </a:r>
            <a:endParaRPr lang="zh-CN" altLang="en-US" sz="2000" dirty="0">
              <a:latin typeface="楷体" panose="02010609060101010101" pitchFamily="49" charset="-122"/>
              <a:ea typeface="楷体" panose="02010609060101010101" pitchFamily="49" charset="-122"/>
            </a:endParaRPr>
          </a:p>
        </p:txBody>
      </p:sp>
      <p:sp>
        <p:nvSpPr>
          <p:cNvPr id="73" name="TextBox 72"/>
          <p:cNvSpPr txBox="1"/>
          <p:nvPr/>
        </p:nvSpPr>
        <p:spPr>
          <a:xfrm>
            <a:off x="6065060" y="3220460"/>
            <a:ext cx="299573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后鼻音，一声。</a:t>
            </a:r>
            <a:endParaRPr lang="zh-CN" altLang="en-US" sz="2000" dirty="0">
              <a:latin typeface="楷体" panose="02010609060101010101" pitchFamily="49" charset="-122"/>
              <a:ea typeface="楷体" panose="02010609060101010101" pitchFamily="49" charset="-122"/>
            </a:endParaRPr>
          </a:p>
        </p:txBody>
      </p:sp>
      <p:sp>
        <p:nvSpPr>
          <p:cNvPr id="74" name="TextBox 73"/>
          <p:cNvSpPr txBox="1"/>
          <p:nvPr/>
        </p:nvSpPr>
        <p:spPr>
          <a:xfrm>
            <a:off x="984925" y="4319188"/>
            <a:ext cx="1210588" cy="707886"/>
          </a:xfrm>
          <a:prstGeom prst="rect">
            <a:avLst/>
          </a:prstGeom>
          <a:noFill/>
        </p:spPr>
        <p:txBody>
          <a:bodyPr wrap="none" rtlCol="0">
            <a:spAutoFit/>
          </a:bodyPr>
          <a:lstStyle/>
          <a:p>
            <a:r>
              <a:rPr lang="en-US" altLang="zh-CN" sz="4000" dirty="0" smtClean="0">
                <a:latin typeface="+mn-ea"/>
                <a:ea typeface="+mn-ea"/>
              </a:rPr>
              <a:t>dǒng</a:t>
            </a:r>
            <a:endParaRPr lang="zh-CN" altLang="en-US" sz="4000" dirty="0">
              <a:latin typeface="+mn-ea"/>
              <a:ea typeface="+mn-ea"/>
            </a:endParaRPr>
          </a:p>
        </p:txBody>
      </p:sp>
      <p:sp>
        <p:nvSpPr>
          <p:cNvPr id="75" name="TextBox 74"/>
          <p:cNvSpPr txBox="1"/>
          <p:nvPr/>
        </p:nvSpPr>
        <p:spPr>
          <a:xfrm>
            <a:off x="2064275" y="5662411"/>
            <a:ext cx="232144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：懂得  懂事</a:t>
            </a:r>
            <a:endParaRPr lang="zh-CN" altLang="en-US" sz="2000" dirty="0">
              <a:latin typeface="楷体" panose="02010609060101010101" pitchFamily="49" charset="-122"/>
              <a:ea typeface="楷体" panose="02010609060101010101" pitchFamily="49" charset="-122"/>
            </a:endParaRPr>
          </a:p>
        </p:txBody>
      </p:sp>
      <p:sp>
        <p:nvSpPr>
          <p:cNvPr id="76" name="TextBox 75"/>
          <p:cNvSpPr txBox="1"/>
          <p:nvPr/>
        </p:nvSpPr>
        <p:spPr>
          <a:xfrm>
            <a:off x="2060992" y="4831867"/>
            <a:ext cx="2793631"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后鼻音，三声。</a:t>
            </a:r>
            <a:endParaRPr lang="zh-CN" altLang="en-US" sz="2000" dirty="0">
              <a:latin typeface="楷体" panose="02010609060101010101" pitchFamily="49" charset="-122"/>
              <a:ea typeface="楷体" panose="02010609060101010101" pitchFamily="49" charset="-122"/>
            </a:endParaRPr>
          </a:p>
        </p:txBody>
      </p:sp>
      <p:sp>
        <p:nvSpPr>
          <p:cNvPr id="83" name="TextBox 82"/>
          <p:cNvSpPr txBox="1"/>
          <p:nvPr/>
        </p:nvSpPr>
        <p:spPr>
          <a:xfrm>
            <a:off x="4698608" y="4403721"/>
            <a:ext cx="697627" cy="707886"/>
          </a:xfrm>
          <a:prstGeom prst="rect">
            <a:avLst/>
          </a:prstGeom>
          <a:noFill/>
        </p:spPr>
        <p:txBody>
          <a:bodyPr wrap="none" rtlCol="0">
            <a:spAutoFit/>
          </a:bodyPr>
          <a:lstStyle/>
          <a:p>
            <a:r>
              <a:rPr lang="en-US" altLang="zh-CN" sz="4000" dirty="0" smtClean="0">
                <a:latin typeface="+mn-ea"/>
                <a:ea typeface="+mn-ea"/>
              </a:rPr>
              <a:t>àn</a:t>
            </a:r>
            <a:endParaRPr lang="zh-CN" altLang="en-US" sz="4000" dirty="0">
              <a:latin typeface="+mn-ea"/>
              <a:ea typeface="+mn-ea"/>
            </a:endParaRPr>
          </a:p>
        </p:txBody>
      </p:sp>
      <p:sp>
        <p:nvSpPr>
          <p:cNvPr id="90" name="TextBox 89"/>
          <p:cNvSpPr txBox="1"/>
          <p:nvPr/>
        </p:nvSpPr>
        <p:spPr>
          <a:xfrm>
            <a:off x="6193467" y="5797489"/>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：答案  方案</a:t>
            </a:r>
            <a:endParaRPr lang="zh-CN" altLang="en-US" sz="2000" dirty="0">
              <a:latin typeface="楷体" panose="02010609060101010101" pitchFamily="49" charset="-122"/>
              <a:ea typeface="楷体" panose="02010609060101010101" pitchFamily="49" charset="-122"/>
            </a:endParaRPr>
          </a:p>
        </p:txBody>
      </p:sp>
      <p:sp>
        <p:nvSpPr>
          <p:cNvPr id="91" name="TextBox 90"/>
          <p:cNvSpPr txBox="1"/>
          <p:nvPr/>
        </p:nvSpPr>
        <p:spPr>
          <a:xfrm>
            <a:off x="6065104" y="4832150"/>
            <a:ext cx="344688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零声母，前鼻音，四声</a:t>
            </a:r>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a:t>
            </a:r>
            <a:endParaRPr lang="zh-CN" altLang="en-US" sz="1600" dirty="0">
              <a:latin typeface="楷体" panose="02010609060101010101" pitchFamily="49" charset="-122"/>
              <a:ea typeface="楷体" panose="02010609060101010101" pitchFamily="49" charset="-122"/>
            </a:endParaRPr>
          </a:p>
        </p:txBody>
      </p:sp>
      <p:grpSp>
        <p:nvGrpSpPr>
          <p:cNvPr id="93" name="组合 92"/>
          <p:cNvGrpSpPr/>
          <p:nvPr/>
        </p:nvGrpSpPr>
        <p:grpSpPr>
          <a:xfrm>
            <a:off x="4799178" y="3220460"/>
            <a:ext cx="1353739" cy="1332417"/>
            <a:chOff x="3418472" y="1067242"/>
            <a:chExt cx="1353739" cy="1332417"/>
          </a:xfrm>
        </p:grpSpPr>
        <p:grpSp>
          <p:nvGrpSpPr>
            <p:cNvPr id="94" name="组合 93"/>
            <p:cNvGrpSpPr/>
            <p:nvPr/>
          </p:nvGrpSpPr>
          <p:grpSpPr>
            <a:xfrm>
              <a:off x="3418472" y="1209946"/>
              <a:ext cx="1265926" cy="1189713"/>
              <a:chOff x="-4250556" y="-72324"/>
              <a:chExt cx="1785950" cy="1643074"/>
            </a:xfrm>
            <a:solidFill>
              <a:schemeClr val="accent3">
                <a:lumMod val="60000"/>
                <a:lumOff val="40000"/>
              </a:schemeClr>
            </a:solidFill>
          </p:grpSpPr>
          <p:sp>
            <p:nvSpPr>
              <p:cNvPr id="96" name="矩形 95"/>
              <p:cNvSpPr/>
              <p:nvPr/>
            </p:nvSpPr>
            <p:spPr>
              <a:xfrm>
                <a:off x="-4250556" y="-72324"/>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7" name="直接连接符 96"/>
              <p:cNvCxnSpPr>
                <a:stCxn id="96" idx="1"/>
                <a:endCxn id="96" idx="3"/>
              </p:cNvCxnSpPr>
              <p:nvPr/>
            </p:nvCxnSpPr>
            <p:spPr>
              <a:xfrm>
                <a:off x="-4250556" y="749214"/>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6" idx="0"/>
                <a:endCxn id="96" idx="2"/>
              </p:cNvCxnSpPr>
              <p:nvPr/>
            </p:nvCxnSpPr>
            <p:spPr>
              <a:xfrm>
                <a:off x="-3357581" y="-72324"/>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5" name="TextBox 23"/>
            <p:cNvSpPr txBox="1">
              <a:spLocks noChangeArrowheads="1"/>
            </p:cNvSpPr>
            <p:nvPr/>
          </p:nvSpPr>
          <p:spPr bwMode="auto">
            <a:xfrm>
              <a:off x="3544269" y="1067242"/>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冈</a:t>
              </a:r>
              <a:endParaRPr lang="zh-CN" altLang="en-US" sz="7200" b="1" dirty="0">
                <a:latin typeface="楷体" panose="02010609060101010101" pitchFamily="49" charset="-122"/>
                <a:ea typeface="楷体" panose="02010609060101010101" pitchFamily="49" charset="-122"/>
              </a:endParaRPr>
            </a:p>
          </p:txBody>
        </p:sp>
      </p:grpSp>
      <p:grpSp>
        <p:nvGrpSpPr>
          <p:cNvPr id="101" name="组合 100"/>
          <p:cNvGrpSpPr/>
          <p:nvPr/>
        </p:nvGrpSpPr>
        <p:grpSpPr>
          <a:xfrm>
            <a:off x="716783" y="3214008"/>
            <a:ext cx="1265926" cy="1189713"/>
            <a:chOff x="-2771523" y="594818"/>
            <a:chExt cx="1785950" cy="1643074"/>
          </a:xfrm>
          <a:solidFill>
            <a:schemeClr val="accent3">
              <a:lumMod val="60000"/>
              <a:lumOff val="40000"/>
            </a:schemeClr>
          </a:solidFill>
        </p:grpSpPr>
        <p:sp>
          <p:nvSpPr>
            <p:cNvPr id="102" name="矩形 10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a:stCxn id="102" idx="1"/>
              <a:endCxn id="10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02" idx="0"/>
              <a:endCxn id="10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05" name="TextBox 23"/>
          <p:cNvSpPr txBox="1">
            <a:spLocks noChangeArrowheads="1"/>
          </p:cNvSpPr>
          <p:nvPr/>
        </p:nvSpPr>
        <p:spPr bwMode="auto">
          <a:xfrm>
            <a:off x="806594" y="311993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拼</a:t>
            </a:r>
            <a:endParaRPr lang="zh-CN" altLang="en-US" sz="7200" b="1" dirty="0">
              <a:latin typeface="楷体" panose="02010609060101010101" pitchFamily="49" charset="-122"/>
              <a:ea typeface="楷体" panose="02010609060101010101" pitchFamily="49" charset="-122"/>
            </a:endParaRPr>
          </a:p>
        </p:txBody>
      </p:sp>
      <p:grpSp>
        <p:nvGrpSpPr>
          <p:cNvPr id="106" name="组合 105"/>
          <p:cNvGrpSpPr/>
          <p:nvPr/>
        </p:nvGrpSpPr>
        <p:grpSpPr>
          <a:xfrm>
            <a:off x="653608" y="5084042"/>
            <a:ext cx="1265926" cy="1189713"/>
            <a:chOff x="-2771523" y="594818"/>
            <a:chExt cx="1785950" cy="1643074"/>
          </a:xfrm>
          <a:solidFill>
            <a:schemeClr val="accent3">
              <a:lumMod val="60000"/>
              <a:lumOff val="40000"/>
            </a:schemeClr>
          </a:solidFill>
        </p:grpSpPr>
        <p:sp>
          <p:nvSpPr>
            <p:cNvPr id="107" name="矩形 10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a:stCxn id="107" idx="1"/>
              <a:endCxn id="10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107" idx="0"/>
              <a:endCxn id="10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0" name="TextBox 23"/>
          <p:cNvSpPr txBox="1">
            <a:spLocks noChangeArrowheads="1"/>
          </p:cNvSpPr>
          <p:nvPr/>
        </p:nvSpPr>
        <p:spPr bwMode="auto">
          <a:xfrm>
            <a:off x="738416" y="4989972"/>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懂</a:t>
            </a:r>
            <a:endParaRPr lang="zh-CN" altLang="en-US" sz="7200" b="1" dirty="0">
              <a:latin typeface="楷体" panose="02010609060101010101" pitchFamily="49" charset="-122"/>
              <a:ea typeface="楷体" panose="02010609060101010101" pitchFamily="49" charset="-122"/>
            </a:endParaRPr>
          </a:p>
        </p:txBody>
      </p:sp>
      <p:grpSp>
        <p:nvGrpSpPr>
          <p:cNvPr id="111" name="组合 110"/>
          <p:cNvGrpSpPr/>
          <p:nvPr/>
        </p:nvGrpSpPr>
        <p:grpSpPr>
          <a:xfrm>
            <a:off x="4844408" y="5237391"/>
            <a:ext cx="1265926" cy="1189713"/>
            <a:chOff x="-2771523" y="594818"/>
            <a:chExt cx="1785950" cy="1643074"/>
          </a:xfrm>
          <a:solidFill>
            <a:schemeClr val="accent3">
              <a:lumMod val="60000"/>
              <a:lumOff val="40000"/>
            </a:schemeClr>
          </a:solidFill>
        </p:grpSpPr>
        <p:sp>
          <p:nvSpPr>
            <p:cNvPr id="112" name="矩形 11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a:stCxn id="112" idx="1"/>
              <a:endCxn id="11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112" idx="0"/>
              <a:endCxn id="11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5" name="TextBox 23"/>
          <p:cNvSpPr txBox="1">
            <a:spLocks noChangeArrowheads="1"/>
          </p:cNvSpPr>
          <p:nvPr/>
        </p:nvSpPr>
        <p:spPr bwMode="auto">
          <a:xfrm>
            <a:off x="4920780" y="515019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案</a:t>
            </a:r>
            <a:endParaRPr lang="zh-CN" altLang="en-US" sz="7200" b="1" dirty="0">
              <a:latin typeface="楷体" panose="02010609060101010101" pitchFamily="49" charset="-122"/>
              <a:ea typeface="楷体" panose="02010609060101010101" pitchFamily="49" charset="-122"/>
            </a:endParaRPr>
          </a:p>
        </p:txBody>
      </p:sp>
      <p:sp>
        <p:nvSpPr>
          <p:cNvPr id="59" name="TextBox 58"/>
          <p:cNvSpPr txBox="1"/>
          <p:nvPr/>
        </p:nvSpPr>
        <p:spPr>
          <a:xfrm>
            <a:off x="523786" y="676930"/>
            <a:ext cx="700833" cy="707886"/>
          </a:xfrm>
          <a:prstGeom prst="rect">
            <a:avLst/>
          </a:prstGeom>
          <a:noFill/>
        </p:spPr>
        <p:txBody>
          <a:bodyPr wrap="none" rtlCol="0">
            <a:spAutoFit/>
          </a:bodyPr>
          <a:lstStyle/>
          <a:p>
            <a:r>
              <a:rPr lang="en-US" altLang="zh-CN" sz="4000" b="1" dirty="0" smtClean="0">
                <a:solidFill>
                  <a:srgbClr val="FF0000"/>
                </a:solidFill>
                <a:latin typeface="+mn-ea"/>
                <a:ea typeface="+mn-ea"/>
              </a:rPr>
              <a:t>dù</a:t>
            </a:r>
            <a:endParaRPr lang="zh-CN" altLang="en-US" sz="4000" b="1" dirty="0">
              <a:solidFill>
                <a:srgbClr val="FF0000"/>
              </a:solidFill>
              <a:latin typeface="+mn-ea"/>
              <a:ea typeface="+mn-ea"/>
            </a:endParaRPr>
          </a:p>
        </p:txBody>
      </p:sp>
      <p:sp>
        <p:nvSpPr>
          <p:cNvPr id="60" name="TextBox 59"/>
          <p:cNvSpPr txBox="1"/>
          <p:nvPr/>
        </p:nvSpPr>
        <p:spPr>
          <a:xfrm>
            <a:off x="4628242" y="780470"/>
            <a:ext cx="700833" cy="707886"/>
          </a:xfrm>
          <a:prstGeom prst="rect">
            <a:avLst/>
          </a:prstGeom>
          <a:noFill/>
        </p:spPr>
        <p:txBody>
          <a:bodyPr wrap="none" rtlCol="0">
            <a:spAutoFit/>
          </a:bodyPr>
          <a:lstStyle/>
          <a:p>
            <a:r>
              <a:rPr lang="en-US" altLang="zh-CN" sz="4000" b="1" dirty="0" smtClean="0">
                <a:solidFill>
                  <a:srgbClr val="FF0000"/>
                </a:solidFill>
                <a:latin typeface="+mn-ea"/>
                <a:ea typeface="+mn-ea"/>
              </a:rPr>
              <a:t>bì</a:t>
            </a:r>
            <a:endParaRPr lang="zh-CN" altLang="en-US" sz="4000" b="1" dirty="0">
              <a:solidFill>
                <a:srgbClr val="FF0000"/>
              </a:solidFill>
              <a:latin typeface="+mn-ea"/>
              <a:ea typeface="+mn-ea"/>
            </a:endParaRPr>
          </a:p>
        </p:txBody>
      </p:sp>
      <p:sp>
        <p:nvSpPr>
          <p:cNvPr id="61" name="TextBox 60"/>
          <p:cNvSpPr txBox="1"/>
          <p:nvPr/>
        </p:nvSpPr>
        <p:spPr>
          <a:xfrm>
            <a:off x="780286" y="2508662"/>
            <a:ext cx="958917" cy="707886"/>
          </a:xfrm>
          <a:prstGeom prst="rect">
            <a:avLst/>
          </a:prstGeom>
          <a:noFill/>
        </p:spPr>
        <p:txBody>
          <a:bodyPr wrap="none" rtlCol="0">
            <a:spAutoFit/>
          </a:bodyPr>
          <a:lstStyle/>
          <a:p>
            <a:r>
              <a:rPr lang="en-US" altLang="zh-CN" sz="4000" b="1" dirty="0" smtClean="0">
                <a:solidFill>
                  <a:srgbClr val="FF0000"/>
                </a:solidFill>
                <a:latin typeface="+mn-ea"/>
                <a:ea typeface="+mn-ea"/>
              </a:rPr>
              <a:t>pīn</a:t>
            </a:r>
            <a:endParaRPr lang="zh-CN" altLang="en-US" sz="4000" b="1" dirty="0">
              <a:solidFill>
                <a:srgbClr val="FF0000"/>
              </a:solidFill>
              <a:latin typeface="+mn-ea"/>
              <a:ea typeface="+mn-ea"/>
            </a:endParaRPr>
          </a:p>
        </p:txBody>
      </p:sp>
      <p:sp>
        <p:nvSpPr>
          <p:cNvPr id="62" name="TextBox 61"/>
          <p:cNvSpPr txBox="1"/>
          <p:nvPr/>
        </p:nvSpPr>
        <p:spPr>
          <a:xfrm>
            <a:off x="5004048" y="2636912"/>
            <a:ext cx="1217000" cy="707886"/>
          </a:xfrm>
          <a:prstGeom prst="rect">
            <a:avLst/>
          </a:prstGeom>
          <a:noFill/>
        </p:spPr>
        <p:txBody>
          <a:bodyPr wrap="none" rtlCol="0">
            <a:spAutoFit/>
          </a:bodyPr>
          <a:lstStyle/>
          <a:p>
            <a:r>
              <a:rPr lang="en-US" altLang="zh-CN" sz="4000" b="1" dirty="0" smtClean="0">
                <a:solidFill>
                  <a:srgbClr val="FF0000"/>
                </a:solidFill>
                <a:latin typeface="+mn-ea"/>
                <a:ea typeface="+mn-ea"/>
              </a:rPr>
              <a:t>gāng</a:t>
            </a:r>
            <a:endParaRPr lang="zh-CN" altLang="en-US" sz="4000" b="1" dirty="0">
              <a:solidFill>
                <a:srgbClr val="FF0000"/>
              </a:solidFill>
              <a:latin typeface="+mn-ea"/>
              <a:ea typeface="+mn-ea"/>
            </a:endParaRPr>
          </a:p>
        </p:txBody>
      </p:sp>
      <p:sp>
        <p:nvSpPr>
          <p:cNvPr id="63" name="TextBox 62"/>
          <p:cNvSpPr txBox="1"/>
          <p:nvPr/>
        </p:nvSpPr>
        <p:spPr>
          <a:xfrm>
            <a:off x="964778" y="4324628"/>
            <a:ext cx="1217000" cy="707886"/>
          </a:xfrm>
          <a:prstGeom prst="rect">
            <a:avLst/>
          </a:prstGeom>
          <a:noFill/>
        </p:spPr>
        <p:txBody>
          <a:bodyPr wrap="none" rtlCol="0">
            <a:spAutoFit/>
          </a:bodyPr>
          <a:lstStyle/>
          <a:p>
            <a:r>
              <a:rPr lang="en-US" altLang="zh-CN" sz="4000" b="1" dirty="0" smtClean="0">
                <a:solidFill>
                  <a:srgbClr val="FF0000"/>
                </a:solidFill>
                <a:latin typeface="+mn-ea"/>
                <a:ea typeface="+mn-ea"/>
              </a:rPr>
              <a:t>dǒng</a:t>
            </a:r>
            <a:endParaRPr lang="zh-CN" altLang="en-US" sz="4000" b="1" dirty="0">
              <a:solidFill>
                <a:srgbClr val="FF0000"/>
              </a:solidFill>
              <a:latin typeface="+mn-ea"/>
              <a:ea typeface="+mn-ea"/>
            </a:endParaRPr>
          </a:p>
        </p:txBody>
      </p:sp>
      <p:sp>
        <p:nvSpPr>
          <p:cNvPr id="64" name="TextBox 63"/>
          <p:cNvSpPr txBox="1"/>
          <p:nvPr/>
        </p:nvSpPr>
        <p:spPr>
          <a:xfrm>
            <a:off x="4684484" y="4398758"/>
            <a:ext cx="700833" cy="707886"/>
          </a:xfrm>
          <a:prstGeom prst="rect">
            <a:avLst/>
          </a:prstGeom>
          <a:noFill/>
        </p:spPr>
        <p:txBody>
          <a:bodyPr wrap="none" rtlCol="0">
            <a:spAutoFit/>
          </a:bodyPr>
          <a:lstStyle/>
          <a:p>
            <a:r>
              <a:rPr lang="en-US" altLang="zh-CN" sz="4000" b="1" dirty="0" smtClean="0">
                <a:solidFill>
                  <a:srgbClr val="FF0000"/>
                </a:solidFill>
                <a:latin typeface="+mn-ea"/>
                <a:ea typeface="+mn-ea"/>
              </a:rPr>
              <a:t>àn</a:t>
            </a:r>
            <a:endParaRPr lang="zh-CN" altLang="en-US" sz="4000" b="1" dirty="0">
              <a:solidFill>
                <a:srgbClr val="FF0000"/>
              </a:solidFill>
              <a:latin typeface="+mn-ea"/>
              <a:ea typeface="+mn-ea"/>
            </a:endParaRPr>
          </a:p>
        </p:txBody>
      </p:sp>
      <p:sp>
        <p:nvSpPr>
          <p:cNvPr id="66" name="对角圆角矩形 65"/>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会认字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67" name="图片 6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ppt_x"/>
                                          </p:val>
                                        </p:tav>
                                        <p:tav tm="100000">
                                          <p:val>
                                            <p:strVal val="#ppt_x"/>
                                          </p:val>
                                        </p:tav>
                                      </p:tavLst>
                                    </p:anim>
                                    <p:anim calcmode="lin" valueType="num">
                                      <p:cBhvr additive="base">
                                        <p:cTn id="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0">
                                            <p:txEl>
                                              <p:pRg st="0" end="0"/>
                                            </p:txEl>
                                          </p:spTgt>
                                        </p:tgtEl>
                                        <p:attrNameLst>
                                          <p:attrName>style.visibility</p:attrName>
                                        </p:attrNameLst>
                                      </p:cBhvr>
                                      <p:to>
                                        <p:strVal val="visible"/>
                                      </p:to>
                                    </p:set>
                                    <p:anim calcmode="lin" valueType="num">
                                      <p:cBhvr additive="base">
                                        <p:cTn id="13" dur="500" fill="hold"/>
                                        <p:tgtEl>
                                          <p:spTgt spid="6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
                                            <p:txEl>
                                              <p:pRg st="0" end="0"/>
                                            </p:txEl>
                                          </p:spTgt>
                                        </p:tgtEl>
                                        <p:attrNameLst>
                                          <p:attrName>style.visibility</p:attrName>
                                        </p:attrNameLst>
                                      </p:cBhvr>
                                      <p:to>
                                        <p:strVal val="visible"/>
                                      </p:to>
                                    </p:set>
                                    <p:anim calcmode="lin" valueType="num">
                                      <p:cBhvr additive="base">
                                        <p:cTn id="19"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2">
                                            <p:txEl>
                                              <p:pRg st="0" end="0"/>
                                            </p:txEl>
                                          </p:spTgt>
                                        </p:tgtEl>
                                        <p:attrNameLst>
                                          <p:attrName>style.visibility</p:attrName>
                                        </p:attrNameLst>
                                      </p:cBhvr>
                                      <p:to>
                                        <p:strVal val="visible"/>
                                      </p:to>
                                    </p:set>
                                    <p:anim calcmode="lin" valueType="num">
                                      <p:cBhvr additive="base">
                                        <p:cTn id="25" dur="500" fill="hold"/>
                                        <p:tgtEl>
                                          <p:spTgt spid="6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3">
                                            <p:txEl>
                                              <p:pRg st="0" end="0"/>
                                            </p:txEl>
                                          </p:spTgt>
                                        </p:tgtEl>
                                        <p:attrNameLst>
                                          <p:attrName>style.visibility</p:attrName>
                                        </p:attrNameLst>
                                      </p:cBhvr>
                                      <p:to>
                                        <p:strVal val="visible"/>
                                      </p:to>
                                    </p:set>
                                    <p:anim calcmode="lin" valueType="num">
                                      <p:cBhvr additive="base">
                                        <p:cTn id="31"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4"/>
                                        </p:tgtEl>
                                        <p:attrNameLst>
                                          <p:attrName>style.visibility</p:attrName>
                                        </p:attrNameLst>
                                      </p:cBhvr>
                                      <p:to>
                                        <p:strVal val="visible"/>
                                      </p:to>
                                    </p:set>
                                    <p:anim calcmode="lin" valueType="num">
                                      <p:cBhvr additive="base">
                                        <p:cTn id="37" dur="500" fill="hold"/>
                                        <p:tgtEl>
                                          <p:spTgt spid="64"/>
                                        </p:tgtEl>
                                        <p:attrNameLst>
                                          <p:attrName>ppt_x</p:attrName>
                                        </p:attrNameLst>
                                      </p:cBhvr>
                                      <p:tavLst>
                                        <p:tav tm="0">
                                          <p:val>
                                            <p:strVal val="#ppt_x"/>
                                          </p:val>
                                        </p:tav>
                                        <p:tav tm="100000">
                                          <p:val>
                                            <p:strVal val="#ppt_x"/>
                                          </p:val>
                                        </p:tav>
                                      </p:tavLst>
                                    </p:anim>
                                    <p:anim calcmode="lin" valueType="num">
                                      <p:cBhvr additive="base">
                                        <p:cTn id="38"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4" grpId="0"/>
    </p:bldLst>
  </p:timing>
</p:sld>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2753</Words>
  <Application>WPS 演示</Application>
  <PresentationFormat>全屏显示(4:3)</PresentationFormat>
  <Paragraphs>494</Paragraphs>
  <Slides>31</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31</vt:i4>
      </vt:variant>
    </vt:vector>
  </HeadingPairs>
  <TitlesOfParts>
    <vt:vector size="42" baseType="lpstr">
      <vt:lpstr>Arial</vt:lpstr>
      <vt:lpstr>宋体</vt:lpstr>
      <vt:lpstr>Wingdings</vt:lpstr>
      <vt:lpstr>方正卡通简体</vt:lpstr>
      <vt:lpstr>楷体</vt:lpstr>
      <vt:lpstr>华文新魏</vt:lpstr>
      <vt:lpstr>Calibri</vt:lpstr>
      <vt:lpstr>微软雅黑</vt:lpstr>
      <vt:lpstr>Arial Unicode MS</vt:lpstr>
      <vt:lpstr>Calibri Light</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lcj</dc:creator>
  <cp:lastModifiedBy>gxnb</cp:lastModifiedBy>
  <cp:revision>688</cp:revision>
  <dcterms:created xsi:type="dcterms:W3CDTF">2017-05-17T10:13:00Z</dcterms:created>
  <dcterms:modified xsi:type="dcterms:W3CDTF">2018-01-18T14:09:20Z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