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xml" ContentType="application/xml"/>
  <Default Extension="docx" ContentType="application/vnd.openxmlformats-officedocument.wordprocessingml.document"/>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Default Extension="vml" ContentType="application/vnd.openxmlformats-officedocument.vmlDrawing"/>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Default Extension="png" ContentType="image/png"/>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jpeg" ContentType="image/jpeg"/>
  <Default Extension="emf" ContentType="image/x-emf"/>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277" r:id="rId2"/>
    <p:sldId id="278" r:id="rId3"/>
    <p:sldId id="305" r:id="rId4"/>
    <p:sldId id="279" r:id="rId5"/>
    <p:sldId id="266" r:id="rId6"/>
    <p:sldId id="306" r:id="rId7"/>
    <p:sldId id="307" r:id="rId8"/>
    <p:sldId id="308" r:id="rId9"/>
    <p:sldId id="309" r:id="rId10"/>
    <p:sldId id="310" r:id="rId11"/>
    <p:sldId id="311" r:id="rId12"/>
    <p:sldId id="312" r:id="rId13"/>
    <p:sldId id="284" r:id="rId14"/>
    <p:sldId id="313" r:id="rId15"/>
    <p:sldId id="314" r:id="rId16"/>
    <p:sldId id="285" r:id="rId17"/>
    <p:sldId id="315" r:id="rId18"/>
    <p:sldId id="316" r:id="rId19"/>
    <p:sldId id="317" r:id="rId20"/>
    <p:sldId id="318" r:id="rId21"/>
    <p:sldId id="319" r:id="rId22"/>
    <p:sldId id="320" r:id="rId23"/>
    <p:sldId id="321" r:id="rId24"/>
    <p:sldId id="322" r:id="rId25"/>
    <p:sldId id="323" r:id="rId26"/>
    <p:sldId id="324" r:id="rId27"/>
    <p:sldId id="325" r:id="rId28"/>
    <p:sldId id="326" r:id="rId29"/>
    <p:sldId id="327" r:id="rId30"/>
    <p:sldId id="328" r:id="rId31"/>
    <p:sldId id="329" r:id="rId32"/>
    <p:sldId id="286" r:id="rId33"/>
    <p:sldId id="330" r:id="rId34"/>
    <p:sldId id="331" r:id="rId35"/>
    <p:sldId id="332" r:id="rId36"/>
    <p:sldId id="333" r:id="rId37"/>
    <p:sldId id="334" r:id="rId38"/>
    <p:sldId id="335" r:id="rId39"/>
    <p:sldId id="336" r:id="rId40"/>
    <p:sldId id="337" r:id="rId41"/>
    <p:sldId id="338" r:id="rId4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extLst>
    <p:ext uri="{EFAFB233-063F-42B5-8137-9DF3F51BA10A}">
      <p15:sldGuideLst xmlns:p15="http://schemas.microsoft.com/office/powerpoint/2012/main">
        <p15:guide id="1" orient="horz" pos="618"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B0F1"/>
    <a:srgbClr val="EAEAEA"/>
    <a:srgbClr val="F8B62C"/>
    <a:srgbClr val="A24A48"/>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94660"/>
  </p:normalViewPr>
  <p:slideViewPr>
    <p:cSldViewPr>
      <p:cViewPr varScale="1">
        <p:scale>
          <a:sx n="92" d="100"/>
          <a:sy n="92" d="100"/>
        </p:scale>
        <p:origin x="1374" y="84"/>
      </p:cViewPr>
      <p:guideLst>
        <p:guide orient="horz" pos="618"/>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61067237-14E8-4373-AA68-5344FACB7B59}" type="datetimeFigureOut">
              <a:rPr lang="zh-CN" altLang="en-US"/>
              <a:pPr>
                <a:defRPr/>
              </a:pPr>
              <a:t>2017-06-17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5086CE6F-8981-4012-BB08-C13940A45B3A}" type="slidenum">
              <a:rPr lang="zh-CN" altLang="en-US"/>
              <a:pPr>
                <a:defRPr/>
              </a:pPr>
              <a:t>‹#›</a:t>
            </a:fld>
            <a:endParaRPr lang="zh-CN" altLang="en-US"/>
          </a:p>
        </p:txBody>
      </p:sp>
    </p:spTree>
    <p:extLst>
      <p:ext uri="{BB962C8B-B14F-4D97-AF65-F5344CB8AC3E}">
        <p14:creationId xmlns:p14="http://schemas.microsoft.com/office/powerpoint/2010/main" val="24316441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和内容">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圆角矩形 1"/>
          <p:cNvSpPr/>
          <p:nvPr userDrawn="1"/>
        </p:nvSpPr>
        <p:spPr>
          <a:xfrm>
            <a:off x="1908175" y="1700213"/>
            <a:ext cx="6119813" cy="360362"/>
          </a:xfrm>
          <a:prstGeom prst="roundRect">
            <a:avLst/>
          </a:prstGeom>
          <a:gradFill flip="none" rotWithShape="1">
            <a:gsLst>
              <a:gs pos="59000">
                <a:srgbClr val="01B0F1"/>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b="1" dirty="0">
              <a:latin typeface="黑体" pitchFamily="2" charset="-122"/>
              <a:ea typeface="黑体" pitchFamily="2" charset="-122"/>
            </a:endParaRPr>
          </a:p>
        </p:txBody>
      </p:sp>
      <p:sp>
        <p:nvSpPr>
          <p:cNvPr id="3" name="标题 1"/>
          <p:cNvSpPr>
            <a:spLocks noGrp="1"/>
          </p:cNvSpPr>
          <p:nvPr>
            <p:ph type="title"/>
          </p:nvPr>
        </p:nvSpPr>
        <p:spPr>
          <a:xfrm>
            <a:off x="1992399" y="1700213"/>
            <a:ext cx="6119814" cy="360362"/>
          </a:xfrm>
          <a:prstGeom prst="rect">
            <a:avLst/>
          </a:prstGeom>
        </p:spPr>
        <p:txBody>
          <a:bodyPr/>
          <a:lstStyle>
            <a:lvl1pPr algn="l">
              <a:defRPr sz="180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
        <p:nvSpPr>
          <p:cNvPr id="4" name="内容占位符 2"/>
          <p:cNvSpPr>
            <a:spLocks noGrp="1"/>
          </p:cNvSpPr>
          <p:nvPr>
            <p:ph idx="1"/>
          </p:nvPr>
        </p:nvSpPr>
        <p:spPr>
          <a:xfrm>
            <a:off x="1992399" y="2420888"/>
            <a:ext cx="5987008" cy="3068017"/>
          </a:xfrm>
          <a:prstGeom prst="rect">
            <a:avLst/>
          </a:prstGeom>
        </p:spPr>
        <p:txBody>
          <a:bodyPr/>
          <a:lstStyle>
            <a:lvl1pPr marL="0" indent="0">
              <a:lnSpc>
                <a:spcPct val="150000"/>
              </a:lnSpc>
              <a:buFontTx/>
              <a:buNone/>
              <a:defRPr sz="1800">
                <a:solidFill>
                  <a:schemeClr val="tx1">
                    <a:lumMod val="95000"/>
                    <a:lumOff val="5000"/>
                  </a:schemeClr>
                </a:solidFill>
                <a:latin typeface="黑体" panose="02010600030101010101" pitchFamily="2" charset="-122"/>
                <a:ea typeface="黑体" panose="02010600030101010101" pitchFamily="2" charset="-122"/>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Tree>
    <p:extLst>
      <p:ext uri="{BB962C8B-B14F-4D97-AF65-F5344CB8AC3E}">
        <p14:creationId xmlns:p14="http://schemas.microsoft.com/office/powerpoint/2010/main" val="1019225728"/>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build="p">
        <p:tmplLst>
          <p:tmpl lvl="1">
            <p:tnLst>
              <p:par>
                <p:cTn presetID="10" presetClass="entr" presetSubtype="0" fill="hold" nodeType="after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500"/>
                        <p:tgtEl>
                          <p:spTgt spid="4"/>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603522"/>
      </p:ext>
    </p:extLst>
  </p:cSld>
  <p:clrMapOvr>
    <a:masterClrMapping/>
  </p:clrMapOvr>
  <p:transition>
    <p:fade thruBlk="1"/>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7106558"/>
      </p:ext>
    </p:extLst>
  </p:cSld>
  <p:clrMapOvr>
    <a:masterClrMapping/>
  </p:clrMapOvr>
  <p:transition>
    <p:fade thruBlk="1"/>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9900626"/>
      </p:ext>
    </p:extLst>
  </p:cSld>
  <p:clrMapOvr>
    <a:masterClrMapping/>
  </p:clrMapOvr>
  <p:transition>
    <p:fade thruBlk="1"/>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4111919"/>
      </p:ext>
    </p:extLst>
  </p:cSld>
  <p:clrMapOvr>
    <a:masterClrMapping/>
  </p:clrMapOvr>
  <p:transition>
    <p:fade thruBlk="1"/>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86781"/>
      </p:ext>
    </p:extLst>
  </p:cSld>
  <p:clrMapOvr>
    <a:masterClrMapping/>
  </p:clrMapOvr>
  <p:transition>
    <p:fade thruBlk="1"/>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9974299"/>
      </p:ext>
    </p:extLst>
  </p:cSld>
  <p:clrMapOvr>
    <a:masterClrMapping/>
  </p:clrMapOvr>
  <p:transition>
    <p:fade thruBlk="1"/>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11560" y="2780929"/>
            <a:ext cx="7886700" cy="792087"/>
          </a:xfrm>
          <a:prstGeom prst="rect">
            <a:avLst/>
          </a:prstGeom>
        </p:spPr>
        <p:txBody>
          <a:bodyPr/>
          <a:lstStyle>
            <a:lvl1pPr>
              <a:defRPr sz="3600">
                <a:latin typeface="Adobe 黑体 Std R" panose="020B0400000000000000" pitchFamily="34" charset="-122"/>
                <a:ea typeface="Adobe 黑体 Std R" panose="020B0400000000000000" pitchFamily="34" charset="-122"/>
              </a:defRPr>
            </a:lvl1pPr>
          </a:lstStyle>
          <a:p>
            <a:r>
              <a:rPr lang="zh-CN" altLang="en-US" smtClean="0"/>
              <a:t>单击此处编辑母版标题样式</a:t>
            </a:r>
            <a:endParaRPr lang="zh-CN" altLang="en-US"/>
          </a:p>
        </p:txBody>
      </p:sp>
    </p:spTree>
    <p:extLst>
      <p:ext uri="{BB962C8B-B14F-4D97-AF65-F5344CB8AC3E}">
        <p14:creationId xmlns:p14="http://schemas.microsoft.com/office/powerpoint/2010/main" val="2703088461"/>
      </p:ext>
    </p:extLst>
  </p:cSld>
  <p:clrMapOvr>
    <a:masterClrMapping/>
  </p:clrMapOvr>
  <p:transition>
    <p:fade thruBlk="1"/>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2834551"/>
      </p:ext>
    </p:extLst>
  </p:cSld>
  <p:clrMapOvr>
    <a:masterClrMapping/>
  </p:clrMapOvr>
  <p:transition>
    <p:fade thruBlk="1"/>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虚尾箭头 4"/>
          <p:cNvSpPr/>
          <p:nvPr userDrawn="1"/>
        </p:nvSpPr>
        <p:spPr>
          <a:xfrm>
            <a:off x="3035768"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76065014"/>
      </p:ext>
    </p:extLst>
  </p:cSld>
  <p:clrMapOvr>
    <a:masterClrMapping/>
  </p:clrMapOvr>
  <p:transition>
    <p:fade thruBlk="1"/>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
        <p:nvSpPr>
          <p:cNvPr id="4" name="虚尾箭头 3"/>
          <p:cNvSpPr/>
          <p:nvPr userDrawn="1"/>
        </p:nvSpPr>
        <p:spPr>
          <a:xfrm>
            <a:off x="4211960"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56071981"/>
      </p:ext>
    </p:extLst>
  </p:cSld>
  <p:clrMapOvr>
    <a:masterClrMapping/>
  </p:clrMapOvr>
  <p:transition>
    <p:fade thruBlk="1"/>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两栏内容">
    <p:spTree>
      <p:nvGrpSpPr>
        <p:cNvPr id="1" name=""/>
        <p:cNvGrpSpPr/>
        <p:nvPr/>
      </p:nvGrpSpPr>
      <p:grpSpPr>
        <a:xfrm>
          <a:off x="0" y="0"/>
          <a:ext cx="0" cy="0"/>
          <a:chOff x="0" y="0"/>
          <a:chExt cx="0" cy="0"/>
        </a:xfrm>
      </p:grpSpPr>
      <p:sp>
        <p:nvSpPr>
          <p:cNvPr id="4" name="虚尾箭头 3"/>
          <p:cNvSpPr/>
          <p:nvPr userDrawn="1"/>
        </p:nvSpPr>
        <p:spPr>
          <a:xfrm>
            <a:off x="5364088"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78826224"/>
      </p:ext>
    </p:extLst>
  </p:cSld>
  <p:clrMapOvr>
    <a:masterClrMapping/>
  </p:clrMapOvr>
  <p:transition>
    <p:fade thruBlk="1"/>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两栏内容">
    <p:spTree>
      <p:nvGrpSpPr>
        <p:cNvPr id="1" name=""/>
        <p:cNvGrpSpPr/>
        <p:nvPr/>
      </p:nvGrpSpPr>
      <p:grpSpPr>
        <a:xfrm>
          <a:off x="0" y="0"/>
          <a:ext cx="0" cy="0"/>
          <a:chOff x="0" y="0"/>
          <a:chExt cx="0" cy="0"/>
        </a:xfrm>
      </p:grpSpPr>
      <p:sp>
        <p:nvSpPr>
          <p:cNvPr id="4" name="虚尾箭头 3"/>
          <p:cNvSpPr/>
          <p:nvPr userDrawn="1"/>
        </p:nvSpPr>
        <p:spPr>
          <a:xfrm>
            <a:off x="6516216"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93092123"/>
      </p:ext>
    </p:extLst>
  </p:cSld>
  <p:clrMapOvr>
    <a:masterClrMapping/>
  </p:clrMapOvr>
  <p:transition>
    <p:fade thruBlk="1"/>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
        <p:nvSpPr>
          <p:cNvPr id="4" name="虚尾箭头 3"/>
          <p:cNvSpPr/>
          <p:nvPr userDrawn="1"/>
        </p:nvSpPr>
        <p:spPr>
          <a:xfrm>
            <a:off x="7668344" y="386381"/>
            <a:ext cx="144016" cy="115619"/>
          </a:xfrm>
          <a:prstGeom prst="stripedRightArrow">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11905996"/>
      </p:ext>
    </p:extLst>
  </p:cSld>
  <p:clrMapOvr>
    <a:masterClrMapping/>
  </p:clrMapOvr>
  <p:transition>
    <p:fade thruBlk="1"/>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5606251"/>
      </p:ext>
    </p:extLst>
  </p:cSld>
  <p:clrMapOvr>
    <a:masterClrMapping/>
  </p:clrMapOvr>
  <p:transition>
    <p:fade thruBlk="1"/>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21" Type="http://schemas.openxmlformats.org/officeDocument/2006/relationships/slide" Target="../slides/slide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20" Type="http://schemas.openxmlformats.org/officeDocument/2006/relationships/slide" Target="../slides/slide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 Target="../slides/slide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7"/>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0" y="296863"/>
            <a:ext cx="9144000"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图片 3"/>
          <p:cNvPicPr>
            <a:picLocks noChangeAspect="1"/>
          </p:cNvPicPr>
          <p:nvPr/>
        </p:nvPicPr>
        <p:blipFill>
          <a:blip r:embed="rId19">
            <a:extLst>
              <a:ext uri="{28A0092B-C50C-407E-A947-70E740481C1C}">
                <a14:useLocalDpi xmlns:a14="http://schemas.microsoft.com/office/drawing/2010/main" val="0"/>
              </a:ext>
            </a:extLst>
          </a:blip>
          <a:srcRect/>
          <a:stretch>
            <a:fillRect/>
          </a:stretch>
        </p:blipFill>
        <p:spPr bwMode="auto">
          <a:xfrm>
            <a:off x="323850" y="28682"/>
            <a:ext cx="1800225"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1"/>
          <p:cNvSpPr txBox="1"/>
          <p:nvPr userDrawn="1"/>
        </p:nvSpPr>
        <p:spPr>
          <a:xfrm>
            <a:off x="3131840" y="284712"/>
            <a:ext cx="3685624"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学霸有招     高手洞考</a:t>
            </a:r>
            <a:r>
              <a:rPr lang="zh-CN" altLang="en-US" sz="1400" baseline="0" dirty="0" smtClean="0">
                <a:solidFill>
                  <a:schemeClr val="bg1"/>
                </a:solidFill>
                <a:latin typeface="黑体" panose="02010600030101010101" pitchFamily="2" charset="-122"/>
                <a:ea typeface="黑体" panose="02010600030101010101" pitchFamily="2" charset="-122"/>
              </a:rPr>
              <a:t>     高手锻造     </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1" name="矩形 10">
            <a:hlinkClick r:id="rId20" action="ppaction://hlinksldjump"/>
          </p:cNvPr>
          <p:cNvSpPr/>
          <p:nvPr userDrawn="1"/>
        </p:nvSpPr>
        <p:spPr>
          <a:xfrm>
            <a:off x="3179784" y="284712"/>
            <a:ext cx="816152" cy="307777"/>
          </a:xfrm>
          <a:prstGeom prst="rect">
            <a:avLst/>
          </a:prstGeom>
          <a:solidFill>
            <a:srgbClr val="A24A4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21" action="ppaction://hlinksldjump"/>
          </p:cNvPr>
          <p:cNvSpPr/>
          <p:nvPr userDrawn="1"/>
        </p:nvSpPr>
        <p:spPr>
          <a:xfrm>
            <a:off x="4355976" y="284712"/>
            <a:ext cx="816152" cy="307777"/>
          </a:xfrm>
          <a:prstGeom prst="rect">
            <a:avLst/>
          </a:prstGeom>
          <a:solidFill>
            <a:srgbClr val="A24A4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22" action="ppaction://hlinksldjump"/>
          </p:cNvPr>
          <p:cNvSpPr/>
          <p:nvPr userDrawn="1"/>
        </p:nvSpPr>
        <p:spPr>
          <a:xfrm>
            <a:off x="5484040" y="284712"/>
            <a:ext cx="816152" cy="307777"/>
          </a:xfrm>
          <a:prstGeom prst="rect">
            <a:avLst/>
          </a:prstGeom>
          <a:solidFill>
            <a:srgbClr val="A24A48">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0" y="6608110"/>
            <a:ext cx="9144000" cy="26064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818" r:id="rId1"/>
    <p:sldLayoutId id="2147483833" r:id="rId2"/>
    <p:sldLayoutId id="2147483819" r:id="rId3"/>
    <p:sldLayoutId id="2147483820" r:id="rId4"/>
    <p:sldLayoutId id="2147483828" r:id="rId5"/>
    <p:sldLayoutId id="2147483829" r:id="rId6"/>
    <p:sldLayoutId id="2147483830" r:id="rId7"/>
    <p:sldLayoutId id="2147483831" r:id="rId8"/>
    <p:sldLayoutId id="2147483821" r:id="rId9"/>
    <p:sldLayoutId id="2147483822" r:id="rId10"/>
    <p:sldLayoutId id="2147483823" r:id="rId11"/>
    <p:sldLayoutId id="2147483824" r:id="rId12"/>
    <p:sldLayoutId id="2147483825" r:id="rId13"/>
    <p:sldLayoutId id="2147483826" r:id="rId14"/>
    <p:sldLayoutId id="2147483827" r:id="rId15"/>
  </p:sldLayoutIdLst>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ea typeface="宋体" charset="-122"/>
        </a:defRPr>
      </a:lvl2pPr>
      <a:lvl3pPr algn="ctr" rtl="0" eaLnBrk="1" fontAlgn="base" hangingPunct="1">
        <a:spcBef>
          <a:spcPct val="0"/>
        </a:spcBef>
        <a:spcAft>
          <a:spcPct val="0"/>
        </a:spcAft>
        <a:defRPr sz="4400">
          <a:solidFill>
            <a:schemeClr val="tx1"/>
          </a:solidFill>
          <a:latin typeface="Calibri" pitchFamily="34" charset="0"/>
          <a:ea typeface="宋体" charset="-122"/>
        </a:defRPr>
      </a:lvl3pPr>
      <a:lvl4pPr algn="ctr" rtl="0" eaLnBrk="1" fontAlgn="base" hangingPunct="1">
        <a:spcBef>
          <a:spcPct val="0"/>
        </a:spcBef>
        <a:spcAft>
          <a:spcPct val="0"/>
        </a:spcAft>
        <a:defRPr sz="4400">
          <a:solidFill>
            <a:schemeClr val="tx1"/>
          </a:solidFill>
          <a:latin typeface="Calibri" pitchFamily="34" charset="0"/>
          <a:ea typeface="宋体" charset="-122"/>
        </a:defRPr>
      </a:lvl4pPr>
      <a:lvl5pPr algn="ctr" rtl="0" eaLnBrk="1" fontAlgn="base" hangingPunct="1">
        <a:spcBef>
          <a:spcPct val="0"/>
        </a:spcBef>
        <a:spcAft>
          <a:spcPct val="0"/>
        </a:spcAft>
        <a:defRPr sz="4400">
          <a:solidFill>
            <a:schemeClr val="tx1"/>
          </a:solidFill>
          <a:latin typeface="Calibri" pitchFamily="34" charset="0"/>
          <a:ea typeface="宋体" charset="-122"/>
        </a:defRPr>
      </a:lvl5pPr>
      <a:lvl6pPr marL="457200" algn="ctr" rtl="0" eaLnBrk="1" fontAlgn="base" hangingPunct="1">
        <a:spcBef>
          <a:spcPct val="0"/>
        </a:spcBef>
        <a:spcAft>
          <a:spcPct val="0"/>
        </a:spcAft>
        <a:defRPr sz="4400">
          <a:solidFill>
            <a:schemeClr val="tx1"/>
          </a:solidFill>
          <a:latin typeface="Calibri" pitchFamily="34" charset="0"/>
          <a:ea typeface="宋体" charset="-122"/>
        </a:defRPr>
      </a:lvl6pPr>
      <a:lvl7pPr marL="914400" algn="ctr" rtl="0" eaLnBrk="1" fontAlgn="base" hangingPunct="1">
        <a:spcBef>
          <a:spcPct val="0"/>
        </a:spcBef>
        <a:spcAft>
          <a:spcPct val="0"/>
        </a:spcAft>
        <a:defRPr sz="4400">
          <a:solidFill>
            <a:schemeClr val="tx1"/>
          </a:solidFill>
          <a:latin typeface="Calibri" pitchFamily="34" charset="0"/>
          <a:ea typeface="宋体" charset="-122"/>
        </a:defRPr>
      </a:lvl7pPr>
      <a:lvl8pPr marL="1371600" algn="ctr" rtl="0" eaLnBrk="1" fontAlgn="base" hangingPunct="1">
        <a:spcBef>
          <a:spcPct val="0"/>
        </a:spcBef>
        <a:spcAft>
          <a:spcPct val="0"/>
        </a:spcAft>
        <a:defRPr sz="4400">
          <a:solidFill>
            <a:schemeClr val="tx1"/>
          </a:solidFill>
          <a:latin typeface="Calibri" pitchFamily="34" charset="0"/>
          <a:ea typeface="宋体" charset="-122"/>
        </a:defRPr>
      </a:lvl8pPr>
      <a:lvl9pPr marL="1828800" algn="ctr" rtl="0" eaLnBrk="1" fontAlgn="base" hangingPunct="1">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2.xml"/><Relationship Id="rId4" Type="http://schemas.openxmlformats.org/officeDocument/2006/relationships/slide" Target="slide16.xml"/></Relationships>
</file>

<file path=ppt/slides/_rels/slide1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2.xml"/><Relationship Id="rId4" Type="http://schemas.openxmlformats.org/officeDocument/2006/relationships/slide" Target="slide16.xml"/></Relationships>
</file>

<file path=ppt/slides/_rels/slide1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2.xml"/><Relationship Id="rId4" Type="http://schemas.openxmlformats.org/officeDocument/2006/relationships/slide" Target="slide16.xml"/></Relationships>
</file>

<file path=ppt/slides/_rels/slide13.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slide" Target="slide5.xml"/><Relationship Id="rId7" Type="http://schemas.openxmlformats.org/officeDocument/2006/relationships/package" Target="../embeddings/Microsoft_Word___2.docx"/><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slide" Target="slide32.xml"/><Relationship Id="rId5" Type="http://schemas.openxmlformats.org/officeDocument/2006/relationships/slide" Target="slide16.xml"/><Relationship Id="rId4" Type="http://schemas.openxmlformats.org/officeDocument/2006/relationships/slide" Target="slide13.xml"/></Relationships>
</file>

<file path=ppt/slides/_rels/slide14.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5.xml"/><Relationship Id="rId7" Type="http://schemas.openxmlformats.org/officeDocument/2006/relationships/package" Target="../embeddings/Microsoft_Word___3.docx"/><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slide" Target="slide32.xml"/><Relationship Id="rId5" Type="http://schemas.openxmlformats.org/officeDocument/2006/relationships/slide" Target="slide16.xml"/><Relationship Id="rId4" Type="http://schemas.openxmlformats.org/officeDocument/2006/relationships/slide" Target="slide13.xml"/></Relationships>
</file>

<file path=ppt/slides/_rels/slide15.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slide" Target="slide5.xml"/><Relationship Id="rId7" Type="http://schemas.openxmlformats.org/officeDocument/2006/relationships/package" Target="../embeddings/Microsoft_Word___4.docx"/><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slide" Target="slide32.xml"/><Relationship Id="rId5" Type="http://schemas.openxmlformats.org/officeDocument/2006/relationships/slide" Target="slide16.xml"/><Relationship Id="rId4" Type="http://schemas.openxmlformats.org/officeDocument/2006/relationships/slide" Target="slide13.xml"/></Relationships>
</file>

<file path=ppt/slides/_rels/slide1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2.xml"/><Relationship Id="rId4" Type="http://schemas.openxmlformats.org/officeDocument/2006/relationships/slide" Target="slide16.xml"/></Relationships>
</file>

<file path=ppt/slides/_rels/slide1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2.xml"/><Relationship Id="rId4" Type="http://schemas.openxmlformats.org/officeDocument/2006/relationships/slide" Target="slide16.xml"/></Relationships>
</file>

<file path=ppt/slides/_rels/slide18.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2.xml"/><Relationship Id="rId4" Type="http://schemas.openxmlformats.org/officeDocument/2006/relationships/slide" Target="slide16.xml"/></Relationships>
</file>

<file path=ppt/slides/_rels/slide19.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2.xml"/><Relationship Id="rId4" Type="http://schemas.openxmlformats.org/officeDocument/2006/relationships/slide" Target="slide16.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2.xml"/><Relationship Id="rId4" Type="http://schemas.openxmlformats.org/officeDocument/2006/relationships/slide" Target="slide16.xml"/></Relationships>
</file>

<file path=ppt/slides/_rels/slide2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2.xml"/><Relationship Id="rId4" Type="http://schemas.openxmlformats.org/officeDocument/2006/relationships/slide" Target="slide16.xml"/></Relationships>
</file>

<file path=ppt/slides/_rels/slide2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2.xml"/><Relationship Id="rId4" Type="http://schemas.openxmlformats.org/officeDocument/2006/relationships/slide" Target="slide16.xml"/></Relationships>
</file>

<file path=ppt/slides/_rels/slide2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2.xml"/><Relationship Id="rId4" Type="http://schemas.openxmlformats.org/officeDocument/2006/relationships/slide" Target="slide16.xml"/></Relationships>
</file>

<file path=ppt/slides/_rels/slide2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2.xml"/><Relationship Id="rId4" Type="http://schemas.openxmlformats.org/officeDocument/2006/relationships/slide" Target="slide16.xml"/></Relationships>
</file>

<file path=ppt/slides/_rels/slide2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2.xml"/><Relationship Id="rId4" Type="http://schemas.openxmlformats.org/officeDocument/2006/relationships/slide" Target="slide16.xml"/></Relationships>
</file>

<file path=ppt/slides/_rels/slide2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2.xml"/><Relationship Id="rId4" Type="http://schemas.openxmlformats.org/officeDocument/2006/relationships/slide" Target="slide16.xml"/></Relationships>
</file>

<file path=ppt/slides/_rels/slide2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2.xml"/><Relationship Id="rId4" Type="http://schemas.openxmlformats.org/officeDocument/2006/relationships/slide" Target="slide16.xml"/></Relationships>
</file>

<file path=ppt/slides/_rels/slide28.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2.xml"/><Relationship Id="rId4" Type="http://schemas.openxmlformats.org/officeDocument/2006/relationships/slide" Target="slide16.xml"/></Relationships>
</file>

<file path=ppt/slides/_rels/slide29.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2.xml"/><Relationship Id="rId4" Type="http://schemas.openxmlformats.org/officeDocument/2006/relationships/slide" Target="slide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2.xml"/><Relationship Id="rId4" Type="http://schemas.openxmlformats.org/officeDocument/2006/relationships/slide" Target="slide16.xml"/></Relationships>
</file>

<file path=ppt/slides/_rels/slide3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2.xml"/><Relationship Id="rId4" Type="http://schemas.openxmlformats.org/officeDocument/2006/relationships/slide" Target="slide16.xml"/></Relationships>
</file>

<file path=ppt/slides/_rels/slide3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2.xml"/><Relationship Id="rId4" Type="http://schemas.openxmlformats.org/officeDocument/2006/relationships/slide" Target="slide16.xml"/></Relationships>
</file>

<file path=ppt/slides/_rels/slide33.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2.xml"/><Relationship Id="rId4" Type="http://schemas.openxmlformats.org/officeDocument/2006/relationships/slide" Target="slide16.xml"/></Relationships>
</file>

<file path=ppt/slides/_rels/slide3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2.xml"/><Relationship Id="rId4" Type="http://schemas.openxmlformats.org/officeDocument/2006/relationships/slide" Target="slide16.xml"/></Relationships>
</file>

<file path=ppt/slides/_rels/slide3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2.xml"/><Relationship Id="rId4" Type="http://schemas.openxmlformats.org/officeDocument/2006/relationships/slide" Target="slide16.xml"/></Relationships>
</file>

<file path=ppt/slides/_rels/slide3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2.xml"/><Relationship Id="rId4" Type="http://schemas.openxmlformats.org/officeDocument/2006/relationships/slide" Target="slide16.xml"/></Relationships>
</file>

<file path=ppt/slides/_rels/slide3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2.xml"/><Relationship Id="rId4" Type="http://schemas.openxmlformats.org/officeDocument/2006/relationships/slide" Target="slide16.xml"/></Relationships>
</file>

<file path=ppt/slides/_rels/slide38.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2.xml"/><Relationship Id="rId4" Type="http://schemas.openxmlformats.org/officeDocument/2006/relationships/slide" Target="slide16.xml"/></Relationships>
</file>

<file path=ppt/slides/_rels/slide39.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2.xml"/><Relationship Id="rId4" Type="http://schemas.openxmlformats.org/officeDocument/2006/relationships/slide" Target="slide16.xml"/></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image" Target="../media/image6.emf"/></Relationships>
</file>

<file path=ppt/slides/_rels/slide40.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2.xml"/><Relationship Id="rId4" Type="http://schemas.openxmlformats.org/officeDocument/2006/relationships/slide" Target="slide16.xml"/></Relationships>
</file>

<file path=ppt/slides/_rels/slide41.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2.xml"/><Relationship Id="rId4" Type="http://schemas.openxmlformats.org/officeDocument/2006/relationships/slide" Target="slide16.xml"/></Relationships>
</file>

<file path=ppt/slides/_rels/slide5.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2.xml"/><Relationship Id="rId4" Type="http://schemas.openxmlformats.org/officeDocument/2006/relationships/slide" Target="slide16.xml"/></Relationships>
</file>

<file path=ppt/slides/_rels/slide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2.xml"/><Relationship Id="rId4" Type="http://schemas.openxmlformats.org/officeDocument/2006/relationships/slide" Target="slide16.xml"/></Relationships>
</file>

<file path=ppt/slides/_rels/slide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2.xml"/><Relationship Id="rId4" Type="http://schemas.openxmlformats.org/officeDocument/2006/relationships/slide" Target="slide16.xml"/></Relationships>
</file>

<file path=ppt/slides/_rels/slide8.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image" Target="../media/image7.png"/><Relationship Id="rId5" Type="http://schemas.openxmlformats.org/officeDocument/2006/relationships/slide" Target="slide32.xml"/><Relationship Id="rId4" Type="http://schemas.openxmlformats.org/officeDocument/2006/relationships/slide" Target="slide16.xml"/></Relationships>
</file>

<file path=ppt/slides/_rels/slide9.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5.xml"/><Relationship Id="rId1" Type="http://schemas.openxmlformats.org/officeDocument/2006/relationships/slideLayout" Target="../slideLayouts/slideLayout6.xml"/><Relationship Id="rId5" Type="http://schemas.openxmlformats.org/officeDocument/2006/relationships/slide" Target="slide32.xml"/><Relationship Id="rId4" Type="http://schemas.openxmlformats.org/officeDocument/2006/relationships/slide" Target="slide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7225" y="2780929"/>
            <a:ext cx="8675370" cy="792087"/>
          </a:xfrm>
        </p:spPr>
        <p:txBody>
          <a:bodyPr/>
          <a:lstStyle/>
          <a:p>
            <a:r>
              <a:rPr lang="zh-CN" altLang="zh-CN" b="1" dirty="0"/>
              <a:t>专题</a:t>
            </a:r>
            <a:r>
              <a:rPr lang="zh-CN" altLang="zh-CN" b="1" dirty="0" smtClean="0"/>
              <a:t>十七</a:t>
            </a:r>
            <a:r>
              <a:rPr lang="en-US" altLang="zh-CN" b="1" dirty="0" smtClean="0"/>
              <a:t>  </a:t>
            </a:r>
            <a:r>
              <a:rPr lang="zh-CN" altLang="zh-CN" b="1" dirty="0" smtClean="0"/>
              <a:t>底</a:t>
            </a:r>
            <a:r>
              <a:rPr lang="zh-CN" altLang="zh-CN" b="1" dirty="0"/>
              <a:t>　　蕴</a:t>
            </a:r>
          </a:p>
        </p:txBody>
      </p:sp>
    </p:spTree>
    <p:extLst>
      <p:ext uri="{BB962C8B-B14F-4D97-AF65-F5344CB8AC3E}">
        <p14:creationId xmlns:p14="http://schemas.microsoft.com/office/powerpoint/2010/main" val="2953627111"/>
      </p:ext>
    </p:extLst>
  </p:cSld>
  <p:clrMapOvr>
    <a:masterClrMapping/>
  </p:clrMapOvr>
  <p:transition>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日本作家村上春树从来没有想过自己会成为一个作家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他只是在一天下午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喝着啤酒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惬意地看着棒球赛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时突然想到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就去写小说吧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这个念头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才开始了写作之旅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他凭借着自己的《且听风吟》获得新人群像奖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从此名声大噪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终成一代文学巨匠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他将文学装入行囊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陪伴他走向远方。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鲁迅是伟大的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他的一生呐喊过也彷徨过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但他从未停下前进的脚步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为救中国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他去仙台学医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因为偶然的际遇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他终于放下手术刀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拿起纸和笔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成为中国人灵魂最尖锐的解剖者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中国的思想文化界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没有一个人像他一样招致密集的刀剑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也就没有一个人像他一样获得更为光辉的战绩。因为偶然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鲁迅在看不见的险恶战场里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建立了超人的殊勋。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75096726"/>
      </p:ext>
    </p:extLst>
  </p:cSld>
  <p:clrMapOvr>
    <a:masterClrMapping/>
  </p:clrMapOvr>
  <p:transition>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人生恰似一张单程车票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充满随机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人生也类似由狂人主办的奥林匹克运动会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我们必须在同人生的抗争中学习那未知的人生。如果有人对这种荒唐的比赛愤愤不平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最好尽快退出场去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但决心留在场内的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便只有努力拼搏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背上那未知的背包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奋力向前。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行囊的不确定性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也正是人生的不确定性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如芥川龙之介说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人生近乎严重缺页的书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很难称其为一部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却仅此一部。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但正是因此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我们每人的人生才会丰富多彩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我们也会有继续努力下去的干劲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因为一切未知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前方总会有美好在等着你。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背起行囊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上路吧。看似无用的行囊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助你走向远方。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12192746"/>
      </p:ext>
    </p:extLst>
  </p:cSld>
  <p:clrMapOvr>
    <a:masterClrMapping/>
  </p:clrMapOvr>
  <p:transition>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亮点呈现</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文章整体上结构谨严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层次清晰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逻辑关系缜密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段落之间衔接自然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文章底蕴深厚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举例详实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重点突出。文章中精心选取村上春树、鲁迅的例子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并深刻剖析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重点分析他们将那些看似无用的行囊发挥到极致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最终成就另一方面的精彩。展现出作者的思维品质。再次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睿智语言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彰显底蕴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行囊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的感悟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既励志又有独特的思想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令人耳目一新。最后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文章底蕴还表现在龙骨清晰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文脉畅达。文章以高晓松的名言导入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以米兰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昆德拉的话语照应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写生活中那些看似无用的东西可能会隐藏魅力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生活中的行囊总会有精彩的时间和地方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读来生动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这种写作角度在考场中相对新颖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令阅卷教师耳目一新。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99995217"/>
      </p:ext>
    </p:extLst>
  </p:cSld>
  <p:clrMapOvr>
    <a:masterClrMapping/>
  </p:clrMapOvr>
  <p:transition>
    <p:fade thruBlk="1"/>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3"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52</a:t>
            </a:r>
            <a:endParaRPr lang="zh-CN" altLang="en-US" sz="1400" dirty="0">
              <a:solidFill>
                <a:schemeClr val="bg1"/>
              </a:solidFill>
              <a:latin typeface="黑体" panose="02010600030101010101" pitchFamily="2" charset="-122"/>
              <a:ea typeface="黑体" panose="02010600030101010101" pitchFamily="2"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848708216"/>
              </p:ext>
            </p:extLst>
          </p:nvPr>
        </p:nvGraphicFramePr>
        <p:xfrm>
          <a:off x="508000" y="1810784"/>
          <a:ext cx="8128000" cy="3490431"/>
        </p:xfrm>
        <a:graphic>
          <a:graphicData uri="http://schemas.openxmlformats.org/presentationml/2006/ole">
            <mc:AlternateContent xmlns:mc="http://schemas.openxmlformats.org/markup-compatibility/2006">
              <mc:Choice xmlns:v="urn:schemas-microsoft-com:vml" Requires="v">
                <p:oleObj spid="_x0000_s3077" name="文档" r:id="rId7" imgW="3948631" imgH="1695182" progId="Word.Document.12">
                  <p:embed/>
                </p:oleObj>
              </mc:Choice>
              <mc:Fallback>
                <p:oleObj name="文档" r:id="rId7" imgW="3948631" imgH="1695182" progId="Word.Document.12">
                  <p:embed/>
                  <p:pic>
                    <p:nvPicPr>
                      <p:cNvPr id="0" name=""/>
                      <p:cNvPicPr/>
                      <p:nvPr/>
                    </p:nvPicPr>
                    <p:blipFill>
                      <a:blip r:embed="rId8"/>
                      <a:stretch>
                        <a:fillRect/>
                      </a:stretch>
                    </p:blipFill>
                    <p:spPr>
                      <a:xfrm>
                        <a:off x="508000" y="1810784"/>
                        <a:ext cx="8128000" cy="3490431"/>
                      </a:xfrm>
                      <a:prstGeom prst="rect">
                        <a:avLst/>
                      </a:prstGeom>
                    </p:spPr>
                  </p:pic>
                </p:oleObj>
              </mc:Fallback>
            </mc:AlternateContent>
          </a:graphicData>
        </a:graphic>
      </p:graphicFrame>
    </p:spTree>
    <p:extLst>
      <p:ext uri="{BB962C8B-B14F-4D97-AF65-F5344CB8AC3E}">
        <p14:creationId xmlns:p14="http://schemas.microsoft.com/office/powerpoint/2010/main" val="3167572914"/>
      </p:ext>
    </p:extLst>
  </p:cSld>
  <p:clrMapOvr>
    <a:masterClrMapping/>
  </p:clrMapOvr>
  <p:transition>
    <p:fade thruBlk="1"/>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3"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52</a:t>
            </a:r>
            <a:endParaRPr lang="zh-CN" altLang="en-US" sz="1400" dirty="0">
              <a:solidFill>
                <a:schemeClr val="bg1"/>
              </a:solidFill>
              <a:latin typeface="黑体" panose="02010600030101010101" pitchFamily="2" charset="-122"/>
              <a:ea typeface="黑体" panose="02010600030101010101" pitchFamily="2"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56735810"/>
              </p:ext>
            </p:extLst>
          </p:nvPr>
        </p:nvGraphicFramePr>
        <p:xfrm>
          <a:off x="508000" y="1988900"/>
          <a:ext cx="8128000" cy="3134199"/>
        </p:xfrm>
        <a:graphic>
          <a:graphicData uri="http://schemas.openxmlformats.org/presentationml/2006/ole">
            <mc:AlternateContent xmlns:mc="http://schemas.openxmlformats.org/markup-compatibility/2006">
              <mc:Choice xmlns:v="urn:schemas-microsoft-com:vml" Requires="v">
                <p:oleObj spid="_x0000_s4101" name="文档" r:id="rId7" imgW="3948631" imgH="1521992" progId="Word.Document.12">
                  <p:embed/>
                </p:oleObj>
              </mc:Choice>
              <mc:Fallback>
                <p:oleObj name="文档" r:id="rId7" imgW="3948631" imgH="1521992" progId="Word.Document.12">
                  <p:embed/>
                  <p:pic>
                    <p:nvPicPr>
                      <p:cNvPr id="0" name=""/>
                      <p:cNvPicPr/>
                      <p:nvPr/>
                    </p:nvPicPr>
                    <p:blipFill>
                      <a:blip r:embed="rId8"/>
                      <a:stretch>
                        <a:fillRect/>
                      </a:stretch>
                    </p:blipFill>
                    <p:spPr>
                      <a:xfrm>
                        <a:off x="508000" y="1988900"/>
                        <a:ext cx="8128000" cy="3134199"/>
                      </a:xfrm>
                      <a:prstGeom prst="rect">
                        <a:avLst/>
                      </a:prstGeom>
                    </p:spPr>
                  </p:pic>
                </p:oleObj>
              </mc:Fallback>
            </mc:AlternateContent>
          </a:graphicData>
        </a:graphic>
      </p:graphicFrame>
    </p:spTree>
    <p:extLst>
      <p:ext uri="{BB962C8B-B14F-4D97-AF65-F5344CB8AC3E}">
        <p14:creationId xmlns:p14="http://schemas.microsoft.com/office/powerpoint/2010/main" val="387249017"/>
      </p:ext>
    </p:extLst>
  </p:cSld>
  <p:clrMapOvr>
    <a:masterClrMapping/>
  </p:clrMapOvr>
  <p:transition>
    <p:fade thruBlk="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3">
            <a:hlinkClick r:id="rId3"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9" name="TextBox 40">
            <a:hlinkClick r:id="rId4" action="ppaction://hlinksldjump"/>
          </p:cNvPr>
          <p:cNvSpPr txBox="1"/>
          <p:nvPr/>
        </p:nvSpPr>
        <p:spPr>
          <a:xfrm>
            <a:off x="6863510"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高手必备</a:t>
            </a:r>
          </a:p>
        </p:txBody>
      </p:sp>
      <p:sp>
        <p:nvSpPr>
          <p:cNvPr id="20" name="TextBox 3">
            <a:hlinkClick r:id="rId5"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21" name="TextBox 3">
            <a:hlinkClick r:id="rId6"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3"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52</a:t>
            </a:r>
            <a:endParaRPr lang="zh-CN" altLang="en-US" sz="1400" dirty="0">
              <a:solidFill>
                <a:schemeClr val="bg1"/>
              </a:solidFill>
              <a:latin typeface="黑体" panose="02010600030101010101" pitchFamily="2" charset="-122"/>
              <a:ea typeface="黑体" panose="02010600030101010101" pitchFamily="2"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441563515"/>
              </p:ext>
            </p:extLst>
          </p:nvPr>
        </p:nvGraphicFramePr>
        <p:xfrm>
          <a:off x="508000" y="1090661"/>
          <a:ext cx="8128000" cy="5650707"/>
        </p:xfrm>
        <a:graphic>
          <a:graphicData uri="http://schemas.openxmlformats.org/presentationml/2006/ole">
            <mc:AlternateContent xmlns:mc="http://schemas.openxmlformats.org/markup-compatibility/2006">
              <mc:Choice xmlns:v="urn:schemas-microsoft-com:vml" Requires="v">
                <p:oleObj spid="_x0000_s5125" name="文档" r:id="rId7" imgW="3948631" imgH="2745490" progId="Word.Document.12">
                  <p:embed/>
                </p:oleObj>
              </mc:Choice>
              <mc:Fallback>
                <p:oleObj name="文档" r:id="rId7" imgW="3948631" imgH="2745490" progId="Word.Document.12">
                  <p:embed/>
                  <p:pic>
                    <p:nvPicPr>
                      <p:cNvPr id="0" name=""/>
                      <p:cNvPicPr/>
                      <p:nvPr/>
                    </p:nvPicPr>
                    <p:blipFill>
                      <a:blip r:embed="rId8"/>
                      <a:stretch>
                        <a:fillRect/>
                      </a:stretch>
                    </p:blipFill>
                    <p:spPr>
                      <a:xfrm>
                        <a:off x="508000" y="1090661"/>
                        <a:ext cx="8128000" cy="5650707"/>
                      </a:xfrm>
                      <a:prstGeom prst="rect">
                        <a:avLst/>
                      </a:prstGeom>
                    </p:spPr>
                  </p:pic>
                </p:oleObj>
              </mc:Fallback>
            </mc:AlternateContent>
          </a:graphicData>
        </a:graphic>
      </p:graphicFrame>
    </p:spTree>
    <p:extLst>
      <p:ext uri="{BB962C8B-B14F-4D97-AF65-F5344CB8AC3E}">
        <p14:creationId xmlns:p14="http://schemas.microsoft.com/office/powerpoint/2010/main" val="3507831375"/>
      </p:ext>
    </p:extLst>
  </p:cSld>
  <p:clrMapOvr>
    <a:masterClrMapping/>
  </p:clrMapOvr>
  <p:transition>
    <p:fade thruBlk="1"/>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深山古刹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道观寺庙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香火兴旺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善男信女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各色人等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无不为灵魂安宁而来。米兰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昆德拉说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我们常常痛感生活的艰辛与沉重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无数次目睹了生命在各种重压下灵魂的扭曲与变形</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读完这段文字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你有什么感想呢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请选准角度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明确立意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自选文体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自拟标题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不要脱离材料的内容及含意作文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不要套作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不得抄袭。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13700130"/>
      </p:ext>
    </p:extLst>
  </p:cSld>
  <p:clrMapOvr>
    <a:masterClrMapping/>
  </p:clrMapOvr>
  <p:transition>
    <p:fade thruBlk="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本题表面是讨论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灵魂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讨论灵魂是如何在生活重压下扭曲变形的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而实则是探讨生命与灵魂的关系。如何在苦难中坚守灵魂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怎样丰盈灵魂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如何升华灵魂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这正是现实矛盾下的立意所在。同时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要转换视角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分别从个人、群体、国家民族角度探究作用意义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不可一味地摆列现象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展示灵魂的扭曲与变形。审题应注意三点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一是直面矛盾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痛感生活的艰辛与沉重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人生中充满苦难与挫折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那么灵魂在直面困窘时该如何面对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二是人文情怀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生命在各种重压下灵魂的扭曲与变形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灵魂已然扭曲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需要世人警醒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并加以矫正。三是锁定靓词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灵魂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扭曲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就是关键词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由此切入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当可构思行文。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58315188"/>
      </p:ext>
    </p:extLst>
  </p:cSld>
  <p:clrMapOvr>
    <a:masterClrMapping/>
  </p:clrMapOvr>
  <p:transition>
    <p:fade thruBlk="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578004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【考场佳作】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孤独的</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灵魂</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王昕瑜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清冷的月儿幽幽地挂在墨黑的夜空中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那幽幽的白光精致得像一张寂寞的脸。独自哀怨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随地而起的风冷冷地扫过这寂静的天地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呼呼作响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回荡耳边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回荡在这空旷的荒野。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那是孤独的灵魂在歌唱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不需要五线谱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不需要交响乐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不需要观众。他们只想和着内心的灵魂自由放纵。那歌是空旷的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冰冻的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冷漠的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哀伤的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因为灵魂已经没有了丝毫的温暖。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记不记得那个偏爱兰花、温润如玉的男子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有谁曾明白他直言劝谏的真诚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有谁曾明白他难以实现的壮志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有谁曾明白他心系黎民的苦痛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可悲的是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没有谁曾明白他孤独的灵魂。所以当楚国破亡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孤独的他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灵魂没有了地方依托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他亦不苟且偷生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宁赴常流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独自投入那滔滔的汨罗江。</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45251583"/>
      </p:ext>
    </p:extLst>
  </p:cSld>
  <p:clrMapOvr>
    <a:masterClrMapping/>
  </p:clrMapOvr>
  <p:transition>
    <p:fade thruBlk="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记不记得那个采菊于东篱之下的彭泽县令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就是因为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不为五斗米折腰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他遭到排挤、打击、倾轧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一个扶济苍生的灵魂四处碰撞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伤痕累累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归去来兮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田园将芜胡不归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既自以心为形役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奚惆怅而独悲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他终于在南山找到了停泊的港湾。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伟大的诗人永远有伟大的孤独。李白正是这样一个诗人。他爱酒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信手拈来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举杯邀明月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对影成三人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他自信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我辈岂是蓬蒿人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他高傲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安能摧眉折腰事权贵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使我不得开心颜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。李白个性张狂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潇洒风流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可身在高处终觉心寒。孤独的李白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唯有酒和诗才能慰藉他那空虚的灵魂。最后的他醉了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让灵魂去拥抱水中的明月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然后沉沉睡去。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9581641"/>
      </p:ext>
    </p:extLst>
  </p:cSld>
  <p:clrMapOvr>
    <a:masterClrMapping/>
  </p:clrMapOvr>
  <p:transition>
    <p:fade thruBlk="1"/>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3789970"/>
            <a:ext cx="8128000" cy="249645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底蕴、意境和文采三者兼备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一篇文章就能呈现出诗情画意的美好。一篇文章很有文化底蕴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则可能用词古代化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可能文白夹杂兼有骈体文的特点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也可能只是引用的大文学家的句子比较多。语言的提高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重在积累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重在锻炼。也许你并不会用古语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但你可以多看一点川端康成、村上春树、冰心、周国平、梁晓声等人的书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记下那些富有哲理的句子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作文时灵活引用。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图片 4"/>
          <p:cNvPicPr>
            <a:picLocks noChangeAspect="1"/>
          </p:cNvPicPr>
          <p:nvPr/>
        </p:nvPicPr>
        <p:blipFill>
          <a:blip r:embed="rId2"/>
          <a:stretch>
            <a:fillRect/>
          </a:stretch>
        </p:blipFill>
        <p:spPr>
          <a:xfrm>
            <a:off x="3378751" y="703087"/>
            <a:ext cx="2386498" cy="3086883"/>
          </a:xfrm>
          <a:prstGeom prst="rect">
            <a:avLst/>
          </a:prstGeom>
        </p:spPr>
      </p:pic>
    </p:spTree>
    <p:extLst>
      <p:ext uri="{BB962C8B-B14F-4D97-AF65-F5344CB8AC3E}">
        <p14:creationId xmlns:p14="http://schemas.microsoft.com/office/powerpoint/2010/main" val="4016390424"/>
      </p:ext>
    </p:extLst>
  </p:cSld>
  <p:clrMapOvr>
    <a:masterClrMapping/>
  </p:clrMapOvr>
  <p:transition>
    <p:fade thruBlk="1"/>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高是一位杰出的画家。这是他死后才得以冠名的。他生前穷困潦倒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抑郁不得志。最具讽刺意义的是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他在世时只卖出过一幅画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而且这幅画是他舅舅因可怜他的困境而买去的。没有人理解他新颖的作画风格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没有人理解他接近疯狂的创作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没有人理解他所渴望的境界。所以他孤独。孤独的他逼疯了自己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并残忍地割掉了自己的耳朵。他的灵魂就像失去阳光和水分的向日葵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枯槁于岁月的河边。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其实每个人生来都是孤独的。孤独的灵魂闯荡于这个世界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没有向导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没有同伴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没有依靠。人生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是个复杂的工程。它的流程图一半已经显现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一半还是未知数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需要我们独自去探索。每个人的灵魂都孤独而匆匆地穿梭在别人的生命里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路过荒凉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见证繁华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那熠熠闪亮的叫高贵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那黯淡无光的叫低贱。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7177864"/>
      </p:ext>
    </p:extLst>
  </p:cSld>
  <p:clrMapOvr>
    <a:masterClrMapping/>
  </p:clrMapOvr>
  <p:transition>
    <p:fade thruBlk="1"/>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亮点呈现</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本文直面现实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富有浓郁的人文色彩。首先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文章内容丰富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底蕴丰盈。作者由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孤独的灵魂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切入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李白、凡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高等人的事例不仅恰切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而且富有强烈的现场感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使得文章有一种难言的厚度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文章引证广博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自然恰切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在凸显文章密度的同时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也提升了文章的文化意蕴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使得文章文采飞扬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文章脉络清晰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引、议、联、结自然无痕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于缜密的论述中展示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孤独的灵魂往往是高贵的灵魂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的观点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显示出作者非凡的见解。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63931126"/>
      </p:ext>
    </p:extLst>
  </p:cSld>
  <p:clrMapOvr>
    <a:masterClrMapping/>
  </p:clrMapOvr>
  <p:transition>
    <p:fade thruBlk="1"/>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叩问方有丘与壑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一是叩问当下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向平凡丰富的日常生活要思想。普通人在生活中的感悟、发现、认识甚至只是一个闪念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都闪耀着思想的光华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君不见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在鲜活的场景中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在哀婉的故事中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在热切的目光里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在一声声亲切的呼唤中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都蕴含着丰富的思想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包孕深厚的底蕴。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二是叩问热点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向热点焦点求底蕴。焦点和热点本身就是一种鲜活的思想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延迟退休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房价飙升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产业工人转岗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低迷股市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高价楼市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热点与焦点的引入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会令考场作文有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别样色彩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令人刮目相看。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65356411"/>
      </p:ext>
    </p:extLst>
  </p:cSld>
  <p:clrMapOvr>
    <a:masterClrMapping/>
  </p:clrMapOvr>
  <p:transition>
    <p:fade thruBlk="1"/>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790"/>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三是叩问历史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向史学要底蕴。就考场作文而言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一篇文章是否有史学底蕴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是否有史学的眼界和视野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是判定其有无质感和厚度的重要标准。对考生而言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能够有意识地将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历史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纳入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眼界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是保证自己的作文在考场上高人一筹的重要手段。一段史料、一则史论的引用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一个神话、一则传说的化用都使文章底蕴丰厚。浩如烟海的史学典籍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扑朔迷离的历史事件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难以计数的历史传说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神秘莫测的历史之谜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不仅是我们取之不尽、用之不竭的素材库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也是我们思想形成和发育的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沃土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。很难设想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一个历史知识贫乏的人会是一个思想丰富、见解深刻的人。因此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要想把文章写得丰满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就必须将历史纳入自己的写作视野。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四是叩问形象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向文学要底蕴。思想是内容的核心的话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那么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底蕴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的载体。丰富、鲜明、生动的文学形象历来就是作者表达思想、抒发情感的首选载体。没有思想就没有文学形象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没有底蕴丰厚的文学形象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思想也一定是苍白贫乏的。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43847170"/>
      </p:ext>
    </p:extLst>
  </p:cSld>
  <p:clrMapOvr>
    <a:masterClrMapping/>
  </p:clrMapOvr>
  <p:transition>
    <p:fade thruBlk="1"/>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5400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典例导引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人贵有恒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古往今来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有多少通过自身不懈努力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到达光辉顶点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的故事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苏武持节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牧羊北海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年归汉而不辱使命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甘地投身民族解放运动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终其一生无怨无悔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陈景润钻研数学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呕心沥血破解哥德巴赫猜想。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年高考辽宁卷满分作文《各领风骚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人生精彩》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考生先举汉代苏武的例子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后举当代陈景润的例子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达到了一种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古往今来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皆如此的效果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例证丰厚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自然有底蕴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有说服力。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9524636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8" name="矩形 7"/>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静坐莲池旁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与莲花久久对视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莫奈才能创作出传世佳作《莲花》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走进马群中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与奔马朝夕相处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徐悲鸿才能在画中淋漓尽致地展现马的健美与力量。此二者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皆以亲身接触的方式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走进自然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想必这便是他们得以与自然相感相知并从中获取心灵的力量的原因。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年高考广东卷满分作文《仰观宇宙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俯察万物》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此段文字列举了徐悲鸿和莫奈的例子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一中一外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两个典型事例让读者深切感受到走进自然、亲身接触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才能获取心灵的力量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文中的观点令人信服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深入人心。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6090916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animEffect transition="in" filter="wipe(down)">
                                      <p:cBhvr>
                                        <p:cTn id="7"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574118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幼年随父母移民美国的美国耶鲁大学华裔教授蔡美儿为两个女儿制定十大戒律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采用咒骂、威胁、贿赂、利诱等种种高压手段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要求孩子沿着父母为其选择的道路努力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岁的女孩儿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因为一首钢琴曲弹不好就被强迫从晚饭后一直练到夜里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中间不许喝水或上厕所。这种苛刻的教育方法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被蔡美儿写在一本名为《虎妈战歌》的书中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引爆了全世界对东西方教育方式的大讨论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这种教育子女的方式在中国一些父母身上也随处可见。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她七岁开始写作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被誉为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神童作家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天才少年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她被清华大学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破格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录取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引起社会各界的广泛争议和讨论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1999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2009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年的十年间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年均出版一本书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效率之高让人感叹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她就是蒋方舟。在收获成功之后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她并没有被桎梏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除了出众的写作天赋以外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她与同时代的孩子并没有太大的差异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这让她始终能够用充满轻松、鄙夷和嘲弄的青春笔法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穿透出一个从成人世界的角度很难看到的青春世界</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年课标全国</a:t>
            </a:r>
            <a:r>
              <a:rPr lang="zh-CN" altLang="zh-CN" sz="2200" dirty="0">
                <a:solidFill>
                  <a:srgbClr val="000000"/>
                </a:solidFill>
                <a:latin typeface="NEU-BZ-S92"/>
                <a:ea typeface="宋体" panose="02010600030101010101" pitchFamily="2" charset="-122"/>
                <a:cs typeface="宋体" panose="02010600030101010101" pitchFamily="2" charset="-122"/>
              </a:rPr>
              <a:t>Ⅰ</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卷满分作文《给母亲的一封信》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91444561"/>
      </p:ext>
    </p:extLst>
  </p:cSld>
  <p:clrMapOvr>
    <a:masterClrMapping/>
  </p:clrMapOvr>
  <p:transition>
    <p:fade thruBlk="1"/>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前段借用所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强化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之苦。一个希望自己的孩子从小就赢在起跑线上的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虎妈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狼爸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之典例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指出即使成绩上去了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孩子也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并不真的快乐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。后段推出所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凸显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成长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之乐。考生由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虎爸虎妈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而及蒋方舟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先反后正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少年成名的作家蒋方舟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小小年纪便已出书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但她并不是父母逼的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而是她真的热爱写作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的概述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说明蒋方舟走到今天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固然与其超凡才华有关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但她的快速成功与呵护她、鼓励她、提携她的环境密不可分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向母亲发出了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选择用另外一种方式引导我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鼓励我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的呼唤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进而正面突出了一个宽松的教育氛围对孩子进步成长的长远意义。论述暗扣漫画要素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论点鲜明深刻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交心真诚动人。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36429024"/>
      </p:ext>
    </p:extLst>
  </p:cSld>
  <p:clrMapOvr>
    <a:masterClrMapping/>
  </p:clrMapOvr>
  <p:transition>
    <p:fade thruBlk="1"/>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然而人心在某些方面应有的坚硬并不等同于一味的固执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冰冷刚硬到不可触碰也更不应成为人生的常态。很多时候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我们也需要让心灵受到温存与爱意的滋养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由寸草不生的荒芜变为处处繁花的锦绣。是啊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在这个正在被冷漠的铁壁铜墙侵占的世界里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我们总以为百毒不侵、刀枪不入的自我封闭就是坚强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可如果我们连呵护真诚、期许美好、拥抱真情的能力都已失去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那么这种机械的行为构成的将不配被称为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甚至算不上好好地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活过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。我们既然没有理由封存扼杀美好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何不以最阳光的姿态享受心灵深处的柔软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人心中那些必不可少的柔软的东西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与坚硬的组成部分一样</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都是构成精彩人生的要素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唯有那些亦坚亦柔的心灵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方能塑造成和谐的自我。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年高考上海卷满分作文《亦坚亦柔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成就和谐》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22828448"/>
      </p:ext>
    </p:extLst>
  </p:cSld>
  <p:clrMapOvr>
    <a:masterClrMapping/>
  </p:clrMapOvr>
  <p:transition>
    <p:fade thruBlk="1"/>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点评</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此文的观点为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人心的奇妙之处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有坚如磐石处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亦有温柔如水时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二者周旋归一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共享方寸之地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方有一个和谐的自我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卓然而立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作者在引用毕淑敏和英国文豪托尔金的名言来阐释人心的坚硬和柔软后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联系现实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谈现实生活中我们对心灵的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的孤立与误解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从而使文章针砭时弊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更具内涵和深度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增强了文章的思辨力度。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13097931"/>
      </p:ext>
    </p:extLst>
  </p:cSld>
  <p:clrMapOvr>
    <a:masterClrMapping/>
  </p:clrMapOvr>
  <p:transition>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708603"/>
            <a:ext cx="8128000" cy="369479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但注意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引用不是堆砌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一大段全是名人名言会显得很奇怪</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有刻意为之之感。相反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散落在全文会有很好的感觉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可以每一段开头都来一句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既可以让整篇文章有一种和谐之感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又可以整体营造出一种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文艺范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。但是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华而不实的文章还是不要写。所谓华而不实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就是通篇都是看似有哲理但和主题又好像没有联系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缺少例子素材来支持自己的论点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看起来深沉但又不知所云。或许这种作文有时可以侥幸拿到高分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但如果被细细地批阅的话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方正硬笔楷书简体" panose="03000509000000000000" pitchFamily="65" charset="-122"/>
                <a:cs typeface="Times New Roman" panose="02020603050405020304" pitchFamily="18" charset="0"/>
              </a:rPr>
              <a:t>就有被打入二类文的风险。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北京大学　吴　瑕</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53189095"/>
      </p:ext>
    </p:extLst>
  </p:cSld>
  <p:clrMapOvr>
    <a:masterClrMapping/>
  </p:clrMapOvr>
  <p:transition>
    <p:fade thruBlk="1"/>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4064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高招</a:t>
            </a: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zh-CN"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善联想才丰盈纵横</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一是从时间上的古与今联想。历史事例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常常是最过硬最可靠的论据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可以启迪人们认清现实生活中类似的现象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现实事例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又大多是人们熟悉的事实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不容置疑。因而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在列举事例时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最好能既列举一些古人的例子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也列举一些今人的例子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使得文章具有时间上的纵深感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这样更具有说服力。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二是从地域上的中与外联想。在举例时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既要注意到时间上古与今的跨越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也需注意到地域上中与外的覆盖。古今中外的事例摇曳错落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不仅可以增强材料的条理性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避免重复堆砌之感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而且具有更强的论证性。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99306245"/>
      </p:ext>
    </p:extLst>
  </p:cSld>
  <p:clrMapOvr>
    <a:masterClrMapping/>
  </p:clrMapOvr>
  <p:transition>
    <p:fade thruBlk="1"/>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萃取高招</a:t>
            </a:r>
          </a:p>
        </p:txBody>
      </p:sp>
      <p:sp>
        <p:nvSpPr>
          <p:cNvPr id="19"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三是从性质上的正与反联想。列举事例时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从正、反两个角度来进行联想选择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正与反的对比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不仅能把道理说得清楚明白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通俗易懂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而且能突出事物的特征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给读者留下鲜明的印象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加深对论点的理解。同时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还能形成一定的对比映照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既能使文意更加充实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又能使文章生动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从而增强文章的说服力和吸引力。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四是从对象上的人与己联想。在列举事例的基础上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再由人及己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联系自身和实际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结合论点进一步论述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这样更具有现实针对性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更能激发读者的思考和共鸣。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14927980"/>
      </p:ext>
    </p:extLst>
  </p:cSld>
  <p:clrMapOvr>
    <a:masterClrMapping/>
  </p:clrMapOvr>
  <p:transition>
    <p:fade thruBlk="1"/>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3" name="矩形 2"/>
          <p:cNvSpPr>
            <a:spLocks noChangeAspect="1"/>
          </p:cNvSpPr>
          <p:nvPr/>
        </p:nvSpPr>
        <p:spPr>
          <a:xfrm>
            <a:off x="508000" y="1294804"/>
            <a:ext cx="8128000" cy="452239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山西省重点中学协作体二模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我们现处于一个凭数据说话的全新的时代。电影看票房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购物看好评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买书看排行榜</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甚至只在网上购点小物件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也常会有较为精准的个性化推荐信息。大数据已经深刻影响了日常方式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同时改变着我们的思维。但这种全方位、成体系的变革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在便利我们生活的同时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也似乎有着惊人的隐忧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数据的造假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形成了不公的竞争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数据的垄断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可能构成的数据暴政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还有在享受便利的同时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却已将自身置于全方位的数据监控之中。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综合材料内容及含意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选好角度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确定立意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明确文体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自拟标题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不要套作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不得抄袭。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42673079"/>
      </p:ext>
    </p:extLst>
  </p:cSld>
  <p:clrMapOvr>
    <a:masterClrMapping/>
  </p:clrMapOvr>
  <p:transition>
    <p:fade thruBlk="1"/>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【写作指津】</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本题为一道关注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大数据对日常生活影响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作文题。材料要求学生能够结合生活实际对大数据的双重性展开分析与批判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侧重考查考生的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思辨性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思维及考生的生活底蕴。检测考生对生活的认识能力与提纯能力。在强大的技术支撑下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大数据不仅改变着人们的生活方式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更影响着人们的思维和生活模式。题面突出的焦点在于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大数据在为生活带来便利的同时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又隐藏着极大的社会隐忧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如何正确地评价这一问题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是考生作文的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核心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28055441"/>
      </p:ext>
    </p:extLst>
  </p:cSld>
  <p:clrMapOvr>
    <a:masterClrMapping/>
  </p:clrMapOvr>
  <p:transition>
    <p:fade thruBlk="1"/>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89790"/>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【参考立意】</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围绕大数据与人的关系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大数据的影响。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大数据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改变了人们的思维模式和知识形态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也深刻变革了社会运作方式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给我们日常生活带来了便利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也带来了困惑与思考。考生可以围绕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发展与创新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进步与阻碍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大数据也是双刃剑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等立意行文。</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人们的转变。面对大数据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人们只需看现象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而无须问因果。这既减轻了我们思维的负担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同时又埋下了隐患。考生可以围绕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选择与批判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舍弃与坚守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等立意行文。</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社会新模式的机遇与挑战。大数据对社会的影响是全方位、成体系的变革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因为数据而造成的不公与监控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会是全方位的。在我们享受便利生活的同时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必须解决这令人恐惧的社会问题。考生可围绕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新机遇与新挑战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理性护航数据时代</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等行文。</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技术革新下的应对。大数据时代是人类技术革新发展的必然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从能源到技术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数据俨然已成为新的资源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如何掌握并使用这一新资源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抢占发展新机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是我们面对的新问题。考生可围绕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变与不变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反制与抢占</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等行文。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6534318"/>
      </p:ext>
    </p:extLst>
  </p:cSld>
  <p:clrMapOvr>
    <a:masterClrMapping/>
  </p:clrMapOvr>
  <p:transition>
    <p:fade thruBlk="1"/>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57261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重庆三模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郭川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中国职业帆船第一人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。这位</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岁时已任大型国企副总的青岛男子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岁时却毅然选择成为职业竞技帆船赛手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不停刷新自己和中国的帆船运动纪录。他说帆船运动让他找到了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生命中注定属于他的东西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回归了真实的自我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月下旬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郭川在单人不间断跨太平洋创纪录航行时在夏威夷附近海域失联。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有评论认为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郭川不甘于平庸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追求有生命厚度的生活方式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凸显了人的主动性和求索精神。当芸芸众生沉湎于对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进行享乐性消费的时候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他却在勇敢地挑战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。也有评论认为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这种个人用帆船航海所面临的巨大生命危险的行为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是否值得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他的离开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是否对亲人构成一种不负责任和伤害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你有什么看法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要求选好角度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明确文体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自拟标题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不要套作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不得抄袭。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7020844"/>
      </p:ext>
    </p:extLst>
  </p:cSld>
  <p:clrMapOvr>
    <a:masterClrMapping/>
  </p:clrMapOvr>
  <p:transition>
    <p:fade thruBlk="1"/>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【写作指津】</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本题为任务驱动型材料作文。材料的主要事件为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中国职业帆船第一人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郭川失联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对这一事件的认识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媒体有不同的看法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形成了百家争鸣的局面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而题干</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你有什么看法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也要求将议论的焦点放在对郭川生活方式、生活态度的认识上。从命题意图角度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本题是对考场作文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底蕴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的有效检测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深刻认识现实生活中的形象、场景对思想底蕴的影响。由此考生可以从正面、反面两个角度确定立意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肯定郭川的生活方式、生活理念。郭川主动放弃温馨安逸的生活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执着于自己热衷的事业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选择了一种不同凡俗的生活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由此可有如下的立论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人生应不甘平庸</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应追求有生命的厚度。</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探寻未知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超越常态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凸显人的主动性和求索精神。</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敢为天下先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不被安逸所困。</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听从内心的召唤</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回归真实的自我。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28605419"/>
      </p:ext>
    </p:extLst>
  </p:cSld>
  <p:clrMapOvr>
    <a:masterClrMapping/>
  </p:clrMapOvr>
  <p:transition>
    <p:fade thruBlk="1"/>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质疑郭川的生活方式、生活理念。郭川的选择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的确是一种大智大勇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如非有非常之意志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超凡之理念</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绝不会做出如此选择。但是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郭川的失联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让我们也看到了生命的可贵、人的责任等问题。由此可有如下的立论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珍爱生命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不做无谓的牺牲。</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每个人的生命不仅仅属于自己。</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勇于承担家庭的责任。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72988462"/>
      </p:ext>
    </p:extLst>
  </p:cSld>
  <p:clrMapOvr>
    <a:masterClrMapping/>
  </p:clrMapOvr>
  <p:transition>
    <p:fade thruBlk="1"/>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991119"/>
            <a:ext cx="8128000" cy="574118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3</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湖北荆州一模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新加坡的斯库林从小就以世界游泳名将菲尔普斯为偶像。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2008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岁的斯库林如愿与为备战北京奥运会而在新加坡训练的菲尔普斯见面并合影</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菲尔普斯也鼓励他有所超越。为了超越偶像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斯库林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岁时即前往美国接受艰苦的训练。今年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两人在里约奥运会上重逢</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斯库林在蝶泳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100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米决赛中以领先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0.02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秒的成绩战胜菲尔普斯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成为里约奥运会上唯一击败菲尔普斯的选手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夺得了新加坡历史上首枚奥运金牌。斯库林曾说</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我觉得自己最好是作为一个有力的竞争对手站在偶像身边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而不是作为一个追星族在他的后面仰望。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赛后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总共获得五金一银的菲尔普斯也很欣慰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称赞斯库林游得很棒。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综合材料内容及含意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选好角度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确定立意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明确文体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自拟标题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不要套作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不得抄袭。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69162634"/>
      </p:ext>
    </p:extLst>
  </p:cSld>
  <p:clrMapOvr>
    <a:masterClrMapping/>
  </p:clrMapOvr>
  <p:transition>
    <p:fade thruBlk="1"/>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【写作指津】</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本题为一道新闻时评类的材料作文。题目所提供的材料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讲述了新加坡游泳运动员斯库林经过努力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终于战胜自己的偶像菲尔普斯的传奇故事。考场底蕴源自现实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材料来自现实生活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贴近学生实际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命题旨在引导学生正确认识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追星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的方式与目的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从偶像身上汲取正能量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从而发挥自身潜能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实现人生价值。此题考生发挥的空间较大</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围绕个人与偶像的关系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或个人与竞争对手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写人叙事、议论说理、抒发情思</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均算符合题意。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【参考立意】</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从斯库林的角度立意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崇拜偶像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超越偶像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向偶像致敬的最好方式就是超越偶像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用偶像的精神激励自己成长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超越偶像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需要经过长期的艰苦磨炼</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从小立志</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执着超越。</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从菲尔普斯的角度立意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偶像的力量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偶像的气度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偶像并不神秘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虽有缺憾更欣慰等。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81891027"/>
      </p:ext>
    </p:extLst>
  </p:cSld>
  <p:clrMapOvr>
    <a:masterClrMapping/>
  </p:clrMapOvr>
  <p:transition>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484784"/>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考场作文的底蕴是指考生在文章中所显露的才情与见识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所体现的思想与情感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所描绘的画面与图景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所表达的观念丰腴而新颖。底蕴渗透于形象、语言、观点、事例等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是显性要求与隐性要求的整合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深刻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形象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丰富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等要求于一体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故须瞻前顾后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慎之又慎。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等级图解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754852313"/>
              </p:ext>
            </p:extLst>
          </p:nvPr>
        </p:nvGraphicFramePr>
        <p:xfrm>
          <a:off x="508000" y="4113197"/>
          <a:ext cx="8128000" cy="1116003"/>
        </p:xfrm>
        <a:graphic>
          <a:graphicData uri="http://schemas.openxmlformats.org/presentationml/2006/ole">
            <mc:AlternateContent xmlns:mc="http://schemas.openxmlformats.org/markup-compatibility/2006">
              <mc:Choice xmlns:v="urn:schemas-microsoft-com:vml" Requires="v">
                <p:oleObj spid="_x0000_s2057" name="文档" r:id="rId3" imgW="3839157" imgH="527134" progId="Word.Document.12">
                  <p:embed/>
                </p:oleObj>
              </mc:Choice>
              <mc:Fallback>
                <p:oleObj name="文档" r:id="rId3" imgW="3839157" imgH="527134" progId="Word.Document.12">
                  <p:embed/>
                  <p:pic>
                    <p:nvPicPr>
                      <p:cNvPr id="0" name=""/>
                      <p:cNvPicPr/>
                      <p:nvPr/>
                    </p:nvPicPr>
                    <p:blipFill>
                      <a:blip r:embed="rId4"/>
                      <a:stretch>
                        <a:fillRect/>
                      </a:stretch>
                    </p:blipFill>
                    <p:spPr>
                      <a:xfrm>
                        <a:off x="508000" y="4113197"/>
                        <a:ext cx="8128000" cy="1116003"/>
                      </a:xfrm>
                      <a:prstGeom prst="rect">
                        <a:avLst/>
                      </a:prstGeom>
                    </p:spPr>
                  </p:pic>
                </p:oleObj>
              </mc:Fallback>
            </mc:AlternateContent>
          </a:graphicData>
        </a:graphic>
      </p:graphicFrame>
    </p:spTree>
    <p:extLst>
      <p:ext uri="{BB962C8B-B14F-4D97-AF65-F5344CB8AC3E}">
        <p14:creationId xmlns:p14="http://schemas.microsoft.com/office/powerpoint/2010/main" val="1706326583"/>
      </p:ext>
    </p:extLst>
  </p:cSld>
  <p:clrMapOvr>
    <a:masterClrMapping/>
  </p:clrMapOvr>
  <p:transition>
    <p:fade thruBlk="1"/>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099206"/>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4</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河北石家庄一模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根据要求写一篇不少于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共享单车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是商家投资的共用自行车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只需手机扫码即可付费骑行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因其灵活便捷、低碳环保成为许多城市常见的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短途代步神器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。共享单车在大中城市投放使用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最大限度地实现了资源共享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提升了资源的利用率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它的出现实际上是</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互联网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时代治理交通拥堵的创新之举</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受到广泛欢迎。有人用完后将它擦得锃亮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有人为它加了车筐使用起来更方便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但也有人涂抹编号据为己有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也有人随意乱放私自加锁</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还有一部分人认为侵犯了自己的利益而故意破坏。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对上述现象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你有什么看法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它引发了你怎样的思考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结合材料的内容和含意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选好角度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确定立意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明确文体</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自拟标题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不要套作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不得抄袭。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76349871"/>
      </p:ext>
    </p:extLst>
  </p:cSld>
  <p:clrMapOvr>
    <a:masterClrMapping/>
  </p:clrMapOvr>
  <p:transition>
    <p:fade thruBlk="1"/>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a:t>试做真题</a:t>
            </a:r>
          </a:p>
        </p:txBody>
      </p:sp>
      <p:sp>
        <p:nvSpPr>
          <p:cNvPr id="17"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8"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9" name="TextBox 3">
            <a:hlinkClick r:id="rId5" action="ppaction://hlinksldjump"/>
          </p:cNvPr>
          <p:cNvSpPr txBox="1"/>
          <p:nvPr/>
        </p:nvSpPr>
        <p:spPr>
          <a:xfrm>
            <a:off x="8356266"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对点精炼</a:t>
            </a:r>
          </a:p>
        </p:txBody>
      </p:sp>
      <p:sp>
        <p:nvSpPr>
          <p:cNvPr id="14" name="圆角矩形 13">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2521133"/>
            <a:ext cx="8128000" cy="206973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【写作指津】</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这是一个任务驱动型作文题。可立意为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共享单车是对公德的一种考验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倡导文明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批评自私自利的行为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加强监管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铲除恶性竞争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提高国民素质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创新与实践相结合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创新解决实际问题</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包容创新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用好共享单车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还需共享精神</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人人为我</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我为人人</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为温暖行为点赞。</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33625131"/>
      </p:ext>
    </p:extLst>
  </p:cSld>
  <p:clrMapOvr>
    <a:masterClrMapping/>
  </p:clrMapOvr>
  <p:transition>
    <p:fade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1911735"/>
            <a:ext cx="8128000" cy="328852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考点</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52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片言明则百意会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(2016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阅读下面的材料</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根据自己的感悟和联想</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写一篇不少于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800</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字的文章。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行囊已经备好</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开始一段新的旅程。路途漫漫</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翻检行囊会发现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有的东西很快用到了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有的暂时用不上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有的想用而未曾准备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有的会一直伴随我们走向远方</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要求</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选准角度</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自定立意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自拟题目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除诗歌外</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文体不限</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文体特征鲜明。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03026669"/>
      </p:ext>
    </p:extLst>
  </p:cSld>
  <p:clrMapOvr>
    <a:masterClrMapping/>
  </p:clrMapOvr>
  <p:transition>
    <p:fade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4" name="矩形 3"/>
          <p:cNvSpPr>
            <a:spLocks noChangeAspect="1"/>
          </p:cNvSpPr>
          <p:nvPr/>
        </p:nvSpPr>
        <p:spPr>
          <a:xfrm>
            <a:off x="508000" y="1091672"/>
            <a:ext cx="8128000" cy="492865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本题为经典类材料作文。就本题而言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应抓取关键词句法</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根据材料中的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用不上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等词语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联系语句之间的逻辑关系</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可知关键词有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成长旅途中的行囊应有充足储备。其一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成长旅途中行囊应充实丰富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知识技能、处事技巧、健康体魄等人安身立命的根本</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曾让我们用力准备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却可能在旅行的某些时刻被弱化或弃用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理想信仰、乐观心态、诗意情怀等务虚的东西看似无用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我们没有刻意准备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却可以濡养人的精神气质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伴随整个旅程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无用之用而终为大用。再次</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人生道路中的行囊应有智慧选择。其一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人生之路上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工欲善其事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必先利其器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凡事应预则立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不预则废。其二</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人生中有很多不可预知的东西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不可预知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正是人生的魅力所在。其三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人生不可彩排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每时每刻都是直播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的东西也是我们人生的陪伴者。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18125459"/>
      </p:ext>
    </p:extLst>
  </p:cSld>
  <p:clrMapOvr>
    <a:masterClrMapping/>
  </p:clrMapOvr>
  <p:transition>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参考立意</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人生之旅的准备与未准备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工欲善其事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必先利其器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凡事预则立</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不预则废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准备好人生行囊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从容前行每一刻等</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让行囊为不同的人生之旅助力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让人生更加精彩</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清点行囊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让人生之旅更畅通</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人生中有很多不可预知的东西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不可预知</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正是人生的魅力所在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暂时没用</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的东西</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NEU-BZ-S92"/>
                <a:ea typeface="宋体" panose="02010600030101010101" pitchFamily="2" charset="-12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人生成长中需要物质行囊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更需要那些看似不重要的精神行囊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让你走得更远的不是你的体力</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而是你的行囊储备。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64141491"/>
      </p:ext>
    </p:extLst>
  </p:cSld>
  <p:clrMapOvr>
    <a:masterClrMapping/>
  </p:clrMapOvr>
  <p:transition>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pic>
        <p:nvPicPr>
          <p:cNvPr id="3" name="图片 2"/>
          <p:cNvPicPr>
            <a:picLocks noChangeAspect="1"/>
          </p:cNvPicPr>
          <p:nvPr/>
        </p:nvPicPr>
        <p:blipFill>
          <a:blip r:embed="rId6"/>
          <a:stretch>
            <a:fillRect/>
          </a:stretch>
        </p:blipFill>
        <p:spPr>
          <a:xfrm>
            <a:off x="743528" y="1016612"/>
            <a:ext cx="7656945" cy="5494139"/>
          </a:xfrm>
          <a:prstGeom prst="rect">
            <a:avLst/>
          </a:prstGeom>
        </p:spPr>
      </p:pic>
    </p:spTree>
    <p:extLst>
      <p:ext uri="{BB962C8B-B14F-4D97-AF65-F5344CB8AC3E}">
        <p14:creationId xmlns:p14="http://schemas.microsoft.com/office/powerpoint/2010/main" val="109826133"/>
      </p:ext>
    </p:extLst>
  </p:cSld>
  <p:clrMapOvr>
    <a:masterClrMapping/>
  </p:clrMapOvr>
  <p:transition>
    <p:fade thruBlk="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a:hlinkClick r:id="rId2" action="ppaction://hlinksldjump"/>
          </p:cNvPr>
          <p:cNvSpPr/>
          <p:nvPr/>
        </p:nvSpPr>
        <p:spPr>
          <a:xfrm>
            <a:off x="478704" y="698502"/>
            <a:ext cx="926836" cy="288000"/>
          </a:xfrm>
          <a:prstGeom prst="roundRect">
            <a:avLst/>
          </a:prstGeom>
          <a:solidFill>
            <a:srgbClr val="01B0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en-US" altLang="zh-CN" sz="1400" dirty="0" smtClean="0">
                <a:solidFill>
                  <a:schemeClr val="bg1"/>
                </a:solidFill>
                <a:latin typeface="黑体" panose="02010600030101010101" pitchFamily="2" charset="-122"/>
                <a:ea typeface="黑体" panose="02010600030101010101" pitchFamily="2" charset="-122"/>
              </a:rPr>
              <a:t>52</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14" name="TextBox 3">
            <a:hlinkClick r:id="rId2" action="ppaction://hlinksldjump"/>
          </p:cNvPr>
          <p:cNvSpPr txBox="1"/>
          <p:nvPr/>
        </p:nvSpPr>
        <p:spPr>
          <a:xfrm>
            <a:off x="6063291" y="708893"/>
            <a:ext cx="800219" cy="276999"/>
          </a:xfrm>
          <a:prstGeom prst="rect">
            <a:avLst/>
          </a:prstGeom>
          <a:noFill/>
        </p:spPr>
        <p:txBody>
          <a:bodyPr wrap="none" rtlCol="0">
            <a:spAutoFit/>
          </a:bodyPr>
          <a:lstStyle>
            <a:defPPr>
              <a:defRPr lang="zh-CN"/>
            </a:defPPr>
            <a:lvl1pPr>
              <a:defRPr sz="1200">
                <a:solidFill>
                  <a:srgbClr val="01B0F1"/>
                </a:solidFill>
                <a:latin typeface="+mj-ea"/>
                <a:ea typeface="+mj-ea"/>
              </a:defRPr>
            </a:lvl1pPr>
          </a:lstStyle>
          <a:p>
            <a:r>
              <a:rPr lang="zh-CN" altLang="en-US" dirty="0"/>
              <a:t>试做真题</a:t>
            </a:r>
          </a:p>
        </p:txBody>
      </p:sp>
      <p:sp>
        <p:nvSpPr>
          <p:cNvPr id="15" name="TextBox 40">
            <a:hlinkClick r:id="rId3" action="ppaction://hlinksldjump"/>
          </p:cNvPr>
          <p:cNvSpPr txBox="1"/>
          <p:nvPr/>
        </p:nvSpPr>
        <p:spPr>
          <a:xfrm>
            <a:off x="6863510" y="708893"/>
            <a:ext cx="746378" cy="276999"/>
          </a:xfrm>
          <a:prstGeom prst="rect">
            <a:avLst/>
          </a:prstGeom>
          <a:noFill/>
        </p:spPr>
        <p:txBody>
          <a:bodyPr wrap="none" rtlCol="0">
            <a:spAutoFit/>
          </a:bodyPr>
          <a:lstStyle/>
          <a:p>
            <a:r>
              <a:rPr lang="zh-CN" altLang="en-US" sz="1200" dirty="0" smtClean="0">
                <a:solidFill>
                  <a:schemeClr val="bg1">
                    <a:lumMod val="75000"/>
                  </a:schemeClr>
                </a:solidFill>
                <a:latin typeface="+mj-ea"/>
                <a:ea typeface="+mj-ea"/>
              </a:rPr>
              <a:t>高手必备</a:t>
            </a:r>
            <a:endParaRPr lang="zh-CN" altLang="en-US" sz="1200" dirty="0">
              <a:solidFill>
                <a:schemeClr val="bg1">
                  <a:lumMod val="75000"/>
                </a:schemeClr>
              </a:solidFill>
              <a:latin typeface="+mj-ea"/>
              <a:ea typeface="+mj-ea"/>
            </a:endParaRPr>
          </a:p>
        </p:txBody>
      </p:sp>
      <p:sp>
        <p:nvSpPr>
          <p:cNvPr id="16" name="TextBox 3">
            <a:hlinkClick r:id="rId4" action="ppaction://hlinksldjump"/>
          </p:cNvPr>
          <p:cNvSpPr txBox="1"/>
          <p:nvPr/>
        </p:nvSpPr>
        <p:spPr>
          <a:xfrm>
            <a:off x="7609888"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萃取高招</a:t>
            </a:r>
            <a:endParaRPr lang="zh-CN" altLang="en-US" dirty="0"/>
          </a:p>
        </p:txBody>
      </p:sp>
      <p:sp>
        <p:nvSpPr>
          <p:cNvPr id="17" name="TextBox 3">
            <a:hlinkClick r:id="rId5" action="ppaction://hlinksldjump"/>
          </p:cNvPr>
          <p:cNvSpPr txBox="1"/>
          <p:nvPr/>
        </p:nvSpPr>
        <p:spPr>
          <a:xfrm>
            <a:off x="8356266" y="708893"/>
            <a:ext cx="746378" cy="276999"/>
          </a:xfrm>
          <a:prstGeom prst="rect">
            <a:avLst/>
          </a:prstGeom>
          <a:noFill/>
        </p:spPr>
        <p:txBody>
          <a:bodyPr wrap="none" rtlCol="0">
            <a:spAutoFit/>
          </a:bodyPr>
          <a:lstStyle>
            <a:defPPr>
              <a:defRPr lang="zh-CN"/>
            </a:defPPr>
            <a:lvl1pPr>
              <a:defRPr sz="1200">
                <a:solidFill>
                  <a:schemeClr val="bg1">
                    <a:lumMod val="75000"/>
                  </a:schemeClr>
                </a:solidFill>
                <a:latin typeface="+mj-ea"/>
                <a:ea typeface="+mj-ea"/>
              </a:defRPr>
            </a:lvl1pPr>
          </a:lstStyle>
          <a:p>
            <a:r>
              <a:rPr lang="zh-CN" altLang="en-US" dirty="0" smtClean="0"/>
              <a:t>对点精炼</a:t>
            </a:r>
            <a:endParaRPr lang="zh-CN" altLang="en-US" dirty="0"/>
          </a:p>
        </p:txBody>
      </p:sp>
      <p:sp>
        <p:nvSpPr>
          <p:cNvPr id="3" name="矩形 2"/>
          <p:cNvSpPr>
            <a:spLocks noChangeAspect="1"/>
          </p:cNvSpPr>
          <p:nvPr/>
        </p:nvSpPr>
        <p:spPr>
          <a:xfrm>
            <a:off x="508000" y="1497936"/>
            <a:ext cx="8128000" cy="415498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【考场佳作】</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看似无用实则助你</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前行</a:t>
            </a:r>
            <a:endParaRPr lang="en-US"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一考生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高晓松有言</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生活不止眼前的苟且</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还有诗和远方的田野。</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诚然</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在人生的旅途中</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总会有意想不到的变故</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但这种不可预知正是人生魅力所在。看似无用的行囊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助你走向远方。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没有任何方法可以检验自己的做法是否正确</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因为不存在比较</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一切都是马上经历</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仅此一次。米兰</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昆德拉说过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人活过一次就等于没有活过</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没有彩排</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这就是我们的人生</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我们唯一能做的</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也只是背上那未知的行囊</a:t>
            </a:r>
            <a:r>
              <a:rPr lang="en-US" altLang="zh-CN" sz="220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向着远方奔跑。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5034515"/>
      </p:ext>
    </p:extLst>
  </p:cSld>
  <p:clrMapOvr>
    <a:masterClrMapping/>
  </p:clrMapOvr>
  <p:transition>
    <p:fade thruBlk="1"/>
  </p:transition>
  <p:timing>
    <p:tnLst>
      <p:par>
        <p:cTn id="1" dur="indefinite" restart="never" nodeType="tmRoot"/>
      </p:par>
    </p:tnLst>
  </p:timing>
</p:sld>
</file>

<file path=ppt/theme/theme1.xml><?xml version="1.0" encoding="utf-8"?>
<a:theme xmlns:a="http://schemas.openxmlformats.org/drawingml/2006/main" name="总复习全优设计模板">
  <a:themeElements>
    <a:clrScheme name="行云流水">
      <a:dk1>
        <a:sysClr val="windowText" lastClr="000000"/>
      </a:dk1>
      <a:lt1>
        <a:sysClr val="window" lastClr="FFFFFF"/>
      </a:lt1>
      <a:dk2>
        <a:srgbClr val="411401"/>
      </a:dk2>
      <a:lt2>
        <a:srgbClr val="FFE6E6"/>
      </a:lt2>
      <a:accent1>
        <a:srgbClr val="A24A48"/>
      </a:accent1>
      <a:accent2>
        <a:srgbClr val="B2935C"/>
      </a:accent2>
      <a:accent3>
        <a:srgbClr val="6A9A9A"/>
      </a:accent3>
      <a:accent4>
        <a:srgbClr val="B2B787"/>
      </a:accent4>
      <a:accent5>
        <a:srgbClr val="91644B"/>
      </a:accent5>
      <a:accent6>
        <a:srgbClr val="654A76"/>
      </a:accent6>
      <a:hlink>
        <a:srgbClr val="00A800"/>
      </a:hlink>
      <a:folHlink>
        <a:srgbClr val="FF00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高考高手模板.potx" id="{6EC66CC6-40A1-4B4F-8447-5A80EDE77EB4}" vid="{AD94AD44-D5C9-417C-AFBB-ED38CDD4294B}"/>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高考高手模板</Template>
  <TotalTime>183</TotalTime>
  <Words>6500</Words>
  <Application>Microsoft Office PowerPoint</Application>
  <PresentationFormat>全屏显示(4:3)</PresentationFormat>
  <Paragraphs>265</Paragraphs>
  <Slides>41</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41</vt:i4>
      </vt:variant>
    </vt:vector>
  </HeadingPairs>
  <TitlesOfParts>
    <vt:vector size="54" baseType="lpstr">
      <vt:lpstr>Adobe 黑体 Std R</vt:lpstr>
      <vt:lpstr>NEU-BZ-S92</vt:lpstr>
      <vt:lpstr>方正书宋_GBK</vt:lpstr>
      <vt:lpstr>方正宋黑_GBK</vt:lpstr>
      <vt:lpstr>方正硬笔楷书简体</vt:lpstr>
      <vt:lpstr>黑体</vt:lpstr>
      <vt:lpstr>楷体</vt:lpstr>
      <vt:lpstr>宋体</vt:lpstr>
      <vt:lpstr>Arial</vt:lpstr>
      <vt:lpstr>Calibri</vt:lpstr>
      <vt:lpstr>Times New Roman</vt:lpstr>
      <vt:lpstr>总复习全优设计模板</vt:lpstr>
      <vt:lpstr>Microsoft Word 文档</vt:lpstr>
      <vt:lpstr>专题十七  底　　蕴</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dc:description>语文备课大师【全免费】</dc:description>
  <cp:lastModifiedBy>dbc</cp:lastModifiedBy>
  <cp:revision>语文备课大师【全免费】</cp:revision>
  <dcterms:created xsi:type="dcterms:W3CDTF">2017-06-15T06:40:16Z</dcterms:created>
  <dcterms:modified xsi:type="dcterms:W3CDTF">2017-06-17T05:08:47Z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语文备课大师【全免费】</vt:lpwstr>
  </property>
</Properties>
</file>