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4" r:id="rId3"/>
    <p:sldId id="275" r:id="rId4"/>
    <p:sldId id="278" r:id="rId5"/>
    <p:sldId id="276" r:id="rId6"/>
    <p:sldId id="280" r:id="rId7"/>
    <p:sldId id="281" r:id="rId8"/>
    <p:sldId id="291" r:id="rId9"/>
    <p:sldId id="277" r:id="rId10"/>
    <p:sldId id="282" r:id="rId11"/>
    <p:sldId id="259" r:id="rId12"/>
    <p:sldId id="262" r:id="rId13"/>
    <p:sldId id="283" r:id="rId14"/>
    <p:sldId id="260" r:id="rId15"/>
    <p:sldId id="285" r:id="rId16"/>
    <p:sldId id="284" r:id="rId17"/>
    <p:sldId id="265" r:id="rId18"/>
    <p:sldId id="286" r:id="rId19"/>
    <p:sldId id="287" r:id="rId20"/>
    <p:sldId id="289" r:id="rId21"/>
    <p:sldId id="288" r:id="rId22"/>
    <p:sldId id="290" r:id="rId2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autoAdjust="0"/>
  </p:normalViewPr>
  <p:slideViewPr>
    <p:cSldViewPr>
      <p:cViewPr varScale="1">
        <p:scale>
          <a:sx n="88" d="100"/>
          <a:sy n="88" d="100"/>
        </p:scale>
        <p:origin x="918" y="96"/>
      </p:cViewPr>
      <p:guideLst>
        <p:guide orient="horz" pos="2160"/>
        <p:guide pos="52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alpha val="100000"/>
          </a:schemeClr>
        </a:solidFill>
        <a:effectLst/>
      </p:bgPr>
    </p:bg>
    <p:spTree>
      <p:nvGrpSpPr>
        <p:cNvPr id="1" name=""/>
        <p:cNvGrpSpPr/>
        <p:nvPr/>
      </p:nvGrpSpPr>
      <p:grpSpPr/>
      <p:pic>
        <p:nvPicPr>
          <p:cNvPr id="2050" name="图片 2049" descr="2副本"/>
          <p:cNvPicPr>
            <a:picLocks noChangeAspect="1"/>
          </p:cNvPicPr>
          <p:nvPr/>
        </p:nvPicPr>
        <p:blipFill>
          <a:blip r:embed="rId2"/>
          <a:stretch>
            <a:fillRect/>
          </a:stretch>
        </p:blipFill>
        <p:spPr>
          <a:xfrm>
            <a:off x="0" y="0"/>
            <a:ext cx="9144000" cy="6858000"/>
          </a:xfrm>
          <a:prstGeom prst="rect">
            <a:avLst/>
          </a:prstGeom>
          <a:noFill/>
          <a:ln w="9525">
            <a:noFill/>
            <a:miter/>
          </a:ln>
        </p:spPr>
      </p:pic>
      <p:sp>
        <p:nvSpPr>
          <p:cNvPr id="2051" name="标题 2050"/>
          <p:cNvSpPr>
            <a:spLocks noGrp="1"/>
          </p:cNvSpPr>
          <p:nvPr>
            <p:ph type="ctrTitle"/>
          </p:nvPr>
        </p:nvSpPr>
        <p:spPr>
          <a:xfrm>
            <a:off x="685800" y="2130425"/>
            <a:ext cx="7772400" cy="1470025"/>
          </a:xfrm>
          <a:prstGeom prst="rect">
            <a:avLst/>
          </a:prstGeom>
          <a:noFill/>
          <a:ln w="9525">
            <a:noFill/>
            <a:miter/>
          </a:ln>
        </p:spPr>
        <p:txBody>
          <a:bodyPr anchor="ctr"/>
          <a:lstStyle>
            <a:lvl1pPr lvl="0">
              <a:defRPr kern="1200"/>
            </a:lvl1pPr>
          </a:lstStyle>
          <a:p>
            <a:pPr lvl="0"/>
            <a:r>
              <a:rPr lang="zh-CN" altLang="en-US"/>
              <a:t>单击此处编辑母版标题样式</a:t>
            </a:r>
            <a:endParaRPr lang="zh-CN" altLang="en-US"/>
          </a:p>
        </p:txBody>
      </p:sp>
      <p:sp>
        <p:nvSpPr>
          <p:cNvPr id="2052" name="副标题 2051"/>
          <p:cNvSpPr>
            <a:spLocks noGrp="1"/>
          </p:cNvSpPr>
          <p:nvPr>
            <p:ph type="subTitle" idx="1"/>
          </p:nvPr>
        </p:nvSpPr>
        <p:spPr>
          <a:xfrm>
            <a:off x="1371600" y="3886200"/>
            <a:ext cx="6400800" cy="1752600"/>
          </a:xfrm>
          <a:prstGeom prst="rect">
            <a:avLst/>
          </a:prstGeom>
          <a:noFill/>
          <a:ln w="9525">
            <a:noFill/>
            <a:miter/>
          </a:ln>
        </p:spPr>
        <p:txBody>
          <a:bodyPr anchor="t"/>
          <a:lstStyle>
            <a:lvl1pPr marL="0" lvl="0" indent="0" algn="l">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a:r>
              <a:rPr lang="zh-CN" altLang="en-US"/>
              <a:t>单击此处编辑母版副标题样式</a:t>
            </a:r>
            <a:endParaRPr lang="zh-CN" altLang="en-US"/>
          </a:p>
        </p:txBody>
      </p:sp>
      <p:sp>
        <p:nvSpPr>
          <p:cNvPr id="2053" name="日期占位符 2052"/>
          <p:cNvSpPr>
            <a:spLocks noGrp="1"/>
          </p:cNvSpPr>
          <p:nvPr>
            <p:ph type="dt" sz="half" idx="2"/>
          </p:nvPr>
        </p:nvSpPr>
        <p:spPr>
          <a:xfrm>
            <a:off x="457200" y="6245225"/>
            <a:ext cx="2133600" cy="476250"/>
          </a:xfrm>
          <a:prstGeom prst="rect">
            <a:avLst/>
          </a:prstGeom>
          <a:noFill/>
          <a:ln w="9525">
            <a:noFill/>
            <a:miter/>
          </a:ln>
        </p:spPr>
        <p:txBody>
          <a:bodyPr anchor="t"/>
          <a:p>
            <a:endParaRPr lang="zh-CN" altLang="en-US" dirty="0"/>
          </a:p>
        </p:txBody>
      </p:sp>
      <p:sp>
        <p:nvSpPr>
          <p:cNvPr id="2054" name="页脚占位符 2053"/>
          <p:cNvSpPr>
            <a:spLocks noGrp="1"/>
          </p:cNvSpPr>
          <p:nvPr>
            <p:ph type="ftr" sz="quarter" idx="3"/>
          </p:nvPr>
        </p:nvSpPr>
        <p:spPr>
          <a:xfrm>
            <a:off x="3124200" y="6245225"/>
            <a:ext cx="2895600" cy="476250"/>
          </a:xfrm>
          <a:prstGeom prst="rect">
            <a:avLst/>
          </a:prstGeom>
          <a:noFill/>
          <a:ln w="9525">
            <a:noFill/>
            <a:miter/>
          </a:ln>
        </p:spPr>
        <p:txBody>
          <a:bodyPr anchor="t"/>
          <a:p>
            <a:endParaRPr lang="zh-CN" altLang="en-US" dirty="0"/>
          </a:p>
        </p:txBody>
      </p:sp>
      <p:sp>
        <p:nvSpPr>
          <p:cNvPr id="2055" name="灯片编号占位符 2054"/>
          <p:cNvSpPr>
            <a:spLocks noGrp="1"/>
          </p:cNvSpPr>
          <p:nvPr>
            <p:ph type="sldNum" sz="quarter" idx="4"/>
          </p:nvPr>
        </p:nvSpPr>
        <p:spPr>
          <a:xfrm>
            <a:off x="6553200" y="6245225"/>
            <a:ext cx="2133600" cy="476250"/>
          </a:xfrm>
          <a:prstGeom prst="rect">
            <a:avLst/>
          </a:prstGeom>
          <a:noFill/>
          <a:ln w="9525">
            <a:noFill/>
            <a:miter/>
          </a:ln>
        </p:spPr>
        <p:txBody>
          <a:bodyPr anchor="t"/>
          <a:p>
            <a:fld id="{9A0DB2DC-4C9A-4742-B13C-FB6460FD3503}" type="slidenum">
              <a:rPr lang="zh-CN"/>
            </a:fld>
            <a:endParaRPr lang="zh-CN"/>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06400"/>
            <a:ext cx="2057400" cy="57213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06400"/>
            <a:ext cx="6052930" cy="57213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52EEE0CC-3638-4F4A-9C98-BE97961DBD24}" type="datetimeFigureOut">
              <a:rPr lang="zh-CN" altLang="en-US"/>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9D41DC22-96CA-4535-B6F6-D051893B881B}" type="slidenum">
              <a:rPr lang="zh-CN" altLang="en-US"/>
            </a:fld>
            <a:endParaRPr lang="zh-CN" altLang="en-US"/>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7" name="标题 1"/>
          <p:cNvSpPr>
            <a:spLocks noGrp="1"/>
          </p:cNvSpPr>
          <p:nvPr>
            <p:ph type="title"/>
          </p:nvPr>
        </p:nvSpPr>
        <p:spPr>
          <a:xfrm>
            <a:off x="0" y="3078286"/>
            <a:ext cx="9144000" cy="566738"/>
          </a:xfrm>
          <a:prstGeom prst="rect">
            <a:avLst/>
          </a:prstGeom>
        </p:spPr>
        <p:txBody>
          <a:bodyPr anchor="b"/>
          <a:lstStyle>
            <a:lvl1pPr algn="ctr">
              <a:defRPr sz="4000" b="1">
                <a:solidFill>
                  <a:schemeClr val="tx1"/>
                </a:solidFill>
              </a:defRPr>
            </a:lvl1pPr>
          </a:lstStyle>
          <a:p>
            <a:r>
              <a:rPr lang="zh-CN" altLang="en-US" smtClean="0"/>
              <a:t>单击此处编辑母版标题样式</a:t>
            </a:r>
            <a:endParaRPr lang="zh-CN" alt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412875"/>
            <a:ext cx="4032504" cy="4714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412875"/>
            <a:ext cx="4032504" cy="4714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0CCB2824-0940-41DE-88B8-4BE58EB1F117}" type="datetimeFigureOut">
              <a:rPr lang="zh-CN" altLang="en-US"/>
            </a:fld>
            <a:endParaRPr lang="zh-CN" altLang="en-US"/>
          </a:p>
        </p:txBody>
      </p:sp>
      <p:sp>
        <p:nvSpPr>
          <p:cNvPr id="3" name="页脚占位符 2"/>
          <p:cNvSpPr>
            <a:spLocks noGrp="1"/>
          </p:cNvSpPr>
          <p:nvPr>
            <p:ph type="ftr" sz="quarter" idx="11"/>
          </p:nvPr>
        </p:nvSpPr>
        <p:spPr/>
        <p:txBody>
          <a:bodyPr/>
          <a:lstStyle/>
          <a:p>
            <a:pPr lvl="0"/>
            <a:endParaRPr lang="zh-CN"/>
          </a:p>
        </p:txBody>
      </p:sp>
      <p:sp>
        <p:nvSpPr>
          <p:cNvPr id="4" name="灯片编号占位符 3"/>
          <p:cNvSpPr>
            <a:spLocks noGrp="1"/>
          </p:cNvSpPr>
          <p:nvPr>
            <p:ph type="sldNum" sz="quarter" idx="12"/>
          </p:nvPr>
        </p:nvSpPr>
        <p:spPr/>
        <p:txBody>
          <a:bodyPr/>
          <a:lstStyle/>
          <a:p>
            <a:pPr>
              <a:defRPr/>
            </a:pPr>
            <a:fld id="{D005C15E-2595-4E0B-BB86-EE8BF1B28374}" type="slidenum">
              <a:rPr lang="zh-CN" altLang="en-US"/>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fld id="{39B22C42-7695-40B1-8403-BF80393CDB01}" type="datetimeFigureOut">
              <a:rPr lang="zh-CN" altLang="en-US"/>
            </a:fld>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7EA5276A-390C-4DFE-8576-6A85E317E850}" type="slidenum">
              <a:rPr lang="zh-CN" altLang="en-US"/>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pic>
        <p:nvPicPr>
          <p:cNvPr id="1026" name="图片 1025" descr="2-2副本"/>
          <p:cNvPicPr>
            <a:picLocks noChangeAspect="1"/>
          </p:cNvPicPr>
          <p:nvPr/>
        </p:nvPicPr>
        <p:blipFill>
          <a:blip r:embed="rId13"/>
          <a:stretch>
            <a:fillRect/>
          </a:stretch>
        </p:blipFill>
        <p:spPr>
          <a:xfrm>
            <a:off x="0" y="0"/>
            <a:ext cx="9144000" cy="6858000"/>
          </a:xfrm>
          <a:prstGeom prst="rect">
            <a:avLst/>
          </a:prstGeom>
          <a:noFill/>
          <a:ln w="9525">
            <a:noFill/>
            <a:miter/>
          </a:ln>
        </p:spPr>
      </p:pic>
      <p:sp>
        <p:nvSpPr>
          <p:cNvPr id="1027" name="标题 1026"/>
          <p:cNvSpPr>
            <a:spLocks noGrp="1"/>
          </p:cNvSpPr>
          <p:nvPr>
            <p:ph type="title"/>
          </p:nvPr>
        </p:nvSpPr>
        <p:spPr>
          <a:xfrm>
            <a:off x="457200" y="406400"/>
            <a:ext cx="8229600" cy="863600"/>
          </a:xfrm>
          <a:prstGeom prst="rect">
            <a:avLst/>
          </a:prstGeom>
          <a:noFill/>
          <a:ln w="9525">
            <a:noFill/>
            <a:miter/>
          </a:ln>
        </p:spPr>
        <p:txBody>
          <a:bodyPr anchor="ctr"/>
          <a:p>
            <a:pPr lvl="0"/>
            <a:r>
              <a:rPr lang="zh-CN" altLang="en-US"/>
              <a:t>单击此处编辑母版标题样式</a:t>
            </a:r>
            <a:endParaRPr lang="zh-CN" altLang="en-US"/>
          </a:p>
        </p:txBody>
      </p:sp>
      <p:sp>
        <p:nvSpPr>
          <p:cNvPr id="1028" name="文本占位符 1027"/>
          <p:cNvSpPr>
            <a:spLocks noGrp="1"/>
          </p:cNvSpPr>
          <p:nvPr>
            <p:ph type="body" idx="1"/>
          </p:nvPr>
        </p:nvSpPr>
        <p:spPr>
          <a:xfrm>
            <a:off x="457200" y="1412875"/>
            <a:ext cx="8229600" cy="4714875"/>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9" name="日期占位符 1028"/>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a:endParaRPr lang="zh-CN" altLang="en-US"/>
          </a:p>
        </p:txBody>
      </p:sp>
      <p:sp>
        <p:nvSpPr>
          <p:cNvPr id="1030" name="页脚占位符 1029"/>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a:endParaRPr lang="zh-CN"/>
          </a:p>
        </p:txBody>
      </p:sp>
      <p:sp>
        <p:nvSpPr>
          <p:cNvPr id="1031" name="灯片编号占位符 1030"/>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a:fld id="{9A0DB2DC-4C9A-4742-B13C-FB6460FD3503}" type="slidenum">
              <a:rPr lang="zh-CN"/>
            </a:fld>
            <a:endParaRPr 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l" defTabSz="914400" eaLnBrk="1" fontAlgn="base" latinLnBrk="0" hangingPunct="1">
        <a:lnSpc>
          <a:spcPct val="100000"/>
        </a:lnSpc>
        <a:spcBef>
          <a:spcPct val="0"/>
        </a:spcBef>
        <a:spcAft>
          <a:spcPct val="0"/>
        </a:spcAft>
        <a:buClr>
          <a:srgbClr val="000000"/>
        </a:buClr>
        <a:buNone/>
        <a:defRPr sz="36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 Target="slide11.xml"/><Relationship Id="rId1" Type="http://schemas.openxmlformats.org/officeDocument/2006/relationships/slide" Target="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 Target="slide11.xml"/><Relationship Id="rId1" Type="http://schemas.openxmlformats.org/officeDocument/2006/relationships/slide" Target="slide10.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 Target="slide11.xml"/><Relationship Id="rId1" Type="http://schemas.openxmlformats.org/officeDocument/2006/relationships/slide" Target="slide10.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6.xml"/><Relationship Id="rId1" Type="http://schemas.openxmlformats.org/officeDocument/2006/relationships/slide" Target="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6.xml"/><Relationship Id="rId1" Type="http://schemas.openxmlformats.org/officeDocument/2006/relationships/slide" Target="slide13.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6.xml"/><Relationship Id="rId1" Type="http://schemas.openxmlformats.org/officeDocument/2006/relationships/slide" Target="slide13.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6.xml"/><Relationship Id="rId1" Type="http://schemas.openxmlformats.org/officeDocument/2006/relationships/slide" Target="slide13.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6.xml"/><Relationship Id="rId1" Type="http://schemas.openxmlformats.org/officeDocument/2006/relationships/slide" Target="slide13.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6.xml"/><Relationship Id="rId1" Type="http://schemas.openxmlformats.org/officeDocument/2006/relationships/slide" Target="slide13.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6.xml"/><Relationship Id="rId1" Type="http://schemas.openxmlformats.org/officeDocument/2006/relationships/slide" Target="slide13.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 Target="slide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6.xml"/><Relationship Id="rId1" Type="http://schemas.openxmlformats.org/officeDocument/2006/relationships/slide" Target="slide13.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6.xml"/><Relationship Id="rId1" Type="http://schemas.openxmlformats.org/officeDocument/2006/relationships/slide" Target="slide13.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 Target="slide2.xml"/></Relationships>
</file>

<file path=ppt/slides/_rels/slide4.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slideLayout" Target="../slideLayouts/slideLayout12.xml"/><Relationship Id="rId5" Type="http://schemas.openxmlformats.org/officeDocument/2006/relationships/image" Target="../media/image3.emf"/><Relationship Id="rId4" Type="http://schemas.openxmlformats.org/officeDocument/2006/relationships/package" Target="../embeddings/Document1.docx"/><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 Target="slide2.xml"/></Relationships>
</file>

<file path=ppt/slides/_rels/slide5.xml.rels><?xml version="1.0" encoding="UTF-8" standalone="yes"?>
<Relationships xmlns="http://schemas.openxmlformats.org/package/2006/relationships"><Relationship Id="rId7" Type="http://schemas.openxmlformats.org/officeDocument/2006/relationships/vmlDrawing" Target="../drawings/vmlDrawing2.vml"/><Relationship Id="rId6" Type="http://schemas.openxmlformats.org/officeDocument/2006/relationships/slideLayout" Target="../slideLayouts/slideLayout12.xml"/><Relationship Id="rId5" Type="http://schemas.openxmlformats.org/officeDocument/2006/relationships/image" Target="../media/image4.emf"/><Relationship Id="rId4" Type="http://schemas.openxmlformats.org/officeDocument/2006/relationships/package" Target="../embeddings/Document2.docx"/><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 Target="slide2.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 Target="slid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7" Type="http://schemas.openxmlformats.org/officeDocument/2006/relationships/vmlDrawing" Target="../drawings/vmlDrawing3.vml"/><Relationship Id="rId6" Type="http://schemas.openxmlformats.org/officeDocument/2006/relationships/slideLayout" Target="../slideLayouts/slideLayout2.xml"/><Relationship Id="rId5" Type="http://schemas.openxmlformats.org/officeDocument/2006/relationships/image" Target="../media/image5.emf"/><Relationship Id="rId4" Type="http://schemas.openxmlformats.org/officeDocument/2006/relationships/package" Target="../embeddings/Document3.docx"/><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 Target="slide2.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第三章　通讯</a:t>
            </a:r>
            <a:r>
              <a:rPr lang="en-US" altLang="zh-CN" dirty="0"/>
              <a:t>:</a:t>
            </a:r>
            <a:r>
              <a:rPr lang="zh-CN" altLang="zh-CN" dirty="0"/>
              <a:t>讲述新闻故事</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走近文本</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文本导读</a:t>
            </a:r>
            <a:endParaRPr lang="zh-CN" altLang="en-US" sz="1400" dirty="0"/>
          </a:p>
        </p:txBody>
      </p:sp>
      <p:sp>
        <p:nvSpPr>
          <p:cNvPr id="4" name="矩形 3"/>
          <p:cNvSpPr>
            <a:spLocks noChangeAspect="1"/>
          </p:cNvSpPr>
          <p:nvPr/>
        </p:nvSpPr>
        <p:spPr>
          <a:xfrm>
            <a:off x="508000" y="1700492"/>
            <a:ext cx="8128000" cy="3711016"/>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宋体" pitchFamily="2" charset="-122"/>
                <a:cs typeface="Times New Roman" pitchFamily="18" charset="0"/>
              </a:rPr>
              <a:t>《彭德怀印象》是美国记者斯诺写的一篇人物报道。中国共产党以及其领导下的军队</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在当时并不为世人尤其是西方民众所知。对这些读者来讲</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中国共产党人很神秘甚至带有很强的传奇色彩。斯诺从遥远的大洋彼岸来到中国</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采访中国共产党领导人</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可以说这篇报道的新闻性是非常显著的。作为人物通讯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首先</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要反映时代精神</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其次</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要反映人物精神。作者通过记叙描写其中的代表人物</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彭德怀</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来反映中国共产党人的优秀品质和革命精神</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反映中华民族的觉醒、追求和奋斗</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这篇通讯的主题意义是深远的、极具影响力的。</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走近文本</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文本导读</a:t>
            </a:r>
            <a:endParaRPr lang="zh-CN" altLang="en-US" sz="1400" dirty="0"/>
          </a:p>
        </p:txBody>
      </p:sp>
      <p:sp>
        <p:nvSpPr>
          <p:cNvPr id="4" name="矩形 3"/>
          <p:cNvSpPr>
            <a:spLocks noChangeAspect="1"/>
          </p:cNvSpPr>
          <p:nvPr/>
        </p:nvSpPr>
        <p:spPr>
          <a:xfrm>
            <a:off x="495484" y="1196752"/>
            <a:ext cx="8128000" cy="4967514"/>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itchFamily="18" charset="0"/>
                <a:ea typeface="宋体" pitchFamily="2" charset="-122"/>
                <a:cs typeface="Times New Roman" pitchFamily="18" charset="0"/>
              </a:rPr>
              <a:t>   1</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阅读课文</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你能总结一下人物通讯的特点吗</a:t>
            </a:r>
            <a:r>
              <a:rPr lang="en-US"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itchFamily="34" charset="0"/>
                <a:ea typeface="黑体" pitchFamily="49" charset="-122"/>
                <a:cs typeface="Times New Roman" pitchFamily="18" charset="0"/>
              </a:rPr>
              <a:t>提示</a:t>
            </a:r>
            <a:r>
              <a:rPr lang="zh-CN" altLang="zh-CN" sz="2200" dirty="0">
                <a:solidFill>
                  <a:srgbClr val="000000"/>
                </a:solidFill>
                <a:latin typeface="Times New Roman" pitchFamily="18" charset="0"/>
                <a:ea typeface="楷体" panose="02010609060101010101" pitchFamily="49" charset="-122"/>
                <a:cs typeface="Times New Roman" pitchFamily="18" charset="0"/>
              </a:rPr>
              <a:t>人物通讯就是以人物为中心报道对象</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通过一个人物或一组人物新近的行动来反映时代特点和社会面貌的一种通讯形式。它以人物新近的行动为新闻</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重在表现人物的品质、性格和精神面貌</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通过个别显示一般</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通过平凡突出伟大</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达到揭示时代特征</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感染并且教育读者的目的</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a:t>
            </a:r>
            <a:endParaRPr lang="en-US" altLang="zh-CN" sz="2200" dirty="0" smtClean="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itchFamily="18" charset="0"/>
                <a:ea typeface="宋体" pitchFamily="2" charset="-122"/>
                <a:cs typeface="Times New Roman" pitchFamily="18" charset="0"/>
              </a:rPr>
              <a:t>2</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人物通讯报道的对象通常是哪些人物</a:t>
            </a:r>
            <a:r>
              <a:rPr lang="en-US"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itchFamily="34" charset="0"/>
                <a:ea typeface="黑体" pitchFamily="49" charset="-122"/>
                <a:cs typeface="Times New Roman" pitchFamily="18" charset="0"/>
              </a:rPr>
              <a:t>提示</a:t>
            </a:r>
            <a:r>
              <a:rPr lang="zh-CN" altLang="zh-CN" sz="2200" dirty="0">
                <a:solidFill>
                  <a:srgbClr val="000000"/>
                </a:solidFill>
                <a:latin typeface="Times New Roman" pitchFamily="18" charset="0"/>
                <a:ea typeface="楷体" panose="02010609060101010101" pitchFamily="49" charset="-122"/>
                <a:cs typeface="Times New Roman" pitchFamily="18" charset="0"/>
              </a:rPr>
              <a:t>人物通讯中的人物要具有新闻性</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从实际报道的情况来看</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这些能够进入通讯中充当主角的人</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大致有这样几类</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第一</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各行各业的英雄模范人物</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第二</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人们普遍关注的社会名流</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第三</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在平凡的生活和工作中体现了某种人生价值</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或者为人民做出了突出贡献的普通人</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第四</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某些对社会有警示作用的反面人物</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走近文本</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文本导读</a:t>
            </a:r>
            <a:endParaRPr lang="zh-CN" altLang="en-US" sz="1400" dirty="0"/>
          </a:p>
        </p:txBody>
      </p:sp>
      <p:sp>
        <p:nvSpPr>
          <p:cNvPr id="4" name="矩形 3"/>
          <p:cNvSpPr>
            <a:spLocks noChangeAspect="1"/>
          </p:cNvSpPr>
          <p:nvPr/>
        </p:nvSpPr>
        <p:spPr>
          <a:xfrm>
            <a:off x="508000" y="2716154"/>
            <a:ext cx="8128000" cy="1679691"/>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3</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查阅相关材料</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了解一下人物通讯的分类情况</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说说本课属于哪一类。</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itchFamily="34" charset="0"/>
                <a:ea typeface="黑体" pitchFamily="49" charset="-122"/>
                <a:cs typeface="Times New Roman" pitchFamily="18" charset="0"/>
              </a:rPr>
              <a:t>提示</a:t>
            </a:r>
            <a:r>
              <a:rPr lang="zh-CN" altLang="zh-CN" sz="2200" dirty="0">
                <a:solidFill>
                  <a:srgbClr val="000000"/>
                </a:solidFill>
                <a:latin typeface="Times New Roman" pitchFamily="18" charset="0"/>
                <a:ea typeface="楷体" panose="02010609060101010101" pitchFamily="49" charset="-122"/>
                <a:cs typeface="Times New Roman" pitchFamily="18" charset="0"/>
              </a:rPr>
              <a:t>根据基本结构形态的不同</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人物通讯可分为传记式、特写式、群像式三种类型。本课属于传记式人物通讯。</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5597" y="889316"/>
            <a:ext cx="8528496" cy="5780044"/>
          </a:xfrm>
          <a:prstGeom prst="rect">
            <a:avLst/>
          </a:prstGeom>
        </p:spPr>
        <p:txBody>
          <a:bodyPr wrap="square">
            <a:spAutoFit/>
          </a:bodyPr>
          <a:lstStyle/>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1</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人物通讯描写人物</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要抓住人物的个性来写。本文为我们呈现了一个怎样的彭德怀</a:t>
            </a:r>
            <a:r>
              <a:rPr lang="en-US"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参考答案</a:t>
            </a:r>
            <a:r>
              <a:rPr lang="en-US" altLang="zh-CN" sz="2200" dirty="0">
                <a:solidFill>
                  <a:srgbClr val="FF0000"/>
                </a:solidFill>
                <a:latin typeface="Arial" pitchFamily="34" charset="0"/>
                <a:ea typeface="黑体" pitchFamily="49"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彭德怀在中国共产党领导人中</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可以说是个性比较突出的一个。他为人忠诚、直率</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生活朴实、节俭</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工作勤勉、热情</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待人平易、和气</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还具有极强的幽默感。作者围绕他的这些性格特征和精神气质</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通过各种事例</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一一作了展示。如彭德怀有一件</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个人衣服</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那是长征途中击落敌机后用缴获的降落伞做的背心。这是他唯一私有的不是公家配发的东西。作者描写他为了这件战利品</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孩子气地感到很得意</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天真、爽直的性格形象地展现在读者面前。又如他常常和几个</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红小鬼</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坐在一起</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认真和他们交流</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看演出时脱下自己的棉衣</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披在身边的小号手身上</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充分表现了他平等、民主的精神和关心、热爱下属的优良品质。彭德怀上街不带警卫</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司令部门口只有一个哨兵</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国民党空投传单悬赏捉拿他</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他却命令将传单保存起来</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用背面印红军的宣传品。这些事例体现了他乐观、豁达、勇敢的精神品质。</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4">
                  <a:lumMod val="20000"/>
                  <a:lumOff val="80000"/>
                </a:schemeClr>
              </a:solidFill>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39552" y="2132856"/>
            <a:ext cx="8128000" cy="2085956"/>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2</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优秀的人物通讯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大多善于捕捉细节来表现人物的思想性格。</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大鼻子</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这一细节描写表现了彭德怀怎样的个性</a:t>
            </a:r>
            <a:r>
              <a:rPr lang="en-US"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参考答案</a:t>
            </a:r>
            <a:r>
              <a:rPr lang="en-US" altLang="zh-CN" sz="2200" dirty="0">
                <a:solidFill>
                  <a:srgbClr val="FF0000"/>
                </a:solidFill>
                <a:latin typeface="Arial" pitchFamily="34" charset="0"/>
                <a:ea typeface="黑体" pitchFamily="49"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他被少先队员关于帝国主义大鼻子的回答逗得哈哈大笑</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开玩笑叫作者大鼻子</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风趣地回答作者关于大鼻子漫画的疑问</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表现了他平易近人、活泼风趣的性格特点</a:t>
            </a:r>
            <a:r>
              <a:rPr lang="zh-CN" altLang="zh-CN" sz="2200" dirty="0" smtClean="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497360"/>
            <a:ext cx="8128000" cy="4117281"/>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3</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本文的表现手法非常令人称道</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请从背景材料、事例材料的剪裁、叙述手法的变化、细节描写的运用等角度来谈谈你的认识。</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参考答案</a:t>
            </a:r>
            <a:r>
              <a:rPr lang="en-US" altLang="zh-CN" sz="2200" dirty="0">
                <a:solidFill>
                  <a:srgbClr val="FF0000"/>
                </a:solidFill>
                <a:latin typeface="Arial" pitchFamily="34" charset="0"/>
                <a:ea typeface="黑体" pitchFamily="49"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其一</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叙述详略得当。通讯围绕对彭德怀的印象这一主要内容来写</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所以浓墨重彩放在人物刻画上</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详写人物典型事例</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而人物的历史背景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则放在开头简明扼要地加以介绍</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让读者有一个大致的了解</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以方便他们理解人物的个性思想。其二</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叙述充满变化。虽然叙述了很多事例</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但是叙述手法并不一样</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有顺叙</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有倒叙</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有插叙</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避免了呆板单调。其三</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抓住细节刻画人物。如彭德怀和大家比赛冲上山顶</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像兔子一般蹿了出去</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在我们之前到达了山顶</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生动鲜明地表现了他活泼、敏捷、略带些孩子气的个性。</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5">
                  <a:lumMod val="20000"/>
                  <a:lumOff val="80000"/>
                </a:schemeClr>
              </a:solidFill>
            </a:endParaRPr>
          </a:p>
        </p:txBody>
      </p:sp>
      <p:sp>
        <p:nvSpPr>
          <p:cNvPr id="5" name="矩形 4"/>
          <p:cNvSpPr>
            <a:spLocks noChangeAspect="1"/>
          </p:cNvSpPr>
          <p:nvPr/>
        </p:nvSpPr>
        <p:spPr>
          <a:xfrm>
            <a:off x="508000" y="1294227"/>
            <a:ext cx="8128000" cy="4523546"/>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itchFamily="34" charset="0"/>
                <a:ea typeface="黑体" pitchFamily="49" charset="-122"/>
                <a:cs typeface="Times New Roman" pitchFamily="18" charset="0"/>
              </a:rPr>
              <a:t>拟写新闻导语</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1</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下面这则新闻缺少导语</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请将省略的导语补写出来。</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itchFamily="34" charset="0"/>
                <a:ea typeface="黑体" pitchFamily="49" charset="-122"/>
                <a:cs typeface="Times New Roman" pitchFamily="18" charset="0"/>
              </a:rPr>
              <a:t>新华网堪培拉</a:t>
            </a:r>
            <a:r>
              <a:rPr lang="en-US" altLang="zh-CN" sz="2200" dirty="0">
                <a:solidFill>
                  <a:srgbClr val="000000"/>
                </a:solidFill>
                <a:latin typeface="Times New Roman" pitchFamily="18" charset="0"/>
                <a:ea typeface="宋体" pitchFamily="2" charset="-122"/>
                <a:cs typeface="Times New Roman" pitchFamily="18" charset="0"/>
              </a:rPr>
              <a:t>2</a:t>
            </a:r>
            <a:r>
              <a:rPr lang="zh-CN" altLang="zh-CN" sz="2200" dirty="0">
                <a:solidFill>
                  <a:srgbClr val="000000"/>
                </a:solidFill>
                <a:latin typeface="Arial" pitchFamily="34" charset="0"/>
                <a:ea typeface="黑体" pitchFamily="49" charset="-122"/>
                <a:cs typeface="Times New Roman" pitchFamily="18" charset="0"/>
              </a:rPr>
              <a:t>月</a:t>
            </a:r>
            <a:r>
              <a:rPr lang="en-US" altLang="zh-CN" sz="2200" dirty="0">
                <a:solidFill>
                  <a:srgbClr val="000000"/>
                </a:solidFill>
                <a:latin typeface="Times New Roman" pitchFamily="18" charset="0"/>
                <a:ea typeface="宋体" pitchFamily="2" charset="-122"/>
                <a:cs typeface="Times New Roman" pitchFamily="18" charset="0"/>
              </a:rPr>
              <a:t>28</a:t>
            </a:r>
            <a:r>
              <a:rPr lang="zh-CN" altLang="zh-CN" sz="2200" dirty="0">
                <a:solidFill>
                  <a:srgbClr val="000000"/>
                </a:solidFill>
                <a:latin typeface="Arial" pitchFamily="34" charset="0"/>
                <a:ea typeface="黑体" pitchFamily="49" charset="-122"/>
                <a:cs typeface="Times New Roman" pitchFamily="18" charset="0"/>
              </a:rPr>
              <a:t>日电</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记者曹扬</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　</a:t>
            </a:r>
            <a:r>
              <a:rPr lang="en-US" altLang="zh-CN" sz="2200" u="sng" dirty="0">
                <a:solidFill>
                  <a:srgbClr val="FF0000"/>
                </a:solidFill>
                <a:uFill>
                  <a:solidFill>
                    <a:srgbClr val="000000"/>
                  </a:solidFill>
                </a:uFill>
                <a:latin typeface="宋体" pitchFamily="2" charset="-122"/>
                <a:ea typeface="NEU-BZ-S92" panose="02020503000000020003" pitchFamily="18" charset="-122"/>
                <a:cs typeface="Times New Roman"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宋体" pitchFamily="2" charset="-122"/>
                <a:cs typeface="Times New Roman" pitchFamily="18" charset="0"/>
              </a:rPr>
              <a:t>澳大利亚联合新闻社援引澳大利亚联合海啸预警中心发言人海恩斯沃斯的话说</a:t>
            </a:r>
            <a:r>
              <a:rPr lang="en-US" altLang="zh-CN" sz="2200" dirty="0">
                <a:solidFill>
                  <a:srgbClr val="000000"/>
                </a:solidFill>
                <a:latin typeface="Times New Roman" pitchFamily="18" charset="0"/>
                <a:ea typeface="宋体" pitchFamily="2" charset="-122"/>
                <a:cs typeface="Times New Roman" pitchFamily="18" charset="0"/>
              </a:rPr>
              <a:t>,27</a:t>
            </a:r>
            <a:r>
              <a:rPr lang="zh-CN" altLang="zh-CN" sz="2200" dirty="0">
                <a:solidFill>
                  <a:srgbClr val="000000"/>
                </a:solidFill>
                <a:latin typeface="Times New Roman" pitchFamily="18" charset="0"/>
                <a:ea typeface="宋体" pitchFamily="2" charset="-122"/>
                <a:cs typeface="Times New Roman" pitchFamily="18" charset="0"/>
              </a:rPr>
              <a:t>日凌晨智利发生的里氏</a:t>
            </a:r>
            <a:r>
              <a:rPr lang="en-US" altLang="zh-CN" sz="2200" dirty="0">
                <a:solidFill>
                  <a:srgbClr val="000000"/>
                </a:solidFill>
                <a:latin typeface="Times New Roman" pitchFamily="18" charset="0"/>
                <a:ea typeface="宋体" pitchFamily="2" charset="-122"/>
                <a:cs typeface="Times New Roman" pitchFamily="18" charset="0"/>
              </a:rPr>
              <a:t>8.8</a:t>
            </a:r>
            <a:r>
              <a:rPr lang="zh-CN" altLang="zh-CN" sz="2200" dirty="0">
                <a:solidFill>
                  <a:srgbClr val="000000"/>
                </a:solidFill>
                <a:latin typeface="Times New Roman" pitchFamily="18" charset="0"/>
                <a:ea typeface="宋体" pitchFamily="2" charset="-122"/>
                <a:cs typeface="Times New Roman" pitchFamily="18" charset="0"/>
              </a:rPr>
              <a:t>级强烈地震引发了海啸</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澳大利亚东南部海岸一些地区已经监测到海啸</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预计海啸将继续向东北方向移动并影响新南威尔士州和昆士兰州。所有在海滩逗留者和出海船只上的人员接到警报后应立即撤离和返回。</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宋体" pitchFamily="2" charset="-122"/>
                <a:cs typeface="Times New Roman" pitchFamily="18" charset="0"/>
              </a:rPr>
              <a:t>27</a:t>
            </a:r>
            <a:r>
              <a:rPr lang="zh-CN" altLang="zh-CN" sz="2200" dirty="0">
                <a:solidFill>
                  <a:srgbClr val="000000"/>
                </a:solidFill>
                <a:latin typeface="Times New Roman" pitchFamily="18" charset="0"/>
                <a:ea typeface="宋体" pitchFamily="2" charset="-122"/>
                <a:cs typeface="Times New Roman" pitchFamily="18" charset="0"/>
              </a:rPr>
              <a:t>日晚</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该中心发布的预警范围包括新南威尔士州、昆士兰州、诺福克岛和豪勋爵岛</a:t>
            </a:r>
            <a:r>
              <a:rPr lang="en-US" altLang="zh-CN" sz="2200" dirty="0">
                <a:solidFill>
                  <a:srgbClr val="000000"/>
                </a:solidFill>
                <a:latin typeface="Times New Roman" pitchFamily="18" charset="0"/>
                <a:ea typeface="宋体" pitchFamily="2" charset="-122"/>
                <a:cs typeface="Times New Roman" pitchFamily="18" charset="0"/>
              </a:rPr>
              <a:t>,28</a:t>
            </a:r>
            <a:r>
              <a:rPr lang="zh-CN" altLang="zh-CN" sz="2200" dirty="0">
                <a:solidFill>
                  <a:srgbClr val="000000"/>
                </a:solidFill>
                <a:latin typeface="Times New Roman" pitchFamily="18" charset="0"/>
                <a:ea typeface="宋体" pitchFamily="2" charset="-122"/>
                <a:cs typeface="Times New Roman" pitchFamily="18" charset="0"/>
              </a:rPr>
              <a:t>日晨</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则将海啸预警范围扩大至塔斯马尼亚州和维多利亚州。</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5">
                  <a:lumMod val="20000"/>
                  <a:lumOff val="80000"/>
                </a:schemeClr>
              </a:solidFill>
            </a:endParaRPr>
          </a:p>
        </p:txBody>
      </p:sp>
      <p:sp>
        <p:nvSpPr>
          <p:cNvPr id="4" name="矩形 3"/>
          <p:cNvSpPr>
            <a:spLocks noChangeAspect="1"/>
          </p:cNvSpPr>
          <p:nvPr/>
        </p:nvSpPr>
        <p:spPr>
          <a:xfrm>
            <a:off x="508000" y="2716154"/>
            <a:ext cx="8128000" cy="167969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思维提示</a:t>
            </a:r>
            <a:r>
              <a:rPr lang="en-US" altLang="zh-CN" sz="2200" dirty="0">
                <a:solidFill>
                  <a:srgbClr val="FF0000"/>
                </a:solidFill>
                <a:latin typeface="Arial" pitchFamily="34" charset="0"/>
                <a:ea typeface="黑体" pitchFamily="49"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新闻导语反映新闻最核心的事实和意义</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通读新闻内容</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抓住新闻的要素</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即时间、地点、人物、事件进行概括。</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参考答案</a:t>
            </a:r>
            <a:r>
              <a:rPr lang="en-US" altLang="zh-CN" sz="2200" dirty="0">
                <a:solidFill>
                  <a:srgbClr val="FF0000"/>
                </a:solidFill>
                <a:latin typeface="Arial" pitchFamily="34" charset="0"/>
                <a:ea typeface="黑体" pitchFamily="49"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澳大利亚联合海啸预警中心</a:t>
            </a:r>
            <a:r>
              <a:rPr lang="en-US" altLang="zh-CN" sz="2200" dirty="0">
                <a:solidFill>
                  <a:srgbClr val="000000"/>
                </a:solidFill>
                <a:latin typeface="Times New Roman" pitchFamily="18" charset="0"/>
                <a:ea typeface="宋体" pitchFamily="2" charset="-122"/>
                <a:cs typeface="Times New Roman" pitchFamily="18" charset="0"/>
              </a:rPr>
              <a:t>28</a:t>
            </a:r>
            <a:r>
              <a:rPr lang="zh-CN" altLang="zh-CN" sz="2200" dirty="0">
                <a:solidFill>
                  <a:srgbClr val="000000"/>
                </a:solidFill>
                <a:latin typeface="Times New Roman" pitchFamily="18" charset="0"/>
                <a:ea typeface="宋体" pitchFamily="2" charset="-122"/>
                <a:cs typeface="Times New Roman" pitchFamily="18" charset="0"/>
              </a:rPr>
              <a:t>日晨发出警报称</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由智利地震引发的海啸已经抵达澳大利亚</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所有人员应远离海水和海滩。</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405745" y="927019"/>
            <a:ext cx="8312472" cy="5742341"/>
          </a:xfrm>
          <a:prstGeom prst="rect">
            <a:avLst/>
          </a:prstGeom>
        </p:spPr>
        <p:txBody>
          <a:bodyPr wrap="square">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2</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给下面新闻拟写导语。不超过</a:t>
            </a:r>
            <a:r>
              <a:rPr lang="en-US" altLang="zh-CN" sz="2200" dirty="0">
                <a:solidFill>
                  <a:srgbClr val="000000"/>
                </a:solidFill>
                <a:latin typeface="Times New Roman" pitchFamily="18" charset="0"/>
                <a:ea typeface="宋体" pitchFamily="2" charset="-122"/>
                <a:cs typeface="Times New Roman" pitchFamily="18" charset="0"/>
              </a:rPr>
              <a:t>70</a:t>
            </a:r>
            <a:r>
              <a:rPr lang="zh-CN" altLang="zh-CN" sz="2200" dirty="0">
                <a:solidFill>
                  <a:srgbClr val="000000"/>
                </a:solidFill>
                <a:latin typeface="Times New Roman" pitchFamily="18" charset="0"/>
                <a:ea typeface="宋体" pitchFamily="2" charset="-122"/>
                <a:cs typeface="Times New Roman" pitchFamily="18" charset="0"/>
              </a:rPr>
              <a:t>字。</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algn="ct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itchFamily="34" charset="0"/>
                <a:ea typeface="黑体" pitchFamily="49" charset="-122"/>
                <a:cs typeface="Times New Roman" pitchFamily="18" charset="0"/>
              </a:rPr>
              <a:t>中国军舰出征索骥</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导语</a:t>
            </a:r>
            <a:r>
              <a:rPr lang="en-US" altLang="zh-CN" sz="2200" dirty="0">
                <a:solidFill>
                  <a:srgbClr val="000000"/>
                </a:solidFill>
                <a:latin typeface="Times New Roman" pitchFamily="18" charset="0"/>
                <a:ea typeface="宋体" pitchFamily="2" charset="-122"/>
                <a:cs typeface="Times New Roman" pitchFamily="18" charset="0"/>
              </a:rPr>
              <a:t>)</a:t>
            </a:r>
            <a:r>
              <a:rPr lang="en-US" altLang="zh-CN" sz="2200" u="sng" dirty="0">
                <a:solidFill>
                  <a:srgbClr val="FF0000"/>
                </a:solidFill>
                <a:uFill>
                  <a:solidFill>
                    <a:srgbClr val="000000"/>
                  </a:solidFill>
                </a:uFill>
                <a:latin typeface="宋体" pitchFamily="2" charset="-122"/>
                <a:ea typeface="NEU-BZ-S92" panose="02020503000000020003" pitchFamily="18" charset="-122"/>
                <a:cs typeface="Times New Roman" pitchFamily="18" charset="0"/>
              </a:rPr>
              <a:t> </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宋体" pitchFamily="2" charset="-122"/>
                <a:cs typeface="Times New Roman" pitchFamily="18" charset="0"/>
              </a:rPr>
              <a:t>中国海军护航舰艇编队的主要任务是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保护中国航经亚丁湾、索马里海域的船舶、人员的安全</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保护世界粮食计划署等国际组织运送人道主义物资船舶的安全。</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宋体" pitchFamily="2" charset="-122"/>
                <a:cs typeface="Times New Roman" pitchFamily="18" charset="0"/>
              </a:rPr>
              <a:t>中国海军舰艇编队由南海舰队</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武汉</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号、</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海口</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号导弹驱逐舰和</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微山湖</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号综合补给舰组成</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将于</a:t>
            </a:r>
            <a:r>
              <a:rPr lang="en-US" altLang="zh-CN" sz="2200" dirty="0">
                <a:solidFill>
                  <a:srgbClr val="000000"/>
                </a:solidFill>
                <a:latin typeface="Times New Roman" pitchFamily="18" charset="0"/>
                <a:ea typeface="宋体" pitchFamily="2" charset="-122"/>
                <a:cs typeface="Times New Roman" pitchFamily="18" charset="0"/>
              </a:rPr>
              <a:t>2008</a:t>
            </a:r>
            <a:r>
              <a:rPr lang="zh-CN" altLang="zh-CN" sz="2200" dirty="0">
                <a:solidFill>
                  <a:srgbClr val="000000"/>
                </a:solidFill>
                <a:latin typeface="Times New Roman" pitchFamily="18" charset="0"/>
                <a:ea typeface="宋体" pitchFamily="2" charset="-122"/>
                <a:cs typeface="Times New Roman" pitchFamily="18" charset="0"/>
              </a:rPr>
              <a:t>年</a:t>
            </a:r>
            <a:r>
              <a:rPr lang="en-US" altLang="zh-CN" sz="2200" dirty="0">
                <a:solidFill>
                  <a:srgbClr val="000000"/>
                </a:solidFill>
                <a:latin typeface="Times New Roman" pitchFamily="18" charset="0"/>
                <a:ea typeface="宋体" pitchFamily="2" charset="-122"/>
                <a:cs typeface="Times New Roman" pitchFamily="18" charset="0"/>
              </a:rPr>
              <a:t>12</a:t>
            </a:r>
            <a:r>
              <a:rPr lang="zh-CN" altLang="zh-CN" sz="2200" dirty="0">
                <a:solidFill>
                  <a:srgbClr val="000000"/>
                </a:solidFill>
                <a:latin typeface="Times New Roman" pitchFamily="18" charset="0"/>
                <a:ea typeface="宋体" pitchFamily="2" charset="-122"/>
                <a:cs typeface="Times New Roman" pitchFamily="18" charset="0"/>
              </a:rPr>
              <a:t>月</a:t>
            </a:r>
            <a:r>
              <a:rPr lang="en-US" altLang="zh-CN" sz="2200" dirty="0">
                <a:solidFill>
                  <a:srgbClr val="000000"/>
                </a:solidFill>
                <a:latin typeface="Times New Roman" pitchFamily="18" charset="0"/>
                <a:ea typeface="宋体" pitchFamily="2" charset="-122"/>
                <a:cs typeface="Times New Roman" pitchFamily="18" charset="0"/>
              </a:rPr>
              <a:t>26</a:t>
            </a:r>
            <a:r>
              <a:rPr lang="zh-CN" altLang="zh-CN" sz="2200" dirty="0">
                <a:solidFill>
                  <a:srgbClr val="000000"/>
                </a:solidFill>
                <a:latin typeface="Times New Roman" pitchFamily="18" charset="0"/>
                <a:ea typeface="宋体" pitchFamily="2" charset="-122"/>
                <a:cs typeface="Times New Roman" pitchFamily="18" charset="0"/>
              </a:rPr>
              <a:t>日赴亚丁湾、索马里海域执行护航任务。这是中国政府按照联合国安理会有关决议和相关国际法承担的国际义务。护航行动对维护国际海上通道畅通和亚丁湾、索马里海域的安全具有重要意义。</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思维提示</a:t>
            </a:r>
            <a:r>
              <a:rPr lang="en-US" altLang="zh-CN" sz="2200" dirty="0">
                <a:solidFill>
                  <a:srgbClr val="FF0000"/>
                </a:solidFill>
                <a:latin typeface="Arial" pitchFamily="34" charset="0"/>
                <a:ea typeface="黑体" pitchFamily="49"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导语要求用最简洁的语言概括新闻事实</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要能涵盖全部重要信息。第一段谈的是中国舰队去索马里执行护航任务</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第二段谈的是舰队组成情况</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因此都要在导语中有所体现。</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5">
                  <a:lumMod val="20000"/>
                  <a:lumOff val="80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5">
                  <a:lumMod val="20000"/>
                  <a:lumOff val="80000"/>
                </a:schemeClr>
              </a:solidFill>
            </a:endParaRPr>
          </a:p>
        </p:txBody>
      </p:sp>
      <p:sp>
        <p:nvSpPr>
          <p:cNvPr id="4" name="矩形 3"/>
          <p:cNvSpPr>
            <a:spLocks noChangeAspect="1"/>
          </p:cNvSpPr>
          <p:nvPr/>
        </p:nvSpPr>
        <p:spPr>
          <a:xfrm>
            <a:off x="508000" y="1497360"/>
            <a:ext cx="8128000" cy="411728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参考答案</a:t>
            </a:r>
            <a:r>
              <a:rPr lang="en-US" altLang="zh-CN" sz="2200" dirty="0">
                <a:solidFill>
                  <a:srgbClr val="FF0000"/>
                </a:solidFill>
                <a:latin typeface="Arial" pitchFamily="34" charset="0"/>
                <a:ea typeface="黑体" pitchFamily="49"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中国海军舰艇编队将赴索马里海域执行护航任务。该编队由</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武汉</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海口</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号导弹驱逐舰和</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微山湖</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号综合补给舰组成。</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itchFamily="34" charset="0"/>
                <a:ea typeface="黑体" pitchFamily="49" charset="-122"/>
                <a:cs typeface="Times New Roman" pitchFamily="18" charset="0"/>
              </a:rPr>
              <a:t>规律点拨</a:t>
            </a:r>
            <a:r>
              <a:rPr lang="zh-CN" altLang="zh-CN" sz="2200" dirty="0">
                <a:solidFill>
                  <a:srgbClr val="000000"/>
                </a:solidFill>
                <a:latin typeface="Times New Roman" pitchFamily="18" charset="0"/>
                <a:ea typeface="楷体" panose="02010609060101010101" pitchFamily="49" charset="-122"/>
                <a:cs typeface="Times New Roman" pitchFamily="18" charset="0"/>
              </a:rPr>
              <a:t>导语的要求</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一是要抓住事情的核心</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二是要能吸引读者看下去。要做到第一条</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必须具备训练有素的分析能力</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要做到第二条</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则要有写作技巧。</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导语写作中的思维过程</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通常是以作者的自问自答开始的</a:t>
            </a:r>
            <a:r>
              <a:rPr lang="en-US"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宋体" pitchFamily="2" charset="-122"/>
                <a:cs typeface="Times New Roman" pitchFamily="18" charset="0"/>
              </a:rPr>
              <a:t>(1)</a:t>
            </a:r>
            <a:r>
              <a:rPr lang="zh-CN" altLang="zh-CN" sz="2200" dirty="0">
                <a:solidFill>
                  <a:srgbClr val="000000"/>
                </a:solidFill>
                <a:latin typeface="Times New Roman" pitchFamily="18" charset="0"/>
                <a:ea typeface="楷体" panose="02010609060101010101" pitchFamily="49" charset="-122"/>
                <a:cs typeface="Times New Roman" pitchFamily="18" charset="0"/>
              </a:rPr>
              <a:t>什么事情是已经发生的事件中最重要的</a:t>
            </a:r>
            <a:r>
              <a:rPr lang="en-US"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宋体" pitchFamily="2" charset="-122"/>
                <a:cs typeface="Times New Roman" pitchFamily="18" charset="0"/>
              </a:rPr>
              <a:t>(2)</a:t>
            </a:r>
            <a:r>
              <a:rPr lang="zh-CN" altLang="zh-CN" sz="2200" dirty="0">
                <a:solidFill>
                  <a:srgbClr val="000000"/>
                </a:solidFill>
                <a:latin typeface="Times New Roman" pitchFamily="18" charset="0"/>
                <a:ea typeface="楷体" panose="02010609060101010101" pitchFamily="49" charset="-122"/>
                <a:cs typeface="Times New Roman" pitchFamily="18" charset="0"/>
              </a:rPr>
              <a:t>什么人参加进去了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谁干的或谁讲的</a:t>
            </a:r>
            <a:r>
              <a:rPr lang="en-US"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宋体" pitchFamily="2" charset="-122"/>
                <a:cs typeface="Times New Roman" pitchFamily="18" charset="0"/>
              </a:rPr>
              <a:t>(3)</a:t>
            </a:r>
            <a:r>
              <a:rPr lang="zh-CN" altLang="zh-CN" sz="2200" dirty="0">
                <a:solidFill>
                  <a:srgbClr val="000000"/>
                </a:solidFill>
                <a:latin typeface="Times New Roman" pitchFamily="18" charset="0"/>
                <a:ea typeface="楷体" panose="02010609060101010101" pitchFamily="49" charset="-122"/>
                <a:cs typeface="Times New Roman" pitchFamily="18" charset="0"/>
              </a:rPr>
              <a:t>是用直接型导语</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还是用延缓型导语</a:t>
            </a:r>
            <a:r>
              <a:rPr lang="en-US"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宋体" pitchFamily="2" charset="-122"/>
                <a:cs typeface="Times New Roman" pitchFamily="18" charset="0"/>
              </a:rPr>
              <a:t>(4)</a:t>
            </a:r>
            <a:r>
              <a:rPr lang="zh-CN" altLang="zh-CN" sz="2200" dirty="0">
                <a:solidFill>
                  <a:srgbClr val="000000"/>
                </a:solidFill>
                <a:latin typeface="Times New Roman" pitchFamily="18" charset="0"/>
                <a:ea typeface="楷体" panose="02010609060101010101" pitchFamily="49" charset="-122"/>
                <a:cs typeface="Times New Roman" pitchFamily="18" charset="0"/>
              </a:rPr>
              <a:t>有没有什么吸引人的词汇或生动形象的短语要写进导语中</a:t>
            </a:r>
            <a:r>
              <a:rPr lang="en-US"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rId1"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本章总览</a:t>
            </a:r>
            <a:endParaRPr lang="zh-CN" altLang="en-US" sz="1400" dirty="0"/>
          </a:p>
        </p:txBody>
      </p:sp>
      <p:sp>
        <p:nvSpPr>
          <p:cNvPr id="4" name="矩形 3">
            <a:hlinkClick r:id="rId2"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知识盘点</a:t>
            </a:r>
            <a:endParaRPr lang="zh-CN" altLang="en-US" sz="1400" dirty="0"/>
          </a:p>
        </p:txBody>
      </p:sp>
      <p:sp>
        <p:nvSpPr>
          <p:cNvPr id="5" name="矩形 4">
            <a:hlinkClick r:id="rId3" action="ppaction://hlinksldjump"/>
          </p:cNvPr>
          <p:cNvSpPr/>
          <p:nvPr/>
        </p:nvSpPr>
        <p:spPr>
          <a:xfrm>
            <a:off x="2876466"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时政辣评</a:t>
            </a:r>
            <a:endParaRPr lang="zh-CN" altLang="en-US" sz="1400" dirty="0"/>
          </a:p>
        </p:txBody>
      </p:sp>
      <p:sp>
        <p:nvSpPr>
          <p:cNvPr id="2" name="矩形 1"/>
          <p:cNvSpPr>
            <a:spLocks noChangeAspect="1"/>
          </p:cNvSpPr>
          <p:nvPr/>
        </p:nvSpPr>
        <p:spPr>
          <a:xfrm>
            <a:off x="508000" y="1497360"/>
            <a:ext cx="8128000" cy="4117281"/>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宋体" pitchFamily="2" charset="-122"/>
                <a:cs typeface="Times New Roman" pitchFamily="18" charset="0"/>
              </a:rPr>
              <a:t>通讯是以叙述、描写为主</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兼用议论、抒情的表达方式</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及时具体地报道现实生活中的典型人物、事件、工作经验、地方风貌等的一种新闻体裁。通讯和我们以往学过的写人记事类文章在叙述事件、描写人物上是相同的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但是通讯作为新闻体裁的一种</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新闻性是它的基础</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虽然它会运用一些文学笔法</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但它毕竟不同于散文、小说。通讯和消息也有较大的区别</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在学习的过程中要悉心体会。本章的前三课主要按通讯的不同种类编排</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人物、事件和工作通讯三类</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重点学习通讯的特点和形式</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第四课选取广播通讯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也称连续报道</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在了解通讯的基本知识的基础上</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拓宽视野</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了解不同媒介中通讯体裁的不同形式和风格。</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5">
                  <a:lumMod val="20000"/>
                  <a:lumOff val="80000"/>
                </a:schemeClr>
              </a:solidFill>
            </a:endParaRPr>
          </a:p>
        </p:txBody>
      </p:sp>
      <p:sp>
        <p:nvSpPr>
          <p:cNvPr id="4" name="矩形 3"/>
          <p:cNvSpPr>
            <a:spLocks noChangeAspect="1"/>
          </p:cNvSpPr>
          <p:nvPr/>
        </p:nvSpPr>
        <p:spPr>
          <a:xfrm>
            <a:off x="413183" y="980728"/>
            <a:ext cx="8128000" cy="5373779"/>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itchFamily="18" charset="0"/>
                <a:cs typeface="Times New Roman" pitchFamily="18" charset="0"/>
              </a:rPr>
              <a:t> </a:t>
            </a:r>
            <a:r>
              <a:rPr lang="en-US" altLang="zh-CN" sz="2200" dirty="0">
                <a:solidFill>
                  <a:srgbClr val="000000"/>
                </a:solidFill>
                <a:latin typeface="NEU-BZ-S92" panose="02020503000000020003" pitchFamily="18" charset="-122"/>
                <a:ea typeface="Times New Roman" pitchFamily="18" charset="0"/>
                <a:cs typeface="Times New Roman" pitchFamily="18" charset="0"/>
              </a:rPr>
              <a:t>(5)</a:t>
            </a:r>
            <a:r>
              <a:rPr lang="zh-CN" altLang="zh-CN" sz="2200" dirty="0">
                <a:solidFill>
                  <a:srgbClr val="000000"/>
                </a:solidFill>
                <a:latin typeface="Times New Roman" pitchFamily="18" charset="0"/>
                <a:ea typeface="楷体" panose="02010609060101010101" pitchFamily="49" charset="-122"/>
                <a:cs typeface="Times New Roman" pitchFamily="18" charset="0"/>
              </a:rPr>
              <a:t>主题是什么</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什么样的动词能最有效地吸引读者</a:t>
            </a:r>
            <a:r>
              <a:rPr lang="en-US"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以上五个问题中</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第三个问题涉及导语的类型。那么</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导语有哪些类型呢</a:t>
            </a:r>
            <a:r>
              <a:rPr lang="en-US"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一类是直接型导语</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直接写出事实的核心的导语。多是陈述性的像速记一样地反映事实。</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另一类是延缓型导语</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多用于</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消息。即所报道的不是正在发展中的、变化中的或突发性的事件。它通常用来设置一种现场或创造某种气氛。多是解释性、说明性的。</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导语的形式主要有</a:t>
            </a:r>
            <a:r>
              <a:rPr lang="en-US"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宋体" pitchFamily="2" charset="-122"/>
                <a:cs typeface="Times New Roman" pitchFamily="18" charset="0"/>
              </a:rPr>
              <a:t>(1)</a:t>
            </a:r>
            <a:r>
              <a:rPr lang="zh-CN" altLang="zh-CN" sz="2200" dirty="0">
                <a:solidFill>
                  <a:srgbClr val="000000"/>
                </a:solidFill>
                <a:latin typeface="Times New Roman" pitchFamily="18" charset="0"/>
                <a:ea typeface="楷体" panose="02010609060101010101" pitchFamily="49" charset="-122"/>
                <a:cs typeface="Times New Roman" pitchFamily="18" charset="0"/>
              </a:rPr>
              <a:t>叙述式。用摘录或综合的方法</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把消息中最新鲜、最主要的事实简明扼要地写出来。</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宋体" pitchFamily="2" charset="-122"/>
                <a:cs typeface="Times New Roman" pitchFamily="18" charset="0"/>
              </a:rPr>
              <a:t>(2)</a:t>
            </a:r>
            <a:r>
              <a:rPr lang="zh-CN" altLang="zh-CN" sz="2200" dirty="0">
                <a:solidFill>
                  <a:srgbClr val="000000"/>
                </a:solidFill>
                <a:latin typeface="Times New Roman" pitchFamily="18" charset="0"/>
                <a:ea typeface="楷体" panose="02010609060101010101" pitchFamily="49" charset="-122"/>
                <a:cs typeface="Times New Roman" pitchFamily="18" charset="0"/>
              </a:rPr>
              <a:t>描写式。对消息的主要事实或某一有意义的侧面作简洁朴素而又有特色的描写</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以酿成气氛</a:t>
            </a:r>
            <a:r>
              <a:rPr lang="zh-CN" altLang="zh-CN" sz="2200" dirty="0" smtClean="0">
                <a:solidFill>
                  <a:srgbClr val="000000"/>
                </a:solidFill>
                <a:latin typeface="Times New Roman" pitchFamily="18" charset="0"/>
                <a:ea typeface="楷体" panose="02010609060101010101" pitchFamily="49"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5">
                  <a:lumMod val="20000"/>
                  <a:lumOff val="80000"/>
                </a:schemeClr>
              </a:solidFill>
            </a:endParaRPr>
          </a:p>
        </p:txBody>
      </p:sp>
      <p:sp>
        <p:nvSpPr>
          <p:cNvPr id="5" name="矩形 4"/>
          <p:cNvSpPr>
            <a:spLocks noChangeAspect="1"/>
          </p:cNvSpPr>
          <p:nvPr/>
        </p:nvSpPr>
        <p:spPr>
          <a:xfrm>
            <a:off x="508000" y="2309890"/>
            <a:ext cx="8128000" cy="249222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宋体" pitchFamily="2" charset="-122"/>
                <a:cs typeface="Times New Roman" pitchFamily="18" charset="0"/>
              </a:rPr>
              <a:t>(3)</a:t>
            </a:r>
            <a:r>
              <a:rPr lang="zh-CN" altLang="zh-CN" sz="2200" dirty="0">
                <a:solidFill>
                  <a:srgbClr val="000000"/>
                </a:solidFill>
                <a:latin typeface="Times New Roman" pitchFamily="18" charset="0"/>
                <a:ea typeface="楷体" panose="02010609060101010101" pitchFamily="49" charset="-122"/>
                <a:cs typeface="Times New Roman" pitchFamily="18" charset="0"/>
              </a:rPr>
              <a:t>提问式。先揭露矛盾</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鲜明地、尖锐地提出问题</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再作简要的回答</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引起读者的关注和思考。</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宋体" pitchFamily="2" charset="-122"/>
                <a:cs typeface="Times New Roman" pitchFamily="18" charset="0"/>
              </a:rPr>
              <a:t>(4)</a:t>
            </a:r>
            <a:r>
              <a:rPr lang="zh-CN" altLang="zh-CN" sz="2200" dirty="0">
                <a:solidFill>
                  <a:srgbClr val="000000"/>
                </a:solidFill>
                <a:latin typeface="Times New Roman" pitchFamily="18" charset="0"/>
                <a:ea typeface="楷体" panose="02010609060101010101" pitchFamily="49" charset="-122"/>
                <a:cs typeface="Times New Roman" pitchFamily="18" charset="0"/>
              </a:rPr>
              <a:t>结论式。把结论写在开头</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提示报道某一事物的意义或目的或总结。</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宋体" pitchFamily="2" charset="-122"/>
                <a:cs typeface="Times New Roman" pitchFamily="18" charset="0"/>
              </a:rPr>
              <a:t>(5)</a:t>
            </a:r>
            <a:r>
              <a:rPr lang="zh-CN" altLang="zh-CN" sz="2200" dirty="0">
                <a:solidFill>
                  <a:srgbClr val="000000"/>
                </a:solidFill>
                <a:latin typeface="Times New Roman" pitchFamily="18" charset="0"/>
                <a:ea typeface="楷体" panose="02010609060101010101" pitchFamily="49" charset="-122"/>
                <a:cs typeface="Times New Roman" pitchFamily="18" charset="0"/>
              </a:rPr>
              <a:t>号召式。提出号召</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给读者指出方向和奋斗目标。</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另外还有摘要式、评论式、综合式、解释式等。</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rId1"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本章总览</a:t>
            </a:r>
            <a:endParaRPr lang="zh-CN" altLang="en-US" sz="1400" dirty="0"/>
          </a:p>
        </p:txBody>
      </p:sp>
      <p:sp>
        <p:nvSpPr>
          <p:cNvPr id="4" name="矩形 3">
            <a:hlinkClick r:id="rId2"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知识盘点</a:t>
            </a:r>
            <a:endParaRPr lang="zh-CN" altLang="en-US" sz="1400" dirty="0"/>
          </a:p>
        </p:txBody>
      </p:sp>
      <p:sp>
        <p:nvSpPr>
          <p:cNvPr id="5" name="矩形 4">
            <a:hlinkClick r:id="rId3" action="ppaction://hlinksldjump"/>
          </p:cNvPr>
          <p:cNvSpPr/>
          <p:nvPr/>
        </p:nvSpPr>
        <p:spPr>
          <a:xfrm>
            <a:off x="2876466"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时政辣评</a:t>
            </a:r>
            <a:endParaRPr lang="zh-CN" altLang="en-US" sz="1400" dirty="0"/>
          </a:p>
        </p:txBody>
      </p:sp>
      <p:sp>
        <p:nvSpPr>
          <p:cNvPr id="2" name="矩形 1"/>
          <p:cNvSpPr>
            <a:spLocks noChangeAspect="1"/>
          </p:cNvSpPr>
          <p:nvPr/>
        </p:nvSpPr>
        <p:spPr>
          <a:xfrm>
            <a:off x="72008" y="980728"/>
            <a:ext cx="8964488" cy="5485541"/>
          </a:xfrm>
          <a:prstGeom prst="rect">
            <a:avLst/>
          </a:prstGeom>
        </p:spPr>
        <p:txBody>
          <a:bodyPr wrap="square">
            <a:spAutoFit/>
          </a:bodyPr>
          <a:lstStyle/>
          <a:p>
            <a:pPr defTabSz="-635">
              <a:lnSpc>
                <a:spcPct val="120000"/>
              </a:lnSpc>
              <a:spcAft>
                <a:spcPts val="0"/>
              </a:spcAft>
              <a:tabLst>
                <a:tab pos="1029335" algn="l"/>
                <a:tab pos="1850390" algn="l"/>
                <a:tab pos="2538095" algn="l"/>
                <a:tab pos="3221990" algn="l"/>
              </a:tabLst>
            </a:pPr>
            <a:r>
              <a:rPr lang="zh-CN" altLang="zh-CN" sz="2100" dirty="0">
                <a:solidFill>
                  <a:srgbClr val="000000"/>
                </a:solidFill>
                <a:latin typeface="Arial" pitchFamily="34" charset="0"/>
                <a:ea typeface="微软雅黑" pitchFamily="34" charset="-122"/>
                <a:cs typeface="Times New Roman" pitchFamily="18" charset="0"/>
              </a:rPr>
              <a:t>目标导航</a:t>
            </a:r>
            <a:endParaRPr lang="zh-CN" altLang="zh-CN" sz="2100" dirty="0">
              <a:solidFill>
                <a:srgbClr val="000000"/>
              </a:solidFill>
              <a:latin typeface="NEU-BZ-S92" panose="02020503000000020003" pitchFamily="18" charset="-122"/>
              <a:ea typeface="NEU-BZ-S92" panose="02020503000000020003" pitchFamily="18"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en-US" altLang="zh-CN" sz="2100" b="1" dirty="0">
                <a:solidFill>
                  <a:srgbClr val="000000"/>
                </a:solidFill>
                <a:latin typeface="Times New Roman" pitchFamily="18" charset="0"/>
                <a:ea typeface="宋体" pitchFamily="2" charset="-122"/>
                <a:cs typeface="Times New Roman" pitchFamily="18" charset="0"/>
              </a:rPr>
              <a:t>1</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了解通讯的特点、形式、社会功能以及与其他新闻文体的区别</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学会阅读通讯作品。</a:t>
            </a:r>
            <a:endParaRPr lang="zh-CN" altLang="zh-CN" sz="2100" dirty="0">
              <a:solidFill>
                <a:srgbClr val="000000"/>
              </a:solidFill>
              <a:latin typeface="NEU-BZ-S92" panose="02020503000000020003" pitchFamily="18" charset="-122"/>
              <a:ea typeface="NEU-BZ-S92" panose="02020503000000020003" pitchFamily="18"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en-US" altLang="zh-CN" sz="2100" b="1" dirty="0">
                <a:solidFill>
                  <a:srgbClr val="000000"/>
                </a:solidFill>
                <a:latin typeface="Times New Roman" pitchFamily="18" charset="0"/>
                <a:ea typeface="宋体" pitchFamily="2" charset="-122"/>
                <a:cs typeface="Times New Roman" pitchFamily="18" charset="0"/>
              </a:rPr>
              <a:t>2</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理解所选四篇通讯的主要内容</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把握通讯的主题。</a:t>
            </a:r>
            <a:endParaRPr lang="zh-CN" altLang="zh-CN" sz="2100" dirty="0">
              <a:solidFill>
                <a:srgbClr val="000000"/>
              </a:solidFill>
              <a:latin typeface="NEU-BZ-S92" panose="02020503000000020003" pitchFamily="18" charset="-122"/>
              <a:ea typeface="NEU-BZ-S92" panose="02020503000000020003" pitchFamily="18"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en-US" altLang="zh-CN" sz="2100" b="1" dirty="0">
                <a:solidFill>
                  <a:srgbClr val="000000"/>
                </a:solidFill>
                <a:latin typeface="Times New Roman" pitchFamily="18" charset="0"/>
                <a:ea typeface="宋体" pitchFamily="2" charset="-122"/>
                <a:cs typeface="Times New Roman" pitchFamily="18" charset="0"/>
              </a:rPr>
              <a:t>3</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培养自己细致观察和深入挖掘社会生活的新闻意识</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并运用所学的新闻知识撰写通讯。</a:t>
            </a:r>
            <a:endParaRPr lang="zh-CN" altLang="zh-CN" sz="2100" dirty="0">
              <a:solidFill>
                <a:srgbClr val="000000"/>
              </a:solidFill>
              <a:latin typeface="NEU-BZ-S92" panose="02020503000000020003" pitchFamily="18" charset="-122"/>
              <a:ea typeface="NEU-BZ-S92" panose="02020503000000020003" pitchFamily="18"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zh-CN" altLang="zh-CN" sz="2100" dirty="0">
                <a:solidFill>
                  <a:srgbClr val="000000"/>
                </a:solidFill>
                <a:latin typeface="Arial" pitchFamily="34" charset="0"/>
                <a:ea typeface="微软雅黑" pitchFamily="34" charset="-122"/>
                <a:cs typeface="Times New Roman" pitchFamily="18" charset="0"/>
              </a:rPr>
              <a:t>学法建议</a:t>
            </a:r>
            <a:endParaRPr lang="zh-CN" altLang="zh-CN" sz="2100" dirty="0">
              <a:solidFill>
                <a:srgbClr val="000000"/>
              </a:solidFill>
              <a:latin typeface="NEU-BZ-S92" panose="02020503000000020003" pitchFamily="18" charset="-122"/>
              <a:ea typeface="NEU-BZ-S92" panose="02020503000000020003" pitchFamily="18"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en-US" altLang="zh-CN" sz="2100" b="1" dirty="0">
                <a:solidFill>
                  <a:srgbClr val="000000"/>
                </a:solidFill>
                <a:latin typeface="Times New Roman" pitchFamily="18" charset="0"/>
                <a:ea typeface="宋体" pitchFamily="2" charset="-122"/>
                <a:cs typeface="Times New Roman" pitchFamily="18" charset="0"/>
              </a:rPr>
              <a:t>1</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采用比较的方法明确通讯与散文、小说等文学体裁的不同之处</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辨析通讯与消息的区别。</a:t>
            </a:r>
            <a:endParaRPr lang="zh-CN" altLang="zh-CN" sz="2100" dirty="0">
              <a:solidFill>
                <a:srgbClr val="000000"/>
              </a:solidFill>
              <a:latin typeface="NEU-BZ-S92" panose="02020503000000020003" pitchFamily="18" charset="-122"/>
              <a:ea typeface="NEU-BZ-S92" panose="02020503000000020003" pitchFamily="18"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en-US" altLang="zh-CN" sz="2100" b="1" dirty="0">
                <a:solidFill>
                  <a:srgbClr val="000000"/>
                </a:solidFill>
                <a:latin typeface="Times New Roman" pitchFamily="18" charset="0"/>
                <a:ea typeface="宋体" pitchFamily="2" charset="-122"/>
                <a:cs typeface="Times New Roman" pitchFamily="18" charset="0"/>
              </a:rPr>
              <a:t>2</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采用对比的方法辨析人物通讯、事件通讯、工作通讯、广播通讯等的差异。</a:t>
            </a:r>
            <a:endParaRPr lang="zh-CN" altLang="zh-CN" sz="2100" dirty="0">
              <a:solidFill>
                <a:srgbClr val="000000"/>
              </a:solidFill>
              <a:latin typeface="NEU-BZ-S92" panose="02020503000000020003" pitchFamily="18" charset="-122"/>
              <a:ea typeface="NEU-BZ-S92" panose="02020503000000020003" pitchFamily="18"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en-US" altLang="zh-CN" sz="2100" b="1" dirty="0">
                <a:solidFill>
                  <a:srgbClr val="000000"/>
                </a:solidFill>
                <a:latin typeface="Times New Roman" pitchFamily="18" charset="0"/>
                <a:ea typeface="宋体" pitchFamily="2" charset="-122"/>
                <a:cs typeface="Times New Roman" pitchFamily="18" charset="0"/>
              </a:rPr>
              <a:t>3</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通过把握通讯的情节</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摄取典型的细节</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体味人物的精神</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发掘事件的意义来把握一篇通讯的精髓。</a:t>
            </a:r>
            <a:endParaRPr lang="zh-CN" altLang="zh-CN" sz="2100" dirty="0">
              <a:solidFill>
                <a:srgbClr val="000000"/>
              </a:solidFill>
              <a:latin typeface="NEU-BZ-S92" panose="02020503000000020003" pitchFamily="18" charset="-122"/>
              <a:ea typeface="NEU-BZ-S92" panose="02020503000000020003" pitchFamily="18"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en-US" altLang="zh-CN" sz="2100" b="1" dirty="0">
                <a:solidFill>
                  <a:srgbClr val="000000"/>
                </a:solidFill>
                <a:latin typeface="Times New Roman" pitchFamily="18" charset="0"/>
                <a:ea typeface="宋体" pitchFamily="2" charset="-122"/>
                <a:cs typeface="Times New Roman" pitchFamily="18" charset="0"/>
              </a:rPr>
              <a:t>4</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学以致用</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从生活中搜集资料</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并能根据表达的需要和体裁的要求</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尝试写作通讯。</a:t>
            </a:r>
            <a:endParaRPr lang="zh-CN" altLang="zh-CN" sz="21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本章总览</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知识盘点</a:t>
            </a:r>
            <a:endParaRPr lang="zh-CN" altLang="en-US" sz="1400" dirty="0"/>
          </a:p>
        </p:txBody>
      </p:sp>
      <p:sp>
        <p:nvSpPr>
          <p:cNvPr id="4" name="矩形 3">
            <a:hlinkClick r:id="rId3" action="ppaction://hlinksldjump"/>
          </p:cNvPr>
          <p:cNvSpPr/>
          <p:nvPr/>
        </p:nvSpPr>
        <p:spPr>
          <a:xfrm>
            <a:off x="2876466"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时政辣评</a:t>
            </a:r>
            <a:endParaRPr lang="zh-CN" altLang="en-US" sz="1400" dirty="0"/>
          </a:p>
        </p:txBody>
      </p:sp>
      <p:graphicFrame>
        <p:nvGraphicFramePr>
          <p:cNvPr id="5" name="对象 4"/>
          <p:cNvGraphicFramePr>
            <a:graphicFrameLocks noChangeAspect="1"/>
          </p:cNvGraphicFramePr>
          <p:nvPr/>
        </p:nvGraphicFramePr>
        <p:xfrm>
          <a:off x="1475656" y="990802"/>
          <a:ext cx="6247563" cy="5715000"/>
        </p:xfrm>
        <a:graphic>
          <a:graphicData uri="http://schemas.openxmlformats.org/presentationml/2006/ole">
            <mc:AlternateContent xmlns:mc="http://schemas.openxmlformats.org/markup-compatibility/2006">
              <mc:Choice xmlns:v="urn:schemas-microsoft-com:vml" Requires="v">
                <p:oleObj spid="_x0000_s1031" name="Document" r:id="rId4" imgW="3956050" imgH="3620770" progId="Word.Document.12">
                  <p:embed/>
                </p:oleObj>
              </mc:Choice>
              <mc:Fallback>
                <p:oleObj name="Document" r:id="rId4" imgW="3956050" imgH="3620770" progId="Word.Document.12">
                  <p:embed/>
                  <p:pic>
                    <p:nvPicPr>
                      <p:cNvPr id="0" name="图片 1030"/>
                      <p:cNvPicPr/>
                      <p:nvPr/>
                    </p:nvPicPr>
                    <p:blipFill>
                      <a:blip r:embed="rId5"/>
                      <a:stretch>
                        <a:fillRect/>
                      </a:stretch>
                    </p:blipFill>
                    <p:spPr>
                      <a:xfrm>
                        <a:off x="1475656" y="990802"/>
                        <a:ext cx="6247563" cy="5715000"/>
                      </a:xfrm>
                      <a:prstGeom prst="rect">
                        <a:avLst/>
                      </a:prstGeom>
                    </p:spPr>
                  </p:pic>
                </p:oleObj>
              </mc:Fallback>
            </mc:AlternateContent>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本章总览</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知识盘点</a:t>
            </a:r>
            <a:endParaRPr lang="zh-CN" altLang="en-US" sz="1400" dirty="0"/>
          </a:p>
        </p:txBody>
      </p:sp>
      <p:sp>
        <p:nvSpPr>
          <p:cNvPr id="4" name="矩形 3">
            <a:hlinkClick r:id="rId3" action="ppaction://hlinksldjump"/>
          </p:cNvPr>
          <p:cNvSpPr/>
          <p:nvPr/>
        </p:nvSpPr>
        <p:spPr>
          <a:xfrm>
            <a:off x="2876466"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时政辣评</a:t>
            </a:r>
            <a:endParaRPr lang="zh-CN" altLang="en-US" sz="1400" dirty="0"/>
          </a:p>
        </p:txBody>
      </p:sp>
      <p:graphicFrame>
        <p:nvGraphicFramePr>
          <p:cNvPr id="5" name="对象 4"/>
          <p:cNvGraphicFramePr>
            <a:graphicFrameLocks noChangeAspect="1"/>
          </p:cNvGraphicFramePr>
          <p:nvPr/>
        </p:nvGraphicFramePr>
        <p:xfrm>
          <a:off x="508000" y="2140726"/>
          <a:ext cx="8128000" cy="2830549"/>
        </p:xfrm>
        <a:graphic>
          <a:graphicData uri="http://schemas.openxmlformats.org/presentationml/2006/ole">
            <mc:AlternateContent xmlns:mc="http://schemas.openxmlformats.org/markup-compatibility/2006">
              <mc:Choice xmlns:v="urn:schemas-microsoft-com:vml" Requires="v">
                <p:oleObj spid="_x0000_s2055" name="Document" r:id="rId4" imgW="3943985" imgH="1377950" progId="Word.Document.12">
                  <p:embed/>
                </p:oleObj>
              </mc:Choice>
              <mc:Fallback>
                <p:oleObj name="Document" r:id="rId4" imgW="3943985" imgH="1377950" progId="Word.Document.12">
                  <p:embed/>
                  <p:pic>
                    <p:nvPicPr>
                      <p:cNvPr id="0" name="图片 2054"/>
                      <p:cNvPicPr/>
                      <p:nvPr/>
                    </p:nvPicPr>
                    <p:blipFill>
                      <a:blip r:embed="rId5"/>
                      <a:stretch>
                        <a:fillRect/>
                      </a:stretch>
                    </p:blipFill>
                    <p:spPr>
                      <a:xfrm>
                        <a:off x="508000" y="2140726"/>
                        <a:ext cx="8128000" cy="2830549"/>
                      </a:xfrm>
                      <a:prstGeom prst="rect">
                        <a:avLst/>
                      </a:prstGeom>
                    </p:spPr>
                  </p:pic>
                </p:oleObj>
              </mc:Fallback>
            </mc:AlternateContent>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本章总览</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知识盘点</a:t>
            </a:r>
            <a:endParaRPr lang="zh-CN" altLang="en-US" sz="1400" dirty="0"/>
          </a:p>
        </p:txBody>
      </p:sp>
      <p:sp>
        <p:nvSpPr>
          <p:cNvPr id="4" name="矩形 3">
            <a:hlinkClick r:id="rId3" action="ppaction://hlinksldjump"/>
          </p:cNvPr>
          <p:cNvSpPr/>
          <p:nvPr/>
        </p:nvSpPr>
        <p:spPr>
          <a:xfrm>
            <a:off x="2876466"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时政辣评</a:t>
            </a:r>
            <a:endParaRPr lang="zh-CN" altLang="en-US" sz="1400" dirty="0"/>
          </a:p>
        </p:txBody>
      </p:sp>
      <p:sp>
        <p:nvSpPr>
          <p:cNvPr id="5" name="矩形 4"/>
          <p:cNvSpPr>
            <a:spLocks noChangeAspect="1"/>
          </p:cNvSpPr>
          <p:nvPr/>
        </p:nvSpPr>
        <p:spPr>
          <a:xfrm>
            <a:off x="251520" y="1003987"/>
            <a:ext cx="8636000" cy="5485541"/>
          </a:xfrm>
          <a:prstGeom prst="rect">
            <a:avLst/>
          </a:prstGeom>
        </p:spPr>
        <p:txBody>
          <a:bodyPr wrap="square">
            <a:spAutoFit/>
          </a:bodyPr>
          <a:lstStyle/>
          <a:p>
            <a:pPr defTabSz="-635">
              <a:lnSpc>
                <a:spcPct val="120000"/>
              </a:lnSpc>
              <a:spcAft>
                <a:spcPts val="0"/>
              </a:spcAft>
              <a:tabLst>
                <a:tab pos="1029335" algn="l"/>
                <a:tab pos="1850390" algn="l"/>
                <a:tab pos="2538095" algn="l"/>
                <a:tab pos="3221990" algn="l"/>
              </a:tabLst>
            </a:pPr>
            <a:r>
              <a:rPr lang="en-US" altLang="zh-CN" sz="2100" b="1" dirty="0">
                <a:solidFill>
                  <a:srgbClr val="000000"/>
                </a:solidFill>
                <a:latin typeface="Times New Roman" pitchFamily="18" charset="0"/>
                <a:ea typeface="宋体" pitchFamily="2" charset="-122"/>
                <a:cs typeface="Times New Roman" pitchFamily="18" charset="0"/>
              </a:rPr>
              <a:t>3</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Arial" pitchFamily="34" charset="0"/>
                <a:ea typeface="黑体" pitchFamily="49" charset="-122"/>
                <a:cs typeface="Times New Roman" pitchFamily="18" charset="0"/>
              </a:rPr>
              <a:t>通讯常采用的结构</a:t>
            </a:r>
            <a:endParaRPr lang="zh-CN" altLang="zh-CN" sz="21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文无定法</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通讯作品没有也不应该有一个固定的模式。但是</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任何事物</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都是按一定的方式组织起来的</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都存在于一定的时间、空间里。反映事物这种内部联系方式和时空存在方式的通讯结构</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也就大体分为三种类型</a:t>
            </a:r>
            <a:r>
              <a:rPr lang="en-US" altLang="zh-CN" sz="2100" dirty="0">
                <a:solidFill>
                  <a:srgbClr val="000000"/>
                </a:solidFill>
                <a:latin typeface="Times New Roman" pitchFamily="18" charset="0"/>
                <a:ea typeface="宋体" pitchFamily="2" charset="-122"/>
                <a:cs typeface="Times New Roman" pitchFamily="18" charset="0"/>
              </a:rPr>
              <a:t>:</a:t>
            </a:r>
            <a:endParaRPr lang="zh-CN" altLang="zh-CN" sz="21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100" dirty="0">
                <a:solidFill>
                  <a:srgbClr val="000000"/>
                </a:solidFill>
                <a:latin typeface="Times New Roman" pitchFamily="18" charset="0"/>
                <a:ea typeface="宋体" pitchFamily="2" charset="-122"/>
                <a:cs typeface="Times New Roman" pitchFamily="18" charset="0"/>
              </a:rPr>
              <a:t>(1)</a:t>
            </a:r>
            <a:r>
              <a:rPr lang="zh-CN" altLang="zh-CN" sz="2100" dirty="0">
                <a:solidFill>
                  <a:srgbClr val="000000"/>
                </a:solidFill>
                <a:latin typeface="Times New Roman" pitchFamily="18" charset="0"/>
                <a:ea typeface="宋体" pitchFamily="2" charset="-122"/>
                <a:cs typeface="Times New Roman" pitchFamily="18" charset="0"/>
              </a:rPr>
              <a:t>纵式结构</a:t>
            </a:r>
            <a:endParaRPr lang="zh-CN" altLang="zh-CN" sz="21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100" dirty="0">
                <a:solidFill>
                  <a:srgbClr val="000000"/>
                </a:solidFill>
                <a:latin typeface="Times New Roman" pitchFamily="18" charset="0"/>
                <a:ea typeface="宋体" pitchFamily="2" charset="-122"/>
                <a:cs typeface="Times New Roman" pitchFamily="18" charset="0"/>
              </a:rPr>
              <a:t>这种结构是按照新闻事实发生的时间顺序、记者对所报道的新闻事实的认识发展的顺序等来安排层次。</a:t>
            </a:r>
            <a:endParaRPr lang="zh-CN" altLang="zh-CN" sz="21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100" dirty="0">
                <a:solidFill>
                  <a:srgbClr val="000000"/>
                </a:solidFill>
                <a:latin typeface="Times New Roman" pitchFamily="18" charset="0"/>
                <a:ea typeface="宋体" pitchFamily="2" charset="-122"/>
                <a:cs typeface="Times New Roman" pitchFamily="18" charset="0"/>
              </a:rPr>
              <a:t>(2)</a:t>
            </a:r>
            <a:r>
              <a:rPr lang="zh-CN" altLang="zh-CN" sz="2100" dirty="0">
                <a:solidFill>
                  <a:srgbClr val="000000"/>
                </a:solidFill>
                <a:latin typeface="Times New Roman" pitchFamily="18" charset="0"/>
                <a:ea typeface="宋体" pitchFamily="2" charset="-122"/>
                <a:cs typeface="Times New Roman" pitchFamily="18" charset="0"/>
              </a:rPr>
              <a:t>横式结构</a:t>
            </a:r>
            <a:endParaRPr lang="zh-CN" altLang="zh-CN" sz="21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100" dirty="0">
                <a:solidFill>
                  <a:srgbClr val="000000"/>
                </a:solidFill>
                <a:latin typeface="Times New Roman" pitchFamily="18" charset="0"/>
                <a:ea typeface="宋体" pitchFamily="2" charset="-122"/>
                <a:cs typeface="Times New Roman" pitchFamily="18" charset="0"/>
              </a:rPr>
              <a:t>这种结构按照新闻事实的内在性质的区别和联系</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用多侧面拼接的形式来安排新闻素材</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类似于电影中的蒙太奇手法。</a:t>
            </a:r>
            <a:endParaRPr lang="zh-CN" altLang="zh-CN" sz="21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100" dirty="0">
                <a:solidFill>
                  <a:srgbClr val="000000"/>
                </a:solidFill>
                <a:latin typeface="Times New Roman" pitchFamily="18" charset="0"/>
                <a:ea typeface="宋体" pitchFamily="2" charset="-122"/>
                <a:cs typeface="Times New Roman" pitchFamily="18" charset="0"/>
              </a:rPr>
              <a:t>(3)</a:t>
            </a:r>
            <a:r>
              <a:rPr lang="zh-CN" altLang="zh-CN" sz="2100" dirty="0">
                <a:solidFill>
                  <a:srgbClr val="000000"/>
                </a:solidFill>
                <a:latin typeface="Times New Roman" pitchFamily="18" charset="0"/>
                <a:ea typeface="宋体" pitchFamily="2" charset="-122"/>
                <a:cs typeface="Times New Roman" pitchFamily="18" charset="0"/>
              </a:rPr>
              <a:t>层层递进式结构</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纵横式结构</a:t>
            </a:r>
            <a:r>
              <a:rPr lang="en-US" altLang="zh-CN" sz="2100" dirty="0">
                <a:solidFill>
                  <a:srgbClr val="000000"/>
                </a:solidFill>
                <a:latin typeface="Times New Roman" pitchFamily="18" charset="0"/>
                <a:ea typeface="宋体" pitchFamily="2" charset="-122"/>
                <a:cs typeface="Times New Roman" pitchFamily="18" charset="0"/>
              </a:rPr>
              <a:t>)</a:t>
            </a:r>
            <a:endParaRPr lang="zh-CN" altLang="zh-CN" sz="21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100" dirty="0">
                <a:solidFill>
                  <a:srgbClr val="000000"/>
                </a:solidFill>
                <a:latin typeface="Times New Roman" pitchFamily="18" charset="0"/>
                <a:ea typeface="宋体" pitchFamily="2" charset="-122"/>
                <a:cs typeface="Times New Roman" pitchFamily="18" charset="0"/>
              </a:rPr>
              <a:t>这种结构</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往往从现象入手</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渐进式地挖掘现象背后的原因</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环环相扣</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层层递进。这种结构适宜用来报道事件相对比较复杂、时间跨度大、空间跨度广的通讯。</a:t>
            </a:r>
            <a:endParaRPr lang="zh-CN" altLang="zh-CN" sz="21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a:t>
            </a:r>
            <a:r>
              <a:rPr lang="zh-CN" altLang="zh-CN" dirty="0"/>
              <a:t>彭德怀</a:t>
            </a:r>
            <a:r>
              <a:rPr lang="zh-CN" altLang="zh-CN" dirty="0" smtClean="0"/>
              <a:t>印象</a:t>
            </a:r>
            <a:endParaRPr lang="zh-CN"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本章总览</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知识盘点</a:t>
            </a:r>
            <a:endParaRPr lang="zh-CN" altLang="en-US" sz="1400" dirty="0"/>
          </a:p>
        </p:txBody>
      </p:sp>
      <p:sp>
        <p:nvSpPr>
          <p:cNvPr id="4" name="矩形 3">
            <a:hlinkClick r:id="rId3" action="ppaction://hlinksldjump"/>
          </p:cNvPr>
          <p:cNvSpPr/>
          <p:nvPr/>
        </p:nvSpPr>
        <p:spPr>
          <a:xfrm>
            <a:off x="2876466"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时政辣评</a:t>
            </a:r>
            <a:endParaRPr lang="zh-CN" altLang="en-US" sz="1400" dirty="0"/>
          </a:p>
        </p:txBody>
      </p:sp>
      <p:graphicFrame>
        <p:nvGraphicFramePr>
          <p:cNvPr id="5" name="对象 4"/>
          <p:cNvGraphicFramePr>
            <a:graphicFrameLocks noChangeAspect="1"/>
          </p:cNvGraphicFramePr>
          <p:nvPr/>
        </p:nvGraphicFramePr>
        <p:xfrm>
          <a:off x="323528" y="980728"/>
          <a:ext cx="8128000" cy="3670710"/>
        </p:xfrm>
        <a:graphic>
          <a:graphicData uri="http://schemas.openxmlformats.org/presentationml/2006/ole">
            <mc:AlternateContent xmlns:mc="http://schemas.openxmlformats.org/markup-compatibility/2006">
              <mc:Choice xmlns:v="urn:schemas-microsoft-com:vml" Requires="v">
                <p:oleObj spid="_x0000_s3079" name="Document" r:id="rId4" imgW="3846830" imgH="1737360" progId="Word.Document.12">
                  <p:embed/>
                </p:oleObj>
              </mc:Choice>
              <mc:Fallback>
                <p:oleObj name="Document" r:id="rId4" imgW="3846830" imgH="1737360" progId="Word.Document.12">
                  <p:embed/>
                  <p:pic>
                    <p:nvPicPr>
                      <p:cNvPr id="0" name="图片 3078"/>
                      <p:cNvPicPr/>
                      <p:nvPr/>
                    </p:nvPicPr>
                    <p:blipFill>
                      <a:blip r:embed="rId5"/>
                      <a:stretch>
                        <a:fillRect/>
                      </a:stretch>
                    </p:blipFill>
                    <p:spPr>
                      <a:xfrm>
                        <a:off x="323528" y="980728"/>
                        <a:ext cx="8128000" cy="3670710"/>
                      </a:xfrm>
                      <a:prstGeom prst="rect">
                        <a:avLst/>
                      </a:prstGeom>
                    </p:spPr>
                  </p:pic>
                </p:oleObj>
              </mc:Fallback>
            </mc:AlternateContent>
          </a:graphicData>
        </a:graphic>
      </p:graphicFrame>
      <p:sp>
        <p:nvSpPr>
          <p:cNvPr id="6" name="矩形 5"/>
          <p:cNvSpPr>
            <a:spLocks noChangeAspect="1"/>
          </p:cNvSpPr>
          <p:nvPr/>
        </p:nvSpPr>
        <p:spPr>
          <a:xfrm>
            <a:off x="683568" y="4365104"/>
            <a:ext cx="8128000" cy="2085956"/>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据新京报报道</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从</a:t>
            </a:r>
            <a:r>
              <a:rPr lang="en-US" altLang="zh-CN" sz="2200" dirty="0">
                <a:solidFill>
                  <a:srgbClr val="000000"/>
                </a:solidFill>
                <a:latin typeface="Times New Roman" pitchFamily="18" charset="0"/>
                <a:ea typeface="宋体" pitchFamily="2" charset="-122"/>
                <a:cs typeface="Times New Roman" pitchFamily="18" charset="0"/>
              </a:rPr>
              <a:t>2014</a:t>
            </a:r>
            <a:r>
              <a:rPr lang="zh-CN" altLang="zh-CN" sz="2200" dirty="0">
                <a:solidFill>
                  <a:srgbClr val="000000"/>
                </a:solidFill>
                <a:latin typeface="Times New Roman" pitchFamily="18" charset="0"/>
                <a:ea typeface="楷体" panose="02010609060101010101" pitchFamily="49" charset="-122"/>
                <a:cs typeface="Times New Roman" pitchFamily="18" charset="0"/>
              </a:rPr>
              <a:t>年夏天到今年</a:t>
            </a:r>
            <a:r>
              <a:rPr lang="en-US" altLang="zh-CN" sz="2200" dirty="0">
                <a:solidFill>
                  <a:srgbClr val="000000"/>
                </a:solidFill>
                <a:latin typeface="Times New Roman" pitchFamily="18" charset="0"/>
                <a:ea typeface="宋体" pitchFamily="2" charset="-122"/>
                <a:cs typeface="Times New Roman" pitchFamily="18" charset="0"/>
              </a:rPr>
              <a:t>8</a:t>
            </a:r>
            <a:r>
              <a:rPr lang="zh-CN" altLang="zh-CN" sz="2200" dirty="0">
                <a:solidFill>
                  <a:srgbClr val="000000"/>
                </a:solidFill>
                <a:latin typeface="Times New Roman" pitchFamily="18" charset="0"/>
                <a:ea typeface="楷体" panose="02010609060101010101" pitchFamily="49" charset="-122"/>
                <a:cs typeface="Times New Roman" pitchFamily="18" charset="0"/>
              </a:rPr>
              <a:t>月初</a:t>
            </a:r>
            <a:r>
              <a:rPr lang="en-US" altLang="zh-CN" sz="2200" dirty="0">
                <a:solidFill>
                  <a:srgbClr val="000000"/>
                </a:solidFill>
                <a:latin typeface="Times New Roman" pitchFamily="18" charset="0"/>
                <a:ea typeface="宋体" pitchFamily="2" charset="-122"/>
                <a:cs typeface="Times New Roman" pitchFamily="18" charset="0"/>
              </a:rPr>
              <a:t>,16</a:t>
            </a:r>
            <a:r>
              <a:rPr lang="zh-CN" altLang="zh-CN" sz="2200" dirty="0">
                <a:solidFill>
                  <a:srgbClr val="000000"/>
                </a:solidFill>
                <a:latin typeface="Times New Roman" pitchFamily="18" charset="0"/>
                <a:ea typeface="楷体" panose="02010609060101010101" pitchFamily="49" charset="-122"/>
                <a:cs typeface="Times New Roman" pitchFamily="18" charset="0"/>
              </a:rPr>
              <a:t>岁男孩付楠被家长三次强制送到位于临沂的网络成瘾戒治中心</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接受准军事化管理、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电击治疗</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。而早在</a:t>
            </a:r>
            <a:r>
              <a:rPr lang="en-US" altLang="zh-CN" sz="2200" dirty="0">
                <a:solidFill>
                  <a:srgbClr val="000000"/>
                </a:solidFill>
                <a:latin typeface="Times New Roman" pitchFamily="18" charset="0"/>
                <a:ea typeface="宋体" pitchFamily="2" charset="-122"/>
                <a:cs typeface="Times New Roman" pitchFamily="18" charset="0"/>
              </a:rPr>
              <a:t>2009</a:t>
            </a:r>
            <a:r>
              <a:rPr lang="zh-CN" altLang="zh-CN" sz="2200" dirty="0">
                <a:solidFill>
                  <a:srgbClr val="000000"/>
                </a:solidFill>
                <a:latin typeface="Times New Roman" pitchFamily="18" charset="0"/>
                <a:ea typeface="楷体" panose="02010609060101010101" pitchFamily="49" charset="-122"/>
                <a:cs typeface="Times New Roman" pitchFamily="18" charset="0"/>
              </a:rPr>
              <a:t>年</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电击治疗的问题就曾被密集曝光</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当年</a:t>
            </a:r>
            <a:r>
              <a:rPr lang="en-US" altLang="zh-CN" sz="2200" dirty="0">
                <a:solidFill>
                  <a:srgbClr val="000000"/>
                </a:solidFill>
                <a:latin typeface="Times New Roman" pitchFamily="18" charset="0"/>
                <a:ea typeface="宋体" pitchFamily="2" charset="-122"/>
                <a:cs typeface="Times New Roman" pitchFamily="18" charset="0"/>
              </a:rPr>
              <a:t>7</a:t>
            </a:r>
            <a:r>
              <a:rPr lang="zh-CN" altLang="zh-CN" sz="2200" dirty="0">
                <a:solidFill>
                  <a:srgbClr val="000000"/>
                </a:solidFill>
                <a:latin typeface="Times New Roman" pitchFamily="18" charset="0"/>
                <a:ea typeface="楷体" panose="02010609060101010101" pitchFamily="49" charset="-122"/>
                <a:cs typeface="Times New Roman" pitchFamily="18" charset="0"/>
              </a:rPr>
              <a:t>月</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卫生部致函山东省卫生厅叫停</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电击治疗</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。数据显示</a:t>
            </a:r>
            <a:r>
              <a:rPr lang="en-US" altLang="zh-CN" sz="2200" dirty="0">
                <a:solidFill>
                  <a:srgbClr val="000000"/>
                </a:solidFill>
                <a:latin typeface="Times New Roman" pitchFamily="18" charset="0"/>
                <a:ea typeface="宋体" pitchFamily="2" charset="-122"/>
                <a:cs typeface="Times New Roman" pitchFamily="18" charset="0"/>
              </a:rPr>
              <a:t>,2009</a:t>
            </a:r>
            <a:r>
              <a:rPr lang="zh-CN" altLang="zh-CN" sz="2200" dirty="0">
                <a:solidFill>
                  <a:srgbClr val="000000"/>
                </a:solidFill>
                <a:latin typeface="Times New Roman" pitchFamily="18" charset="0"/>
                <a:ea typeface="楷体" panose="02010609060101010101" pitchFamily="49" charset="-122"/>
                <a:cs typeface="Times New Roman" pitchFamily="18" charset="0"/>
              </a:rPr>
              <a:t>年后</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每年仍有数百名青少年被送到这里</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接受</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治疗</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本章总览</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知识盘点</a:t>
            </a:r>
            <a:endParaRPr lang="zh-CN" altLang="en-US" sz="1400" dirty="0"/>
          </a:p>
        </p:txBody>
      </p:sp>
      <p:sp>
        <p:nvSpPr>
          <p:cNvPr id="4" name="矩形 3">
            <a:hlinkClick r:id="rId3" action="ppaction://hlinksldjump"/>
          </p:cNvPr>
          <p:cNvSpPr/>
          <p:nvPr/>
        </p:nvSpPr>
        <p:spPr>
          <a:xfrm>
            <a:off x="2876466"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时政辣评</a:t>
            </a:r>
            <a:endParaRPr lang="zh-CN" altLang="en-US" sz="1400" dirty="0"/>
          </a:p>
        </p:txBody>
      </p:sp>
      <p:sp>
        <p:nvSpPr>
          <p:cNvPr id="5" name="矩形 4"/>
          <p:cNvSpPr>
            <a:spLocks noChangeAspect="1"/>
          </p:cNvSpPr>
          <p:nvPr/>
        </p:nvSpPr>
        <p:spPr>
          <a:xfrm>
            <a:off x="448997" y="1268760"/>
            <a:ext cx="8384480" cy="4967514"/>
          </a:xfrm>
          <a:prstGeom prst="rect">
            <a:avLst/>
          </a:prstGeom>
        </p:spPr>
        <p:txBody>
          <a:bodyPr wrap="square">
            <a:spAutoFit/>
          </a:bodyPr>
          <a:lstStyle/>
          <a:p>
            <a:pPr indent="267970" defTabSz="-635">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itchFamily="34" charset="0"/>
                <a:ea typeface="黑体" pitchFamily="49" charset="-122"/>
                <a:cs typeface="Times New Roman" pitchFamily="18" charset="0"/>
              </a:rPr>
              <a:t>辣评</a:t>
            </a:r>
            <a:r>
              <a:rPr lang="en-US" altLang="zh-CN" sz="2200" b="1" dirty="0">
                <a:solidFill>
                  <a:srgbClr val="000000"/>
                </a:solidFill>
                <a:latin typeface="Arial" pitchFamily="34" charset="0"/>
                <a:ea typeface="黑体" pitchFamily="49" charset="-122"/>
                <a:cs typeface="Times New Roman" pitchFamily="18" charset="0"/>
              </a:rPr>
              <a:t>1</a:t>
            </a:r>
            <a:r>
              <a:rPr lang="zh-CN" altLang="zh-CN" sz="2200" dirty="0">
                <a:solidFill>
                  <a:srgbClr val="000000"/>
                </a:solidFill>
                <a:latin typeface="Times New Roman" pitchFamily="18" charset="0"/>
                <a:ea typeface="楷体" panose="02010609060101010101" pitchFamily="49" charset="-122"/>
                <a:cs typeface="Times New Roman" pitchFamily="18" charset="0"/>
              </a:rPr>
              <a:t>到了今天</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对于电击治疗之于往日那些被电</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击者的阴影和负面影响</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迄今都没个系统的后果评估和关怀补偿措施。反倒是被标上了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非人性</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不科学</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、明显有违人权常识的电击治疗</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换了个名目存在</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还是收费项目</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被治疗者仍感觉</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每一个细胞都在疼</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。这果真符合临床应用要以循环医学依据、安全性临床试验研究为前提的医学原则吗</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当地卫生部门对此为何无动于衷</a:t>
            </a:r>
            <a:r>
              <a:rPr lang="en-US"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7970" defTabSz="-635">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itchFamily="34" charset="0"/>
                <a:ea typeface="黑体" pitchFamily="49" charset="-122"/>
                <a:cs typeface="Times New Roman" pitchFamily="18" charset="0"/>
              </a:rPr>
              <a:t>辣评</a:t>
            </a:r>
            <a:r>
              <a:rPr lang="en-US" altLang="zh-CN" sz="2200" b="1" dirty="0">
                <a:solidFill>
                  <a:srgbClr val="000000"/>
                </a:solidFill>
                <a:latin typeface="Arial" pitchFamily="34" charset="0"/>
                <a:ea typeface="黑体" pitchFamily="49" charset="-122"/>
                <a:cs typeface="Times New Roman" pitchFamily="18" charset="0"/>
              </a:rPr>
              <a:t>2</a:t>
            </a:r>
            <a:r>
              <a:rPr lang="zh-CN" altLang="zh-CN" sz="2200" dirty="0">
                <a:solidFill>
                  <a:srgbClr val="000000"/>
                </a:solidFill>
                <a:latin typeface="Times New Roman" pitchFamily="18" charset="0"/>
                <a:ea typeface="楷体" panose="02010609060101010101" pitchFamily="49" charset="-122"/>
                <a:cs typeface="Times New Roman" pitchFamily="18" charset="0"/>
              </a:rPr>
              <a:t>诡谲其里</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诡异其外。该</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网戒中心</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列出的禁令中</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竟还有</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和家长说想回家</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挑战杨叔权威</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等莫名其妙的内容</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联系起有些</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患者</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披露的治疗中的洗脑式言语引导</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这给人堪比传销组织乃至</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集中营</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的观感。</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精神控制</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肉体折磨</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此前让舆论震惊一时的广西</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网瘾少年被殴打致死</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和郑州少女惨死戒网瘾学校事件</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就曾揭露这类治网瘾模式之恶</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而今</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临沂这家</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网戒中心</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里的乱象</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就没人管</a:t>
            </a:r>
            <a:r>
              <a:rPr lang="en-US"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城市剪影">
  <a:themeElements>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模板</Template>
  <TotalTime>0</TotalTime>
  <Words>4349</Words>
  <Application>Kingsoft Office WPP</Application>
  <PresentationFormat>全屏显示(4:3)</PresentationFormat>
  <Paragraphs>177</Paragraphs>
  <Slides>21</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21</vt:i4>
      </vt:variant>
    </vt:vector>
  </HeadingPairs>
  <TitlesOfParts>
    <vt:vector size="23" baseType="lpstr">
      <vt:lpstr>城市剪影</vt:lpstr>
      <vt:lpstr>Word.Document.12</vt:lpstr>
      <vt:lpstr>第三章　通讯:讲述新闻故事</vt:lpstr>
      <vt:lpstr>PowerPoint 演示文稿</vt:lpstr>
      <vt:lpstr>PowerPoint 演示文稿</vt:lpstr>
      <vt:lpstr>PowerPoint 演示文稿</vt:lpstr>
      <vt:lpstr>PowerPoint 演示文稿</vt:lpstr>
      <vt:lpstr>PowerPoint 演示文稿</vt:lpstr>
      <vt:lpstr>5.彭德怀印象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第三章　通讯:讲述新闻故事</dc:title>
  <dc:creator>Windows User</dc:creator>
  <cp:lastModifiedBy>Administrator</cp:lastModifiedBy>
  <cp:revision>6</cp:revision>
  <dcterms:created xsi:type="dcterms:W3CDTF">2016-10-14T07:24:00Z</dcterms:created>
  <dcterms:modified xsi:type="dcterms:W3CDTF">2017-09-13T01:42:28Z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