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73" r:id="rId2"/>
    <p:sldId id="264" r:id="rId3"/>
    <p:sldId id="316" r:id="rId4"/>
    <p:sldId id="317" r:id="rId5"/>
    <p:sldId id="315" r:id="rId6"/>
    <p:sldId id="318" r:id="rId7"/>
    <p:sldId id="311" r:id="rId8"/>
    <p:sldId id="320" r:id="rId9"/>
    <p:sldId id="321" r:id="rId10"/>
    <p:sldId id="319" r:id="rId11"/>
    <p:sldId id="322" r:id="rId12"/>
    <p:sldId id="323" r:id="rId13"/>
    <p:sldId id="324" r:id="rId14"/>
    <p:sldId id="265" r:id="rId15"/>
    <p:sldId id="326" r:id="rId16"/>
    <p:sldId id="325" r:id="rId17"/>
    <p:sldId id="327" r:id="rId18"/>
    <p:sldId id="313" r:id="rId19"/>
    <p:sldId id="329" r:id="rId20"/>
    <p:sldId id="328" r:id="rId21"/>
    <p:sldId id="314" r:id="rId22"/>
    <p:sldId id="332" r:id="rId23"/>
    <p:sldId id="331" r:id="rId24"/>
    <p:sldId id="330" r:id="rId25"/>
    <p:sldId id="333"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427984" y="-27384"/>
            <a:ext cx="1945476" cy="880109"/>
            <a:chOff x="11613" y="1584001"/>
            <a:chExt cx="1513428"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83621" y="1800624"/>
              <a:ext cx="1441420"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a:t>
              </a:r>
              <a:r>
                <a:rPr lang="zh-CN" altLang="en-US" sz="1400" dirty="0" smtClean="0">
                  <a:solidFill>
                    <a:schemeClr val="bg1"/>
                  </a:solidFill>
                  <a:latin typeface="黑体" panose="02010600030101010101" pitchFamily="2" charset="-122"/>
                  <a:ea typeface="黑体" panose="02010600030101010101" pitchFamily="2" charset="-122"/>
                </a:rPr>
                <a:t>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56176" y="-27384"/>
            <a:ext cx="2088232" cy="880109"/>
            <a:chOff x="11613" y="2237065"/>
            <a:chExt cx="1513428"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3621" y="2458451"/>
              <a:ext cx="1441420"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写作</a:t>
              </a:r>
              <a:r>
                <a:rPr lang="en-US" altLang="zh-CN" sz="1400" dirty="0" smtClean="0">
                  <a:solidFill>
                    <a:schemeClr val="bg1"/>
                  </a:solidFill>
                  <a:latin typeface="黑体" panose="02010600030101010101" pitchFamily="2" charset="-122"/>
                  <a:ea typeface="黑体" panose="02010600030101010101" pitchFamily="2" charset="-122"/>
                </a:rPr>
                <a:t>·</a:t>
              </a:r>
              <a:r>
                <a:rPr lang="zh-CN" altLang="en-US" sz="1400" dirty="0" smtClean="0">
                  <a:solidFill>
                    <a:schemeClr val="bg1"/>
                  </a:solidFill>
                  <a:latin typeface="黑体" panose="02010600030101010101" pitchFamily="2" charset="-122"/>
                  <a:ea typeface="黑体" panose="02010600030101010101" pitchFamily="2" charset="-122"/>
                </a:rPr>
                <a:t>步步推进</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栏目三">
    <p:spTree>
      <p:nvGrpSpPr>
        <p:cNvPr id="1" name=""/>
        <p:cNvGrpSpPr/>
        <p:nvPr/>
      </p:nvGrpSpPr>
      <p:grpSpPr>
        <a:xfrm>
          <a:off x="0" y="0"/>
          <a:ext cx="0" cy="0"/>
          <a:chOff x="0" y="0"/>
          <a:chExt cx="0" cy="0"/>
        </a:xfrm>
      </p:grpSpPr>
      <p:grpSp>
        <p:nvGrpSpPr>
          <p:cNvPr id="2" name="组合 1"/>
          <p:cNvGrpSpPr/>
          <p:nvPr userDrawn="1"/>
        </p:nvGrpSpPr>
        <p:grpSpPr>
          <a:xfrm>
            <a:off x="7521451"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 action="ppaction://noaction"/>
            </p:cNvPr>
            <p:cNvSpPr txBox="1"/>
            <p:nvPr userDrawn="1"/>
          </p:nvSpPr>
          <p:spPr>
            <a:xfrm>
              <a:off x="86498"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101996649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14.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3815952"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3154410"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b="1" dirty="0" smtClean="0"/>
              <a:t>单元知能整合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12" action="ppaction://hlinksldjump"/>
          </p:cNvPr>
          <p:cNvSpPr txBox="1"/>
          <p:nvPr userDrawn="1"/>
        </p:nvSpPr>
        <p:spPr>
          <a:xfrm>
            <a:off x="6660232" y="258781"/>
            <a:ext cx="1441420"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a:t>
            </a:r>
            <a:r>
              <a:rPr lang="en-US" altLang="zh-CN" sz="1400" dirty="0" smtClean="0">
                <a:solidFill>
                  <a:srgbClr val="333333"/>
                </a:solidFill>
                <a:latin typeface="黑体" panose="02010600030101010101" pitchFamily="2" charset="-122"/>
                <a:ea typeface="黑体" panose="02010600030101010101" pitchFamily="2" charset="-122"/>
              </a:rPr>
              <a:t>·</a:t>
            </a:r>
            <a:r>
              <a:rPr lang="zh-CN" altLang="en-US" sz="1400" dirty="0" smtClean="0">
                <a:solidFill>
                  <a:srgbClr val="333333"/>
                </a:solidFill>
                <a:latin typeface="黑体" panose="02010600030101010101" pitchFamily="2" charset="-122"/>
                <a:ea typeface="黑体" panose="02010600030101010101" pitchFamily="2" charset="-122"/>
              </a:rPr>
              <a:t>步步推进</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24">
            <a:hlinkClick r:id="rId13" action="ppaction://hlinksldjump"/>
          </p:cNvPr>
          <p:cNvSpPr txBox="1"/>
          <p:nvPr userDrawn="1"/>
        </p:nvSpPr>
        <p:spPr>
          <a:xfrm>
            <a:off x="4551225" y="258781"/>
            <a:ext cx="1441420"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a:t>
            </a:r>
            <a:r>
              <a:rPr lang="en-US" altLang="zh-CN" sz="1400" dirty="0" smtClean="0">
                <a:solidFill>
                  <a:srgbClr val="333333"/>
                </a:solidFill>
                <a:latin typeface="黑体" panose="02010600030101010101" pitchFamily="2" charset="-122"/>
                <a:ea typeface="黑体" panose="02010600030101010101" pitchFamily="2" charset="-122"/>
              </a:rPr>
              <a:t>·</a:t>
            </a:r>
            <a:r>
              <a:rPr lang="zh-CN" altLang="en-US" sz="1400" dirty="0" smtClean="0">
                <a:solidFill>
                  <a:srgbClr val="333333"/>
                </a:solidFill>
                <a:latin typeface="黑体" panose="02010600030101010101" pitchFamily="2" charset="-122"/>
                <a:ea typeface="黑体" panose="02010600030101010101" pitchFamily="2" charset="-122"/>
              </a:rPr>
              <a:t>内引外联</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62" r:id="rId7"/>
    <p:sldLayoutId id="2147483653" r:id="rId8"/>
    <p:sldLayoutId id="2147483654" r:id="rId9"/>
  </p:sldLayoutIdLst>
  <p:timing>
    <p:tnLst>
      <p:par>
        <p:cTn id="1" dur="indefinite" restart="never" nodeType="tmRoot"/>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21.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21.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21.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单元知能整合</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考点直击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跟进训练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15659"/>
            <a:ext cx="8128000" cy="57423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我不是故意的。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老头急起来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我那日感冒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头晕晕的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接到你的电话出来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明明看着没有什么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便撞上了。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你撞伤了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怎么就走了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哗啦一声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我才知道是撞上玻璃了。三个姑娘出来扶我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血流了一脸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把她们倒吓坏了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要给我包扎伤口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我爬起来跑了。我赔不起那玻璃呀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他们到处找你哩。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我已经几天没敢去德巴街了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他们是在街口认人吗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他们贴了布告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老头哭丧下脸来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在腰里掏钱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问我一块玻璃多少钱。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我嘿嘿笑起来。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不是你给他们赔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是他们要给你赔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赔我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7517438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考点直击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跟进训练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67949"/>
            <a:ext cx="8128000" cy="533607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是赔你。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但你不要接受他们的赔偿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他们能赔多少钱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上法院告他们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索赔的就不是几百元几千元了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老头愣在那里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一条线的眼里极力努出那黑珠来盯我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你大伯是有私心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害怕赔偿才溜掉的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可我也经了一辈子世事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再也不受骗了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没骗你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你去看布告嘛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你不骗我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那酒店也骗我哩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我一去那不是投案自首了吗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你听我说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老头从怀里掏出一卷软沓沓的钱来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你要肯认我是大伯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那我求你把这些钱交给人家。不够的话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让得贵补齐。我不是有意的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真是看着什么也没有的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谁知道就有玻璃。你能答应我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这事不要再给外人说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你答应吗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4987258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考点直击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跟进训练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94227"/>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老头眼泪花花的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给我又鞠了下躬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扭身离开了饭桌。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我怎么叫他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他也不回头。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他走到玻璃墙边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看着玻璃上有个门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伸手摸了摸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没有玻璃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走了出去。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我坐在那里喝完了一壶酒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一口菜也没吃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从饭馆出来往德巴街去。趁无人理会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我揭下了那张布告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布告继续贴着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只能使他活得不安生。顺街往东走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照相馆的橱窗下又是一堆碎玻璃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经理在大声骂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眼睛瞎了吗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我走出了狭窄的德巴街。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小说中的王有福有哪些性格特点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9998808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考点直击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跟进训练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06757"/>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分析鉴赏小说中人物的性格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应结合小说情节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分析该人物的所作所为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进而分析其所思所想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由外而内地逐层揭示其性格特点。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性情谦卑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甚至有点窝囊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见了晚辈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也弯腰鞠躬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说话谦和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胆小怕事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有些狡黠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撞了玻璃偷偷溜掉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别人问起也不敢承认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有点固执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但不失本分善良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怀疑酒店诚意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承认自己责任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不愿借机发财。</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8607612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范文赏评</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技法指律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写作练习</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919287"/>
            <a:ext cx="8128000" cy="12734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部分《思路与结构》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下面这篇文章就是一个很好的例子。我们以此为例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分析写作这类文章要注意的问题。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范文赏评</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技法指律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写作练习</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251520" y="1156252"/>
            <a:ext cx="1947969" cy="498598"/>
          </a:xfrm>
          <a:prstGeom prst="rect">
            <a:avLst/>
          </a:prstGeom>
        </p:spPr>
        <p:txBody>
          <a:bodyPr wrap="none">
            <a:spAutoFit/>
          </a:bodyPr>
          <a:lstStyle/>
          <a:p>
            <a:pPr>
              <a:lnSpc>
                <a:spcPct val="120000"/>
              </a:lnSpc>
            </a:pPr>
            <a:r>
              <a:rPr lang="en-US" altLang="zh-CN" sz="2200" dirty="0">
                <a:solidFill>
                  <a:srgbClr val="000000"/>
                </a:solidFill>
                <a:latin typeface="NEU-BZ-S92" panose="02020503000000020003" pitchFamily="18" charset="-122"/>
                <a:cs typeface="Times New Roman" panose="02020603050405020304" pitchFamily="18" charset="0"/>
              </a:rPr>
              <a:t>􀎥</a:t>
            </a:r>
            <a:r>
              <a:rPr lang="zh-CN" altLang="zh-CN" sz="2200" dirty="0">
                <a:solidFill>
                  <a:srgbClr val="000000"/>
                </a:solidFill>
                <a:latin typeface="NEU-BZ-S92" panose="02020503000000020003" pitchFamily="18" charset="-122"/>
                <a:ea typeface="方正韵动中黑简体" panose="02000000000000000000" pitchFamily="2" charset="-122"/>
                <a:cs typeface="Times New Roman" panose="02020603050405020304" pitchFamily="18" charset="0"/>
              </a:rPr>
              <a:t>范文分析</a:t>
            </a:r>
            <a:r>
              <a:rPr lang="en-US" altLang="zh-CN" sz="2200" dirty="0" smtClean="0">
                <a:solidFill>
                  <a:srgbClr val="000000"/>
                </a:solidFill>
                <a:latin typeface="NEU-BZ-S92" panose="02020503000000020003" pitchFamily="18" charset="-122"/>
                <a:cs typeface="Times New Roman" panose="02020603050405020304" pitchFamily="18" charset="0"/>
              </a:rPr>
              <a:t>􀎤 </a:t>
            </a:r>
            <a:endParaRPr lang="zh-CN" altLang="en-US" sz="2200" dirty="0"/>
          </a:p>
        </p:txBody>
      </p:sp>
      <p:graphicFrame>
        <p:nvGraphicFramePr>
          <p:cNvPr id="6" name="对象 5"/>
          <p:cNvGraphicFramePr>
            <a:graphicFrameLocks noChangeAspect="1"/>
          </p:cNvGraphicFramePr>
          <p:nvPr>
            <p:extLst>
              <p:ext uri="{D42A27DB-BD31-4B8C-83A1-F6EECF244321}">
                <p14:modId xmlns:p14="http://schemas.microsoft.com/office/powerpoint/2010/main" xmlns="" val="2782801689"/>
              </p:ext>
            </p:extLst>
          </p:nvPr>
        </p:nvGraphicFramePr>
        <p:xfrm>
          <a:off x="877455" y="1657989"/>
          <a:ext cx="7389091" cy="5515427"/>
        </p:xfrm>
        <a:graphic>
          <a:graphicData uri="http://schemas.openxmlformats.org/presentationml/2006/ole">
            <p:oleObj spid="_x0000_s2050" name="Document" r:id="rId6" imgW="4000172" imgH="2986764" progId="Word.Document.12">
              <p:embed/>
            </p:oleObj>
          </a:graphicData>
        </a:graphic>
      </p:graphicFrame>
    </p:spTree>
    <p:extLst>
      <p:ext uri="{BB962C8B-B14F-4D97-AF65-F5344CB8AC3E}">
        <p14:creationId xmlns:p14="http://schemas.microsoft.com/office/powerpoint/2010/main" xmlns="" val="1370209509"/>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范文赏评</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技法指律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写作练习</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662897680"/>
              </p:ext>
            </p:extLst>
          </p:nvPr>
        </p:nvGraphicFramePr>
        <p:xfrm>
          <a:off x="508000" y="1340768"/>
          <a:ext cx="8128000" cy="5741206"/>
        </p:xfrm>
        <a:graphic>
          <a:graphicData uri="http://schemas.openxmlformats.org/presentationml/2006/ole">
            <p:oleObj spid="_x0000_s3074" name="Document" r:id="rId6" imgW="4000172" imgH="2825929" progId="Word.Document.12">
              <p:embed/>
            </p:oleObj>
          </a:graphicData>
        </a:graphic>
      </p:graphicFrame>
    </p:spTree>
    <p:extLst>
      <p:ext uri="{BB962C8B-B14F-4D97-AF65-F5344CB8AC3E}">
        <p14:creationId xmlns:p14="http://schemas.microsoft.com/office/powerpoint/2010/main" xmlns="" val="3813295380"/>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范文赏评</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技法指律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写作练习</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000374233"/>
              </p:ext>
            </p:extLst>
          </p:nvPr>
        </p:nvGraphicFramePr>
        <p:xfrm>
          <a:off x="508000" y="2214235"/>
          <a:ext cx="8128000" cy="2683530"/>
        </p:xfrm>
        <a:graphic>
          <a:graphicData uri="http://schemas.openxmlformats.org/presentationml/2006/ole">
            <p:oleObj spid="_x0000_s4098" name="Document" r:id="rId6" imgW="4000172" imgH="1321214" progId="Word.Document.12">
              <p:embed/>
            </p:oleObj>
          </a:graphicData>
        </a:graphic>
      </p:graphicFrame>
    </p:spTree>
    <p:extLst>
      <p:ext uri="{BB962C8B-B14F-4D97-AF65-F5344CB8AC3E}">
        <p14:creationId xmlns:p14="http://schemas.microsoft.com/office/powerpoint/2010/main" xmlns="" val="6621375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范文赏评</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技法指律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写作练习</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布局谋篇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就是要在中心思想的控制下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将材料科学地组织在一起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使文章成为一个具有特定的内部联系的完整结构。这一工作主要是靠逻辑思维来进行的。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培养学生布局谋篇过程中逻辑思维的能力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就是要考虑怎样才能做到文章的结构完整、严谨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中心突出。它具体包括以下几方面的要求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整个思维过程都应把突出中心思想放在首位。材料的详略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层次的安排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都要服从如何更好地表现中心思想的需要。如果该详不详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该略不略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或不能将集中表现中心思想的材料放在显要的位置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中心思想就会被冲淡。同时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中心思想要首尾一贯。文章从开头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都要体现同一的中心思想。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0379560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范文赏评</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技法指律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写作练习</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67949"/>
            <a:ext cx="8128000" cy="533607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要保持文章部分思想与中心思想之间、部分思想相互之间在逻辑上的同一性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部分思想必须能反映整体思想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部分思想之间要相互照应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否则就会破坏结构的完整性和严谨性。同时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部分思想之间的联系要合理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即应该反映事理的固有联系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否则也会失去结构的严谨性。在部分思想与部分思想之间有较大的跳跃或转折时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应该注意合理过渡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保持前后思想之间的继承性和连续性。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层意要明确。每个层次须具有相对独立的、完整的意思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它的内容必须是清楚的、确定的。同时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层意之间不得重复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不得矛盾。如果层意出现全部或部分重复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层次的界限就会模糊起来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如果层次之间一旦构成逻辑矛盾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所阐述的思想便不可信或模糊不清。只有各个层次内容明确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彼此之间不出现重复和矛盾的现象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才能做到层次分明。</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8268501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4762"/>
            <a:ext cx="8128000" cy="4122475"/>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如何鉴赏小说中的人物形象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《全国统一考试大纲》对文学类文本阅读明确要求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欣赏作品形象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领悟作品的艺术魅力。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落实到小说阅读中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即要求我们能够准确把握小说人物的形象特征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学会赏析刻画人物的技巧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分析作品塑造人物的用意或作用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表达思想情感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优秀的作家总是通过其笔下的人物形象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来描绘其所处的时代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寄予其所领悟的生活哲理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读者要通过人物形象来把握作品所反映的生活本质。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本单元的三篇不同风格的优秀小说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都塑造了个性鲜明的人物形象。我们可以借此分析如何鉴赏小说中的人物形象。例如《铸剑》中的人物形象</a:t>
            </a:r>
            <a:r>
              <a:rPr lang="en-US" altLang="zh-CN" sz="2200"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2602319192"/>
      </p:ext>
    </p:extLst>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范文赏评</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技法指律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写作练习</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716154"/>
            <a:ext cx="8128000" cy="16796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层次安排要合理。层次安排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要有一定的顺序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哪个在前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哪个在后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要根据轻重缓急、大小主次来安排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做到有条不紊地来表达。同时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要注意前后之间的连贯性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或承接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或转折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或并列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既要反映事理所固有的联系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也要反映逻辑规律的要求。</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9365592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范文赏评</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技法指律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写作练习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45918" y="1757773"/>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门前老树长新芽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院里枯木又开花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半生存了好多话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藏进了满头白发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时间都去哪儿了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还没好好感受年轻就老了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生儿养女一辈子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满脑子都是孩子哭了笑了。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在《时间都去哪儿了》质朴的旋律中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有人想到父亲母亲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深深皱纹浓浓亲情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有人想起胡风创作的《时间开始了》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燃起热情与希望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脚步从容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重新出发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结合材料内容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选准角度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0786306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范文赏评</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技法指律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写作练习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zh-CN" altLang="zh-CN" sz="2200" dirty="0">
                <a:solidFill>
                  <a:srgbClr val="000000"/>
                </a:solidFill>
                <a:latin typeface="Times New Roman" panose="02020603050405020304" pitchFamily="18" charset="0"/>
                <a:cs typeface="Times New Roman" panose="02020603050405020304" pitchFamily="18" charset="0"/>
              </a:rPr>
              <a:t>这则材料作文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具有时代感和共鸣性。这首歌感动了国人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温暖的歌词诉说着岁月流转中的种种故事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句句歌词直戳心扉。可以写孝顺父母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写感恩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也可以写把握青春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珍惜时间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坚持奋斗等。行文可以议论亦可以记叙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或阐发自己的独到见解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或分享动人的情感。总之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选择记叙文或散文体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以情动人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选择议论文体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以理服人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2362698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范文赏评</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技法指律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写作练习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67949"/>
            <a:ext cx="8128000" cy="533607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有句名言说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一滴水可以折射出太阳的光辉。生活的细节往往蕴含着深刻的哲理。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生活中的哲理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题目自拟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zh-CN" altLang="zh-CN" sz="2200" dirty="0">
                <a:solidFill>
                  <a:srgbClr val="000000"/>
                </a:solidFill>
                <a:latin typeface="Times New Roman" panose="02020603050405020304" pitchFamily="18" charset="0"/>
                <a:cs typeface="Times New Roman" panose="02020603050405020304" pitchFamily="18" charset="0"/>
              </a:rPr>
              <a:t>所谓生活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它既可以是个人的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也可以是社会的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它既可以是历史的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也可以是现实的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它既可以是内在心理的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也可以是外在现实的。所谓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小而言之是日常生活中的事理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大而言之是社会、历史中的规律等。因而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写这样的话题作文首先就要做到从小处选材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如选取自己日常生活中亲身经历的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有着真切感受的事件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从中引发对生活哲理的思考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也可以立足现实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由他人经验引发议论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切中主题。其次是选材要精当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要善于深入挖掘日常生活中所蕴含的哲理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特别是要能从别人少注意或不注意的现象中寻求哲理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这样就能使文章在具有深刻性的同时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也不乏新意。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8898891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范文赏评</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技法指律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写作练习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有时候会觉得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今年和去年没什么区别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这周和上周没什么区别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今天和昨天也没有什么区别</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可是当你回首往事时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或梳理记忆时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或揽镜自照时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会发现岁月的印记是无声的。在不知不觉间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或深或浅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或浓或淡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就这么刻在了你的脸上、身上、心上。</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岁月留下的印记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除诗歌外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文体不限。</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864153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范文赏评</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技法指律</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写作练习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31584" y="1268760"/>
            <a:ext cx="8128000" cy="533607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zh-CN" altLang="zh-CN" sz="2200" dirty="0">
                <a:solidFill>
                  <a:srgbClr val="000000"/>
                </a:solidFill>
                <a:latin typeface="Times New Roman" panose="02020603050405020304" pitchFamily="18" charset="0"/>
                <a:cs typeface="Times New Roman" panose="02020603050405020304" pitchFamily="18" charset="0"/>
              </a:rPr>
              <a:t>对于阅读积累深厚、表达富有文采的同学来说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写一篇抒情性散文或议论性散文是不错的选择。当然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通过一个感人的故事表达鲜明的主题也是可以的。在立意上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珍惜生命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因为生命是我们能不能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下印记的载体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因为过好了无数个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下浓墨重彩的人生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印记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。当然也可以从反面入手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批判那些虚度光阴、碌碌无为的人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以证明人应该在岁月中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。岁月可以成就一切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也可以淹没一切。相对于永无止境的时间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人生纵使百年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也不过倏然而已。岁月在悄无声息地流淌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让我们无从察觉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那流走的不是以年、以周、以天计算的时间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而是我们渐次减少的生命。如果你是一个珍惜生命的人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就请珍惜你的每年、每月、每周、每天。在时间的每一个点上都踩出深深的脚印。虽然人生的归宿相同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但人活着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就要活出意义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活出精彩。</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7821437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498651815"/>
              </p:ext>
            </p:extLst>
          </p:nvPr>
        </p:nvGraphicFramePr>
        <p:xfrm>
          <a:off x="508000" y="1340768"/>
          <a:ext cx="8128000" cy="4654015"/>
        </p:xfrm>
        <a:graphic>
          <a:graphicData uri="http://schemas.openxmlformats.org/presentationml/2006/ole">
            <p:oleObj spid="_x0000_s1027" name="Document" r:id="rId5" imgW="3903704" imgH="2235485" progId="Word.Document.12">
              <p:embed/>
            </p:oleObj>
          </a:graphicData>
        </a:graphic>
      </p:graphicFrame>
      <p:sp>
        <p:nvSpPr>
          <p:cNvPr id="3" name="矩形 2"/>
          <p:cNvSpPr>
            <a:spLocks noChangeAspect="1"/>
          </p:cNvSpPr>
          <p:nvPr/>
        </p:nvSpPr>
        <p:spPr>
          <a:xfrm>
            <a:off x="508000" y="5561203"/>
            <a:ext cx="8128000" cy="8671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小说的核心要素是人物形象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现代小说阅读题一般也以人物为中心设问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解答这类题目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可遵循如下方法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311708941"/>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92981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从作者对人物的介绍和评价来把握人物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总体而言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文学塑造人物不外概括性表现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或称直接表现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与戏剧性表现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或称间接表现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两种类型。概括性表现就是作者对人物的思想倾向与性格特征进行直接评论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甚至明确地解释人物动机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戏剧性表现就是通过人物自身的行为过程来暗示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犹如戏剧演出一样让观众在人物自身动作的展示中获得某种启示。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从人物的语言、行动和心理描写来分析人物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小说刻画人物的主要方法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是通过描写人物的语言、行动和心理来表现人物的思想感情和性格特征的。俗话说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言为心声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即人物语言是人物思想性格的直接表白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至于作者对人物心理活动的描写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就更不待言了。另一方面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作品中人物的行动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又是人物思想性格的生动表现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同样不能忽视。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484114033"/>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60848"/>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从人物活动的社会历史背景来理解人物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小说里的人物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都是在一定的社会历史背景下活动的。鉴赏人物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如果离开了人物活动的社会历史背景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就不可能正确地理解人物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更不能理解人物形象的社会意义。这不仅是因为人物的个性形成与他的生活环境有关。更重要的是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作者每塑造一个人物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都是把他作为一定历史时期的典型人物来塑造的。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851328272"/>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323528" y="1772816"/>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从不同的角度对人物进行多面观照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在过去很长一段时间里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我们对小说人物的鉴赏与分析一直停留在固有的静态的和单一的线性思维上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而且它几乎成了我们的审美鉴赏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。这主要是根植于特殊的社会环境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小说人物塑造几乎成了某种政治宣传的需要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因而人们鉴赏这类小说也不是甚至也不可能是从审美的角度去欣赏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这是不正常的。只有当我们对一个成功的人物形象进行多角度的观照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诸如心理学的、社会学的、政治学的、美学的等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我们对这个人物的理解也就不再那么浅薄、单一和乏味了。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244938625"/>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考点直击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跟进训练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67949"/>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全国丙卷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贾平凹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约好在德巴街路南第十个电杆下会面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去了却没看到他。我决意再等一阵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踅进一家小茶馆里一边吃茶一边盯着电杆。旁边新盖了一家酒店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玻璃装嵌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还未完工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正有人用白粉写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注意玻璃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的字样。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吃过一壶茶后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我回到了家。妻子说王有福来电话了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反复解释他是病了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不能赴约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能否明日上午在德巴街后边的德比街再见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仍是路南第十个电杆下。第二天我赶到德比街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电杆下果然坐着一个老头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额头上包着一块纱布。我说你是王得贵的爹吗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他立即弯下腰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我叫王有福。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我把得贵捎的钱交给他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让给娘好好治病。他看四周没人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就解开裤带将钱装进裤衩上的兜里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我请你去喝烧酒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9222633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考点直击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跟进训练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28800"/>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我谢绝了。他转身往街的西头走去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又回过头来给我鞠了个躬。我问他家离这儿远吗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他说不远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就在德巴街紧南的胡同里。我说从这里过去不是更近吗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老头笑了一下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我不走德巴街。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他不去德巴街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昨日那家茶馆不错。走过那家酒店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玻璃墙上却贴出了一张布告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昨天因装修的玻璃上未作标志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致使一过路人误撞受伤。</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敬请受伤者速来我店接受我们的歉意并领取赔偿费。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我被酒店此举感动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很快想到王有福是不是撞了玻璃受的伤呢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突然萌生了一个念头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既然肯赔偿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那就是他们理屈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何不去法院上告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趁机索赔更大一笔钱呢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我为我的聪明得意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第二天便给王有福打电话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约他下午到红星饭店边吃边谈。</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3349341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考点直击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跟进训练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68760"/>
            <a:ext cx="8128000" cy="533607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红星饭店也是玻璃装修。我选择这家饭店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是要证实他是不是真的在酒店撞伤的。他见了我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肿胀的脸上泛了笑容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步履却小心翼翼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到了门口还用手摸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证实是门口了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一倾一倾地摇晃着小脑袋走进来。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我没请你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你倒请我了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一顿饭算什么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我给他倒了一杯酒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他赶忙说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我不敢喝的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你是在德巴街酒店撞伤的吗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那酒店怎么啦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你真的在那儿撞的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老头瓷在那里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似乎要抵赖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但脸色立即赤红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压低了声音说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是在那儿撞的。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一下子人蔫了许多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可怜得像个做错事的孩子。</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660524439"/>
      </p:ext>
    </p:extLst>
  </p:cSld>
  <p:clrMapOvr>
    <a:masterClrMapping/>
  </p:clrMapOvr>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演示文稿9" id="{CD6C84E2-8B91-4742-83F4-5FB0F5165656}" vid="{5C918FD7-DA85-4DE8-B906-FB94EAB1561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单元知能整合</Template>
  <TotalTime>7</TotalTime>
  <Words>2978</Words>
  <Application>Microsoft Office PowerPoint</Application>
  <PresentationFormat>全屏显示(4:3)</PresentationFormat>
  <Paragraphs>139</Paragraphs>
  <Slides>25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测控设计模板14新</vt:lpstr>
      <vt:lpstr>Document</vt:lpstr>
      <vt:lpstr>单元知能整合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单元知能整合</dc:title>
  <dc:creator>Windows User</dc:creator>
  <cp:lastModifiedBy>Administrator</cp:lastModifiedBy>
  <cp:revision>4</cp:revision>
  <dcterms:created xsi:type="dcterms:W3CDTF">2017-06-10T06:20:00Z</dcterms:created>
  <dcterms:modified xsi:type="dcterms:W3CDTF">2017-09-09T13:09:19Z</dcterms:modified>
</cp:coreProperties>
</file>