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60" r:id="rId2"/>
    <p:sldId id="348" r:id="rId3"/>
    <p:sldId id="349" r:id="rId4"/>
    <p:sldId id="350" r:id="rId5"/>
    <p:sldId id="262" r:id="rId6"/>
    <p:sldId id="351" r:id="rId7"/>
    <p:sldId id="331" r:id="rId8"/>
    <p:sldId id="352" r:id="rId9"/>
    <p:sldId id="353" r:id="rId10"/>
    <p:sldId id="288" r:id="rId11"/>
    <p:sldId id="382" r:id="rId12"/>
    <p:sldId id="383" r:id="rId13"/>
    <p:sldId id="384" r:id="rId14"/>
    <p:sldId id="385" r:id="rId15"/>
    <p:sldId id="386" r:id="rId16"/>
    <p:sldId id="335" r:id="rId17"/>
    <p:sldId id="387" r:id="rId18"/>
    <p:sldId id="388" r:id="rId19"/>
    <p:sldId id="389" r:id="rId20"/>
    <p:sldId id="390" r:id="rId21"/>
    <p:sldId id="369" r:id="rId22"/>
    <p:sldId id="370" r:id="rId23"/>
    <p:sldId id="371" r:id="rId24"/>
    <p:sldId id="372" r:id="rId25"/>
    <p:sldId id="391" r:id="rId26"/>
    <p:sldId id="373" r:id="rId27"/>
    <p:sldId id="392" r:id="rId28"/>
    <p:sldId id="393" r:id="rId29"/>
    <p:sldId id="374" r:id="rId30"/>
    <p:sldId id="394" r:id="rId31"/>
    <p:sldId id="330" r:id="rId32"/>
    <p:sldId id="343" r:id="rId33"/>
    <p:sldId id="344" r:id="rId34"/>
    <p:sldId id="345" r:id="rId35"/>
    <p:sldId id="346" r:id="rId36"/>
    <p:sldId id="347"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2016-09-18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360554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2433031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1975073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23560143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244290319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6157292" y="538157"/>
            <a:ext cx="124356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6320812" y="874706"/>
            <a:ext cx="93603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95736" y="2983026"/>
            <a:ext cx="6912768"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563888" y="538157"/>
            <a:ext cx="123742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697682" y="874706"/>
            <a:ext cx="96876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862292" y="538157"/>
            <a:ext cx="124242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988092" y="874706"/>
            <a:ext cx="100804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0.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5.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题</a:t>
            </a:r>
            <a:r>
              <a:rPr lang="zh-CN" altLang="en-US" b="1" dirty="0" smtClean="0">
                <a:latin typeface="黑体" panose="02010600030101010101" pitchFamily="2" charset="-122"/>
                <a:ea typeface="黑体" panose="02010600030101010101" pitchFamily="2" charset="-122"/>
              </a:rPr>
              <a:t>点六</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userDrawn="1"/>
        </p:nvSpPr>
        <p:spPr>
          <a:xfrm>
            <a:off x="3235833" y="75617"/>
            <a:ext cx="3768980" cy="369332"/>
          </a:xfrm>
          <a:prstGeom prst="rect">
            <a:avLst/>
          </a:prstGeom>
          <a:noFill/>
        </p:spPr>
        <p:txBody>
          <a:bodyPr wrap="none" rtlCol="0">
            <a:spAutoFit/>
          </a:bodyPr>
          <a:lstStyle/>
          <a:p>
            <a:r>
              <a:rPr lang="zh-CN" altLang="zh-CN" sz="1800" b="1" kern="1200" dirty="0" smtClean="0">
                <a:solidFill>
                  <a:srgbClr val="C00000"/>
                </a:solidFill>
                <a:effectLst/>
                <a:latin typeface="+mn-lt"/>
                <a:ea typeface="+mn-ea"/>
                <a:cs typeface="+mn-cs"/>
              </a:rPr>
              <a:t>题型</a:t>
            </a:r>
            <a:r>
              <a:rPr lang="en-US" altLang="zh-CN" sz="1800" b="1" kern="1200" dirty="0" smtClean="0">
                <a:solidFill>
                  <a:srgbClr val="C00000"/>
                </a:solidFill>
                <a:effectLst/>
                <a:latin typeface="+mn-lt"/>
                <a:ea typeface="+mn-ea"/>
                <a:cs typeface="+mn-cs"/>
              </a:rPr>
              <a:t>16</a:t>
            </a:r>
            <a:r>
              <a:rPr lang="zh-CN" altLang="zh-CN" sz="1800" b="1" kern="1200" dirty="0" smtClean="0">
                <a:solidFill>
                  <a:srgbClr val="C00000"/>
                </a:solidFill>
                <a:effectLst/>
                <a:latin typeface="+mn-lt"/>
                <a:ea typeface="+mn-ea"/>
                <a:cs typeface="+mn-cs"/>
              </a:rPr>
              <a:t>　连贯题</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词重搭配</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句析关系</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564278"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853582"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6142886"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slide" Target="slide26.xml"/><Relationship Id="rId5" Type="http://schemas.openxmlformats.org/officeDocument/2006/relationships/slide" Target="slide21.xml"/><Relationship Id="rId4" Type="http://schemas.openxmlformats.org/officeDocument/2006/relationships/slide" Target="slide16.xml"/></Relationships>
</file>

<file path=ppt/slides/_rels/slide11.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notesSlide" Target="../notesSlides/notesSlide3.xml"/><Relationship Id="rId7" Type="http://schemas.openxmlformats.org/officeDocument/2006/relationships/package" Target="../embeddings/Microsoft_Word___2.docx"/><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10.xml"/><Relationship Id="rId9" Type="http://schemas.openxmlformats.org/officeDocument/2006/relationships/slide" Target="slide26.xml"/></Relationships>
</file>

<file path=ppt/slides/_rels/slide12.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notesSlide" Target="../notesSlides/notesSlide4.xml"/><Relationship Id="rId7" Type="http://schemas.openxmlformats.org/officeDocument/2006/relationships/package" Target="../embeddings/Microsoft_Word___3.docx"/><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10.xml"/><Relationship Id="rId9" Type="http://schemas.openxmlformats.org/officeDocument/2006/relationships/slide" Target="slide26.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slide" Target="slide26.xml"/><Relationship Id="rId5" Type="http://schemas.openxmlformats.org/officeDocument/2006/relationships/slide" Target="slide21.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slide" Target="slide26.xml"/><Relationship Id="rId5" Type="http://schemas.openxmlformats.org/officeDocument/2006/relationships/slide" Target="slide21.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slide" Target="slide26.xml"/><Relationship Id="rId5" Type="http://schemas.openxmlformats.org/officeDocument/2006/relationships/slide" Target="slide21.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1.xml"/></Relationships>
</file>

<file path=ppt/slides/_rels/slide17.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 Target="slide10.xml"/><Relationship Id="rId7" Type="http://schemas.openxmlformats.org/officeDocument/2006/relationships/image" Target="../media/image15.emf"/><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21.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1.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 Target="slide10.xml"/><Relationship Id="rId7" Type="http://schemas.openxmlformats.org/officeDocument/2006/relationships/image" Target="../media/image16.emf"/><Relationship Id="rId2" Type="http://schemas.openxmlformats.org/officeDocument/2006/relationships/slideLayout" Target="../slideLayouts/slideLayout9.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slide" Target="slide21.xml"/><Relationship Id="rId4" Type="http://schemas.openxmlformats.org/officeDocument/2006/relationships/slide" Target="slide16.xml"/></Relationships>
</file>

<file path=ppt/slides/_rels/slide22.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package" Target="../embeddings/Microsoft_Word___6.docx"/><Relationship Id="rId7" Type="http://schemas.openxmlformats.org/officeDocument/2006/relationships/slide" Target="slide21.xml"/><Relationship Id="rId2" Type="http://schemas.openxmlformats.org/officeDocument/2006/relationships/slideLayout" Target="../slideLayouts/slideLayout9.xml"/><Relationship Id="rId1" Type="http://schemas.openxmlformats.org/officeDocument/2006/relationships/vmlDrawing" Target="../drawings/vmlDrawing6.vml"/><Relationship Id="rId6" Type="http://schemas.openxmlformats.org/officeDocument/2006/relationships/slide" Target="slide16.xml"/><Relationship Id="rId5" Type="http://schemas.openxmlformats.org/officeDocument/2006/relationships/slide" Target="slide10.xml"/><Relationship Id="rId4" Type="http://schemas.openxmlformats.org/officeDocument/2006/relationships/image" Target="../media/image17.emf"/></Relationships>
</file>

<file path=ppt/slides/_rels/slide2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1.xml"/></Relationships>
</file>

<file path=ppt/slides/_rels/slide2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1.xml"/></Relationships>
</file>

<file path=ppt/slides/_rels/slide26.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slide" Target="slide10.xml"/><Relationship Id="rId7" Type="http://schemas.openxmlformats.org/officeDocument/2006/relationships/package" Target="../embeddings/Microsoft_Word___7.docx"/><Relationship Id="rId2" Type="http://schemas.openxmlformats.org/officeDocument/2006/relationships/slideLayout" Target="../slideLayouts/slideLayout9.xml"/><Relationship Id="rId1" Type="http://schemas.openxmlformats.org/officeDocument/2006/relationships/vmlDrawing" Target="../drawings/vmlDrawing7.vml"/><Relationship Id="rId6" Type="http://schemas.openxmlformats.org/officeDocument/2006/relationships/slide" Target="slide26.xml"/><Relationship Id="rId5" Type="http://schemas.openxmlformats.org/officeDocument/2006/relationships/slide" Target="slide21.xml"/><Relationship Id="rId4" Type="http://schemas.openxmlformats.org/officeDocument/2006/relationships/slide" Target="slide16.xml"/></Relationships>
</file>

<file path=ppt/slides/_rels/slide27.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slide" Target="slide10.xml"/><Relationship Id="rId7" Type="http://schemas.openxmlformats.org/officeDocument/2006/relationships/package" Target="../embeddings/Microsoft_Word___8.docx"/><Relationship Id="rId2" Type="http://schemas.openxmlformats.org/officeDocument/2006/relationships/slideLayout" Target="../slideLayouts/slideLayout9.xml"/><Relationship Id="rId1" Type="http://schemas.openxmlformats.org/officeDocument/2006/relationships/vmlDrawing" Target="../drawings/vmlDrawing8.vml"/><Relationship Id="rId6" Type="http://schemas.openxmlformats.org/officeDocument/2006/relationships/slide" Target="slide26.xml"/><Relationship Id="rId5" Type="http://schemas.openxmlformats.org/officeDocument/2006/relationships/slide" Target="slide21.xml"/><Relationship Id="rId4" Type="http://schemas.openxmlformats.org/officeDocument/2006/relationships/slide" Target="slide16.xml"/></Relationships>
</file>

<file path=ppt/slides/_rels/slide2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1.xml"/></Relationships>
</file>

<file path=ppt/slides/_rels/slide2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9.xml"/><Relationship Id="rId5" Type="http://schemas.openxmlformats.org/officeDocument/2006/relationships/slide" Target="slide26.xml"/><Relationship Id="rId4" Type="http://schemas.openxmlformats.org/officeDocument/2006/relationships/slide" Target="slide21.xml"/></Relationships>
</file>

<file path=ppt/slides/_rels/slide31.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31.xml"/><Relationship Id="rId7" Type="http://schemas.openxmlformats.org/officeDocument/2006/relationships/slide" Target="slide35.xml"/><Relationship Id="rId2" Type="http://schemas.openxmlformats.org/officeDocument/2006/relationships/slideLayout" Target="../slideLayouts/slideLayout10.xml"/><Relationship Id="rId1" Type="http://schemas.openxmlformats.org/officeDocument/2006/relationships/vmlDrawing" Target="../drawings/vmlDrawing9.vml"/><Relationship Id="rId6" Type="http://schemas.openxmlformats.org/officeDocument/2006/relationships/slide" Target="slide34.xml"/><Relationship Id="rId5" Type="http://schemas.openxmlformats.org/officeDocument/2006/relationships/slide" Target="slide33.xml"/><Relationship Id="rId10" Type="http://schemas.openxmlformats.org/officeDocument/2006/relationships/image" Target="../media/image20.emf"/><Relationship Id="rId4" Type="http://schemas.openxmlformats.org/officeDocument/2006/relationships/slide" Target="slide32.xml"/><Relationship Id="rId9" Type="http://schemas.openxmlformats.org/officeDocument/2006/relationships/package" Target="../embeddings/Microsoft_Word___9.docx"/></Relationships>
</file>

<file path=ppt/slides/_rels/slide32.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31.xml"/><Relationship Id="rId7" Type="http://schemas.openxmlformats.org/officeDocument/2006/relationships/slide" Target="slide35.xml"/><Relationship Id="rId2" Type="http://schemas.openxmlformats.org/officeDocument/2006/relationships/slideLayout" Target="../slideLayouts/slideLayout10.xml"/><Relationship Id="rId1" Type="http://schemas.openxmlformats.org/officeDocument/2006/relationships/vmlDrawing" Target="../drawings/vmlDrawing10.vml"/><Relationship Id="rId6" Type="http://schemas.openxmlformats.org/officeDocument/2006/relationships/slide" Target="slide34.xml"/><Relationship Id="rId5" Type="http://schemas.openxmlformats.org/officeDocument/2006/relationships/slide" Target="slide33.xml"/><Relationship Id="rId10" Type="http://schemas.openxmlformats.org/officeDocument/2006/relationships/image" Target="../media/image21.emf"/><Relationship Id="rId4" Type="http://schemas.openxmlformats.org/officeDocument/2006/relationships/slide" Target="slide32.xml"/><Relationship Id="rId9" Type="http://schemas.openxmlformats.org/officeDocument/2006/relationships/package" Target="../embeddings/Microsoft_Word___10.docx"/></Relationships>
</file>

<file path=ppt/slides/_rels/slide33.xml.rels><?xml version="1.0" encoding="UTF-8" standalone="yes"?>
<Relationships xmlns="http://schemas.openxmlformats.org/package/2006/relationships"><Relationship Id="rId3" Type="http://schemas.openxmlformats.org/officeDocument/2006/relationships/slide" Target="slide32.xml"/><Relationship Id="rId7" Type="http://schemas.openxmlformats.org/officeDocument/2006/relationships/slide" Target="slide36.xml"/><Relationship Id="rId2" Type="http://schemas.openxmlformats.org/officeDocument/2006/relationships/slide" Target="slide31.xml"/><Relationship Id="rId1" Type="http://schemas.openxmlformats.org/officeDocument/2006/relationships/slideLayout" Target="../slideLayouts/slideLayout10.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7" Type="http://schemas.openxmlformats.org/officeDocument/2006/relationships/slide" Target="slide36.xml"/><Relationship Id="rId2" Type="http://schemas.openxmlformats.org/officeDocument/2006/relationships/slide" Target="slide31.xml"/><Relationship Id="rId1" Type="http://schemas.openxmlformats.org/officeDocument/2006/relationships/slideLayout" Target="../slideLayouts/slideLayout10.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5.xml.rels><?xml version="1.0" encoding="UTF-8" standalone="yes"?>
<Relationships xmlns="http://schemas.openxmlformats.org/package/2006/relationships"><Relationship Id="rId3" Type="http://schemas.openxmlformats.org/officeDocument/2006/relationships/slide" Target="slide32.xml"/><Relationship Id="rId7" Type="http://schemas.openxmlformats.org/officeDocument/2006/relationships/slide" Target="slide36.xml"/><Relationship Id="rId2" Type="http://schemas.openxmlformats.org/officeDocument/2006/relationships/slide" Target="slide31.xml"/><Relationship Id="rId1" Type="http://schemas.openxmlformats.org/officeDocument/2006/relationships/slideLayout" Target="../slideLayouts/slideLayout10.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6.xml.rels><?xml version="1.0" encoding="UTF-8" standalone="yes"?>
<Relationships xmlns="http://schemas.openxmlformats.org/package/2006/relationships"><Relationship Id="rId3" Type="http://schemas.openxmlformats.org/officeDocument/2006/relationships/slide" Target="slide32.xml"/><Relationship Id="rId7" Type="http://schemas.openxmlformats.org/officeDocument/2006/relationships/slide" Target="slide36.xml"/><Relationship Id="rId2" Type="http://schemas.openxmlformats.org/officeDocument/2006/relationships/slide" Target="slide31.xml"/><Relationship Id="rId1" Type="http://schemas.openxmlformats.org/officeDocument/2006/relationships/slideLayout" Target="../slideLayouts/slideLayout10.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11.emf"/><Relationship Id="rId4" Type="http://schemas.openxmlformats.org/officeDocument/2006/relationships/package" Target="../embeddings/Microsoft_Word___1.docx"/></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题点六　语言文字运用</a:t>
            </a:r>
          </a:p>
        </p:txBody>
      </p:sp>
    </p:spTree>
    <p:extLst>
      <p:ext uri="{BB962C8B-B14F-4D97-AF65-F5344CB8AC3E}">
        <p14:creationId xmlns:p14="http://schemas.microsoft.com/office/powerpoint/2010/main" val="1878451494"/>
      </p:ext>
    </p:extLst>
  </p:cSld>
  <p:clrMapOvr>
    <a:masterClrMapping/>
  </p:clrMapOvr>
  <p:transition spd="slow">
    <p:spli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52671"/>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一、选用关联词语连贯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紧扣语境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理清关系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注意搭配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留意位置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关联词语有两种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一种是由词组组成的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另一种是由两个或两个以上的词而形成的关联词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这两种形式的关联词语之中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我们最常见的是第二种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即成对出现的关联词语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因为每一对都表示特殊的语法关系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所以它们的搭配是固定的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不能随意调换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如我们只能用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就不规范。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关联词语的使用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要注意以下问题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一般是初读句子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弄清分句间的关系。选择关联词语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填入句子。再读句子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检查语句是否通畅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语意是否符合表达的需要。要特别注意三点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6" action="ppaction://hlinksldjump"/>
          </p:cNvPr>
          <p:cNvSpPr/>
          <p:nvPr/>
        </p:nvSpPr>
        <p:spPr>
          <a:xfrm>
            <a:off x="255577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57134253"/>
              </p:ext>
            </p:extLst>
          </p:nvPr>
        </p:nvGraphicFramePr>
        <p:xfrm>
          <a:off x="508000" y="1912935"/>
          <a:ext cx="8128000" cy="3892329"/>
        </p:xfrm>
        <a:graphic>
          <a:graphicData uri="http://schemas.openxmlformats.org/presentationml/2006/ole">
            <mc:AlternateContent xmlns:mc="http://schemas.openxmlformats.org/markup-compatibility/2006">
              <mc:Choice xmlns:v="urn:schemas-microsoft-com:vml" Requires="v">
                <p:oleObj spid="_x0000_s26631" name="文档" r:id="rId7" imgW="3908281" imgH="1871214" progId="Word.Document.12">
                  <p:embed/>
                </p:oleObj>
              </mc:Choice>
              <mc:Fallback>
                <p:oleObj name="文档" r:id="rId7" imgW="3908281" imgH="1871214" progId="Word.Document.12">
                  <p:embed/>
                  <p:pic>
                    <p:nvPicPr>
                      <p:cNvPr id="0" name=""/>
                      <p:cNvPicPr/>
                      <p:nvPr/>
                    </p:nvPicPr>
                    <p:blipFill>
                      <a:blip r:embed="rId8"/>
                      <a:stretch>
                        <a:fillRect/>
                      </a:stretch>
                    </p:blipFill>
                    <p:spPr>
                      <a:xfrm>
                        <a:off x="508000" y="1912935"/>
                        <a:ext cx="8128000" cy="3892329"/>
                      </a:xfrm>
                      <a:prstGeom prst="rect">
                        <a:avLst/>
                      </a:prstGeom>
                    </p:spPr>
                  </p:pic>
                </p:oleObj>
              </mc:Fallback>
            </mc:AlternateContent>
          </a:graphicData>
        </a:graphic>
      </p:graphicFrame>
      <p:sp>
        <p:nvSpPr>
          <p:cNvPr id="8" name="圆角矩形 7">
            <a:hlinkClick r:id="rId9" action="ppaction://hlinksldjump"/>
          </p:cNvPr>
          <p:cNvSpPr/>
          <p:nvPr/>
        </p:nvSpPr>
        <p:spPr>
          <a:xfrm>
            <a:off x="255577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2506456632"/>
      </p:ext>
    </p:extLst>
  </p:cSld>
  <p:clrMapOvr>
    <a:masterClrMapping/>
  </p:clrMapOvr>
  <mc:AlternateContent xmlns:mc="http://schemas.openxmlformats.org/markup-compatibility/2006">
    <mc:Choice xmlns:p14="http://schemas.microsoft.com/office/powerpoint/2010/main"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58369"/>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1(2016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填入下面文段空白处的词语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中学生初学文言文时</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①</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不要依赖译文。</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②</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并不是说在整个学习过程中绝对不去参看译文。其实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③</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肯动脑筋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④</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不盲目机械地看待译文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⑤</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只要译文不是太差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看看译文也无妨。有时候把译文跟注释对照起来揣摩学习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⑥</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不失为一种可行的方法。</a:t>
            </a:r>
            <a:r>
              <a:rPr lang="en-US" altLang="zh-CN" sz="2200" dirty="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540357351"/>
              </p:ext>
            </p:extLst>
          </p:nvPr>
        </p:nvGraphicFramePr>
        <p:xfrm>
          <a:off x="508000" y="4340633"/>
          <a:ext cx="8128000" cy="2637541"/>
        </p:xfrm>
        <a:graphic>
          <a:graphicData uri="http://schemas.openxmlformats.org/presentationml/2006/ole">
            <mc:AlternateContent xmlns:mc="http://schemas.openxmlformats.org/markup-compatibility/2006">
              <mc:Choice xmlns:v="urn:schemas-microsoft-com:vml" Requires="v">
                <p:oleObj spid="_x0000_s27655" name="文档" r:id="rId7" imgW="3893887" imgH="1264275" progId="Word.Document.12">
                  <p:embed/>
                </p:oleObj>
              </mc:Choice>
              <mc:Fallback>
                <p:oleObj name="文档" r:id="rId7" imgW="3893887" imgH="1264275" progId="Word.Document.12">
                  <p:embed/>
                  <p:pic>
                    <p:nvPicPr>
                      <p:cNvPr id="0" name=""/>
                      <p:cNvPicPr/>
                      <p:nvPr/>
                    </p:nvPicPr>
                    <p:blipFill>
                      <a:blip r:embed="rId8"/>
                      <a:stretch>
                        <a:fillRect/>
                      </a:stretch>
                    </p:blipFill>
                    <p:spPr>
                      <a:xfrm>
                        <a:off x="508000" y="4340633"/>
                        <a:ext cx="8128000" cy="2637541"/>
                      </a:xfrm>
                      <a:prstGeom prst="rect">
                        <a:avLst/>
                      </a:prstGeom>
                    </p:spPr>
                  </p:pic>
                </p:oleObj>
              </mc:Fallback>
            </mc:AlternateContent>
          </a:graphicData>
        </a:graphic>
      </p:graphicFrame>
      <p:sp>
        <p:nvSpPr>
          <p:cNvPr id="9" name="圆角矩形 8">
            <a:hlinkClick r:id="rId9" action="ppaction://hlinksldjump"/>
          </p:cNvPr>
          <p:cNvSpPr/>
          <p:nvPr/>
        </p:nvSpPr>
        <p:spPr>
          <a:xfrm>
            <a:off x="255577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1243529018"/>
      </p:ext>
    </p:extLst>
  </p:cSld>
  <p:clrMapOvr>
    <a:masterClrMapping/>
  </p:clrMapOvr>
  <mc:AlternateContent xmlns:mc="http://schemas.openxmlformats.org/markup-compatibility/2006">
    <mc:Choice xmlns:p14="http://schemas.microsoft.com/office/powerpoint/2010/main"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题目类型</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关联词语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选词填空。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选择方向</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圆角矩形 8">
            <a:hlinkClick r:id="rId6" action="ppaction://hlinksldjump"/>
          </p:cNvPr>
          <p:cNvSpPr/>
          <p:nvPr/>
        </p:nvSpPr>
        <p:spPr>
          <a:xfrm>
            <a:off x="255577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1843815206"/>
      </p:ext>
    </p:extLst>
  </p:cSld>
  <p:clrMapOvr>
    <a:masterClrMapping/>
  </p:clrMapOvr>
  <mc:AlternateContent xmlns:mc="http://schemas.openxmlformats.org/markup-compatibility/2006">
    <mc:Choice xmlns:p14="http://schemas.microsoft.com/office/powerpoint/2010/main"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把握文段大意。如何对待文言文译文的问题。不要完全依赖译文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要善于动脑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好的译文也可以对照运用。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理清句间关系。这段文字共四句话。第一句提出观点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中学生初学文言文时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不要依赖译文。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这句话语意明确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处根据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不需要使用关联词。第二句是对第一句观点的补充修正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整个语句没有主语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从指代明确看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处使用代词做主语最好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既承接上面的语句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又作为这句话的主语。第三句是一个假设关系的复句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整个语句的含义是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如果肯动脑筋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那么看看译文也无妨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处应填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处应填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再看</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填入与前文构成递进关系的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也十分恰当。最后一处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根据句意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字十分恰当。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圆角矩形 8">
            <a:hlinkClick r:id="rId6" action="ppaction://hlinksldjump"/>
          </p:cNvPr>
          <p:cNvSpPr/>
          <p:nvPr/>
        </p:nvSpPr>
        <p:spPr>
          <a:xfrm>
            <a:off x="255577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2652395120"/>
      </p:ext>
    </p:extLst>
  </p:cSld>
  <p:clrMapOvr>
    <a:masterClrMapping/>
  </p:clrMapOvr>
  <mc:AlternateContent xmlns:mc="http://schemas.openxmlformats.org/markup-compatibility/2006">
    <mc:Choice xmlns:p14="http://schemas.microsoft.com/office/powerpoint/2010/main"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比较分析选项。由于这类题目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给出了四种组合搭配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也可以采用对比选项的方法。如最后一处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三个词语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把译文跟注释对照起来揣摩学习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也不失为一种可行的方法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语意连贯性最好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也可以确定答案。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6" action="ppaction://hlinksldjump"/>
          </p:cNvPr>
          <p:cNvSpPr/>
          <p:nvPr/>
        </p:nvSpPr>
        <p:spPr>
          <a:xfrm>
            <a:off x="255577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4124695825"/>
      </p:ext>
    </p:extLst>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二、选句式连贯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根据语境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把握句间关系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体会句式特点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比较确定答案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不同的句式在强调的重点、语意的轻重或适用的语境方面都存在一定差异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为了突出表达某种意思的需要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要选用一定的句式。句式按照不同的标准有不同的分类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下列是几种常见的分类方式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根据表达语气可分为陈述句、疑问句、祈使句、感叹句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根据主谓关系可分为主动句、被动句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根据结构的繁简可分为长句、短句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根据判断的性质可分为肯定句、否定句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根据句子成分或成分的位置可分为常式句、变式句、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字句、兼语句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根据句子式样可分为整句、散句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根据句子结构可分为单句、复句。在解答选句式连贯题时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还要注意三点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5" action="ppaction://hlinksldjump"/>
          </p:cNvPr>
          <p:cNvSpPr/>
          <p:nvPr/>
        </p:nvSpPr>
        <p:spPr>
          <a:xfrm>
            <a:off x="255577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1006467934"/>
      </p:ext>
    </p:extLst>
  </p:cSld>
  <p:clrMapOvr>
    <a:masterClrMapping/>
  </p:clrMapOvr>
  <p:transition spd="slow">
    <p:split dir="in"/>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746108613"/>
              </p:ext>
            </p:extLst>
          </p:nvPr>
        </p:nvGraphicFramePr>
        <p:xfrm>
          <a:off x="508000" y="1984754"/>
          <a:ext cx="8128000" cy="3532478"/>
        </p:xfrm>
        <a:graphic>
          <a:graphicData uri="http://schemas.openxmlformats.org/presentationml/2006/ole">
            <mc:AlternateContent xmlns:mc="http://schemas.openxmlformats.org/markup-compatibility/2006">
              <mc:Choice xmlns:v="urn:schemas-microsoft-com:vml" Requires="v">
                <p:oleObj spid="_x0000_s28679" name="文档" r:id="rId6" imgW="3908281" imgH="1698420" progId="Word.Document.12">
                  <p:embed/>
                </p:oleObj>
              </mc:Choice>
              <mc:Fallback>
                <p:oleObj name="文档" r:id="rId6" imgW="3908281" imgH="1698420" progId="Word.Document.12">
                  <p:embed/>
                  <p:pic>
                    <p:nvPicPr>
                      <p:cNvPr id="0" name=""/>
                      <p:cNvPicPr/>
                      <p:nvPr/>
                    </p:nvPicPr>
                    <p:blipFill>
                      <a:blip r:embed="rId7"/>
                      <a:stretch>
                        <a:fillRect/>
                      </a:stretch>
                    </p:blipFill>
                    <p:spPr>
                      <a:xfrm>
                        <a:off x="508000" y="1984754"/>
                        <a:ext cx="8128000" cy="3532478"/>
                      </a:xfrm>
                      <a:prstGeom prst="rect">
                        <a:avLst/>
                      </a:prstGeom>
                    </p:spPr>
                  </p:pic>
                </p:oleObj>
              </mc:Fallback>
            </mc:AlternateContent>
          </a:graphicData>
        </a:graphic>
      </p:graphicFrame>
      <p:sp>
        <p:nvSpPr>
          <p:cNvPr id="8" name="圆角矩形 7">
            <a:hlinkClick r:id="rId8" action="ppaction://hlinksldjump"/>
          </p:cNvPr>
          <p:cNvSpPr/>
          <p:nvPr/>
        </p:nvSpPr>
        <p:spPr>
          <a:xfrm>
            <a:off x="255577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843416505"/>
      </p:ext>
    </p:extLst>
  </p:cSld>
  <p:clrMapOvr>
    <a:masterClrMapping/>
  </p:clrMapOvr>
  <p:transition spd="slow">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2(2015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填入下面一段文字横线处的语句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最恰当的一句是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我们都不陌生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很多人无辣不欢甚至吃辣上瘾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这是因为辣椒素等辣味物质刺激舌头、口腔的神经末梢时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会在大脑中形成类似灼烧的感觉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机体就反射性地出现心跳加速、唾液及汗液分泌增多等现象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内啡肽又促进多巴胺的分泌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多巴胺能在短时间内令人高度兴奋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辣椒素快感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慢慢地我们吃辣就上瘾了。</a:t>
            </a:r>
            <a:r>
              <a:rPr lang="en-US" altLang="zh-CN" sz="2200" dirty="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大脑在这些兴奋性的刺激下把内啡肽释放出来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内啡肽因这些兴奋性的刺激而被大脑释放出来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这些兴奋性的刺激使大脑释放出内啡肽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这些兴奋性的刺激使大脑把内啡肽释放出来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5" action="ppaction://hlinksldjump"/>
          </p:cNvPr>
          <p:cNvSpPr/>
          <p:nvPr/>
        </p:nvSpPr>
        <p:spPr>
          <a:xfrm>
            <a:off x="255577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3067823428"/>
      </p:ext>
    </p:extLst>
  </p:cSld>
  <p:clrMapOvr>
    <a:masterClrMapping/>
  </p:clrMapOvr>
  <p:transition spd="slow">
    <p:pull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题目类型</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语句连贯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选句填空。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选择方向</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5" action="ppaction://hlinksldjump"/>
          </p:cNvPr>
          <p:cNvSpPr/>
          <p:nvPr/>
        </p:nvSpPr>
        <p:spPr>
          <a:xfrm>
            <a:off x="255577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1592068782"/>
      </p:ext>
    </p:extLst>
  </p:cSld>
  <p:clrMapOvr>
    <a:masterClrMapping/>
  </p:clrMapOvr>
  <p:transition spd="slow">
    <p:pull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题型</a:t>
            </a:r>
            <a:r>
              <a:rPr lang="en-US" altLang="zh-CN" dirty="0"/>
              <a:t>16</a:t>
            </a:r>
            <a:r>
              <a:rPr lang="zh-CN" altLang="zh-CN" dirty="0"/>
              <a:t>　连贯题</a:t>
            </a:r>
            <a:r>
              <a:rPr lang="en-US" altLang="zh-CN" dirty="0"/>
              <a:t>:</a:t>
            </a:r>
            <a:r>
              <a:rPr lang="zh-CN" altLang="zh-CN" dirty="0"/>
              <a:t/>
            </a:r>
            <a:br>
              <a:rPr lang="zh-CN" altLang="zh-CN" dirty="0"/>
            </a:br>
            <a:r>
              <a:rPr lang="en-US" altLang="zh-CN" dirty="0" smtClean="0"/>
              <a:t>        </a:t>
            </a:r>
            <a:r>
              <a:rPr lang="zh-CN" altLang="zh-CN" dirty="0" smtClean="0"/>
              <a:t>词</a:t>
            </a:r>
            <a:r>
              <a:rPr lang="zh-CN" altLang="zh-CN" dirty="0"/>
              <a:t>重搭配</a:t>
            </a:r>
            <a:r>
              <a:rPr lang="en-US" altLang="zh-CN" dirty="0"/>
              <a:t>,</a:t>
            </a:r>
            <a:r>
              <a:rPr lang="zh-CN" altLang="zh-CN" dirty="0"/>
              <a:t>句析关系</a:t>
            </a:r>
          </a:p>
        </p:txBody>
      </p:sp>
    </p:spTree>
    <p:extLst>
      <p:ext uri="{BB962C8B-B14F-4D97-AF65-F5344CB8AC3E}">
        <p14:creationId xmlns:p14="http://schemas.microsoft.com/office/powerpoint/2010/main" val="1256779752"/>
      </p:ext>
    </p:extLst>
  </p:cSld>
  <p:clrMapOvr>
    <a:masterClrMapping/>
  </p:clrMapOvr>
  <p:transition spd="slow">
    <p:pull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84784"/>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把握文段大意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这是一段说明文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介绍我们为什么喜欢吃辣椒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甚至上瘾的原因。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理清句间关系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根据文段大意可以看出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吃辣上瘾的原因是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辣味素刺激神经末梢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大脑就会使机体产生一系列现象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这些现象又刺激大脑释放出内啡肽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内啡肽又促进多巴胺的分泌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多巴胺能在短时间内令人高度兴奋。这些语句之间有紧承关系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关键要引出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内啡肽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这种物质。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比较分析选项。四个选项</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项采用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把字句</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项采用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被字句</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项用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兼语句</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项用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而横线后的语句中有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可见选用具有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的兼语句更符合语境要求。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5" action="ppaction://hlinksldjump"/>
          </p:cNvPr>
          <p:cNvSpPr/>
          <p:nvPr/>
        </p:nvSpPr>
        <p:spPr>
          <a:xfrm>
            <a:off x="255577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2631283532"/>
      </p:ext>
    </p:extLst>
  </p:cSld>
  <p:clrMapOvr>
    <a:masterClrMapping/>
  </p:clrMapOvr>
  <p:transition spd="slow">
    <p:strips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7" name="圆角矩形 6">
            <a:hlinkClick r:id="rId5"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endParaRPr lang="zh-CN" altLang="en-US" sz="1200" dirty="0">
              <a:solidFill>
                <a:srgbClr val="E75E22"/>
              </a:solidFill>
              <a:latin typeface="+mj-ea"/>
              <a:ea typeface="+mj-ea"/>
            </a:endParaRPr>
          </a:p>
        </p:txBody>
      </p:sp>
      <p:sp>
        <p:nvSpPr>
          <p:cNvPr id="5" name="矩形 4"/>
          <p:cNvSpPr>
            <a:spLocks noChangeAspect="1"/>
          </p:cNvSpPr>
          <p:nvPr/>
        </p:nvSpPr>
        <p:spPr>
          <a:xfrm>
            <a:off x="508000" y="1556792"/>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三、排序式连贯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找准文段中心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把握情感基调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理清逻辑思路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注意标点提示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排序式连贯是一种常规考题。解答这类题目有五个关键点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599600475"/>
              </p:ext>
            </p:extLst>
          </p:nvPr>
        </p:nvGraphicFramePr>
        <p:xfrm>
          <a:off x="508000" y="2863216"/>
          <a:ext cx="8128000" cy="3878152"/>
        </p:xfrm>
        <a:graphic>
          <a:graphicData uri="http://schemas.openxmlformats.org/presentationml/2006/ole">
            <mc:AlternateContent xmlns:mc="http://schemas.openxmlformats.org/markup-compatibility/2006">
              <mc:Choice xmlns:v="urn:schemas-microsoft-com:vml" Requires="v">
                <p:oleObj spid="_x0000_s11277" name="文档" r:id="rId6" imgW="3921955" imgH="1871214" progId="Word.Document.12">
                  <p:embed/>
                </p:oleObj>
              </mc:Choice>
              <mc:Fallback>
                <p:oleObj name="文档" r:id="rId6" imgW="3921955" imgH="1871214" progId="Word.Document.12">
                  <p:embed/>
                  <p:pic>
                    <p:nvPicPr>
                      <p:cNvPr id="0" name=""/>
                      <p:cNvPicPr/>
                      <p:nvPr/>
                    </p:nvPicPr>
                    <p:blipFill>
                      <a:blip r:embed="rId7"/>
                      <a:stretch>
                        <a:fillRect/>
                      </a:stretch>
                    </p:blipFill>
                    <p:spPr>
                      <a:xfrm>
                        <a:off x="508000" y="2863216"/>
                        <a:ext cx="8128000" cy="3878152"/>
                      </a:xfrm>
                      <a:prstGeom prst="rect">
                        <a:avLst/>
                      </a:prstGeom>
                    </p:spPr>
                  </p:pic>
                </p:oleObj>
              </mc:Fallback>
            </mc:AlternateContent>
          </a:graphicData>
        </a:graphic>
      </p:graphicFrame>
      <p:sp>
        <p:nvSpPr>
          <p:cNvPr id="10" name="圆角矩形 9">
            <a:hlinkClick r:id="rId8" action="ppaction://hlinksldjump"/>
          </p:cNvPr>
          <p:cNvSpPr/>
          <p:nvPr/>
        </p:nvSpPr>
        <p:spPr>
          <a:xfrm>
            <a:off x="255577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2941033304"/>
      </p:ext>
    </p:extLst>
  </p:cSld>
  <p:clrMapOvr>
    <a:masterClrMapping/>
  </p:clrMapOvr>
  <p:transition spd="slow">
    <p:strips/>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3302727519"/>
              </p:ext>
            </p:extLst>
          </p:nvPr>
        </p:nvGraphicFramePr>
        <p:xfrm>
          <a:off x="508000" y="2308967"/>
          <a:ext cx="8128000" cy="2776217"/>
        </p:xfrm>
        <a:graphic>
          <a:graphicData uri="http://schemas.openxmlformats.org/presentationml/2006/ole">
            <mc:AlternateContent xmlns:mc="http://schemas.openxmlformats.org/markup-compatibility/2006">
              <mc:Choice xmlns:v="urn:schemas-microsoft-com:vml" Requires="v">
                <p:oleObj spid="_x0000_s12301" name="文档" r:id="rId3" imgW="3922675" imgH="1339873" progId="Word.Document.12">
                  <p:embed/>
                </p:oleObj>
              </mc:Choice>
              <mc:Fallback>
                <p:oleObj name="文档" r:id="rId3" imgW="3922675" imgH="1339873" progId="Word.Document.12">
                  <p:embed/>
                  <p:pic>
                    <p:nvPicPr>
                      <p:cNvPr id="0" name=""/>
                      <p:cNvPicPr/>
                      <p:nvPr/>
                    </p:nvPicPr>
                    <p:blipFill>
                      <a:blip r:embed="rId4"/>
                      <a:stretch>
                        <a:fillRect/>
                      </a:stretch>
                    </p:blipFill>
                    <p:spPr>
                      <a:xfrm>
                        <a:off x="508000" y="2308967"/>
                        <a:ext cx="8128000" cy="2776217"/>
                      </a:xfrm>
                      <a:prstGeom prst="rect">
                        <a:avLst/>
                      </a:prstGeom>
                    </p:spPr>
                  </p:pic>
                </p:oleObj>
              </mc:Fallback>
            </mc:AlternateContent>
          </a:graphicData>
        </a:graphic>
      </p:graphicFrame>
      <p:sp>
        <p:nvSpPr>
          <p:cNvPr id="8" name="圆角矩形 7">
            <a:hlinkClick r:id="rId5"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9" name="圆角矩形 8">
            <a:hlinkClick r:id="rId6"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10" name="圆角矩形 9">
            <a:hlinkClick r:id="rId7"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endParaRPr lang="zh-CN" altLang="en-US" sz="1200" dirty="0">
              <a:solidFill>
                <a:srgbClr val="E75E22"/>
              </a:solidFill>
              <a:latin typeface="+mj-ea"/>
              <a:ea typeface="+mj-ea"/>
            </a:endParaRPr>
          </a:p>
        </p:txBody>
      </p:sp>
      <p:sp>
        <p:nvSpPr>
          <p:cNvPr id="13" name="圆角矩形 12">
            <a:hlinkClick r:id="rId8" action="ppaction://hlinksldjump"/>
          </p:cNvPr>
          <p:cNvSpPr/>
          <p:nvPr/>
        </p:nvSpPr>
        <p:spPr>
          <a:xfrm>
            <a:off x="255577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2606198390"/>
      </p:ext>
    </p:extLst>
  </p:cSld>
  <p:clrMapOvr>
    <a:masterClrMapping/>
  </p:clrMapOvr>
  <p:transition spd="slow">
    <p:strips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5" name="矩形 4"/>
          <p:cNvSpPr>
            <a:spLocks noChangeAspect="1"/>
          </p:cNvSpPr>
          <p:nvPr/>
        </p:nvSpPr>
        <p:spPr>
          <a:xfrm>
            <a:off x="508000" y="1382981"/>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3(2015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依次填入下面一段文字横线处的语句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前后衔接最为恰当的一组是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中国人民抗日战争的胜利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充分证明了中国共产党是救亡图存、实现民族复兴的核心力量。今天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我们纪念抗日战争胜利</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周年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。铭记这段历史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是因为它的惨烈悲壮与不屈抗争应当成为中华民族的集体记忆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更是希望从中汲取沉痛的历史教训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获得开创未来的精神力量。</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永远铭记参加抗日战争的老战士、抗日将领、爱国人士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永远铭记支援和帮助了中国抗战的外国政府和国际友人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永远铭记惨遭日本侵略者杀戮的死难同胞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永远铭记为抗战胜利建立了功勋的海内外中华儿女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永远铭记在抗日战争中英勇战斗、为国捐躯的烈士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⑤③④②</a:t>
            </a:r>
            <a:r>
              <a:rPr lang="zh-CN" altLang="zh-CN" sz="2200" dirty="0" smtClean="0">
                <a:solidFill>
                  <a:srgbClr val="000000"/>
                </a:solidFill>
                <a:latin typeface="NEU-BZ-S92"/>
                <a:cs typeface="宋体" panose="02010600030101010101" pitchFamily="2" charset="-122"/>
              </a:rPr>
              <a:t>①</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①②④⑤</a:t>
            </a:r>
            <a:r>
              <a:rPr lang="zh-CN" altLang="zh-CN" sz="2200" dirty="0" smtClean="0">
                <a:solidFill>
                  <a:srgbClr val="000000"/>
                </a:solidFill>
                <a:latin typeface="NEU-BZ-S92"/>
                <a:cs typeface="宋体" panose="02010600030101010101" pitchFamily="2" charset="-122"/>
              </a:rPr>
              <a:t>③</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③⑤①④</a:t>
            </a:r>
            <a:r>
              <a:rPr lang="zh-CN" altLang="zh-CN" sz="2200" dirty="0" smtClean="0">
                <a:solidFill>
                  <a:srgbClr val="000000"/>
                </a:solidFill>
                <a:latin typeface="NEU-BZ-S92"/>
                <a:cs typeface="宋体" panose="02010600030101010101" pitchFamily="2" charset="-122"/>
              </a:rPr>
              <a:t>②</a:t>
            </a:r>
            <a:r>
              <a:rPr lang="en-US" altLang="zh-CN" sz="2200" dirty="0" smtClean="0">
                <a:solidFill>
                  <a:srgbClr val="000000"/>
                </a:solidFill>
                <a:latin typeface="Times New Roman" panose="02020603050405020304" pitchFamily="18" charset="0"/>
                <a:cs typeface="Times New Roman" panose="02020603050405020304" pitchFamily="18" charset="0"/>
              </a:rPr>
              <a:t>  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④③②①⑤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9" name="圆角矩形 8">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10" name="圆角矩形 9">
            <a:hlinkClick r:id="rId4"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endParaRPr lang="zh-CN" altLang="en-US" sz="1200" dirty="0">
              <a:solidFill>
                <a:srgbClr val="E75E22"/>
              </a:solidFill>
              <a:latin typeface="+mj-ea"/>
              <a:ea typeface="+mj-ea"/>
            </a:endParaRPr>
          </a:p>
        </p:txBody>
      </p:sp>
      <p:sp>
        <p:nvSpPr>
          <p:cNvPr id="13" name="圆角矩形 12">
            <a:hlinkClick r:id="rId5" action="ppaction://hlinksldjump"/>
          </p:cNvPr>
          <p:cNvSpPr/>
          <p:nvPr/>
        </p:nvSpPr>
        <p:spPr>
          <a:xfrm>
            <a:off x="255577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341777262"/>
      </p:ext>
    </p:extLst>
  </p:cSld>
  <p:clrMapOvr>
    <a:masterClrMapping/>
  </p:clrMapOvr>
  <p:transition spd="slow">
    <p:strips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7" name="圆角矩形 6">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8" name="圆角矩形 7">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9" name="圆角矩形 8">
            <a:hlinkClick r:id="rId4"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endParaRPr lang="zh-CN" altLang="en-US" sz="1200" dirty="0">
              <a:solidFill>
                <a:srgbClr val="E75E22"/>
              </a:solidFill>
              <a:latin typeface="+mj-ea"/>
              <a:ea typeface="+mj-ea"/>
            </a:endParaRPr>
          </a:p>
        </p:txBody>
      </p:sp>
      <p:sp>
        <p:nvSpPr>
          <p:cNvPr id="13" name="圆角矩形 12">
            <a:hlinkClick r:id="rId5" action="ppaction://hlinksldjump"/>
          </p:cNvPr>
          <p:cNvSpPr/>
          <p:nvPr/>
        </p:nvSpPr>
        <p:spPr>
          <a:xfrm>
            <a:off x="255577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398033"/>
            <a:ext cx="8240464" cy="5373779"/>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题目类型</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排序连贯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排列句子顺序填空。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选择方向</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把握文段大意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这段文字围绕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纪念抗日战争的意义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这五句话有共同的词语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永远铭记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铭记的内容是抗战中的几类人。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理清句间关系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首先要对这几类人大致分组。根据横线后的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它的惨烈悲壮与不屈抗争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推断横线处的内容应该是先阐明抗战中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惨烈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的死难情况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a:t>
            </a:r>
            <a:r>
              <a:rPr lang="zh-CN" altLang="zh-CN" sz="2200" dirty="0">
                <a:solidFill>
                  <a:srgbClr val="000000"/>
                </a:solidFill>
                <a:latin typeface="NEU-BZ-S92"/>
                <a:cs typeface="宋体" panose="02010600030101010101" pitchFamily="2" charset="-122"/>
              </a:rPr>
              <a:t>③⑤</a:t>
            </a:r>
            <a:r>
              <a:rPr lang="zh-CN" altLang="zh-CN" sz="2200" dirty="0">
                <a:solidFill>
                  <a:srgbClr val="000000"/>
                </a:solidFill>
                <a:latin typeface="Times New Roman" panose="02020603050405020304" pitchFamily="18" charset="0"/>
                <a:cs typeface="Times New Roman" panose="02020603050405020304" pitchFamily="18" charset="0"/>
              </a:rPr>
              <a:t>为一组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然后强调社会各界不屈不挠的抗战及支援情况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a:t>
            </a:r>
            <a:r>
              <a:rPr lang="zh-CN" altLang="zh-CN" sz="2200" dirty="0">
                <a:solidFill>
                  <a:srgbClr val="000000"/>
                </a:solidFill>
                <a:latin typeface="NEU-BZ-S92"/>
                <a:cs typeface="宋体" panose="02010600030101010101" pitchFamily="2" charset="-122"/>
              </a:rPr>
              <a:t>①②④</a:t>
            </a:r>
            <a:r>
              <a:rPr lang="zh-CN" altLang="zh-CN" sz="2200" dirty="0">
                <a:solidFill>
                  <a:srgbClr val="000000"/>
                </a:solidFill>
                <a:latin typeface="Times New Roman" panose="02020603050405020304" pitchFamily="18" charset="0"/>
                <a:cs typeface="Times New Roman" panose="02020603050405020304" pitchFamily="18" charset="0"/>
              </a:rPr>
              <a:t>为一组。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比较分析选项。</a:t>
            </a:r>
            <a:r>
              <a:rPr lang="zh-CN" altLang="zh-CN" sz="2200" dirty="0">
                <a:solidFill>
                  <a:srgbClr val="000000"/>
                </a:solidFill>
                <a:latin typeface="NEU-BZ-S92"/>
                <a:cs typeface="宋体" panose="02010600030101010101" pitchFamily="2" charset="-122"/>
              </a:rPr>
              <a:t>③⑤</a:t>
            </a:r>
            <a:r>
              <a:rPr lang="zh-CN" altLang="zh-CN" sz="2200" dirty="0">
                <a:solidFill>
                  <a:srgbClr val="000000"/>
                </a:solidFill>
                <a:latin typeface="Times New Roman" panose="02020603050405020304" pitchFamily="18" charset="0"/>
                <a:cs typeface="Times New Roman" panose="02020603050405020304" pitchFamily="18" charset="0"/>
              </a:rPr>
              <a:t>是牺牲的人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惨烈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在前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在后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①②④</a:t>
            </a:r>
            <a:r>
              <a:rPr lang="zh-CN" altLang="zh-CN" sz="2200" dirty="0">
                <a:solidFill>
                  <a:srgbClr val="000000"/>
                </a:solidFill>
                <a:latin typeface="Times New Roman" panose="02020603050405020304" pitchFamily="18" charset="0"/>
                <a:cs typeface="Times New Roman" panose="02020603050405020304" pitchFamily="18" charset="0"/>
              </a:rPr>
              <a:t>是为抗战做出贡献的人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①④</a:t>
            </a:r>
            <a:r>
              <a:rPr lang="zh-CN" altLang="zh-CN" sz="2200" dirty="0">
                <a:solidFill>
                  <a:srgbClr val="000000"/>
                </a:solidFill>
                <a:latin typeface="Times New Roman" panose="02020603050405020304" pitchFamily="18" charset="0"/>
                <a:cs typeface="Times New Roman" panose="02020603050405020304" pitchFamily="18" charset="0"/>
              </a:rPr>
              <a:t>是中国人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是国际友人。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3300191"/>
      </p:ext>
    </p:extLst>
  </p:cSld>
  <p:clrMapOvr>
    <a:masterClrMapping/>
  </p:clrMapOvr>
  <p:transition spd="slow">
    <p:strips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7" name="圆角矩形 6">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8" name="圆角矩形 7">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9" name="圆角矩形 8">
            <a:hlinkClick r:id="rId4"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endParaRPr lang="zh-CN" altLang="en-US" sz="1200" dirty="0">
              <a:solidFill>
                <a:srgbClr val="E75E22"/>
              </a:solidFill>
              <a:latin typeface="+mj-ea"/>
              <a:ea typeface="+mj-ea"/>
            </a:endParaRPr>
          </a:p>
        </p:txBody>
      </p:sp>
      <p:sp>
        <p:nvSpPr>
          <p:cNvPr id="13" name="圆角矩形 12">
            <a:hlinkClick r:id="rId5" action="ppaction://hlinksldjump"/>
          </p:cNvPr>
          <p:cNvSpPr/>
          <p:nvPr/>
        </p:nvSpPr>
        <p:spPr>
          <a:xfrm>
            <a:off x="255577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3257291"/>
            <a:ext cx="2451312" cy="459741"/>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3013607"/>
      </p:ext>
    </p:extLst>
  </p:cSld>
  <p:clrMapOvr>
    <a:masterClrMapping/>
  </p:clrMapOvr>
  <p:transition spd="slow">
    <p:blinds/>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6" name="圆角矩形 5">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8" name="圆角矩形 7">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9" name="圆角矩形 8">
            <a:hlinkClick r:id="rId6" action="ppaction://hlinksldjump"/>
          </p:cNvPr>
          <p:cNvSpPr/>
          <p:nvPr/>
        </p:nvSpPr>
        <p:spPr>
          <a:xfrm>
            <a:off x="255577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endParaRPr lang="zh-CN" altLang="en-US" sz="1200" dirty="0">
              <a:solidFill>
                <a:srgbClr val="E75E22"/>
              </a:solidFill>
              <a:latin typeface="+mj-ea"/>
              <a:ea typeface="+mj-ea"/>
            </a:endParaRPr>
          </a:p>
        </p:txBody>
      </p:sp>
      <p:sp>
        <p:nvSpPr>
          <p:cNvPr id="4" name="矩形 3"/>
          <p:cNvSpPr>
            <a:spLocks noChangeAspect="1"/>
          </p:cNvSpPr>
          <p:nvPr/>
        </p:nvSpPr>
        <p:spPr>
          <a:xfrm>
            <a:off x="508000" y="1649582"/>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四、补写式连贯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抓住要点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简明表述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补写式连贯的特点是选取一段说明性或议论性的文字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在文段的关键处留下三个横线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要求在横线处补写恰当的语句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内容贴切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逻辑严密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并且给出字数限制。常作为补写的语句有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引领句、总括句、过渡句、展开句和总结句等。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301136076"/>
              </p:ext>
            </p:extLst>
          </p:nvPr>
        </p:nvGraphicFramePr>
        <p:xfrm>
          <a:off x="508000" y="3758628"/>
          <a:ext cx="8128000" cy="2787498"/>
        </p:xfrm>
        <a:graphic>
          <a:graphicData uri="http://schemas.openxmlformats.org/presentationml/2006/ole">
            <mc:AlternateContent xmlns:mc="http://schemas.openxmlformats.org/markup-compatibility/2006">
              <mc:Choice xmlns:v="urn:schemas-microsoft-com:vml" Requires="v">
                <p:oleObj spid="_x0000_s15372" name="文档" r:id="rId7" imgW="3907562" imgH="1339873" progId="Word.Document.12">
                  <p:embed/>
                </p:oleObj>
              </mc:Choice>
              <mc:Fallback>
                <p:oleObj name="文档" r:id="rId7" imgW="3907562" imgH="1339873" progId="Word.Document.12">
                  <p:embed/>
                  <p:pic>
                    <p:nvPicPr>
                      <p:cNvPr id="0" name=""/>
                      <p:cNvPicPr/>
                      <p:nvPr/>
                    </p:nvPicPr>
                    <p:blipFill>
                      <a:blip r:embed="rId8"/>
                      <a:stretch>
                        <a:fillRect/>
                      </a:stretch>
                    </p:blipFill>
                    <p:spPr>
                      <a:xfrm>
                        <a:off x="508000" y="3758628"/>
                        <a:ext cx="8128000" cy="2787498"/>
                      </a:xfrm>
                      <a:prstGeom prst="rect">
                        <a:avLst/>
                      </a:prstGeom>
                    </p:spPr>
                  </p:pic>
                </p:oleObj>
              </mc:Fallback>
            </mc:AlternateContent>
          </a:graphicData>
        </a:graphic>
      </p:graphicFrame>
    </p:spTree>
    <p:extLst>
      <p:ext uri="{BB962C8B-B14F-4D97-AF65-F5344CB8AC3E}">
        <p14:creationId xmlns:p14="http://schemas.microsoft.com/office/powerpoint/2010/main" val="131656640"/>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6" name="圆角矩形 5">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8" name="圆角矩形 7">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9" name="圆角矩形 8">
            <a:hlinkClick r:id="rId6" action="ppaction://hlinksldjump"/>
          </p:cNvPr>
          <p:cNvSpPr/>
          <p:nvPr/>
        </p:nvSpPr>
        <p:spPr>
          <a:xfrm>
            <a:off x="255577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endParaRPr lang="zh-CN" altLang="en-US" sz="1200" dirty="0">
              <a:solidFill>
                <a:srgbClr val="E75E22"/>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236906906"/>
              </p:ext>
            </p:extLst>
          </p:nvPr>
        </p:nvGraphicFramePr>
        <p:xfrm>
          <a:off x="508000" y="1988840"/>
          <a:ext cx="8128000" cy="3892329"/>
        </p:xfrm>
        <a:graphic>
          <a:graphicData uri="http://schemas.openxmlformats.org/presentationml/2006/ole">
            <mc:AlternateContent xmlns:mc="http://schemas.openxmlformats.org/markup-compatibility/2006">
              <mc:Choice xmlns:v="urn:schemas-microsoft-com:vml" Requires="v">
                <p:oleObj spid="_x0000_s30725" name="文档" r:id="rId7" imgW="3908281" imgH="1871214" progId="Word.Document.12">
                  <p:embed/>
                </p:oleObj>
              </mc:Choice>
              <mc:Fallback>
                <p:oleObj name="文档" r:id="rId7" imgW="3908281" imgH="1871214" progId="Word.Document.12">
                  <p:embed/>
                  <p:pic>
                    <p:nvPicPr>
                      <p:cNvPr id="0" name=""/>
                      <p:cNvPicPr/>
                      <p:nvPr/>
                    </p:nvPicPr>
                    <p:blipFill>
                      <a:blip r:embed="rId8"/>
                      <a:stretch>
                        <a:fillRect/>
                      </a:stretch>
                    </p:blipFill>
                    <p:spPr>
                      <a:xfrm>
                        <a:off x="508000" y="1988840"/>
                        <a:ext cx="8128000" cy="3892329"/>
                      </a:xfrm>
                      <a:prstGeom prst="rect">
                        <a:avLst/>
                      </a:prstGeom>
                    </p:spPr>
                  </p:pic>
                </p:oleObj>
              </mc:Fallback>
            </mc:AlternateContent>
          </a:graphicData>
        </a:graphic>
      </p:graphicFrame>
    </p:spTree>
    <p:extLst>
      <p:ext uri="{BB962C8B-B14F-4D97-AF65-F5344CB8AC3E}">
        <p14:creationId xmlns:p14="http://schemas.microsoft.com/office/powerpoint/2010/main" val="1821511158"/>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6" name="圆角矩形 5">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8" name="圆角矩形 7">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9" name="圆角矩形 8">
            <a:hlinkClick r:id="rId5" action="ppaction://hlinksldjump"/>
          </p:cNvPr>
          <p:cNvSpPr/>
          <p:nvPr/>
        </p:nvSpPr>
        <p:spPr>
          <a:xfrm>
            <a:off x="255577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endParaRPr lang="zh-CN" altLang="en-US" sz="1200" dirty="0">
              <a:solidFill>
                <a:srgbClr val="E75E22"/>
              </a:solidFill>
              <a:latin typeface="+mj-ea"/>
              <a:ea typeface="+mj-ea"/>
            </a:endParaRPr>
          </a:p>
        </p:txBody>
      </p:sp>
      <p:sp>
        <p:nvSpPr>
          <p:cNvPr id="3" name="矩形 2"/>
          <p:cNvSpPr>
            <a:spLocks noChangeAspect="1"/>
          </p:cNvSpPr>
          <p:nvPr/>
        </p:nvSpPr>
        <p:spPr>
          <a:xfrm>
            <a:off x="508000" y="1652979"/>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4(2016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内容贴切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逻辑严密。每处不超过</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花青素是一种水溶性的植物色素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分布在液泡内的细胞液中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能够决定花的红色、蓝色、紫色等颜色的差别。这是因为花青素</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①</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在酸性溶液中呈现红色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在碱性溶液中变为蓝色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处于中性环境时则是紫色。更令人称奇的是</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②</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比如有一种牵牛花清晨是粉红色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之后变成紫红色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最后变成蓝色。究其原因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就是花瓣表皮细胞的液泡内</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值发生了变化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③</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从而形成花的颜色的变化。</a:t>
            </a:r>
            <a:r>
              <a:rPr lang="en-US" altLang="zh-CN" sz="2200" dirty="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02065403"/>
      </p:ext>
    </p:extLst>
  </p:cSld>
  <p:clrMapOvr>
    <a:masterClrMapping/>
  </p:clrMapOvr>
  <p:transition spd="slow">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6" name="圆角矩形 5">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8" name="圆角矩形 7">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9" name="圆角矩形 8">
            <a:hlinkClick r:id="rId5" action="ppaction://hlinksldjump"/>
          </p:cNvPr>
          <p:cNvSpPr/>
          <p:nvPr/>
        </p:nvSpPr>
        <p:spPr>
          <a:xfrm>
            <a:off x="255577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endParaRPr lang="zh-CN" altLang="en-US" sz="1200" dirty="0">
              <a:solidFill>
                <a:srgbClr val="E75E22"/>
              </a:solidFill>
              <a:latin typeface="+mj-ea"/>
              <a:ea typeface="+mj-ea"/>
            </a:endParaRPr>
          </a:p>
        </p:txBody>
      </p:sp>
      <p:sp>
        <p:nvSpPr>
          <p:cNvPr id="13" name="矩形 12"/>
          <p:cNvSpPr>
            <a:spLocks noChangeAspect="1"/>
          </p:cNvSpPr>
          <p:nvPr/>
        </p:nvSpPr>
        <p:spPr>
          <a:xfrm>
            <a:off x="508000" y="1396055"/>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题目类型</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嵌入恰当语句。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答题要求</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连贯、贴切、严密、简明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把握文段大意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这段文字介绍了花青素对花的颜色的决定性作用。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理清句间关系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处是总括句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总括横线后三种不同溶液下的颜色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因此要结合横线后面的内容填写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处是引领句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是举例说明横线上的内容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所填句子要能概括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处是展开句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cs typeface="Times New Roman" panose="02020603050405020304" pitchFamily="18" charset="0"/>
              </a:rPr>
              <a:t>值发生了变化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花青素也随之变化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之类的句子。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根据要求拟写。紧扣内容与作用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注意字数要求。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30249795"/>
      </p:ext>
    </p:extLst>
  </p:cSld>
  <p:clrMapOvr>
    <a:masterClrMapping/>
  </p:clrMapOvr>
  <p:transition spd="slow">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【考点考情】</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语言表达的连贯是近几年高考的热点。从考查形式看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既有主观的选择式连贯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又有与简明结合在一起的补写式连贯。主观选择式连贯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又分为排序式连贯、选句式连贯和选用关联词语连贯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赋分</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补写式连贯近年单独设题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其特点是在给定的语段中留空补写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一般是三空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并限定字数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赋分</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分。连贯是语言运用的命题热点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也是二轮复习的重点。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307183"/>
      </p:ext>
    </p:extLst>
  </p:cSld>
  <p:clrMapOvr>
    <a:masterClrMapping/>
  </p:clrMapOvr>
  <mc:AlternateContent xmlns:mc="http://schemas.openxmlformats.org/markup-compatibility/2006">
    <mc:Choice xmlns:p14="http://schemas.microsoft.com/office/powerpoint/2010/main" Requires="p14">
      <p:transition spd="slow" p14:dur="2000">
        <p:blinds/>
      </p:transition>
    </mc:Choice>
    <mc:Fallback>
      <p:transition spd="slow">
        <p:blind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6" name="圆角矩形 5">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8" name="圆角矩形 7">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9" name="圆角矩形 8">
            <a:hlinkClick r:id="rId5" action="ppaction://hlinksldjump"/>
          </p:cNvPr>
          <p:cNvSpPr/>
          <p:nvPr/>
        </p:nvSpPr>
        <p:spPr>
          <a:xfrm>
            <a:off x="255577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endParaRPr lang="zh-CN" altLang="en-US" sz="1200" dirty="0">
              <a:solidFill>
                <a:srgbClr val="E75E22"/>
              </a:solidFill>
              <a:latin typeface="+mj-ea"/>
              <a:ea typeface="+mj-ea"/>
            </a:endParaRPr>
          </a:p>
        </p:txBody>
      </p:sp>
      <p:sp>
        <p:nvSpPr>
          <p:cNvPr id="3" name="矩形 2"/>
          <p:cNvSpPr>
            <a:spLocks noChangeAspect="1"/>
          </p:cNvSpPr>
          <p:nvPr/>
        </p:nvSpPr>
        <p:spPr>
          <a:xfrm>
            <a:off x="508000" y="3122997"/>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在不同环境中会形成不同颜色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有些花的颜色可以一日数变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花青素也就随之发生变化</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2790410"/>
      </p:ext>
    </p:extLst>
  </p:cSld>
  <p:clrMapOvr>
    <a:masterClrMapping/>
  </p:clrMapOvr>
  <p:transition spd="slow">
    <p:randomBar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32" name="椭圆 31">
            <a:hlinkClick r:id="rId3"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4"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5"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6"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7" name="椭圆 36">
            <a:hlinkClick r:id="rId7"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8" name="椭圆 37">
            <a:hlinkClick r:id="rId8"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319986"/>
            <a:ext cx="8128000" cy="3139321"/>
          </a:xfrm>
          <a:prstGeom prst="rect">
            <a:avLst/>
          </a:prstGeom>
        </p:spPr>
        <p:txBody>
          <a:bodyPr>
            <a:spAutoFit/>
          </a:bodyPr>
          <a:lstStyle/>
          <a:p>
            <a:pPr>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填入下面文段空白处的词语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每个人都有萌生公益善举的冲动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①</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有从愿景到付诸行动的自由。在这一点上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普通人</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②</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有马云的那种眼光如炬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③</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丰富的价值体会。马云设立的慈善信托基金已是具有专业水准的操盘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他对接的是比尔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盖茨、巴菲特这种公益的骨灰级拥趸。</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④</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阿里旗下的员工却不在同一个水平线上耳濡目染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在客观上是存在认知偏差的。</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⑤</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按照马云的口径来进行一次较为彻底的公益覆盖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⑥</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只能用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没有强制的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一切都是假的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来实现。</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688540344"/>
              </p:ext>
            </p:extLst>
          </p:nvPr>
        </p:nvGraphicFramePr>
        <p:xfrm>
          <a:off x="35496" y="4344322"/>
          <a:ext cx="8128000" cy="2763454"/>
        </p:xfrm>
        <a:graphic>
          <a:graphicData uri="http://schemas.openxmlformats.org/presentationml/2006/ole">
            <mc:AlternateContent xmlns:mc="http://schemas.openxmlformats.org/markup-compatibility/2006">
              <mc:Choice xmlns:v="urn:schemas-microsoft-com:vml" Requires="v">
                <p:oleObj spid="_x0000_s1062" name="文档" r:id="rId9" imgW="3893887" imgH="1323673" progId="Word.Document.12">
                  <p:embed/>
                </p:oleObj>
              </mc:Choice>
              <mc:Fallback>
                <p:oleObj name="文档" r:id="rId9" imgW="3893887" imgH="1323673" progId="Word.Document.12">
                  <p:embed/>
                  <p:pic>
                    <p:nvPicPr>
                      <p:cNvPr id="0" name=""/>
                      <p:cNvPicPr/>
                      <p:nvPr/>
                    </p:nvPicPr>
                    <p:blipFill>
                      <a:blip r:embed="rId10"/>
                      <a:stretch>
                        <a:fillRect/>
                      </a:stretch>
                    </p:blipFill>
                    <p:spPr>
                      <a:xfrm>
                        <a:off x="35496" y="4344322"/>
                        <a:ext cx="8128000" cy="2763454"/>
                      </a:xfrm>
                      <a:prstGeom prst="rect">
                        <a:avLst/>
                      </a:prstGeom>
                    </p:spPr>
                  </p:pic>
                </p:oleObj>
              </mc:Fallback>
            </mc:AlternateContent>
          </a:graphicData>
        </a:graphic>
      </p:graphicFrame>
      <p:sp>
        <p:nvSpPr>
          <p:cNvPr id="57" name="五边形 5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8" name="五边形 5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59" name="组合 58"/>
          <p:cNvGrpSpPr/>
          <p:nvPr/>
        </p:nvGrpSpPr>
        <p:grpSpPr>
          <a:xfrm>
            <a:off x="251520" y="3653056"/>
            <a:ext cx="8640960" cy="3016304"/>
            <a:chOff x="251520" y="1449783"/>
            <a:chExt cx="8640960" cy="3016304"/>
          </a:xfrm>
        </p:grpSpPr>
        <p:grpSp>
          <p:nvGrpSpPr>
            <p:cNvPr id="60" name="组合 59"/>
            <p:cNvGrpSpPr/>
            <p:nvPr/>
          </p:nvGrpSpPr>
          <p:grpSpPr>
            <a:xfrm>
              <a:off x="251520" y="1449783"/>
              <a:ext cx="8640960" cy="3016304"/>
              <a:chOff x="251520" y="-595416"/>
              <a:chExt cx="8640960" cy="3016304"/>
            </a:xfrm>
          </p:grpSpPr>
          <p:sp>
            <p:nvSpPr>
              <p:cNvPr id="62" name="五边形 6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3" name="燕尾形 6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4" name="组合 63"/>
              <p:cNvGrpSpPr/>
              <p:nvPr/>
            </p:nvGrpSpPr>
            <p:grpSpPr>
              <a:xfrm>
                <a:off x="251520" y="-595416"/>
                <a:ext cx="8640960" cy="2699297"/>
                <a:chOff x="251520" y="-595416"/>
                <a:chExt cx="8640960" cy="2699297"/>
              </a:xfrm>
            </p:grpSpPr>
            <p:sp>
              <p:nvSpPr>
                <p:cNvPr id="65" name="矩形 64"/>
                <p:cNvSpPr/>
                <p:nvPr/>
              </p:nvSpPr>
              <p:spPr>
                <a:xfrm>
                  <a:off x="251520" y="-595416"/>
                  <a:ext cx="8640960" cy="269929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28"/>
                <p:cNvSpPr txBox="1"/>
                <p:nvPr/>
              </p:nvSpPr>
              <p:spPr>
                <a:xfrm>
                  <a:off x="8382111" y="-59541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61" name="矩形 60"/>
            <p:cNvSpPr>
              <a:spLocks noChangeAspect="1"/>
            </p:cNvSpPr>
            <p:nvPr/>
          </p:nvSpPr>
          <p:spPr>
            <a:xfrm>
              <a:off x="508000" y="1715781"/>
              <a:ext cx="8128000" cy="2400657"/>
            </a:xfrm>
            <a:prstGeom prst="rect">
              <a:avLst/>
            </a:prstGeom>
          </p:spPr>
          <p:txBody>
            <a:bodyPr>
              <a:spAutoFit/>
            </a:bodyPr>
            <a:lstStyle/>
            <a:p>
              <a:pPr>
                <a:lnSpc>
                  <a:spcPct val="150000"/>
                </a:lnSpc>
              </a:pPr>
              <a:r>
                <a:rPr lang="zh-CN" altLang="zh-CN" sz="2000" dirty="0"/>
                <a:t>这段文字</a:t>
              </a:r>
              <a:r>
                <a:rPr lang="en-US" altLang="zh-CN" sz="2000" dirty="0"/>
                <a:t>,</a:t>
              </a:r>
              <a:r>
                <a:rPr lang="zh-CN" altLang="zh-CN" sz="2000" dirty="0"/>
                <a:t>意思多次转换</a:t>
              </a:r>
              <a:r>
                <a:rPr lang="en-US" altLang="zh-CN" sz="2000" dirty="0"/>
                <a:t>,</a:t>
              </a:r>
              <a:r>
                <a:rPr lang="zh-CN" altLang="zh-CN" sz="2000" dirty="0"/>
                <a:t>解答时要逐句</a:t>
              </a:r>
              <a:r>
                <a:rPr lang="en-US" altLang="zh-CN" sz="2000" dirty="0"/>
                <a:t>(</a:t>
              </a:r>
              <a:r>
                <a:rPr lang="zh-CN" altLang="zh-CN" sz="2000" dirty="0"/>
                <a:t>每一句号出现处为一句</a:t>
              </a:r>
              <a:r>
                <a:rPr lang="en-US" altLang="zh-CN" sz="2000" dirty="0"/>
                <a:t>)</a:t>
              </a:r>
              <a:r>
                <a:rPr lang="zh-CN" altLang="zh-CN" sz="2000" dirty="0"/>
                <a:t>分析。①处前后</a:t>
              </a:r>
              <a:r>
                <a:rPr lang="en-US" altLang="zh-CN" sz="2000" dirty="0"/>
                <a:t>,</a:t>
              </a:r>
              <a:r>
                <a:rPr lang="zh-CN" altLang="zh-CN" sz="2000" dirty="0"/>
                <a:t>都有</a:t>
              </a:r>
              <a:r>
                <a:rPr lang="en-US" altLang="zh-CN" sz="2000" dirty="0"/>
                <a:t>“</a:t>
              </a:r>
              <a:r>
                <a:rPr lang="zh-CN" altLang="zh-CN" sz="2000" dirty="0"/>
                <a:t>有</a:t>
              </a:r>
              <a:r>
                <a:rPr lang="en-US" altLang="zh-CN" sz="2000" dirty="0"/>
                <a:t>”</a:t>
              </a:r>
              <a:r>
                <a:rPr lang="zh-CN" altLang="zh-CN" sz="2000" dirty="0"/>
                <a:t>这个词</a:t>
              </a:r>
              <a:r>
                <a:rPr lang="en-US" altLang="zh-CN" sz="2000" dirty="0"/>
                <a:t>,</a:t>
              </a:r>
              <a:r>
                <a:rPr lang="zh-CN" altLang="zh-CN" sz="2000" dirty="0"/>
                <a:t>可见是并列关系。所给的四个词都可以。要填写②③两空</a:t>
              </a:r>
              <a:r>
                <a:rPr lang="en-US" altLang="zh-CN" sz="2000" dirty="0"/>
                <a:t>,</a:t>
              </a:r>
              <a:r>
                <a:rPr lang="zh-CN" altLang="zh-CN" sz="2000" dirty="0"/>
                <a:t>必须看第三句</a:t>
              </a:r>
              <a:r>
                <a:rPr lang="en-US" altLang="zh-CN" sz="2000" dirty="0"/>
                <a:t>,</a:t>
              </a:r>
              <a:r>
                <a:rPr lang="zh-CN" altLang="zh-CN" sz="2000" dirty="0"/>
                <a:t>这句话写了马云的过人之处</a:t>
              </a:r>
              <a:r>
                <a:rPr lang="en-US" altLang="zh-CN" sz="2000" dirty="0"/>
                <a:t>,</a:t>
              </a:r>
              <a:r>
                <a:rPr lang="zh-CN" altLang="zh-CN" sz="2000" dirty="0"/>
                <a:t>因此</a:t>
              </a:r>
              <a:r>
                <a:rPr lang="en-US" altLang="zh-CN" sz="2000" dirty="0"/>
                <a:t>“</a:t>
              </a:r>
              <a:r>
                <a:rPr lang="zh-CN" altLang="zh-CN" sz="2000" dirty="0"/>
                <a:t>未必</a:t>
              </a:r>
              <a:r>
                <a:rPr lang="en-US" altLang="zh-CN" sz="2000" dirty="0"/>
                <a:t>”“</a:t>
              </a:r>
              <a:r>
                <a:rPr lang="zh-CN" altLang="zh-CN" sz="2000" dirty="0"/>
                <a:t>以及</a:t>
              </a:r>
              <a:r>
                <a:rPr lang="en-US" altLang="zh-CN" sz="2000" dirty="0"/>
                <a:t>”</a:t>
              </a:r>
              <a:r>
                <a:rPr lang="zh-CN" altLang="zh-CN" sz="2000" dirty="0"/>
                <a:t>两词在②③两空最恰当。这样基本可确定</a:t>
              </a:r>
              <a:r>
                <a:rPr lang="en-US" altLang="zh-CN" sz="2000" dirty="0"/>
                <a:t>D</a:t>
              </a:r>
              <a:r>
                <a:rPr lang="zh-CN" altLang="zh-CN" sz="2000" dirty="0"/>
                <a:t>项。带入其他词语检查即可确定。</a:t>
              </a:r>
            </a:p>
          </p:txBody>
        </p:sp>
      </p:grpSp>
      <p:grpSp>
        <p:nvGrpSpPr>
          <p:cNvPr id="67" name="组合 66"/>
          <p:cNvGrpSpPr/>
          <p:nvPr/>
        </p:nvGrpSpPr>
        <p:grpSpPr>
          <a:xfrm>
            <a:off x="251520" y="5633844"/>
            <a:ext cx="8640960" cy="1035516"/>
            <a:chOff x="251520" y="4869160"/>
            <a:chExt cx="8640960" cy="1035516"/>
          </a:xfrm>
        </p:grpSpPr>
        <p:grpSp>
          <p:nvGrpSpPr>
            <p:cNvPr id="68" name="组合 67"/>
            <p:cNvGrpSpPr/>
            <p:nvPr/>
          </p:nvGrpSpPr>
          <p:grpSpPr>
            <a:xfrm>
              <a:off x="251520" y="4869160"/>
              <a:ext cx="8640960" cy="1035516"/>
              <a:chOff x="251520" y="3872081"/>
              <a:chExt cx="8640960" cy="1035516"/>
            </a:xfrm>
          </p:grpSpPr>
          <p:sp>
            <p:nvSpPr>
              <p:cNvPr id="70" name="五边形 6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71" name="五边形 7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72" name="燕尾形 7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矩形 72"/>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69" name="矩形 68"/>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D</a:t>
              </a:r>
              <a:endParaRPr lang="zh-CN" altLang="en-US" sz="2000" dirty="0"/>
            </a:p>
          </p:txBody>
        </p:sp>
      </p:grpSp>
    </p:spTree>
    <p:extLst>
      <p:ext uri="{BB962C8B-B14F-4D97-AF65-F5344CB8AC3E}">
        <p14:creationId xmlns:p14="http://schemas.microsoft.com/office/powerpoint/2010/main" val="933969546"/>
      </p:ext>
    </p:extLst>
  </p:cSld>
  <p:clrMapOvr>
    <a:masterClrMapping/>
  </p:clrMapOvr>
  <mc:AlternateContent xmlns:mc="http://schemas.openxmlformats.org/markup-compatibility/2006">
    <mc:Choice xmlns:p14="http://schemas.microsoft.com/office/powerpoint/2010/main" Requires="p14">
      <p:transition spd="slow" p14:dur="1400">
        <p:cut/>
      </p:transition>
    </mc:Choice>
    <mc:Fallback>
      <p:transition spd="slow">
        <p:cu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down)">
                                      <p:cBhvr>
                                        <p:cTn id="7" dur="500"/>
                                        <p:tgtEl>
                                          <p:spTgt spid="59"/>
                                        </p:tgtEl>
                                      </p:cBhvr>
                                    </p:animEffect>
                                  </p:childTnLst>
                                </p:cTn>
                              </p:par>
                            </p:childTnLst>
                          </p:cTn>
                        </p:par>
                      </p:childTnLst>
                    </p:cTn>
                  </p:par>
                </p:childTnLst>
              </p:cTn>
              <p:nextCondLst>
                <p:cond evt="onClick" delay="0">
                  <p:tgtEl>
                    <p:spTgt spid="58"/>
                  </p:tgtEl>
                </p:cond>
              </p:nextCondLst>
            </p:seq>
            <p:seq concurrent="1" nextAc="seek">
              <p:cTn id="8" restart="whenNotActive" fill="hold" evtFilter="cancelBubble" nodeType="interactiveSeq">
                <p:stCondLst>
                  <p:cond evt="onClick" delay="0">
                    <p:tgtEl>
                      <p:spTgt spid="5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59"/>
                                        </p:tgtEl>
                                      </p:cBhvr>
                                    </p:animEffect>
                                    <p:set>
                                      <p:cBhvr>
                                        <p:cTn id="13" dur="1" fill="hold">
                                          <p:stCondLst>
                                            <p:cond delay="499"/>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59"/>
                  </p:tgtEl>
                </p:cond>
              </p:nextCondLst>
            </p:seq>
            <p:seq concurrent="1" nextAc="seek">
              <p:cTn id="14" restart="whenNotActive" fill="hold" evtFilter="cancelBubble" nodeType="interactiveSeq">
                <p:stCondLst>
                  <p:cond evt="onClick" delay="0">
                    <p:tgtEl>
                      <p:spTgt spid="5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childTnLst>
                    </p:cTn>
                  </p:par>
                </p:childTnLst>
              </p:cTn>
              <p:nextCondLst>
                <p:cond evt="onClick" delay="0">
                  <p:tgtEl>
                    <p:spTgt spid="57"/>
                  </p:tgtEl>
                </p:cond>
              </p:nextCondLst>
            </p:seq>
            <p:seq concurrent="1" nextAc="seek">
              <p:cTn id="20" restart="whenNotActive" fill="hold" evtFilter="cancelBubble" nodeType="interactiveSeq">
                <p:stCondLst>
                  <p:cond evt="onClick" delay="0">
                    <p:tgtEl>
                      <p:spTgt spid="6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67"/>
                                        </p:tgtEl>
                                      </p:cBhvr>
                                    </p:animEffect>
                                    <p:set>
                                      <p:cBhvr>
                                        <p:cTn id="25" dur="1" fill="hold">
                                          <p:stCondLst>
                                            <p:cond delay="499"/>
                                          </p:stCondLst>
                                        </p:cTn>
                                        <p:tgtEl>
                                          <p:spTgt spid="67"/>
                                        </p:tgtEl>
                                        <p:attrNameLst>
                                          <p:attrName>style.visibility</p:attrName>
                                        </p:attrNameLst>
                                      </p:cBhvr>
                                      <p:to>
                                        <p:strVal val="hidden"/>
                                      </p:to>
                                    </p:set>
                                  </p:childTnLst>
                                </p:cTn>
                              </p:par>
                            </p:childTnLst>
                          </p:cTn>
                        </p:par>
                      </p:childTnLst>
                    </p:cTn>
                  </p:par>
                </p:childTnLst>
              </p:cTn>
              <p:nextCondLst>
                <p:cond evt="onClick" delay="0">
                  <p:tgtEl>
                    <p:spTgt spid="67"/>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1" name="椭圆 10">
            <a:hlinkClick r:id="rId3"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4"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5"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6"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5" name="椭圆 14">
            <a:hlinkClick r:id="rId7"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8"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360821"/>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填入下面文段空白处的词语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人的生命活动的丰富性、开放性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决定了文明交流的无限可能性。不同性质的文明</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①</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和谐相处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②</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在此基础上形成一种新的思维方式或生活方式。一个民族</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③</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缺失了兼容创新的动力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④</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它只能是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一条道走到黑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万物并育而不相害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道并行而不相悖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⑤</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在真切的对话与交流中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⑥</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能携手应对共同的未来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921253450"/>
              </p:ext>
            </p:extLst>
          </p:nvPr>
        </p:nvGraphicFramePr>
        <p:xfrm>
          <a:off x="508000" y="4230750"/>
          <a:ext cx="8128000" cy="2637541"/>
        </p:xfrm>
        <a:graphic>
          <a:graphicData uri="http://schemas.openxmlformats.org/presentationml/2006/ole">
            <mc:AlternateContent xmlns:mc="http://schemas.openxmlformats.org/markup-compatibility/2006">
              <mc:Choice xmlns:v="urn:schemas-microsoft-com:vml" Requires="v">
                <p:oleObj spid="_x0000_s20492" name="文档" r:id="rId9" imgW="3893887" imgH="1264275" progId="Word.Document.12">
                  <p:embed/>
                </p:oleObj>
              </mc:Choice>
              <mc:Fallback>
                <p:oleObj name="文档" r:id="rId9" imgW="3893887" imgH="1264275" progId="Word.Document.12">
                  <p:embed/>
                  <p:pic>
                    <p:nvPicPr>
                      <p:cNvPr id="0" name=""/>
                      <p:cNvPicPr/>
                      <p:nvPr/>
                    </p:nvPicPr>
                    <p:blipFill>
                      <a:blip r:embed="rId10"/>
                      <a:stretch>
                        <a:fillRect/>
                      </a:stretch>
                    </p:blipFill>
                    <p:spPr>
                      <a:xfrm>
                        <a:off x="508000" y="4230750"/>
                        <a:ext cx="8128000" cy="2637541"/>
                      </a:xfrm>
                      <a:prstGeom prst="rect">
                        <a:avLst/>
                      </a:prstGeom>
                    </p:spPr>
                  </p:pic>
                </p:oleObj>
              </mc:Fallback>
            </mc:AlternateContent>
          </a:graphicData>
        </a:graphic>
      </p:graphicFrame>
      <p:sp>
        <p:nvSpPr>
          <p:cNvPr id="53" name="五边形 52"/>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4" name="五边形 53"/>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55" name="组合 54"/>
          <p:cNvGrpSpPr/>
          <p:nvPr/>
        </p:nvGrpSpPr>
        <p:grpSpPr>
          <a:xfrm>
            <a:off x="251520" y="3653056"/>
            <a:ext cx="8640960" cy="3016304"/>
            <a:chOff x="251520" y="1449783"/>
            <a:chExt cx="8640960" cy="3016304"/>
          </a:xfrm>
        </p:grpSpPr>
        <p:grpSp>
          <p:nvGrpSpPr>
            <p:cNvPr id="56" name="组合 55"/>
            <p:cNvGrpSpPr/>
            <p:nvPr/>
          </p:nvGrpSpPr>
          <p:grpSpPr>
            <a:xfrm>
              <a:off x="251520" y="1449783"/>
              <a:ext cx="8640960" cy="3016304"/>
              <a:chOff x="251520" y="-595416"/>
              <a:chExt cx="8640960" cy="3016304"/>
            </a:xfrm>
          </p:grpSpPr>
          <p:sp>
            <p:nvSpPr>
              <p:cNvPr id="58" name="五边形 57"/>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9" name="燕尾形 58"/>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0" name="组合 59"/>
              <p:cNvGrpSpPr/>
              <p:nvPr/>
            </p:nvGrpSpPr>
            <p:grpSpPr>
              <a:xfrm>
                <a:off x="251520" y="-595416"/>
                <a:ext cx="8640960" cy="2699297"/>
                <a:chOff x="251520" y="-595416"/>
                <a:chExt cx="8640960" cy="2699297"/>
              </a:xfrm>
            </p:grpSpPr>
            <p:sp>
              <p:nvSpPr>
                <p:cNvPr id="61" name="矩形 60"/>
                <p:cNvSpPr/>
                <p:nvPr/>
              </p:nvSpPr>
              <p:spPr>
                <a:xfrm>
                  <a:off x="251520" y="-595416"/>
                  <a:ext cx="8640960" cy="269929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28"/>
                <p:cNvSpPr txBox="1"/>
                <p:nvPr/>
              </p:nvSpPr>
              <p:spPr>
                <a:xfrm>
                  <a:off x="8382111" y="-59541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57" name="矩形 56"/>
            <p:cNvSpPr>
              <a:spLocks noChangeAspect="1"/>
            </p:cNvSpPr>
            <p:nvPr/>
          </p:nvSpPr>
          <p:spPr>
            <a:xfrm>
              <a:off x="508000" y="1715781"/>
              <a:ext cx="8128000" cy="2400657"/>
            </a:xfrm>
            <a:prstGeom prst="rect">
              <a:avLst/>
            </a:prstGeom>
          </p:spPr>
          <p:txBody>
            <a:bodyPr>
              <a:spAutoFit/>
            </a:bodyPr>
            <a:lstStyle/>
            <a:p>
              <a:pPr>
                <a:lnSpc>
                  <a:spcPct val="150000"/>
                </a:lnSpc>
              </a:pPr>
              <a:r>
                <a:rPr lang="zh-CN" altLang="zh-CN" sz="2000" dirty="0"/>
                <a:t>解答此题</a:t>
              </a:r>
              <a:r>
                <a:rPr lang="en-US" altLang="zh-CN" sz="2000" dirty="0"/>
                <a:t>,</a:t>
              </a:r>
              <a:r>
                <a:rPr lang="zh-CN" altLang="zh-CN" sz="2000" dirty="0"/>
                <a:t>可以从最后两空所在的一个长句的含义入手</a:t>
              </a:r>
              <a:r>
                <a:rPr lang="en-US" altLang="zh-CN" sz="2000" dirty="0"/>
                <a:t>,</a:t>
              </a:r>
              <a:r>
                <a:rPr lang="zh-CN" altLang="zh-CN" sz="2000" dirty="0"/>
                <a:t>这句话的意思是万物可并育不害</a:t>
              </a:r>
              <a:r>
                <a:rPr lang="en-US" altLang="zh-CN" sz="2000" dirty="0"/>
                <a:t>,</a:t>
              </a:r>
              <a:r>
                <a:rPr lang="zh-CN" altLang="zh-CN" sz="2000" dirty="0"/>
                <a:t>不同性质的文明也可以携手同创未来。据此可知</a:t>
              </a:r>
              <a:r>
                <a:rPr lang="en-US" altLang="zh-CN" sz="2000" dirty="0"/>
                <a:t>,“</a:t>
              </a:r>
              <a:r>
                <a:rPr lang="zh-CN" altLang="zh-CN" sz="2000" dirty="0"/>
                <a:t>只有</a:t>
              </a:r>
              <a:r>
                <a:rPr lang="en-US" altLang="zh-CN" sz="2000" dirty="0"/>
                <a:t>……</a:t>
              </a:r>
              <a:r>
                <a:rPr lang="zh-CN" altLang="zh-CN" sz="2000" dirty="0"/>
                <a:t>才</a:t>
              </a:r>
              <a:r>
                <a:rPr lang="en-US" altLang="zh-CN" sz="2000" dirty="0"/>
                <a:t>……”</a:t>
              </a:r>
              <a:r>
                <a:rPr lang="zh-CN" altLang="zh-CN" sz="2000" dirty="0"/>
                <a:t>这一组关联词较好</a:t>
              </a:r>
              <a:r>
                <a:rPr lang="en-US" altLang="zh-CN" sz="2000" dirty="0"/>
                <a:t>;</a:t>
              </a:r>
              <a:r>
                <a:rPr lang="zh-CN" altLang="zh-CN" sz="2000" dirty="0"/>
                <a:t>再比较中间两空所在的语句</a:t>
              </a:r>
              <a:r>
                <a:rPr lang="en-US" altLang="zh-CN" sz="2000" dirty="0"/>
                <a:t>,</a:t>
              </a:r>
              <a:r>
                <a:rPr lang="zh-CN" altLang="zh-CN" sz="2000" dirty="0"/>
                <a:t>可以看出</a:t>
              </a:r>
              <a:r>
                <a:rPr lang="en-US" altLang="zh-CN" sz="2000" dirty="0"/>
                <a:t>,</a:t>
              </a:r>
              <a:r>
                <a:rPr lang="zh-CN" altLang="zh-CN" sz="2000" dirty="0"/>
                <a:t>应该使用的关联词是</a:t>
              </a:r>
              <a:r>
                <a:rPr lang="en-US" altLang="zh-CN" sz="2000" dirty="0"/>
                <a:t>“</a:t>
              </a:r>
              <a:r>
                <a:rPr lang="zh-CN" altLang="zh-CN" sz="2000" dirty="0"/>
                <a:t>如果</a:t>
              </a:r>
              <a:r>
                <a:rPr lang="en-US" altLang="zh-CN" sz="2000" dirty="0"/>
                <a:t>……</a:t>
              </a:r>
              <a:r>
                <a:rPr lang="zh-CN" altLang="zh-CN" sz="2000" dirty="0"/>
                <a:t>那么</a:t>
              </a:r>
              <a:r>
                <a:rPr lang="en-US" altLang="zh-CN" sz="2000" dirty="0"/>
                <a:t>……”</a:t>
              </a:r>
              <a:r>
                <a:rPr lang="zh-CN" altLang="zh-CN" sz="2000" dirty="0"/>
                <a:t>。据此把</a:t>
              </a:r>
              <a:r>
                <a:rPr lang="en-US" altLang="zh-CN" sz="2000" dirty="0"/>
                <a:t>B</a:t>
              </a:r>
              <a:r>
                <a:rPr lang="zh-CN" altLang="zh-CN" sz="2000" dirty="0"/>
                <a:t>项所有词语带入检测</a:t>
              </a:r>
              <a:r>
                <a:rPr lang="en-US" altLang="zh-CN" sz="2000" dirty="0"/>
                <a:t>,</a:t>
              </a:r>
              <a:r>
                <a:rPr lang="zh-CN" altLang="zh-CN" sz="2000" dirty="0"/>
                <a:t>可以确定答案。</a:t>
              </a:r>
            </a:p>
          </p:txBody>
        </p:sp>
      </p:grpSp>
      <p:grpSp>
        <p:nvGrpSpPr>
          <p:cNvPr id="63" name="组合 62"/>
          <p:cNvGrpSpPr/>
          <p:nvPr/>
        </p:nvGrpSpPr>
        <p:grpSpPr>
          <a:xfrm>
            <a:off x="251520" y="5633844"/>
            <a:ext cx="8640960" cy="1035516"/>
            <a:chOff x="251520" y="4869160"/>
            <a:chExt cx="8640960" cy="1035516"/>
          </a:xfrm>
        </p:grpSpPr>
        <p:grpSp>
          <p:nvGrpSpPr>
            <p:cNvPr id="64" name="组合 63"/>
            <p:cNvGrpSpPr/>
            <p:nvPr/>
          </p:nvGrpSpPr>
          <p:grpSpPr>
            <a:xfrm>
              <a:off x="251520" y="4869160"/>
              <a:ext cx="8640960" cy="1035516"/>
              <a:chOff x="251520" y="3872081"/>
              <a:chExt cx="8640960" cy="1035516"/>
            </a:xfrm>
          </p:grpSpPr>
          <p:sp>
            <p:nvSpPr>
              <p:cNvPr id="66" name="五边形 6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7" name="五边形 66"/>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8" name="燕尾形 67"/>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矩形 68"/>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65" name="矩形 64"/>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1875847982"/>
      </p:ext>
    </p:extLst>
  </p:cSld>
  <p:clrMapOvr>
    <a:masterClrMapping/>
  </p:clrMapOvr>
  <mc:AlternateContent xmlns:mc="http://schemas.openxmlformats.org/markup-compatibility/2006">
    <mc:Choice xmlns:p14="http://schemas.microsoft.com/office/powerpoint/2010/main" Requires="p14">
      <p:transition spd="slow" p14:dur="14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500"/>
                                        <p:tgtEl>
                                          <p:spTgt spid="55"/>
                                        </p:tgtEl>
                                      </p:cBhvr>
                                    </p:animEffect>
                                  </p:childTnLst>
                                </p:cTn>
                              </p:par>
                            </p:childTnLst>
                          </p:cTn>
                        </p:par>
                      </p:childTnLst>
                    </p:cTn>
                  </p:par>
                </p:childTnLst>
              </p:cTn>
              <p:nextCondLst>
                <p:cond evt="onClick" delay="0">
                  <p:tgtEl>
                    <p:spTgt spid="54"/>
                  </p:tgtEl>
                </p:cond>
              </p:nextCondLst>
            </p:seq>
            <p:seq concurrent="1" nextAc="seek">
              <p:cTn id="8" restart="whenNotActive" fill="hold" evtFilter="cancelBubble" nodeType="interactiveSeq">
                <p:stCondLst>
                  <p:cond evt="onClick" delay="0">
                    <p:tgtEl>
                      <p:spTgt spid="5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55"/>
                                        </p:tgtEl>
                                      </p:cBhvr>
                                    </p:animEffect>
                                    <p:set>
                                      <p:cBhvr>
                                        <p:cTn id="13" dur="1" fill="hold">
                                          <p:stCondLst>
                                            <p:cond delay="499"/>
                                          </p:stCondLst>
                                        </p:cTn>
                                        <p:tgtEl>
                                          <p:spTgt spid="55"/>
                                        </p:tgtEl>
                                        <p:attrNameLst>
                                          <p:attrName>style.visibility</p:attrName>
                                        </p:attrNameLst>
                                      </p:cBhvr>
                                      <p:to>
                                        <p:strVal val="hidden"/>
                                      </p:to>
                                    </p:set>
                                  </p:childTnLst>
                                </p:cTn>
                              </p:par>
                            </p:childTnLst>
                          </p:cTn>
                        </p:par>
                      </p:childTnLst>
                    </p:cTn>
                  </p:par>
                </p:childTnLst>
              </p:cTn>
              <p:nextCondLst>
                <p:cond evt="onClick" delay="0">
                  <p:tgtEl>
                    <p:spTgt spid="55"/>
                  </p:tgtEl>
                </p:cond>
              </p:nextCondLst>
            </p:seq>
            <p:seq concurrent="1" nextAc="seek">
              <p:cTn id="14" restart="whenNotActive" fill="hold" evtFilter="cancelBubble" nodeType="interactiveSeq">
                <p:stCondLst>
                  <p:cond evt="onClick" delay="0">
                    <p:tgtEl>
                      <p:spTgt spid="53"/>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wipe(down)">
                                      <p:cBhvr>
                                        <p:cTn id="19" dur="500"/>
                                        <p:tgtEl>
                                          <p:spTgt spid="63"/>
                                        </p:tgtEl>
                                      </p:cBhvr>
                                    </p:animEffect>
                                  </p:childTnLst>
                                </p:cTn>
                              </p:par>
                            </p:childTnLst>
                          </p:cTn>
                        </p:par>
                      </p:childTnLst>
                    </p:cTn>
                  </p:par>
                </p:childTnLst>
              </p:cTn>
              <p:nextCondLst>
                <p:cond evt="onClick" delay="0">
                  <p:tgtEl>
                    <p:spTgt spid="53"/>
                  </p:tgtEl>
                </p:cond>
              </p:nextCondLst>
            </p:seq>
            <p:seq concurrent="1" nextAc="seek">
              <p:cTn id="20" restart="whenNotActive" fill="hold" evtFilter="cancelBubble" nodeType="interactiveSeq">
                <p:stCondLst>
                  <p:cond evt="onClick" delay="0">
                    <p:tgtEl>
                      <p:spTgt spid="63"/>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63"/>
                                        </p:tgtEl>
                                      </p:cBhvr>
                                    </p:animEffect>
                                    <p:set>
                                      <p:cBhvr>
                                        <p:cTn id="25" dur="1" fill="hold">
                                          <p:stCondLst>
                                            <p:cond delay="499"/>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63"/>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3" name="椭圆 32">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4" name="椭圆 33">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513964"/>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填入下面一段文字横线处的语句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最恰当的一句是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出淤泥而不染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的特性早就为人所知。德国科学家在显微镜下发现莲叶的表皮上有无数乳凸状的颗粒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连水珠都不沾。科学家把炭粉洒在莲叶上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用水一冲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炭粉马上消失殆尽。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这种薄膜用于车辆和建筑的表面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一场雨或一阵风便能清除上面的浮尘。</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莲叶这一性质让科学家把一种具有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自活性能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的薄膜制造出来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科学家按照莲叶这一性质制造出一种具有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自活性能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的薄膜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莲叶这一性质使一种具有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自活性能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的薄膜被科学家制造出来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一种具有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自活性能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的薄膜被科学家按照莲叶这一性质制造出来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9" name="五边形 1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五边形 1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5" name="组合 24"/>
          <p:cNvGrpSpPr/>
          <p:nvPr/>
        </p:nvGrpSpPr>
        <p:grpSpPr>
          <a:xfrm>
            <a:off x="251520" y="5038050"/>
            <a:ext cx="8640960" cy="1631310"/>
            <a:chOff x="251520" y="2834777"/>
            <a:chExt cx="8640960" cy="1631310"/>
          </a:xfrm>
        </p:grpSpPr>
        <p:grpSp>
          <p:nvGrpSpPr>
            <p:cNvPr id="35" name="组合 34"/>
            <p:cNvGrpSpPr/>
            <p:nvPr/>
          </p:nvGrpSpPr>
          <p:grpSpPr>
            <a:xfrm>
              <a:off x="251520" y="2834777"/>
              <a:ext cx="8640960" cy="1631310"/>
              <a:chOff x="251520" y="789578"/>
              <a:chExt cx="8640960" cy="1631310"/>
            </a:xfrm>
          </p:grpSpPr>
          <p:sp>
            <p:nvSpPr>
              <p:cNvPr id="37" name="五边形 36"/>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8" name="燕尾形 37"/>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9" name="组合 38"/>
              <p:cNvGrpSpPr/>
              <p:nvPr/>
            </p:nvGrpSpPr>
            <p:grpSpPr>
              <a:xfrm>
                <a:off x="251520" y="789578"/>
                <a:ext cx="8640960" cy="1314303"/>
                <a:chOff x="251520" y="789578"/>
                <a:chExt cx="8640960" cy="1314303"/>
              </a:xfrm>
            </p:grpSpPr>
            <p:sp>
              <p:nvSpPr>
                <p:cNvPr id="40" name="矩形 39"/>
                <p:cNvSpPr/>
                <p:nvPr/>
              </p:nvSpPr>
              <p:spPr>
                <a:xfrm>
                  <a:off x="251520" y="789578"/>
                  <a:ext cx="8640960" cy="131430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28"/>
                <p:cNvSpPr txBox="1"/>
                <p:nvPr/>
              </p:nvSpPr>
              <p:spPr>
                <a:xfrm>
                  <a:off x="8382111" y="78957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6" name="矩形 35"/>
            <p:cNvSpPr>
              <a:spLocks noChangeAspect="1"/>
            </p:cNvSpPr>
            <p:nvPr/>
          </p:nvSpPr>
          <p:spPr>
            <a:xfrm>
              <a:off x="508000" y="3100775"/>
              <a:ext cx="8128000" cy="1015663"/>
            </a:xfrm>
            <a:prstGeom prst="rect">
              <a:avLst/>
            </a:prstGeom>
          </p:spPr>
          <p:txBody>
            <a:bodyPr>
              <a:spAutoFit/>
            </a:bodyPr>
            <a:lstStyle/>
            <a:p>
              <a:pPr>
                <a:lnSpc>
                  <a:spcPct val="150000"/>
                </a:lnSpc>
              </a:pPr>
              <a:r>
                <a:rPr lang="zh-CN" altLang="zh-CN" sz="2000" dirty="0"/>
                <a:t>根据横线前面句子的主语是</a:t>
              </a:r>
              <a:r>
                <a:rPr lang="en-US" altLang="zh-CN" sz="2000" dirty="0"/>
                <a:t>“</a:t>
              </a:r>
              <a:r>
                <a:rPr lang="zh-CN" altLang="zh-CN" sz="2000" dirty="0"/>
                <a:t>德国科学家</a:t>
              </a:r>
              <a:r>
                <a:rPr lang="en-US" altLang="zh-CN" sz="2000" dirty="0"/>
                <a:t>”,</a:t>
              </a:r>
              <a:r>
                <a:rPr lang="zh-CN" altLang="zh-CN" sz="2000" dirty="0"/>
                <a:t>横线后面句子的主语是</a:t>
              </a:r>
              <a:r>
                <a:rPr lang="en-US" altLang="zh-CN" sz="2000" dirty="0"/>
                <a:t>“</a:t>
              </a:r>
              <a:r>
                <a:rPr lang="zh-CN" altLang="zh-CN" sz="2000" dirty="0"/>
                <a:t>这种薄膜</a:t>
              </a:r>
              <a:r>
                <a:rPr lang="en-US" altLang="zh-CN" sz="2000" dirty="0"/>
                <a:t>”</a:t>
              </a:r>
              <a:r>
                <a:rPr lang="zh-CN" altLang="zh-CN" sz="2000" dirty="0"/>
                <a:t>。按照主语一致的原则</a:t>
              </a:r>
              <a:r>
                <a:rPr lang="en-US" altLang="zh-CN" sz="2000" dirty="0"/>
                <a:t>,</a:t>
              </a:r>
              <a:r>
                <a:rPr lang="zh-CN" altLang="zh-CN" sz="2000" dirty="0"/>
                <a:t>应选</a:t>
              </a:r>
              <a:r>
                <a:rPr lang="en-US" altLang="zh-CN" sz="2000" dirty="0"/>
                <a:t>B</a:t>
              </a:r>
              <a:r>
                <a:rPr lang="zh-CN" altLang="zh-CN" sz="2000" dirty="0"/>
                <a:t>项。</a:t>
              </a:r>
            </a:p>
          </p:txBody>
        </p:sp>
      </p:grpSp>
      <p:grpSp>
        <p:nvGrpSpPr>
          <p:cNvPr id="42" name="组合 41"/>
          <p:cNvGrpSpPr/>
          <p:nvPr/>
        </p:nvGrpSpPr>
        <p:grpSpPr>
          <a:xfrm>
            <a:off x="251520" y="5633844"/>
            <a:ext cx="8640960" cy="1035516"/>
            <a:chOff x="251520" y="4869160"/>
            <a:chExt cx="8640960" cy="1035516"/>
          </a:xfrm>
        </p:grpSpPr>
        <p:grpSp>
          <p:nvGrpSpPr>
            <p:cNvPr id="43" name="组合 42"/>
            <p:cNvGrpSpPr/>
            <p:nvPr/>
          </p:nvGrpSpPr>
          <p:grpSpPr>
            <a:xfrm>
              <a:off x="251520" y="4869160"/>
              <a:ext cx="8640960" cy="1035516"/>
              <a:chOff x="251520" y="3872081"/>
              <a:chExt cx="8640960" cy="1035516"/>
            </a:xfrm>
          </p:grpSpPr>
          <p:sp>
            <p:nvSpPr>
              <p:cNvPr id="45" name="五边形 4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6" name="五边形 45"/>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7" name="燕尾形 4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矩形 47"/>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4" name="矩形 43"/>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3484442024"/>
      </p:ext>
    </p:extLst>
  </p:cSld>
  <p:clrMapOvr>
    <a:masterClrMapping/>
  </p:clrMapOvr>
  <mc:AlternateContent xmlns:mc="http://schemas.openxmlformats.org/markup-compatibility/2006">
    <mc:Choice xmlns:p14="http://schemas.microsoft.com/office/powerpoint/2010/main" Requires="p14">
      <p:transition spd="slow" p14:dur="1400">
        <p:dissolve/>
      </p:transition>
    </mc:Choice>
    <mc:Fallback>
      <p:transition spd="slow">
        <p:dissolv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nextCondLst>
                <p:cond evt="onClick" delay="0">
                  <p:tgtEl>
                    <p:spTgt spid="20"/>
                  </p:tgtEl>
                </p:cond>
              </p:nextCondLst>
            </p:seq>
            <p:seq concurrent="1" nextAc="seek">
              <p:cTn id="8" restart="whenNotActive" fill="hold" evtFilter="cancelBubble" nodeType="interactiveSeq">
                <p:stCondLst>
                  <p:cond evt="onClick" delay="0">
                    <p:tgtEl>
                      <p:spTgt spid="2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5"/>
                                        </p:tgtEl>
                                      </p:cBhvr>
                                    </p:animEffect>
                                    <p:set>
                                      <p:cBhvr>
                                        <p:cTn id="13"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4" restart="whenNotActive" fill="hold" evtFilter="cancelBubble" nodeType="interactiveSeq">
                <p:stCondLst>
                  <p:cond evt="onClick" delay="0">
                    <p:tgtEl>
                      <p:spTgt spid="1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down)">
                                      <p:cBhvr>
                                        <p:cTn id="19" dur="500"/>
                                        <p:tgtEl>
                                          <p:spTgt spid="42"/>
                                        </p:tgtEl>
                                      </p:cBhvr>
                                    </p:animEffect>
                                  </p:childTnLst>
                                </p:cTn>
                              </p:par>
                            </p:childTnLst>
                          </p:cTn>
                        </p:par>
                      </p:childTnLst>
                    </p:cTn>
                  </p:par>
                </p:childTnLst>
              </p:cTn>
              <p:nextCondLst>
                <p:cond evt="onClick" delay="0">
                  <p:tgtEl>
                    <p:spTgt spid="19"/>
                  </p:tgtEl>
                </p:cond>
              </p:nextCondLst>
            </p:seq>
            <p:seq concurrent="1" nextAc="seek">
              <p:cTn id="20" restart="whenNotActive" fill="hold" evtFilter="cancelBubble" nodeType="interactiveSeq">
                <p:stCondLst>
                  <p:cond evt="onClick" delay="0">
                    <p:tgtEl>
                      <p:spTgt spid="42"/>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2"/>
                                        </p:tgtEl>
                                      </p:cBhvr>
                                    </p:animEffect>
                                    <p:set>
                                      <p:cBhvr>
                                        <p:cTn id="25" dur="1" fill="hold">
                                          <p:stCondLst>
                                            <p:cond delay="4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依次填入下面一段文字横线处的语句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衔接最恰当的一项是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手机的发明者无疑是伟大的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他改变了人们通信的最基本的方式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骚扰信息、流量黑洞、恶意软件、隐私威胁甚至病毒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都会让你苦恼至极。</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很多人甚至把智能手机比作一个迷你型电脑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当智能手机带给你无限乐趣与便捷的同时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在移动的状态下依然可以让人们实现通信自由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在此基础上的智能手机又让这个世界多了些变幻莫测的色彩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它的隐患黑洞会被无限放大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然而造物者总是逃不出辩证法的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魔咒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③⑥⑤②④①</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②④⑥③①⑤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②⑤①④③⑥</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③④①⑥②⑤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五边形 1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8" name="五边形 1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9" name="组合 18"/>
          <p:cNvGrpSpPr/>
          <p:nvPr/>
        </p:nvGrpSpPr>
        <p:grpSpPr>
          <a:xfrm>
            <a:off x="251520" y="3653056"/>
            <a:ext cx="8640960" cy="3016304"/>
            <a:chOff x="251520" y="1449783"/>
            <a:chExt cx="8640960" cy="3016304"/>
          </a:xfrm>
        </p:grpSpPr>
        <p:grpSp>
          <p:nvGrpSpPr>
            <p:cNvPr id="20" name="组合 19"/>
            <p:cNvGrpSpPr/>
            <p:nvPr/>
          </p:nvGrpSpPr>
          <p:grpSpPr>
            <a:xfrm>
              <a:off x="251520" y="1449783"/>
              <a:ext cx="8640960" cy="3016304"/>
              <a:chOff x="251520" y="-595416"/>
              <a:chExt cx="8640960" cy="3016304"/>
            </a:xfrm>
          </p:grpSpPr>
          <p:sp>
            <p:nvSpPr>
              <p:cNvPr id="22" name="五边形 2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251520" y="-595416"/>
                <a:ext cx="8640960" cy="2699297"/>
                <a:chOff x="251520" y="-595416"/>
                <a:chExt cx="8640960" cy="2699297"/>
              </a:xfrm>
            </p:grpSpPr>
            <p:sp>
              <p:nvSpPr>
                <p:cNvPr id="25" name="矩形 24"/>
                <p:cNvSpPr/>
                <p:nvPr/>
              </p:nvSpPr>
              <p:spPr>
                <a:xfrm>
                  <a:off x="251520" y="-595416"/>
                  <a:ext cx="8640960" cy="269929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8"/>
                <p:cNvSpPr txBox="1"/>
                <p:nvPr/>
              </p:nvSpPr>
              <p:spPr>
                <a:xfrm>
                  <a:off x="8382111" y="-59541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1" name="矩形 20"/>
            <p:cNvSpPr>
              <a:spLocks noChangeAspect="1"/>
            </p:cNvSpPr>
            <p:nvPr/>
          </p:nvSpPr>
          <p:spPr>
            <a:xfrm>
              <a:off x="508000" y="1715781"/>
              <a:ext cx="8128000" cy="2400657"/>
            </a:xfrm>
            <a:prstGeom prst="rect">
              <a:avLst/>
            </a:prstGeom>
          </p:spPr>
          <p:txBody>
            <a:bodyPr>
              <a:spAutoFit/>
            </a:bodyPr>
            <a:lstStyle/>
            <a:p>
              <a:pPr>
                <a:lnSpc>
                  <a:spcPct val="150000"/>
                </a:lnSpc>
              </a:pPr>
              <a:r>
                <a:rPr lang="zh-CN" altLang="zh-CN" sz="2000" dirty="0"/>
                <a:t>注意分析横线前后的语句和所给六句话表述的内容。材料主要讲了手机的问题</a:t>
              </a:r>
              <a:r>
                <a:rPr lang="en-US" altLang="zh-CN" sz="2000" dirty="0"/>
                <a:t>,</a:t>
              </a:r>
              <a:r>
                <a:rPr lang="zh-CN" altLang="zh-CN" sz="2000" dirty="0"/>
                <a:t>并主要介绍了智能手机的相关内容。答题时首先可根据标点符号的提示</a:t>
              </a:r>
              <a:r>
                <a:rPr lang="en-US" altLang="zh-CN" sz="2000" dirty="0"/>
                <a:t>,</a:t>
              </a:r>
              <a:r>
                <a:rPr lang="zh-CN" altLang="zh-CN" sz="2000" dirty="0"/>
                <a:t>按照语句内容的关联性</a:t>
              </a:r>
              <a:r>
                <a:rPr lang="en-US" altLang="zh-CN" sz="2000" dirty="0"/>
                <a:t>,</a:t>
              </a:r>
              <a:r>
                <a:rPr lang="zh-CN" altLang="zh-CN" sz="2000" dirty="0"/>
                <a:t>将六句话分为两组。其次可根据横线前后的内容看哪一组在前</a:t>
              </a:r>
              <a:r>
                <a:rPr lang="en-US" altLang="zh-CN" sz="2000" dirty="0"/>
                <a:t>,</a:t>
              </a:r>
              <a:r>
                <a:rPr lang="zh-CN" altLang="zh-CN" sz="2000" dirty="0"/>
                <a:t>哪一组在后。最后可根据语句中的代词、关联词等进行组内排序。</a:t>
              </a:r>
            </a:p>
          </p:txBody>
        </p:sp>
      </p:grpSp>
      <p:grpSp>
        <p:nvGrpSpPr>
          <p:cNvPr id="27" name="组合 26"/>
          <p:cNvGrpSpPr/>
          <p:nvPr/>
        </p:nvGrpSpPr>
        <p:grpSpPr>
          <a:xfrm>
            <a:off x="251520" y="5633844"/>
            <a:ext cx="8640960" cy="1035516"/>
            <a:chOff x="251520" y="4869160"/>
            <a:chExt cx="8640960" cy="1035516"/>
          </a:xfrm>
        </p:grpSpPr>
        <p:grpSp>
          <p:nvGrpSpPr>
            <p:cNvPr id="28" name="组合 27"/>
            <p:cNvGrpSpPr/>
            <p:nvPr/>
          </p:nvGrpSpPr>
          <p:grpSpPr>
            <a:xfrm>
              <a:off x="251520" y="4869160"/>
              <a:ext cx="8640960" cy="1035516"/>
              <a:chOff x="251520" y="3872081"/>
              <a:chExt cx="8640960" cy="1035516"/>
            </a:xfrm>
          </p:grpSpPr>
          <p:sp>
            <p:nvSpPr>
              <p:cNvPr id="30" name="五边形 2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1" name="五边形 3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9" name="矩形 28"/>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D</a:t>
              </a:r>
              <a:endParaRPr lang="zh-CN" altLang="en-US" sz="2000" dirty="0"/>
            </a:p>
          </p:txBody>
        </p:sp>
      </p:grpSp>
    </p:spTree>
    <p:extLst>
      <p:ext uri="{BB962C8B-B14F-4D97-AF65-F5344CB8AC3E}">
        <p14:creationId xmlns:p14="http://schemas.microsoft.com/office/powerpoint/2010/main" val="179442738"/>
      </p:ext>
    </p:extLst>
  </p:cSld>
  <p:clrMapOvr>
    <a:masterClrMapping/>
  </p:clrMapOvr>
  <mc:AlternateContent xmlns:mc="http://schemas.openxmlformats.org/markup-compatibility/2006">
    <mc:Choice xmlns:p14="http://schemas.microsoft.com/office/powerpoint/2010/main" Requires="p14">
      <p:transition spd="slow" p14:dur="1400">
        <p:pull/>
      </p:transition>
    </mc:Choice>
    <mc:Fallback>
      <p:transition spd="slow">
        <p:pull/>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7"/>
                                        </p:tgtEl>
                                      </p:cBhvr>
                                    </p:animEffect>
                                    <p:set>
                                      <p:cBhvr>
                                        <p:cTn id="25"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8" name="椭圆 17">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9" name="椭圆 18">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0" name="椭圆 19">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1" name="椭圆 20">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2" name="椭圆 21">
            <a:hlinkClick r:id="rId6" action="ppaction://hlinksldjump"/>
          </p:cNvPr>
          <p:cNvSpPr/>
          <p:nvPr/>
        </p:nvSpPr>
        <p:spPr>
          <a:xfrm>
            <a:off x="7929403"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23" name="椭圆 22">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内容贴切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逻辑严密。每处不超过</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黄土指的是在干燥气候条件下形成的多孔性具有柱状节理的黄色粉性土。</a:t>
            </a:r>
            <a:r>
              <a:rPr lang="zh-CN" altLang="zh-CN" sz="2200" u="sng" dirty="0">
                <a:solidFill>
                  <a:srgbClr val="000000"/>
                </a:solidFill>
                <a:uFill>
                  <a:solidFill>
                    <a:srgbClr val="000000"/>
                  </a:solidFill>
                </a:uFill>
                <a:latin typeface="NEU-BZ-S92"/>
                <a:cs typeface="宋体" panose="02010600030101010101" pitchFamily="2" charset="-122"/>
              </a:rPr>
              <a:t>①</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在世界上其他地区也有黄土的分布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NEU-BZ-S92"/>
                <a:cs typeface="宋体" panose="02010600030101010101" pitchFamily="2" charset="-122"/>
              </a:rPr>
              <a:t>②</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覆盖山西、陕西、甘肃、青海、宁夏及河南等省区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面积约</a:t>
            </a:r>
            <a:r>
              <a:rPr lang="en-US" altLang="zh-CN" sz="2200" dirty="0">
                <a:solidFill>
                  <a:srgbClr val="000000"/>
                </a:solidFill>
                <a:latin typeface="Times New Roman" panose="02020603050405020304" pitchFamily="18" charset="0"/>
                <a:cs typeface="Times New Roman" panose="02020603050405020304" pitchFamily="18" charset="0"/>
              </a:rPr>
              <a:t>62</a:t>
            </a:r>
            <a:r>
              <a:rPr lang="zh-CN" altLang="zh-CN" sz="2200" dirty="0">
                <a:solidFill>
                  <a:srgbClr val="000000"/>
                </a:solidFill>
                <a:latin typeface="Times New Roman" panose="02020603050405020304" pitchFamily="18" charset="0"/>
                <a:cs typeface="Times New Roman" panose="02020603050405020304" pitchFamily="18" charset="0"/>
              </a:rPr>
              <a:t>万平方千米。那么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NEU-BZ-S92"/>
                <a:cs typeface="宋体" panose="02010600030101010101" pitchFamily="2" charset="-122"/>
              </a:rPr>
              <a:t>③</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近代以来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人们对黄土成因的认识形成多种学说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最著名的是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残积说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多种成因说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新风成说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699792" y="2884109"/>
            <a:ext cx="279435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黄土不是中国特有</a:t>
            </a:r>
            <a:r>
              <a:rPr lang="zh-CN" altLang="zh-CN" sz="2200" dirty="0" smtClean="0">
                <a:solidFill>
                  <a:srgbClr val="FF0000"/>
                </a:solidFill>
                <a:latin typeface="Times New Roman" panose="02020603050405020304" pitchFamily="18" charset="0"/>
                <a:cs typeface="Times New Roman" panose="02020603050405020304" pitchFamily="18" charset="0"/>
              </a:rPr>
              <a:t>的</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3933123" y="3296310"/>
            <a:ext cx="33586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中国的黄土分布面积很</a:t>
            </a:r>
            <a:r>
              <a:rPr lang="zh-CN" altLang="zh-CN" sz="2200" dirty="0" smtClean="0">
                <a:solidFill>
                  <a:srgbClr val="FF0000"/>
                </a:solidFill>
                <a:latin typeface="Times New Roman" panose="02020603050405020304" pitchFamily="18" charset="0"/>
                <a:cs typeface="Times New Roman" panose="02020603050405020304" pitchFamily="18" charset="0"/>
              </a:rPr>
              <a:t>广</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2417663" y="4077540"/>
            <a:ext cx="33586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中国的黄土是怎么形成</a:t>
            </a:r>
            <a:r>
              <a:rPr lang="zh-CN" altLang="zh-CN" sz="2200" dirty="0" smtClean="0">
                <a:solidFill>
                  <a:srgbClr val="FF0000"/>
                </a:solidFill>
                <a:latin typeface="Times New Roman" panose="02020603050405020304" pitchFamily="18" charset="0"/>
                <a:cs typeface="Times New Roman" panose="02020603050405020304" pitchFamily="18" charset="0"/>
              </a:rPr>
              <a:t>的</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8" name="五边形 7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a:t>
            </a:r>
            <a:r>
              <a:rPr lang="zh-CN" altLang="en-US" dirty="0" smtClean="0">
                <a:latin typeface="+mj-ea"/>
                <a:ea typeface="+mj-ea"/>
              </a:rPr>
              <a:t>解析</a:t>
            </a:r>
            <a:endParaRPr lang="zh-CN" altLang="en-US" dirty="0">
              <a:latin typeface="+mj-ea"/>
              <a:ea typeface="+mj-ea"/>
            </a:endParaRPr>
          </a:p>
        </p:txBody>
      </p:sp>
      <p:grpSp>
        <p:nvGrpSpPr>
          <p:cNvPr id="79" name="组合 78"/>
          <p:cNvGrpSpPr/>
          <p:nvPr/>
        </p:nvGrpSpPr>
        <p:grpSpPr>
          <a:xfrm>
            <a:off x="251520" y="3645024"/>
            <a:ext cx="8640960" cy="3024336"/>
            <a:chOff x="251520" y="2880340"/>
            <a:chExt cx="8640960" cy="3024336"/>
          </a:xfrm>
        </p:grpSpPr>
        <p:grpSp>
          <p:nvGrpSpPr>
            <p:cNvPr id="80" name="组合 79"/>
            <p:cNvGrpSpPr/>
            <p:nvPr/>
          </p:nvGrpSpPr>
          <p:grpSpPr>
            <a:xfrm>
              <a:off x="251520" y="2880340"/>
              <a:ext cx="8640960" cy="3024336"/>
              <a:chOff x="251520" y="1883261"/>
              <a:chExt cx="8640960" cy="3024336"/>
            </a:xfrm>
          </p:grpSpPr>
          <p:sp>
            <p:nvSpPr>
              <p:cNvPr id="82" name="五边形 8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a:t>
                </a:r>
                <a:r>
                  <a:rPr lang="zh-CN" altLang="en-US" dirty="0" smtClean="0">
                    <a:latin typeface="+mj-ea"/>
                    <a:ea typeface="+mj-ea"/>
                  </a:rPr>
                  <a:t>解析</a:t>
                </a:r>
                <a:endParaRPr lang="zh-CN" altLang="en-US" dirty="0">
                  <a:latin typeface="+mj-ea"/>
                  <a:ea typeface="+mj-ea"/>
                </a:endParaRPr>
              </a:p>
            </p:txBody>
          </p:sp>
          <p:sp>
            <p:nvSpPr>
              <p:cNvPr id="83" name="燕尾形 8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矩形 83"/>
              <p:cNvSpPr/>
              <p:nvPr/>
            </p:nvSpPr>
            <p:spPr>
              <a:xfrm>
                <a:off x="251520" y="1883261"/>
                <a:ext cx="8640960" cy="27089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TextBox 48"/>
              <p:cNvSpPr txBox="1"/>
              <p:nvPr/>
            </p:nvSpPr>
            <p:spPr>
              <a:xfrm>
                <a:off x="8388424" y="188326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81" name="矩形 80"/>
            <p:cNvSpPr>
              <a:spLocks noChangeAspect="1"/>
            </p:cNvSpPr>
            <p:nvPr/>
          </p:nvSpPr>
          <p:spPr>
            <a:xfrm>
              <a:off x="539552" y="3171383"/>
              <a:ext cx="8064896" cy="2400657"/>
            </a:xfrm>
            <a:prstGeom prst="rect">
              <a:avLst/>
            </a:prstGeom>
          </p:spPr>
          <p:txBody>
            <a:bodyPr wrap="square">
              <a:spAutoFit/>
            </a:bodyPr>
            <a:lstStyle/>
            <a:p>
              <a:pPr>
                <a:lnSpc>
                  <a:spcPct val="150000"/>
                </a:lnSpc>
              </a:pPr>
              <a:r>
                <a:rPr lang="zh-CN" altLang="zh-CN" sz="2000" dirty="0"/>
                <a:t>回答问题</a:t>
              </a:r>
              <a:r>
                <a:rPr lang="en-US" altLang="zh-CN" sz="2000" dirty="0"/>
                <a:t>,</a:t>
              </a:r>
              <a:r>
                <a:rPr lang="zh-CN" altLang="zh-CN" sz="2000" dirty="0"/>
                <a:t>注重把握空格前后的内容和语句的作用。第一个空格处应是一个展开句</a:t>
              </a:r>
              <a:r>
                <a:rPr lang="en-US" altLang="zh-CN" sz="2000" dirty="0"/>
                <a:t>,</a:t>
              </a:r>
              <a:r>
                <a:rPr lang="zh-CN" altLang="zh-CN" sz="2000" dirty="0"/>
                <a:t>从后文的</a:t>
              </a:r>
              <a:r>
                <a:rPr lang="en-US" altLang="zh-CN" sz="2000" dirty="0"/>
                <a:t>“</a:t>
              </a:r>
              <a:r>
                <a:rPr lang="zh-CN" altLang="zh-CN" sz="2000" dirty="0"/>
                <a:t>在世界上其他地区也有黄土的分布</a:t>
              </a:r>
              <a:r>
                <a:rPr lang="en-US" altLang="zh-CN" sz="2000" dirty="0"/>
                <a:t>”</a:t>
              </a:r>
              <a:r>
                <a:rPr lang="zh-CN" altLang="zh-CN" sz="2000" dirty="0"/>
                <a:t>分析</a:t>
              </a:r>
              <a:r>
                <a:rPr lang="en-US" altLang="zh-CN" sz="2000" dirty="0"/>
                <a:t>,</a:t>
              </a:r>
              <a:r>
                <a:rPr lang="zh-CN" altLang="zh-CN" sz="2000" dirty="0"/>
                <a:t>空格的内容应该是</a:t>
              </a:r>
              <a:r>
                <a:rPr lang="en-US" altLang="zh-CN" sz="2000" dirty="0"/>
                <a:t>“</a:t>
              </a:r>
              <a:r>
                <a:rPr lang="zh-CN" altLang="zh-CN" sz="2000" dirty="0"/>
                <a:t>黄土不是中国特有的</a:t>
              </a:r>
              <a:r>
                <a:rPr lang="en-US" altLang="zh-CN" sz="2000" dirty="0"/>
                <a:t>”;</a:t>
              </a:r>
              <a:r>
                <a:rPr lang="zh-CN" altLang="zh-CN" sz="2000" dirty="0"/>
                <a:t>第二个空格是个总括句</a:t>
              </a:r>
              <a:r>
                <a:rPr lang="en-US" altLang="zh-CN" sz="2000" dirty="0"/>
                <a:t>,</a:t>
              </a:r>
              <a:r>
                <a:rPr lang="zh-CN" altLang="zh-CN" sz="2000" dirty="0"/>
                <a:t>从后文的</a:t>
              </a:r>
              <a:r>
                <a:rPr lang="en-US" altLang="zh-CN" sz="2000" dirty="0"/>
                <a:t>“</a:t>
              </a:r>
              <a:r>
                <a:rPr lang="zh-CN" altLang="zh-CN" sz="2000" dirty="0"/>
                <a:t>面积</a:t>
              </a:r>
              <a:r>
                <a:rPr lang="en-US" altLang="zh-CN" sz="2000" dirty="0"/>
                <a:t>”</a:t>
              </a:r>
              <a:r>
                <a:rPr lang="zh-CN" altLang="zh-CN" sz="2000" dirty="0"/>
                <a:t>分析</a:t>
              </a:r>
              <a:r>
                <a:rPr lang="en-US" altLang="zh-CN" sz="2000" dirty="0"/>
                <a:t>,</a:t>
              </a:r>
              <a:r>
                <a:rPr lang="zh-CN" altLang="zh-CN" sz="2000" dirty="0"/>
                <a:t>空格的内容应该与中国的黄土分布面积很大有关</a:t>
              </a:r>
              <a:r>
                <a:rPr lang="en-US" altLang="zh-CN" sz="2000" dirty="0"/>
                <a:t>;</a:t>
              </a:r>
              <a:r>
                <a:rPr lang="zh-CN" altLang="zh-CN" sz="2000" dirty="0"/>
                <a:t>第三个空格是引领句</a:t>
              </a:r>
              <a:r>
                <a:rPr lang="en-US" altLang="zh-CN" sz="2000" dirty="0"/>
                <a:t>,</a:t>
              </a:r>
              <a:r>
                <a:rPr lang="zh-CN" altLang="zh-CN" sz="2000" dirty="0"/>
                <a:t>从后文的</a:t>
              </a:r>
              <a:r>
                <a:rPr lang="en-US" altLang="zh-CN" sz="2000" dirty="0"/>
                <a:t>“</a:t>
              </a:r>
              <a:r>
                <a:rPr lang="zh-CN" altLang="zh-CN" sz="2000" dirty="0"/>
                <a:t>多种学说</a:t>
              </a:r>
              <a:r>
                <a:rPr lang="en-US" altLang="zh-CN" sz="2000" dirty="0"/>
                <a:t>”</a:t>
              </a:r>
              <a:r>
                <a:rPr lang="zh-CN" altLang="zh-CN" sz="2000" dirty="0"/>
                <a:t>分析</a:t>
              </a:r>
              <a:r>
                <a:rPr lang="en-US" altLang="zh-CN" sz="2000" dirty="0"/>
                <a:t>,</a:t>
              </a:r>
              <a:r>
                <a:rPr lang="zh-CN" altLang="zh-CN" sz="2000" dirty="0"/>
                <a:t>内容应是提问黄土是如何形成的。</a:t>
              </a:r>
            </a:p>
          </p:txBody>
        </p:sp>
      </p:grpSp>
    </p:spTree>
    <p:extLst>
      <p:ext uri="{BB962C8B-B14F-4D97-AF65-F5344CB8AC3E}">
        <p14:creationId xmlns:p14="http://schemas.microsoft.com/office/powerpoint/2010/main" val="1371308395"/>
      </p:ext>
    </p:extLst>
  </p:cSld>
  <p:clrMapOvr>
    <a:masterClrMapping/>
  </p:clrMapOvr>
  <mc:AlternateContent xmlns:mc="http://schemas.openxmlformats.org/markup-compatibility/2006">
    <mc:Choice xmlns:p14="http://schemas.microsoft.com/office/powerpoint/2010/main" Requires="p14">
      <p:transition spd="slow" p14:dur="14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78"/>
                    </p:tgtEl>
                  </p:cond>
                </p:stCondLst>
                <p:endSync evt="end" delay="0">
                  <p:rtn val="all"/>
                </p:endSync>
                <p:childTnLst>
                  <p:par>
                    <p:cTn id="19" fill="hold">
                      <p:stCondLst>
                        <p:cond delay="0"/>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down)">
                                      <p:cBhvr>
                                        <p:cTn id="23" dur="500"/>
                                        <p:tgtEl>
                                          <p:spTgt spid="79"/>
                                        </p:tgtEl>
                                      </p:cBhvr>
                                    </p:animEffect>
                                  </p:childTnLst>
                                </p:cTn>
                              </p:par>
                            </p:childTnLst>
                          </p:cTn>
                        </p:par>
                      </p:childTnLst>
                    </p:cTn>
                  </p:par>
                </p:childTnLst>
              </p:cTn>
              <p:nextCondLst>
                <p:cond evt="onClick" delay="0">
                  <p:tgtEl>
                    <p:spTgt spid="78"/>
                  </p:tgtEl>
                </p:cond>
              </p:nextCondLst>
            </p:seq>
            <p:seq concurrent="1" nextAc="seek">
              <p:cTn id="24" restart="whenNotActive" fill="hold" evtFilter="cancelBubble" nodeType="interactiveSeq">
                <p:stCondLst>
                  <p:cond evt="onClick" delay="0">
                    <p:tgtEl>
                      <p:spTgt spid="79"/>
                    </p:tgtEl>
                  </p:cond>
                </p:stCondLst>
                <p:endSync evt="end" delay="0">
                  <p:rtn val="all"/>
                </p:endSync>
                <p:childTnLst>
                  <p:par>
                    <p:cTn id="25" fill="hold">
                      <p:stCondLst>
                        <p:cond delay="0"/>
                      </p:stCondLst>
                      <p:childTnLst>
                        <p:par>
                          <p:cTn id="26" fill="hold">
                            <p:stCondLst>
                              <p:cond delay="0"/>
                            </p:stCondLst>
                            <p:childTnLst>
                              <p:par>
                                <p:cTn id="27" presetID="22" presetClass="exit" presetSubtype="4" fill="hold" nodeType="clickEffect">
                                  <p:stCondLst>
                                    <p:cond delay="0"/>
                                  </p:stCondLst>
                                  <p:childTnLst>
                                    <p:animEffect transition="out" filter="wipe(down)">
                                      <p:cBhvr>
                                        <p:cTn id="28" dur="500"/>
                                        <p:tgtEl>
                                          <p:spTgt spid="79"/>
                                        </p:tgtEl>
                                      </p:cBhvr>
                                    </p:animEffect>
                                    <p:set>
                                      <p:cBhvr>
                                        <p:cTn id="29" dur="1" fill="hold">
                                          <p:stCondLst>
                                            <p:cond delay="499"/>
                                          </p:stCondLst>
                                        </p:cTn>
                                        <p:tgtEl>
                                          <p:spTgt spid="79"/>
                                        </p:tgtEl>
                                        <p:attrNameLst>
                                          <p:attrName>style.visibility</p:attrName>
                                        </p:attrNameLst>
                                      </p:cBhvr>
                                      <p:to>
                                        <p:strVal val="hidden"/>
                                      </p:to>
                                    </p:set>
                                  </p:childTnLst>
                                </p:cTn>
                              </p:par>
                            </p:childTnLst>
                          </p:cTn>
                        </p:par>
                      </p:childTnLst>
                    </p:cTn>
                  </p:par>
                </p:childTnLst>
              </p:cTn>
              <p:nextCondLst>
                <p:cond evt="onClick" delay="0">
                  <p:tgtEl>
                    <p:spTgt spid="79"/>
                  </p:tgtEl>
                </p:cond>
              </p:nextCondLst>
            </p:seq>
          </p:childTnLst>
        </p:cTn>
      </p:par>
    </p:tnLst>
    <p:bldLst>
      <p:bldP spid="4" grpId="0"/>
      <p:bldP spid="5"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7" action="ppaction://hlinksldjump"/>
          </p:cNvPr>
          <p:cNvSpPr/>
          <p:nvPr/>
        </p:nvSpPr>
        <p:spPr>
          <a:xfrm>
            <a:off x="8262440"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6</a:t>
            </a:r>
            <a:endParaRPr lang="zh-CN" altLang="en-US" dirty="0"/>
          </a:p>
        </p:txBody>
      </p:sp>
      <p:sp>
        <p:nvSpPr>
          <p:cNvPr id="3" name="矩形 2"/>
          <p:cNvSpPr>
            <a:spLocks noChangeAspect="1"/>
          </p:cNvSpPr>
          <p:nvPr/>
        </p:nvSpPr>
        <p:spPr>
          <a:xfrm>
            <a:off x="508000" y="1351159"/>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在下面一段文字的横线处补写恰当的语句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内容贴切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逻辑严密。每处不超过</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菊是中国的特产。菊于肃杀的秋末开花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这一特性易引起古人的垂青。不过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古人最先关注的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不是菊的审美特点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NEU-BZ-S92"/>
                <a:cs typeface="宋体" panose="02010600030101010101" pitchFamily="2" charset="-122"/>
              </a:rPr>
              <a:t>①</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NEU-BZ-S92"/>
                <a:cs typeface="宋体" panose="02010600030101010101" pitchFamily="2" charset="-122"/>
              </a:rPr>
              <a:t>②</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他在《离骚》中说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朝饮木兰之坠露兮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夕餐秋菊之落英。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NEU-BZ-S92"/>
                <a:cs typeface="宋体" panose="02010600030101010101" pitchFamily="2" charset="-122"/>
              </a:rPr>
              <a:t>③</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这也正是菊在六朝以前最主要的功用。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588224" y="2534178"/>
            <a:ext cx="223009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而是菊有什么</a:t>
            </a:r>
            <a:r>
              <a:rPr lang="zh-CN" altLang="zh-CN" sz="2200" dirty="0" smtClean="0">
                <a:solidFill>
                  <a:srgbClr val="FF0000"/>
                </a:solidFill>
                <a:latin typeface="Times New Roman" panose="02020603050405020304" pitchFamily="18" charset="0"/>
                <a:cs typeface="Times New Roman" panose="02020603050405020304" pitchFamily="18" charset="0"/>
              </a:rPr>
              <a:t>用</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1619672" y="2947966"/>
            <a:ext cx="279435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屈原已经给出了</a:t>
            </a:r>
            <a:r>
              <a:rPr lang="zh-CN" altLang="zh-CN" sz="2200" dirty="0" smtClean="0">
                <a:solidFill>
                  <a:srgbClr val="FF0000"/>
                </a:solidFill>
                <a:latin typeface="Times New Roman" panose="02020603050405020304" pitchFamily="18" charset="0"/>
                <a:cs typeface="Times New Roman" panose="02020603050405020304" pitchFamily="18" charset="0"/>
              </a:rPr>
              <a:t>答案</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5264451" y="3354551"/>
            <a:ext cx="166584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菊是可吃</a:t>
            </a:r>
            <a:r>
              <a:rPr lang="zh-CN" altLang="zh-CN" sz="2200" dirty="0" smtClean="0">
                <a:solidFill>
                  <a:srgbClr val="FF0000"/>
                </a:solidFill>
                <a:latin typeface="Times New Roman" panose="02020603050405020304" pitchFamily="18" charset="0"/>
                <a:cs typeface="Times New Roman" panose="02020603050405020304" pitchFamily="18" charset="0"/>
              </a:rPr>
              <a:t>的</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508000" y="4178293"/>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根据内容与横线处语句的作用看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空是总括句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前面关联词语是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接着肯定要用表并列的关联词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承接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根据下文所引诗句及本段结句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最主要的功用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等字眼暗示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应谈菊的食用功能。第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空是引领句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根据《离骚》可推断作者屈原的名字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夕餐秋菊之落英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可知他曾吟咏过菊花可吃的情形。第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空是总结句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根据前面的论述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应填写所得结论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菊是可吃的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或类似的句子。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3039639"/>
      </p:ext>
    </p:extLst>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274218"/>
            <a:ext cx="205056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要点</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梳理</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N07.eps" descr="id:2147489256;FounderCES"/>
          <p:cNvPicPr/>
          <p:nvPr/>
        </p:nvPicPr>
        <p:blipFill>
          <a:blip r:embed="rId2"/>
          <a:stretch>
            <a:fillRect/>
          </a:stretch>
        </p:blipFill>
        <p:spPr>
          <a:xfrm>
            <a:off x="467544" y="2164231"/>
            <a:ext cx="8456488" cy="3208985"/>
          </a:xfrm>
          <a:prstGeom prst="rect">
            <a:avLst/>
          </a:prstGeom>
        </p:spPr>
      </p:pic>
    </p:spTree>
    <p:extLst>
      <p:ext uri="{BB962C8B-B14F-4D97-AF65-F5344CB8AC3E}">
        <p14:creationId xmlns:p14="http://schemas.microsoft.com/office/powerpoint/2010/main" val="1973581107"/>
      </p:ext>
    </p:extLst>
  </p:cSld>
  <p:clrMapOvr>
    <a:masterClrMapping/>
  </p:clrMapOvr>
  <mc:AlternateContent xmlns:mc="http://schemas.openxmlformats.org/markup-compatibility/2006">
    <mc:Choice xmlns:p14="http://schemas.microsoft.com/office/powerpoint/2010/main" Requires="p14">
      <p:transition spd="slow" p14:dur="2000">
        <p:cover/>
      </p:transition>
    </mc:Choice>
    <mc:Fallback>
      <p:transition spd="slow">
        <p:cov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矩形 1"/>
          <p:cNvSpPr>
            <a:spLocks noChangeAspect="1"/>
          </p:cNvSpPr>
          <p:nvPr/>
        </p:nvSpPr>
        <p:spPr>
          <a:xfrm>
            <a:off x="508000" y="980728"/>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填入下面文段空白处的词语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现代教育的一个特点是对标准化考试的非理性推崇。标准化考试</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①</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流行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是因其诱人的便捷性、客观性契合了现代教育追求效率、突出客观性的要求。标准化考试</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②</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能够在教育活动中呼风唤雨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成了支配一切教育活动的核心力量。考试作为教育评价的一个测量环节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③</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自有其存在的价值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④</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至多只能算是整体教育的一个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小尾巴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⑤</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如今这条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小尾巴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成了主角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000000"/>
                </a:solidFill>
                <a:uFill>
                  <a:solidFill>
                    <a:srgbClr val="000000"/>
                  </a:solidFill>
                </a:uFill>
                <a:latin typeface="NEU-BZ-S92"/>
                <a:cs typeface="宋体" panose="02010600030101010101" pitchFamily="2" charset="-122"/>
              </a:rPr>
              <a:t>⑥</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整个教育都得听它的。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926572498"/>
              </p:ext>
            </p:extLst>
          </p:nvPr>
        </p:nvGraphicFramePr>
        <p:xfrm>
          <a:off x="508000" y="4284325"/>
          <a:ext cx="8128000" cy="2637541"/>
        </p:xfrm>
        <a:graphic>
          <a:graphicData uri="http://schemas.openxmlformats.org/presentationml/2006/ole">
            <mc:AlternateContent xmlns:mc="http://schemas.openxmlformats.org/markup-compatibility/2006">
              <mc:Choice xmlns:v="urn:schemas-microsoft-com:vml" Requires="v">
                <p:oleObj spid="_x0000_s25607" name="文档" r:id="rId4" imgW="3893887" imgH="1264275" progId="Word.Document.12">
                  <p:embed/>
                </p:oleObj>
              </mc:Choice>
              <mc:Fallback>
                <p:oleObj name="文档" r:id="rId4" imgW="3893887" imgH="1264275" progId="Word.Document.12">
                  <p:embed/>
                  <p:pic>
                    <p:nvPicPr>
                      <p:cNvPr id="0" name=""/>
                      <p:cNvPicPr/>
                      <p:nvPr/>
                    </p:nvPicPr>
                    <p:blipFill>
                      <a:blip r:embed="rId5"/>
                      <a:stretch>
                        <a:fillRect/>
                      </a:stretch>
                    </p:blipFill>
                    <p:spPr>
                      <a:xfrm>
                        <a:off x="508000" y="4284325"/>
                        <a:ext cx="8128000" cy="2637541"/>
                      </a:xfrm>
                      <a:prstGeom prst="rect">
                        <a:avLst/>
                      </a:prstGeom>
                    </p:spPr>
                  </p:pic>
                </p:oleObj>
              </mc:Fallback>
            </mc:AlternateContent>
          </a:graphicData>
        </a:graphic>
      </p:graphicFrame>
      <p:sp>
        <p:nvSpPr>
          <p:cNvPr id="25" name="五边形 24"/>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6" name="五边形 25"/>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7" name="组合 26"/>
          <p:cNvGrpSpPr/>
          <p:nvPr/>
        </p:nvGrpSpPr>
        <p:grpSpPr>
          <a:xfrm>
            <a:off x="251520" y="4149080"/>
            <a:ext cx="8640960" cy="2520280"/>
            <a:chOff x="251520" y="1945807"/>
            <a:chExt cx="8640960" cy="2520280"/>
          </a:xfrm>
        </p:grpSpPr>
        <p:grpSp>
          <p:nvGrpSpPr>
            <p:cNvPr id="28" name="组合 27"/>
            <p:cNvGrpSpPr/>
            <p:nvPr/>
          </p:nvGrpSpPr>
          <p:grpSpPr>
            <a:xfrm>
              <a:off x="251520" y="1945807"/>
              <a:ext cx="8640960" cy="2520280"/>
              <a:chOff x="251520" y="-99392"/>
              <a:chExt cx="8640960" cy="2520280"/>
            </a:xfrm>
          </p:grpSpPr>
          <p:sp>
            <p:nvSpPr>
              <p:cNvPr id="30" name="五边形 2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1" name="燕尾形 3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2" name="组合 31"/>
              <p:cNvGrpSpPr/>
              <p:nvPr/>
            </p:nvGrpSpPr>
            <p:grpSpPr>
              <a:xfrm>
                <a:off x="251520" y="-99392"/>
                <a:ext cx="8640960" cy="2203273"/>
                <a:chOff x="251520" y="-99392"/>
                <a:chExt cx="8640960" cy="2203273"/>
              </a:xfrm>
            </p:grpSpPr>
            <p:sp>
              <p:nvSpPr>
                <p:cNvPr id="33" name="矩形 32"/>
                <p:cNvSpPr/>
                <p:nvPr/>
              </p:nvSpPr>
              <p:spPr>
                <a:xfrm>
                  <a:off x="251520" y="-99392"/>
                  <a:ext cx="8640960" cy="22032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28"/>
                <p:cNvSpPr txBox="1"/>
                <p:nvPr/>
              </p:nvSpPr>
              <p:spPr>
                <a:xfrm>
                  <a:off x="8382111" y="-8837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9" name="矩形 28"/>
            <p:cNvSpPr>
              <a:spLocks noChangeAspect="1"/>
            </p:cNvSpPr>
            <p:nvPr/>
          </p:nvSpPr>
          <p:spPr>
            <a:xfrm>
              <a:off x="508000" y="2222822"/>
              <a:ext cx="8128000" cy="1938992"/>
            </a:xfrm>
            <a:prstGeom prst="rect">
              <a:avLst/>
            </a:prstGeom>
          </p:spPr>
          <p:txBody>
            <a:bodyPr>
              <a:spAutoFit/>
            </a:bodyPr>
            <a:lstStyle/>
            <a:p>
              <a:pPr>
                <a:lnSpc>
                  <a:spcPct val="150000"/>
                </a:lnSpc>
              </a:pPr>
              <a:r>
                <a:rPr lang="zh-CN" altLang="zh-CN" sz="2000" dirty="0"/>
                <a:t>解答此类题目</a:t>
              </a:r>
              <a:r>
                <a:rPr lang="en-US" altLang="zh-CN" sz="2000" dirty="0"/>
                <a:t>,</a:t>
              </a:r>
              <a:r>
                <a:rPr lang="zh-CN" altLang="zh-CN" sz="2000" dirty="0"/>
                <a:t>通观文段</a:t>
              </a:r>
              <a:r>
                <a:rPr lang="en-US" altLang="zh-CN" sz="2000" dirty="0"/>
                <a:t>,</a:t>
              </a:r>
              <a:r>
                <a:rPr lang="zh-CN" altLang="zh-CN" sz="2000" dirty="0"/>
                <a:t>把握大意</a:t>
              </a:r>
              <a:r>
                <a:rPr lang="en-US" altLang="zh-CN" sz="2000" dirty="0"/>
                <a:t>,</a:t>
              </a:r>
              <a:r>
                <a:rPr lang="zh-CN" altLang="zh-CN" sz="2000" dirty="0"/>
                <a:t>前后协调是关键。比较四个第①空的内容</a:t>
              </a:r>
              <a:r>
                <a:rPr lang="en-US" altLang="zh-CN" sz="2000" dirty="0"/>
                <a:t>,</a:t>
              </a:r>
              <a:r>
                <a:rPr lang="zh-CN" altLang="zh-CN" sz="2000" dirty="0"/>
                <a:t>可以选</a:t>
              </a:r>
              <a:r>
                <a:rPr lang="en-US" altLang="zh-CN" sz="2000" dirty="0"/>
                <a:t>“</a:t>
              </a:r>
              <a:r>
                <a:rPr lang="zh-CN" altLang="zh-CN" sz="2000" dirty="0"/>
                <a:t>之所以</a:t>
              </a:r>
              <a:r>
                <a:rPr lang="en-US" altLang="zh-CN" sz="2000" dirty="0"/>
                <a:t>”,</a:t>
              </a:r>
              <a:r>
                <a:rPr lang="zh-CN" altLang="zh-CN" sz="2000" dirty="0"/>
                <a:t>也可以不填任何内容</a:t>
              </a:r>
              <a:r>
                <a:rPr lang="en-US" altLang="zh-CN" sz="2000" dirty="0"/>
                <a:t>,</a:t>
              </a:r>
              <a:r>
                <a:rPr lang="zh-CN" altLang="zh-CN" sz="2000" dirty="0"/>
                <a:t>但不能填</a:t>
              </a:r>
              <a:r>
                <a:rPr lang="en-US" altLang="zh-CN" sz="2000" dirty="0"/>
                <a:t>“</a:t>
              </a:r>
              <a:r>
                <a:rPr lang="zh-CN" altLang="zh-CN" sz="2000" dirty="0"/>
                <a:t>因此</a:t>
              </a:r>
              <a:r>
                <a:rPr lang="en-US" altLang="zh-CN" sz="2000" dirty="0"/>
                <a:t>”,</a:t>
              </a:r>
              <a:r>
                <a:rPr lang="zh-CN" altLang="zh-CN" sz="2000" dirty="0"/>
                <a:t>排除</a:t>
              </a:r>
              <a:r>
                <a:rPr lang="en-US" altLang="zh-CN" sz="2000" dirty="0"/>
                <a:t>B</a:t>
              </a:r>
              <a:r>
                <a:rPr lang="zh-CN" altLang="zh-CN" sz="2000" dirty="0"/>
                <a:t>项。第②空内容的填写是关键</a:t>
              </a:r>
              <a:r>
                <a:rPr lang="en-US" altLang="zh-CN" sz="2000" dirty="0"/>
                <a:t>,</a:t>
              </a:r>
              <a:r>
                <a:rPr lang="zh-CN" altLang="zh-CN" sz="2000" dirty="0"/>
                <a:t>第②空所在语句</a:t>
              </a:r>
              <a:r>
                <a:rPr lang="en-US" altLang="zh-CN" sz="2000" dirty="0"/>
                <a:t>,</a:t>
              </a:r>
              <a:r>
                <a:rPr lang="zh-CN" altLang="zh-CN" sz="2000" dirty="0"/>
                <a:t>是前面内容的总结</a:t>
              </a:r>
              <a:r>
                <a:rPr lang="en-US" altLang="zh-CN" sz="2000" dirty="0"/>
                <a:t>,</a:t>
              </a:r>
              <a:r>
                <a:rPr lang="zh-CN" altLang="zh-CN" sz="2000" dirty="0"/>
                <a:t>故</a:t>
              </a:r>
              <a:r>
                <a:rPr lang="en-US" altLang="zh-CN" sz="2000" dirty="0"/>
                <a:t>C</a:t>
              </a:r>
              <a:r>
                <a:rPr lang="zh-CN" altLang="zh-CN" sz="2000" dirty="0"/>
                <a:t>项不当。比较⑤⑥空看</a:t>
              </a:r>
              <a:r>
                <a:rPr lang="en-US" altLang="zh-CN" sz="2000" dirty="0"/>
                <a:t>,</a:t>
              </a:r>
              <a:r>
                <a:rPr lang="zh-CN" altLang="zh-CN" sz="2000" dirty="0"/>
                <a:t>转折连词</a:t>
              </a:r>
              <a:r>
                <a:rPr lang="en-US" altLang="zh-CN" sz="2000" dirty="0"/>
                <a:t>“</a:t>
              </a:r>
              <a:r>
                <a:rPr lang="zh-CN" altLang="zh-CN" sz="2000" dirty="0"/>
                <a:t>但</a:t>
              </a:r>
              <a:r>
                <a:rPr lang="en-US" altLang="zh-CN" sz="2000" dirty="0"/>
                <a:t>”</a:t>
              </a:r>
              <a:r>
                <a:rPr lang="zh-CN" altLang="zh-CN" sz="2000" dirty="0"/>
                <a:t>用在第⑤处更恰当。</a:t>
              </a:r>
            </a:p>
          </p:txBody>
        </p:sp>
      </p:grpSp>
      <p:grpSp>
        <p:nvGrpSpPr>
          <p:cNvPr id="35" name="组合 34"/>
          <p:cNvGrpSpPr/>
          <p:nvPr/>
        </p:nvGrpSpPr>
        <p:grpSpPr>
          <a:xfrm>
            <a:off x="251520" y="5633844"/>
            <a:ext cx="8640960" cy="1035516"/>
            <a:chOff x="251520" y="4869160"/>
            <a:chExt cx="8640960" cy="1035516"/>
          </a:xfrm>
        </p:grpSpPr>
        <p:grpSp>
          <p:nvGrpSpPr>
            <p:cNvPr id="36" name="组合 35"/>
            <p:cNvGrpSpPr/>
            <p:nvPr/>
          </p:nvGrpSpPr>
          <p:grpSpPr>
            <a:xfrm>
              <a:off x="251520" y="4869160"/>
              <a:ext cx="8640960" cy="1035516"/>
              <a:chOff x="251520" y="3872081"/>
              <a:chExt cx="8640960" cy="1035516"/>
            </a:xfrm>
          </p:grpSpPr>
          <p:sp>
            <p:nvSpPr>
              <p:cNvPr id="38" name="五边形 3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9" name="五边形 3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0" name="燕尾形 3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矩形 40"/>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7" name="矩形 36"/>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A</a:t>
              </a:r>
              <a:endParaRPr lang="zh-CN" altLang="en-US" sz="2000" dirty="0"/>
            </a:p>
          </p:txBody>
        </p:sp>
      </p:grpSp>
    </p:spTree>
    <p:extLst>
      <p:ext uri="{BB962C8B-B14F-4D97-AF65-F5344CB8AC3E}">
        <p14:creationId xmlns:p14="http://schemas.microsoft.com/office/powerpoint/2010/main" val="1942524208"/>
      </p:ext>
    </p:extLst>
  </p:cSld>
  <p:clrMapOvr>
    <a:masterClrMapping/>
  </p:clrMapOvr>
  <p:transition>
    <p:wipe dir="r"/>
  </p:transition>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childTnLst>
              </p:cTn>
              <p:nextCondLst>
                <p:cond evt="onClick" delay="0">
                  <p:tgtEl>
                    <p:spTgt spid="26"/>
                  </p:tgtEl>
                </p:cond>
              </p:nextCondLst>
            </p:seq>
            <p:seq concurrent="1" nextAc="seek">
              <p:cTn id="8" restart="whenNotActive" fill="hold" evtFilter="cancelBubble" nodeType="interactiveSeq">
                <p:stCondLst>
                  <p:cond evt="onClick" delay="0">
                    <p:tgtEl>
                      <p:spTgt spid="2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7"/>
                                        </p:tgtEl>
                                      </p:cBhvr>
                                    </p:animEffect>
                                    <p:set>
                                      <p:cBhvr>
                                        <p:cTn id="13"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4" restart="whenNotActive" fill="hold" evtFilter="cancelBubble" nodeType="interactiveSeq">
                <p:stCondLst>
                  <p:cond evt="onClick" delay="0">
                    <p:tgtEl>
                      <p:spTgt spid="2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down)">
                                      <p:cBhvr>
                                        <p:cTn id="19" dur="500"/>
                                        <p:tgtEl>
                                          <p:spTgt spid="35"/>
                                        </p:tgtEl>
                                      </p:cBhvr>
                                    </p:animEffect>
                                  </p:childTnLst>
                                </p:cTn>
                              </p:par>
                            </p:childTnLst>
                          </p:cTn>
                        </p:par>
                      </p:childTnLst>
                    </p:cTn>
                  </p:par>
                </p:childTnLst>
              </p:cTn>
              <p:nextCondLst>
                <p:cond evt="onClick" delay="0">
                  <p:tgtEl>
                    <p:spTgt spid="25"/>
                  </p:tgtEl>
                </p:cond>
              </p:nextCondLst>
            </p:seq>
            <p:seq concurrent="1" nextAc="seek">
              <p:cTn id="20" restart="whenNotActive" fill="hold" evtFilter="cancelBubble" nodeType="interactiveSeq">
                <p:stCondLst>
                  <p:cond evt="onClick" delay="0">
                    <p:tgtEl>
                      <p:spTgt spid="3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5"/>
                                        </p:tgtEl>
                                      </p:cBhvr>
                                    </p:animEffect>
                                    <p:set>
                                      <p:cBhvr>
                                        <p:cTn id="25"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3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填入下面一段文字横线处的语句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最恰当的一句是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绝大多数人几乎天生怕蛇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科学家认为这可能与人类早期的穴居生活有关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基因的人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会本能地躲开毒蛇的伤害。这意味着有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基因的人生存能力更强。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因为毒蛇极易攻击穴居的人类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便慢慢形成了对蛇的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因为穴居人类慢慢形成了对蛇的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极易遭到毒蛇的攻击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即使穴居的人类极易遭到毒蛇的攻击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基因也形成了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因为穴居的人类极易遭到毒蛇的攻击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便慢慢形成了对蛇的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五边形 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7" name="五边形 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8" name="组合 7"/>
          <p:cNvGrpSpPr/>
          <p:nvPr/>
        </p:nvGrpSpPr>
        <p:grpSpPr>
          <a:xfrm>
            <a:off x="251520" y="3202585"/>
            <a:ext cx="8640960" cy="3466775"/>
            <a:chOff x="251520" y="999312"/>
            <a:chExt cx="8640960" cy="3466775"/>
          </a:xfrm>
        </p:grpSpPr>
        <p:grpSp>
          <p:nvGrpSpPr>
            <p:cNvPr id="9" name="组合 8"/>
            <p:cNvGrpSpPr/>
            <p:nvPr/>
          </p:nvGrpSpPr>
          <p:grpSpPr>
            <a:xfrm>
              <a:off x="251520" y="999312"/>
              <a:ext cx="8640960" cy="3466775"/>
              <a:chOff x="251520" y="-1045887"/>
              <a:chExt cx="8640960" cy="3466775"/>
            </a:xfrm>
          </p:grpSpPr>
          <p:sp>
            <p:nvSpPr>
              <p:cNvPr id="11" name="五边形 1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2" name="燕尾形 1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2"/>
              <p:cNvGrpSpPr/>
              <p:nvPr/>
            </p:nvGrpSpPr>
            <p:grpSpPr>
              <a:xfrm>
                <a:off x="251520" y="-1045887"/>
                <a:ext cx="8640960" cy="3149769"/>
                <a:chOff x="251520" y="-1045887"/>
                <a:chExt cx="8640960" cy="3149769"/>
              </a:xfrm>
            </p:grpSpPr>
            <p:sp>
              <p:nvSpPr>
                <p:cNvPr id="14" name="矩形 13"/>
                <p:cNvSpPr/>
                <p:nvPr/>
              </p:nvSpPr>
              <p:spPr>
                <a:xfrm>
                  <a:off x="251520" y="-1045886"/>
                  <a:ext cx="8640960" cy="314976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28"/>
                <p:cNvSpPr txBox="1"/>
                <p:nvPr/>
              </p:nvSpPr>
              <p:spPr>
                <a:xfrm>
                  <a:off x="8382111" y="-104588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0" name="矩形 9"/>
            <p:cNvSpPr>
              <a:spLocks noChangeAspect="1"/>
            </p:cNvSpPr>
            <p:nvPr/>
          </p:nvSpPr>
          <p:spPr>
            <a:xfrm>
              <a:off x="508000" y="1265310"/>
              <a:ext cx="8128000" cy="2862322"/>
            </a:xfrm>
            <a:prstGeom prst="rect">
              <a:avLst/>
            </a:prstGeom>
          </p:spPr>
          <p:txBody>
            <a:bodyPr>
              <a:spAutoFit/>
            </a:bodyPr>
            <a:lstStyle/>
            <a:p>
              <a:pPr>
                <a:lnSpc>
                  <a:spcPct val="150000"/>
                </a:lnSpc>
              </a:pPr>
              <a:r>
                <a:rPr lang="zh-CN" altLang="zh-CN" sz="2000" dirty="0"/>
                <a:t>本题考查语言表达的连贯。从整段文字看</a:t>
              </a:r>
              <a:r>
                <a:rPr lang="en-US" altLang="zh-CN" sz="2000" dirty="0"/>
                <a:t>,</a:t>
              </a:r>
              <a:r>
                <a:rPr lang="zh-CN" altLang="zh-CN" sz="2000" dirty="0"/>
                <a:t>这是一个因果倒置的复句</a:t>
              </a:r>
              <a:r>
                <a:rPr lang="en-US" altLang="zh-CN" sz="2000" dirty="0"/>
                <a:t>,</a:t>
              </a:r>
              <a:r>
                <a:rPr lang="zh-CN" altLang="zh-CN" sz="2000" dirty="0"/>
                <a:t>先说结果</a:t>
              </a:r>
              <a:r>
                <a:rPr lang="en-US" altLang="zh-CN" sz="2000" dirty="0"/>
                <a:t>“</a:t>
              </a:r>
              <a:r>
                <a:rPr lang="zh-CN" altLang="zh-CN" sz="2000" dirty="0"/>
                <a:t>怕蛇与穴居</a:t>
              </a:r>
              <a:r>
                <a:rPr lang="en-US" altLang="zh-CN" sz="2000" dirty="0"/>
                <a:t>”</a:t>
              </a:r>
              <a:r>
                <a:rPr lang="zh-CN" altLang="zh-CN" sz="2000" dirty="0"/>
                <a:t>有关</a:t>
              </a:r>
              <a:r>
                <a:rPr lang="en-US" altLang="zh-CN" sz="2000" dirty="0"/>
                <a:t>,</a:t>
              </a:r>
              <a:r>
                <a:rPr lang="zh-CN" altLang="zh-CN" sz="2000" dirty="0"/>
                <a:t>然后应用</a:t>
              </a:r>
              <a:r>
                <a:rPr lang="en-US" altLang="zh-CN" sz="2000" dirty="0"/>
                <a:t>“</a:t>
              </a:r>
              <a:r>
                <a:rPr lang="zh-CN" altLang="zh-CN" sz="2000" dirty="0"/>
                <a:t>因为</a:t>
              </a:r>
              <a:r>
                <a:rPr lang="en-US" altLang="zh-CN" sz="2000" dirty="0"/>
                <a:t>”</a:t>
              </a:r>
              <a:r>
                <a:rPr lang="zh-CN" altLang="zh-CN" sz="2000" dirty="0"/>
                <a:t>引出原因</a:t>
              </a:r>
              <a:r>
                <a:rPr lang="en-US" altLang="zh-CN" sz="2000" dirty="0"/>
                <a:t>,</a:t>
              </a:r>
              <a:r>
                <a:rPr lang="zh-CN" altLang="zh-CN" sz="2000" dirty="0"/>
                <a:t>故排除</a:t>
              </a:r>
              <a:r>
                <a:rPr lang="en-US" altLang="zh-CN" sz="2000" dirty="0"/>
                <a:t>C</a:t>
              </a:r>
              <a:r>
                <a:rPr lang="zh-CN" altLang="zh-CN" sz="2000" dirty="0"/>
                <a:t>项</a:t>
              </a:r>
              <a:r>
                <a:rPr lang="en-US" altLang="zh-CN" sz="2000" dirty="0"/>
                <a:t>;A</a:t>
              </a:r>
              <a:r>
                <a:rPr lang="zh-CN" altLang="zh-CN" sz="2000" dirty="0"/>
                <a:t>项</a:t>
              </a:r>
              <a:r>
                <a:rPr lang="en-US" altLang="zh-CN" sz="2000" dirty="0"/>
                <a:t>,“</a:t>
              </a:r>
              <a:r>
                <a:rPr lang="zh-CN" altLang="zh-CN" sz="2000" dirty="0"/>
                <a:t>因为毒蛇极易攻击穴居的人类</a:t>
              </a:r>
              <a:r>
                <a:rPr lang="en-US" altLang="zh-CN" sz="2000" dirty="0"/>
                <a:t>,</a:t>
              </a:r>
              <a:r>
                <a:rPr lang="zh-CN" altLang="zh-CN" sz="2000" dirty="0"/>
                <a:t>便慢慢形成了对蛇的</a:t>
              </a:r>
              <a:r>
                <a:rPr lang="en-US" altLang="zh-CN" sz="2000" dirty="0"/>
                <a:t>‘</a:t>
              </a:r>
              <a:r>
                <a:rPr lang="zh-CN" altLang="zh-CN" sz="2000" dirty="0"/>
                <a:t>恐惧</a:t>
              </a:r>
              <a:r>
                <a:rPr lang="en-US" altLang="zh-CN" sz="2000" dirty="0"/>
                <a:t>’</a:t>
              </a:r>
              <a:r>
                <a:rPr lang="zh-CN" altLang="zh-CN" sz="2000" dirty="0"/>
                <a:t>基因</a:t>
              </a:r>
              <a:r>
                <a:rPr lang="en-US" altLang="zh-CN" sz="2000" dirty="0"/>
                <a:t>”,</a:t>
              </a:r>
              <a:r>
                <a:rPr lang="zh-CN" altLang="zh-CN" sz="2000" dirty="0"/>
                <a:t>这个句子本身的陈述对象就不一致</a:t>
              </a:r>
              <a:r>
                <a:rPr lang="en-US" altLang="zh-CN" sz="2000" dirty="0"/>
                <a:t>,</a:t>
              </a:r>
              <a:r>
                <a:rPr lang="zh-CN" altLang="zh-CN" sz="2000" dirty="0"/>
                <a:t>所以也不符合要求。再比较</a:t>
              </a:r>
              <a:r>
                <a:rPr lang="en-US" altLang="zh-CN" sz="2000" dirty="0"/>
                <a:t>B</a:t>
              </a:r>
              <a:r>
                <a:rPr lang="zh-CN" altLang="zh-CN" sz="2000" dirty="0"/>
                <a:t>项和</a:t>
              </a:r>
              <a:r>
                <a:rPr lang="en-US" altLang="zh-CN" sz="2000" dirty="0"/>
                <a:t>D</a:t>
              </a:r>
              <a:r>
                <a:rPr lang="zh-CN" altLang="zh-CN" sz="2000" dirty="0"/>
                <a:t>项</a:t>
              </a:r>
              <a:r>
                <a:rPr lang="en-US" altLang="zh-CN" sz="2000" dirty="0"/>
                <a:t>,B</a:t>
              </a:r>
              <a:r>
                <a:rPr lang="zh-CN" altLang="zh-CN" sz="2000" dirty="0"/>
                <a:t>项说法不合逻辑。应该首先是</a:t>
              </a:r>
              <a:r>
                <a:rPr lang="en-US" altLang="zh-CN" sz="2000" dirty="0"/>
                <a:t>“</a:t>
              </a:r>
              <a:r>
                <a:rPr lang="zh-CN" altLang="zh-CN" sz="2000" dirty="0"/>
                <a:t>穴居的人类极易遭到毒蛇的攻击</a:t>
              </a:r>
              <a:r>
                <a:rPr lang="en-US" altLang="zh-CN" sz="2000" dirty="0"/>
                <a:t>”,</a:t>
              </a:r>
              <a:r>
                <a:rPr lang="zh-CN" altLang="zh-CN" sz="2000" dirty="0"/>
                <a:t>再形成对蛇的</a:t>
              </a:r>
              <a:r>
                <a:rPr lang="en-US" altLang="zh-CN" sz="2000" dirty="0"/>
                <a:t>“</a:t>
              </a:r>
              <a:r>
                <a:rPr lang="zh-CN" altLang="zh-CN" sz="2000" dirty="0"/>
                <a:t>恐惧</a:t>
              </a:r>
              <a:r>
                <a:rPr lang="en-US" altLang="zh-CN" sz="2000" dirty="0"/>
                <a:t>”</a:t>
              </a:r>
              <a:r>
                <a:rPr lang="zh-CN" altLang="zh-CN" sz="2000" dirty="0"/>
                <a:t>基因。故答案为</a:t>
              </a:r>
              <a:r>
                <a:rPr lang="en-US" altLang="zh-CN" sz="2000" dirty="0"/>
                <a:t>D</a:t>
              </a:r>
              <a:r>
                <a:rPr lang="zh-CN" altLang="zh-CN" sz="2000" dirty="0"/>
                <a:t>项。</a:t>
              </a:r>
            </a:p>
          </p:txBody>
        </p:sp>
      </p:grpSp>
      <p:grpSp>
        <p:nvGrpSpPr>
          <p:cNvPr id="16" name="组合 15"/>
          <p:cNvGrpSpPr/>
          <p:nvPr/>
        </p:nvGrpSpPr>
        <p:grpSpPr>
          <a:xfrm>
            <a:off x="251520" y="5633844"/>
            <a:ext cx="8640960" cy="1035516"/>
            <a:chOff x="251520" y="4869160"/>
            <a:chExt cx="8640960" cy="1035516"/>
          </a:xfrm>
        </p:grpSpPr>
        <p:grpSp>
          <p:nvGrpSpPr>
            <p:cNvPr id="17" name="组合 16"/>
            <p:cNvGrpSpPr/>
            <p:nvPr/>
          </p:nvGrpSpPr>
          <p:grpSpPr>
            <a:xfrm>
              <a:off x="251520" y="4869160"/>
              <a:ext cx="8640960" cy="1035516"/>
              <a:chOff x="251520" y="3872081"/>
              <a:chExt cx="8640960" cy="1035516"/>
            </a:xfrm>
          </p:grpSpPr>
          <p:sp>
            <p:nvSpPr>
              <p:cNvPr id="19" name="五边形 1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五边形 1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8" name="矩形 17"/>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D</a:t>
              </a:r>
              <a:endParaRPr lang="zh-CN" altLang="en-US" sz="2000" dirty="0"/>
            </a:p>
          </p:txBody>
        </p:sp>
      </p:grpSp>
    </p:spTree>
    <p:extLst>
      <p:ext uri="{BB962C8B-B14F-4D97-AF65-F5344CB8AC3E}">
        <p14:creationId xmlns:p14="http://schemas.microsoft.com/office/powerpoint/2010/main" val="2798244904"/>
      </p:ext>
    </p:extLst>
  </p:cSld>
  <p:clrMapOvr>
    <a:masterClrMapping/>
  </p:clrMapOvr>
  <p:transition>
    <p:cover dir="u"/>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childTnLst>
              </p:cTn>
              <p:nextCondLst>
                <p:cond evt="onClick" delay="0">
                  <p:tgtEl>
                    <p:spTgt spid="6"/>
                  </p:tgtEl>
                </p:cond>
              </p:nextCondLst>
            </p:seq>
            <p:seq concurrent="1" nextAc="seek">
              <p:cTn id="20" restart="whenNotActive" fill="hold" evtFilter="cancelBubble" nodeType="interactiveSeq">
                <p:stCondLst>
                  <p:cond evt="onClick" delay="0">
                    <p:tgtEl>
                      <p:spTgt spid="1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961324"/>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依次填入下面一段文字横线处的语句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衔接最恰当的一组是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尼采学说的命运是不大妙的。本世纪初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它先是时兴了一阵子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接着就被某些人歪曲利用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从此就背上了种种恶名</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确实是我国西方哲学研究的一项重要任务。</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认真地研究尼采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实事求是地按照尼采哲学的本来面目去做出科学的重新估价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尽管尼采在当代西方世界的影响越来越大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我们近三十多年来却没有出版过一部关于尼采的书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尼采研究上的这种落后状态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妨碍了我们对现代西方思想的发展作深入的理解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这种状况不能认为是正常的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对于尼采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哲学界不少学者心中一片茫然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⑤④②③</a:t>
            </a:r>
            <a:r>
              <a:rPr lang="zh-CN" altLang="zh-CN" sz="2200" dirty="0" smtClean="0">
                <a:solidFill>
                  <a:srgbClr val="000000"/>
                </a:solidFill>
                <a:latin typeface="NEU-BZ-S92"/>
                <a:cs typeface="宋体" panose="02010600030101010101" pitchFamily="2" charset="-122"/>
              </a:rPr>
              <a:t>①</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②⑤③④</a:t>
            </a:r>
            <a:r>
              <a:rPr lang="zh-CN" altLang="zh-CN" sz="2200" dirty="0" smtClean="0">
                <a:solidFill>
                  <a:srgbClr val="000000"/>
                </a:solidFill>
                <a:latin typeface="NEU-BZ-S92"/>
                <a:cs typeface="宋体" panose="02010600030101010101" pitchFamily="2" charset="-122"/>
              </a:rPr>
              <a:t>①</a:t>
            </a:r>
            <a:r>
              <a:rPr lang="en-US" altLang="zh-CN" sz="2200" dirty="0" smtClean="0">
                <a:solidFill>
                  <a:srgbClr val="000000"/>
                </a:solidFill>
                <a:latin typeface="NEU-BZ-S92"/>
                <a:cs typeface="宋体" panose="02010600030101010101" pitchFamily="2" charset="-122"/>
              </a:rPr>
              <a:t>   </a:t>
            </a: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⑤③④②</a:t>
            </a:r>
            <a:r>
              <a:rPr lang="zh-CN" altLang="zh-CN" sz="2200" dirty="0" smtClean="0">
                <a:solidFill>
                  <a:srgbClr val="000000"/>
                </a:solidFill>
                <a:latin typeface="NEU-BZ-S92"/>
                <a:cs typeface="宋体" panose="02010600030101010101" pitchFamily="2" charset="-122"/>
              </a:rPr>
              <a:t>①</a:t>
            </a:r>
            <a:r>
              <a:rPr lang="en-US" altLang="zh-CN" sz="2200" dirty="0" smtClean="0">
                <a:solidFill>
                  <a:srgbClr val="000000"/>
                </a:solidFill>
                <a:latin typeface="Times New Roman" panose="02020603050405020304" pitchFamily="18" charset="0"/>
                <a:cs typeface="Times New Roman" panose="02020603050405020304" pitchFamily="18" charset="0"/>
              </a:rPr>
              <a:t>   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②④⑤③①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五边形 4"/>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7" name="五边形 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8" name="组合 7"/>
          <p:cNvGrpSpPr/>
          <p:nvPr/>
        </p:nvGrpSpPr>
        <p:grpSpPr>
          <a:xfrm>
            <a:off x="251520" y="4149080"/>
            <a:ext cx="8640960" cy="2520280"/>
            <a:chOff x="251520" y="1945807"/>
            <a:chExt cx="8640960" cy="2520280"/>
          </a:xfrm>
        </p:grpSpPr>
        <p:grpSp>
          <p:nvGrpSpPr>
            <p:cNvPr id="9" name="组合 8"/>
            <p:cNvGrpSpPr/>
            <p:nvPr/>
          </p:nvGrpSpPr>
          <p:grpSpPr>
            <a:xfrm>
              <a:off x="251520" y="1945807"/>
              <a:ext cx="8640960" cy="2520280"/>
              <a:chOff x="251520" y="-99392"/>
              <a:chExt cx="8640960" cy="2520280"/>
            </a:xfrm>
          </p:grpSpPr>
          <p:sp>
            <p:nvSpPr>
              <p:cNvPr id="11" name="五边形 1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2" name="燕尾形 1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2"/>
              <p:cNvGrpSpPr/>
              <p:nvPr/>
            </p:nvGrpSpPr>
            <p:grpSpPr>
              <a:xfrm>
                <a:off x="251520" y="-99392"/>
                <a:ext cx="8640960" cy="2203273"/>
                <a:chOff x="251520" y="-99392"/>
                <a:chExt cx="8640960" cy="2203273"/>
              </a:xfrm>
            </p:grpSpPr>
            <p:sp>
              <p:nvSpPr>
                <p:cNvPr id="14" name="矩形 13"/>
                <p:cNvSpPr/>
                <p:nvPr/>
              </p:nvSpPr>
              <p:spPr>
                <a:xfrm>
                  <a:off x="251520" y="-99392"/>
                  <a:ext cx="8640960" cy="22032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28"/>
                <p:cNvSpPr txBox="1"/>
                <p:nvPr/>
              </p:nvSpPr>
              <p:spPr>
                <a:xfrm>
                  <a:off x="8382111" y="-8837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0" name="矩形 9"/>
            <p:cNvSpPr>
              <a:spLocks noChangeAspect="1"/>
            </p:cNvSpPr>
            <p:nvPr/>
          </p:nvSpPr>
          <p:spPr>
            <a:xfrm>
              <a:off x="508000" y="2222822"/>
              <a:ext cx="8128000" cy="1880579"/>
            </a:xfrm>
            <a:prstGeom prst="rect">
              <a:avLst/>
            </a:prstGeom>
          </p:spPr>
          <p:txBody>
            <a:bodyPr>
              <a:spAutoFit/>
            </a:bodyPr>
            <a:lstStyle/>
            <a:p>
              <a:pPr>
                <a:lnSpc>
                  <a:spcPct val="150000"/>
                </a:lnSpc>
              </a:pPr>
              <a:r>
                <a:rPr lang="zh-CN" altLang="zh-CN" sz="2000" dirty="0"/>
                <a:t>这段文字的中心观点是</a:t>
              </a:r>
              <a:r>
                <a:rPr lang="en-US" altLang="zh-CN" sz="2000" dirty="0"/>
                <a:t>“</a:t>
              </a:r>
              <a:r>
                <a:rPr lang="zh-CN" altLang="zh-CN" sz="2000" dirty="0"/>
                <a:t>在中国</a:t>
              </a:r>
              <a:r>
                <a:rPr lang="en-US" altLang="zh-CN" sz="2000" dirty="0"/>
                <a:t>,</a:t>
              </a:r>
              <a:r>
                <a:rPr lang="zh-CN" altLang="zh-CN" sz="2000" dirty="0"/>
                <a:t>尼采学说的命运是不大妙的</a:t>
              </a:r>
              <a:r>
                <a:rPr lang="en-US" altLang="zh-CN" sz="2000" dirty="0"/>
                <a:t>”</a:t>
              </a:r>
              <a:r>
                <a:rPr lang="zh-CN" altLang="zh-CN" sz="2000" dirty="0"/>
                <a:t>。按照文脉</a:t>
              </a:r>
              <a:r>
                <a:rPr lang="en-US" altLang="zh-CN" sz="2000" dirty="0"/>
                <a:t>,</a:t>
              </a:r>
              <a:r>
                <a:rPr lang="zh-CN" altLang="zh-CN" sz="2000" dirty="0"/>
                <a:t>提出观点后</a:t>
              </a:r>
              <a:r>
                <a:rPr lang="en-US" altLang="zh-CN" sz="2000" dirty="0"/>
                <a:t>,</a:t>
              </a:r>
              <a:r>
                <a:rPr lang="zh-CN" altLang="zh-CN" sz="2000" dirty="0"/>
                <a:t>就要展开分析为什么</a:t>
              </a:r>
              <a:r>
                <a:rPr lang="en-US" altLang="zh-CN" sz="2000" dirty="0"/>
                <a:t>“</a:t>
              </a:r>
              <a:r>
                <a:rPr lang="zh-CN" altLang="zh-CN" sz="2000" dirty="0"/>
                <a:t>不大妙</a:t>
              </a:r>
              <a:r>
                <a:rPr lang="en-US" altLang="zh-CN" sz="2000" dirty="0"/>
                <a:t>”,</a:t>
              </a:r>
              <a:r>
                <a:rPr lang="zh-CN" altLang="zh-CN" sz="2000" dirty="0"/>
                <a:t>先说本世纪</a:t>
              </a:r>
              <a:r>
                <a:rPr lang="en-US" altLang="zh-CN" sz="2000" dirty="0"/>
                <a:t>,</a:t>
              </a:r>
              <a:r>
                <a:rPr lang="zh-CN" altLang="zh-CN" sz="2000" dirty="0"/>
                <a:t>背上恶名</a:t>
              </a:r>
              <a:r>
                <a:rPr lang="en-US" altLang="zh-CN" sz="2000" dirty="0"/>
                <a:t>,</a:t>
              </a:r>
              <a:r>
                <a:rPr lang="zh-CN" altLang="zh-CN" sz="2000" dirty="0"/>
                <a:t>再说近三十年来没有出版过一部关于尼采的书</a:t>
              </a:r>
              <a:r>
                <a:rPr lang="en-US" altLang="zh-CN" sz="2000" dirty="0"/>
                <a:t>,</a:t>
              </a:r>
              <a:r>
                <a:rPr lang="zh-CN" altLang="zh-CN" sz="2000" dirty="0"/>
                <a:t>这一状况不正常</a:t>
              </a:r>
              <a:r>
                <a:rPr lang="en-US" altLang="zh-CN" sz="2000" dirty="0"/>
                <a:t>;</a:t>
              </a:r>
              <a:r>
                <a:rPr lang="zh-CN" altLang="zh-CN" sz="2000" dirty="0"/>
                <a:t>最后指出改变这一状况的必要性。</a:t>
              </a:r>
            </a:p>
          </p:txBody>
        </p:sp>
      </p:grpSp>
      <p:grpSp>
        <p:nvGrpSpPr>
          <p:cNvPr id="16" name="组合 15"/>
          <p:cNvGrpSpPr/>
          <p:nvPr/>
        </p:nvGrpSpPr>
        <p:grpSpPr>
          <a:xfrm>
            <a:off x="251520" y="5633844"/>
            <a:ext cx="8640960" cy="1035516"/>
            <a:chOff x="251520" y="4869160"/>
            <a:chExt cx="8640960" cy="1035516"/>
          </a:xfrm>
        </p:grpSpPr>
        <p:grpSp>
          <p:nvGrpSpPr>
            <p:cNvPr id="17" name="组合 16"/>
            <p:cNvGrpSpPr/>
            <p:nvPr/>
          </p:nvGrpSpPr>
          <p:grpSpPr>
            <a:xfrm>
              <a:off x="251520" y="4869160"/>
              <a:ext cx="8640960" cy="1035516"/>
              <a:chOff x="251520" y="3872081"/>
              <a:chExt cx="8640960" cy="1035516"/>
            </a:xfrm>
          </p:grpSpPr>
          <p:sp>
            <p:nvSpPr>
              <p:cNvPr id="19" name="五边形 1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五边形 1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8" name="矩形 17"/>
            <p:cNvSpPr>
              <a:spLocks noChangeAspect="1"/>
            </p:cNvSpPr>
            <p:nvPr/>
          </p:nvSpPr>
          <p:spPr>
            <a:xfrm>
              <a:off x="539552" y="5086562"/>
              <a:ext cx="8064896" cy="498663"/>
            </a:xfrm>
            <a:prstGeom prst="rect">
              <a:avLst/>
            </a:prstGeom>
          </p:spPr>
          <p:txBody>
            <a:bodyPr wrap="square">
              <a:spAutoFit/>
            </a:bodyPr>
            <a:lstStyle/>
            <a:p>
              <a:pPr>
                <a:lnSpc>
                  <a:spcPct val="150000"/>
                </a:lnSpc>
              </a:pPr>
              <a:r>
                <a:rPr lang="en-US" altLang="zh-CN" sz="2000" dirty="0" smtClean="0"/>
                <a:t>D</a:t>
              </a:r>
              <a:endParaRPr lang="zh-CN" altLang="en-US" sz="2000" dirty="0"/>
            </a:p>
          </p:txBody>
        </p:sp>
      </p:grpSp>
    </p:spTree>
    <p:extLst>
      <p:ext uri="{BB962C8B-B14F-4D97-AF65-F5344CB8AC3E}">
        <p14:creationId xmlns:p14="http://schemas.microsoft.com/office/powerpoint/2010/main" val="2677862538"/>
      </p:ext>
    </p:extLst>
  </p:cSld>
  <p:clrMapOvr>
    <a:masterClrMapping/>
  </p:clrMapOvr>
  <p:transition>
    <p:pull dir="lu"/>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childTnLst>
              </p:cTn>
              <p:nextCondLst>
                <p:cond evt="onClick" delay="0">
                  <p:tgtEl>
                    <p:spTgt spid="5"/>
                  </p:tgtEl>
                </p:cond>
              </p:nextCondLst>
            </p:seq>
            <p:seq concurrent="1" nextAc="seek">
              <p:cTn id="20" restart="whenNotActive" fill="hold" evtFilter="cancelBubble" nodeType="interactiveSeq">
                <p:stCondLst>
                  <p:cond evt="onClick" delay="0">
                    <p:tgtEl>
                      <p:spTgt spid="1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4" name="矩形 3"/>
          <p:cNvSpPr>
            <a:spLocks noChangeAspect="1"/>
          </p:cNvSpPr>
          <p:nvPr/>
        </p:nvSpPr>
        <p:spPr>
          <a:xfrm>
            <a:off x="508000" y="1340768"/>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在下面一段文字的横线处补写恰当的语句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内容贴切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逻辑严密。每处不超过</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低调所以简单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NEU-BZ-S92"/>
                <a:cs typeface="宋体" panose="02010600030101010101" pitchFamily="2" charset="-122"/>
              </a:rPr>
              <a:t>①</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自得所以快乐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左右逢源的人看起来和谁都很要好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但谁也不跟他真正好。低调的人跟谁也是疏疏落落的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NEU-BZ-S92"/>
                <a:cs typeface="宋体" panose="02010600030101010101" pitchFamily="2" charset="-122"/>
              </a:rPr>
              <a:t>②</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。从精神层面上看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左右逢源的人需要周旋于各种复杂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于是自己变得很复杂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人一复杂就会疲惫。低调的人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只需静对自我的世界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活得很简单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NEU-BZ-S92"/>
                <a:cs typeface="宋体" panose="02010600030101010101" pitchFamily="2" charset="-122"/>
              </a:rPr>
              <a:t>③</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347864" y="2122465"/>
            <a:ext cx="194796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简单所以</a:t>
            </a:r>
            <a:r>
              <a:rPr lang="zh-CN" altLang="zh-CN" sz="2200" dirty="0" smtClean="0">
                <a:solidFill>
                  <a:srgbClr val="FF0000"/>
                </a:solidFill>
                <a:latin typeface="Times New Roman" panose="02020603050405020304" pitchFamily="18" charset="0"/>
                <a:cs typeface="Times New Roman" panose="02020603050405020304" pitchFamily="18" charset="0"/>
              </a:rPr>
              <a:t>自得</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3522132" y="2935335"/>
            <a:ext cx="3076483"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但每个人心底都盛着</a:t>
            </a:r>
            <a:r>
              <a:rPr lang="zh-CN" altLang="zh-CN" sz="2200" dirty="0" smtClean="0">
                <a:solidFill>
                  <a:srgbClr val="FF0000"/>
                </a:solidFill>
                <a:latin typeface="Times New Roman" panose="02020603050405020304" pitchFamily="18" charset="0"/>
                <a:cs typeface="Times New Roman" panose="02020603050405020304" pitchFamily="18" charset="0"/>
              </a:rPr>
              <a:t>他</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1403648" y="4131274"/>
            <a:ext cx="279435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人一简单就会很</a:t>
            </a:r>
            <a:r>
              <a:rPr lang="zh-CN" altLang="zh-CN" sz="2200" dirty="0" smtClean="0">
                <a:solidFill>
                  <a:srgbClr val="FF0000"/>
                </a:solidFill>
                <a:latin typeface="Times New Roman" panose="02020603050405020304" pitchFamily="18" charset="0"/>
                <a:cs typeface="Times New Roman" panose="02020603050405020304" pitchFamily="18" charset="0"/>
              </a:rPr>
              <a:t>快乐</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508000" y="458112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结合前后语句看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应填入的句子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要使第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处和前后句构成顶真效果。语段的主要内容是将左右逢源的人和低调的人对比来写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把握这种对照关系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处就可解决。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7643932"/>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pic>
        <p:nvPicPr>
          <p:cNvPr id="3" name="图片 2"/>
          <p:cNvPicPr>
            <a:picLocks noChangeAspect="1"/>
          </p:cNvPicPr>
          <p:nvPr/>
        </p:nvPicPr>
        <p:blipFill>
          <a:blip r:embed="rId2"/>
          <a:stretch>
            <a:fillRect/>
          </a:stretch>
        </p:blipFill>
        <p:spPr>
          <a:xfrm>
            <a:off x="397736" y="1452343"/>
            <a:ext cx="8348529" cy="4208905"/>
          </a:xfrm>
          <a:prstGeom prst="rect">
            <a:avLst/>
          </a:prstGeom>
        </p:spPr>
      </p:pic>
    </p:spTree>
    <p:extLst>
      <p:ext uri="{BB962C8B-B14F-4D97-AF65-F5344CB8AC3E}">
        <p14:creationId xmlns:p14="http://schemas.microsoft.com/office/powerpoint/2010/main" val="845776532"/>
      </p:ext>
    </p:extLst>
  </p:cSld>
  <p:clrMapOvr>
    <a:masterClrMapping/>
  </p:clrMapOvr>
  <p:transition>
    <p:strips dir="ld"/>
  </p:transition>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113</TotalTime>
  <Words>2824</Words>
  <Application>Microsoft Office PowerPoint</Application>
  <PresentationFormat>全屏显示(4:3)</PresentationFormat>
  <Paragraphs>352</Paragraphs>
  <Slides>36</Slides>
  <Notes>7</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36</vt:i4>
      </vt:variant>
    </vt:vector>
  </HeadingPairs>
  <TitlesOfParts>
    <vt:vector size="48" baseType="lpstr">
      <vt:lpstr>NEU-BZ-S92</vt:lpstr>
      <vt:lpstr>方正书宋_GBK</vt:lpstr>
      <vt:lpstr>仿宋</vt:lpstr>
      <vt:lpstr>黑体</vt:lpstr>
      <vt:lpstr>楷体</vt:lpstr>
      <vt:lpstr>宋体</vt:lpstr>
      <vt:lpstr>微软雅黑</vt:lpstr>
      <vt:lpstr>Arial</vt:lpstr>
      <vt:lpstr>Calibri</vt:lpstr>
      <vt:lpstr>Times New Roman</vt:lpstr>
      <vt:lpstr>高优14新制作模板</vt:lpstr>
      <vt:lpstr>Microsoft Word 文档</vt:lpstr>
      <vt:lpstr>题点六　语言文字运用</vt:lpstr>
      <vt:lpstr>题型16　连贯题:         词重搭配,句析关系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题点一　一般论述类文章阅读</dc:title>
  <dc:creator>dbc</dc:creator>
  <cp:lastModifiedBy>dbc</cp:lastModifiedBy>
  <cp:revision>17</cp:revision>
  <dcterms:created xsi:type="dcterms:W3CDTF">2016-09-18T00:26:18Z</dcterms:created>
  <dcterms:modified xsi:type="dcterms:W3CDTF">2016-09-18T08:05:04Z</dcterms:modified>
</cp:coreProperties>
</file>