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</p:sldMasterIdLst>
  <p:notesMasterIdLst>
    <p:notesMasterId r:id="rId5"/>
  </p:notesMasterIdLst>
  <p:handoutMasterIdLst>
    <p:handoutMasterId r:id="rId50"/>
  </p:handoutMasterIdLst>
  <p:sldIdLst>
    <p:sldId id="323" r:id="rId4"/>
    <p:sldId id="523" r:id="rId6"/>
    <p:sldId id="1012" r:id="rId7"/>
    <p:sldId id="1043" r:id="rId8"/>
    <p:sldId id="1003" r:id="rId9"/>
    <p:sldId id="1190" r:id="rId10"/>
    <p:sldId id="634" r:id="rId11"/>
    <p:sldId id="1001" r:id="rId12"/>
    <p:sldId id="748" r:id="rId13"/>
    <p:sldId id="996" r:id="rId14"/>
    <p:sldId id="1006" r:id="rId15"/>
    <p:sldId id="1143" r:id="rId16"/>
    <p:sldId id="1080" r:id="rId17"/>
    <p:sldId id="1177" r:id="rId18"/>
    <p:sldId id="1018" r:id="rId19"/>
    <p:sldId id="1019" r:id="rId20"/>
    <p:sldId id="941" r:id="rId21"/>
    <p:sldId id="928" r:id="rId22"/>
    <p:sldId id="1191" r:id="rId23"/>
    <p:sldId id="1144" r:id="rId24"/>
    <p:sldId id="1145" r:id="rId25"/>
    <p:sldId id="1147" r:id="rId26"/>
    <p:sldId id="1179" r:id="rId27"/>
    <p:sldId id="1181" r:id="rId28"/>
    <p:sldId id="1146" r:id="rId29"/>
    <p:sldId id="1151" r:id="rId30"/>
    <p:sldId id="1183" r:id="rId31"/>
    <p:sldId id="1187" r:id="rId32"/>
    <p:sldId id="1148" r:id="rId33"/>
    <p:sldId id="1184" r:id="rId34"/>
    <p:sldId id="1185" r:id="rId35"/>
    <p:sldId id="1186" r:id="rId36"/>
    <p:sldId id="1152" r:id="rId37"/>
    <p:sldId id="1150" r:id="rId38"/>
    <p:sldId id="1163" r:id="rId39"/>
    <p:sldId id="1153" r:id="rId40"/>
    <p:sldId id="1155" r:id="rId41"/>
    <p:sldId id="1157" r:id="rId42"/>
    <p:sldId id="1188" r:id="rId43"/>
    <p:sldId id="936" r:id="rId44"/>
    <p:sldId id="937" r:id="rId45"/>
    <p:sldId id="938" r:id="rId46"/>
    <p:sldId id="939" r:id="rId47"/>
    <p:sldId id="940" r:id="rId48"/>
    <p:sldId id="1189" r:id="rId49"/>
  </p:sldIdLst>
  <p:sldSz cx="9144000" cy="5143500" type="screen16x9"/>
  <p:notesSz cx="6858000" cy="9144000"/>
  <p:embeddedFontLst>
    <p:embeddedFont>
      <p:font typeface="黑体" pitchFamily="49" charset="-122"/>
      <p:regular r:id="rId54"/>
    </p:embeddedFont>
    <p:embeddedFont>
      <p:font typeface="楷体" pitchFamily="49" charset="-122"/>
      <p:regular r:id="rId55"/>
    </p:embeddedFont>
    <p:embeddedFont>
      <p:font typeface="幼圆" pitchFamily="49" charset="-122"/>
      <p:regular r:id="rId56"/>
    </p:embeddedFont>
    <p:embeddedFont>
      <p:font typeface="Times New Roman" charset="0"/>
      <p:regular r:id="rId57"/>
      <p:bold r:id="rId58"/>
    </p:embeddedFont>
    <p:embeddedFont>
      <p:font typeface="微软雅黑" charset="-122"/>
      <p:regular r:id="rId59"/>
    </p:embeddedFont>
    <p:embeddedFont>
      <p:font typeface="微软雅黑" charset="-122"/>
      <p:regular r:id="rId60"/>
      <p:bold r:id="rId6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0066"/>
    <a:srgbClr val="FF0000"/>
    <a:srgbClr val="FFFFFF"/>
    <a:srgbClr val="E3D3E9"/>
    <a:srgbClr val="F2F5D7"/>
    <a:srgbClr val="0000FF"/>
    <a:srgbClr val="0066FF"/>
    <a:srgbClr val="A38302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7"/>
        <p:guide pos="22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slide" Target="slides/slide2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7" Type="http://schemas.openxmlformats.org/officeDocument/2006/relationships/theme" Target="../theme/theme2.xml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829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瑞恩的井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6">
            <a:lum contrast="18000"/>
          </a:blip>
          <a:srcRect t="30156" b="32099"/>
          <a:stretch>
            <a:fillRect/>
          </a:stretch>
        </p:blipFill>
        <p:spPr>
          <a:xfrm>
            <a:off x="0" y="3942080"/>
            <a:ext cx="9161780" cy="1196975"/>
          </a:xfrm>
          <a:prstGeom prst="rect">
            <a:avLst/>
          </a:prstGeom>
          <a:effectLst>
            <a:softEdge rad="63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瑞恩的井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6"/>
          <a:srcRect l="689" r="571" b="5217"/>
          <a:stretch>
            <a:fillRect/>
          </a:stretch>
        </p:blipFill>
        <p:spPr>
          <a:xfrm>
            <a:off x="26670" y="3904615"/>
            <a:ext cx="9090025" cy="12458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23383;&#35789;&#21548;&#20889;-5%20&#29233;&#24515;&#34892;&#21160;%20&#29790;&#24681;&#30340;&#20117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contrast="24000"/>
          </a:blip>
          <a:stretch>
            <a:fillRect/>
          </a:stretch>
        </p:blipFill>
        <p:spPr>
          <a:xfrm>
            <a:off x="-5715" y="-1270"/>
            <a:ext cx="9164320" cy="51466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6259" y="1707034"/>
            <a:ext cx="7848872" cy="2038350"/>
          </a:xfrm>
          <a:prstGeom prst="rect">
            <a:avLst/>
          </a:prstGeom>
          <a:solidFill>
            <a:srgbClr val="FFFFFF">
              <a:alpha val="42000"/>
            </a:srgbClr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“有志不在年高，无志空活百岁。”这句话告诉人们：人要有远大的志向，有巨大的梦想。这样你的人生就会有目标，努力就会有方向。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2216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itchFamily="49" charset="-122"/>
                  <a:ea typeface="楷体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83768" y="760752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57844" y="1580692"/>
            <a:ext cx="314655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羞涩：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难为情。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本课指瑞恩面对大家时的表情。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805" y="2942496"/>
            <a:ext cx="3083476" cy="110680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听了老师的批评，我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羞涩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地低下了头。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3" b="13650"/>
          <a:stretch>
            <a:fillRect/>
          </a:stretch>
        </p:blipFill>
        <p:spPr>
          <a:xfrm>
            <a:off x="4860032" y="1203598"/>
            <a:ext cx="2971800" cy="245110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70965"/>
            <a:ext cx="3565374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污染：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指环境和水受到一定的破坏。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本课指非洲地区饮用水的安全受到污染。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385" y="2872105"/>
            <a:ext cx="349821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如今水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污染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特别严重，必须要整治。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944" y="843558"/>
            <a:ext cx="4595440" cy="3051166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1170965"/>
            <a:ext cx="3565374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雀跃：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  <a:cs typeface="Times New Roman" charset="0"/>
              </a:rPr>
              <a:t>像麻雀一样跳跃、开心。</a:t>
            </a:r>
            <a:r>
              <a:rPr lang="zh-CN" altLang="en-US" sz="2200" b="1" dirty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本课指非洲儿童见到瑞恩时的心情。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040" y="2872105"/>
            <a:ext cx="349821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孩子们真开心，像鸟儿们一样</a:t>
            </a:r>
            <a:r>
              <a:rPr lang="zh-CN" altLang="en-US" sz="2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雀跃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起来。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6"/>
          <a:stretch>
            <a:fillRect/>
          </a:stretch>
        </p:blipFill>
        <p:spPr>
          <a:xfrm>
            <a:off x="5004048" y="1491630"/>
            <a:ext cx="2840704" cy="209660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39552" y="1059582"/>
            <a:ext cx="7992888" cy="3240405"/>
          </a:xfrm>
          <a:prstGeom prst="roundRect">
            <a:avLst/>
          </a:prstGeom>
          <a:solidFill>
            <a:schemeClr val="lt1">
              <a:alpha val="78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"/>
          <p:cNvSpPr txBox="1"/>
          <p:nvPr/>
        </p:nvSpPr>
        <p:spPr>
          <a:xfrm>
            <a:off x="611560" y="1059582"/>
            <a:ext cx="7560840" cy="320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《</a:t>
            </a:r>
            <a:r>
              <a:rPr sz="2700" dirty="0" err="1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瑞恩的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井</a:t>
            </a: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》</a:t>
            </a:r>
            <a:r>
              <a:rPr sz="2700" dirty="0" err="1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讲述的是一个6岁的小男孩</a:t>
            </a:r>
            <a:r>
              <a:rPr lang="en-US"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_____</a:t>
            </a:r>
            <a:r>
              <a:rPr sz="2700" u="sng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     </a:t>
            </a:r>
            <a:r>
              <a:rPr sz="2700" dirty="0" err="1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为了</a:t>
            </a:r>
            <a:r>
              <a:rPr lang="zh-CN" altLang="en-US" sz="2700" dirty="0">
                <a:latin typeface="黑体" pitchFamily="49" charset="-122"/>
                <a:ea typeface="黑体" pitchFamily="49" charset="-122"/>
                <a:cs typeface="黑体" pitchFamily="49" charset="-122"/>
              </a:rPr>
              <a:t>做到</a:t>
            </a: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“</a:t>
            </a:r>
            <a:r>
              <a:rPr lang="en-US"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_____________________</a:t>
            </a: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” ，</a:t>
            </a:r>
            <a:r>
              <a:rPr lang="zh-CN" altLang="en-US"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瑞恩</a:t>
            </a:r>
            <a:r>
              <a:rPr sz="2700" dirty="0" err="1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承担家务、帮爷爷捡松果；帮邻居拾暴风雪后的树枝来</a:t>
            </a:r>
            <a:r>
              <a:rPr sz="2700" u="sng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      </a:t>
            </a: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。</a:t>
            </a:r>
            <a:r>
              <a:rPr sz="2700" dirty="0" err="1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在不懈努力下，瑞恩的井终于</a:t>
            </a:r>
            <a:r>
              <a:rPr lang="en-US"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_____</a:t>
            </a:r>
            <a:r>
              <a:rPr sz="2700" u="sng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       </a:t>
            </a:r>
            <a:r>
              <a:rPr sz="2700" dirty="0" smtClean="0">
                <a:latin typeface="黑体" pitchFamily="49" charset="-122"/>
                <a:ea typeface="黑体" pitchFamily="49" charset="-122"/>
                <a:cs typeface="黑体" pitchFamily="49" charset="-122"/>
              </a:rPr>
              <a:t>了。</a:t>
            </a:r>
            <a:endParaRPr sz="2700" dirty="0" smtClean="0">
              <a:latin typeface="黑体" pitchFamily="49" charset="-122"/>
              <a:ea typeface="黑体" pitchFamily="49" charset="-122"/>
              <a:cs typeface="黑体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7164288" y="1131590"/>
            <a:ext cx="9061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瑞恩</a:t>
            </a:r>
            <a:r>
              <a:rPr lang="zh-CN" altLang="en-US" sz="27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2555776" y="1779662"/>
            <a:ext cx="36823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7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为非洲孩子</a:t>
            </a:r>
            <a:r>
              <a:rPr lang="zh-CN" altLang="en-US"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挖</a:t>
            </a:r>
            <a:r>
              <a:rPr sz="2700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一口井</a:t>
            </a:r>
            <a:r>
              <a:rPr lang="zh-CN" altLang="en-US" sz="27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475656" y="3003798"/>
            <a:ext cx="9061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攒钱</a:t>
            </a:r>
            <a:r>
              <a:rPr lang="zh-CN" altLang="en-US" sz="27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7236296" y="3003798"/>
            <a:ext cx="9061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7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建成</a:t>
            </a:r>
            <a:r>
              <a:rPr lang="zh-CN" altLang="en-US" sz="27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1810" y="1148080"/>
            <a:ext cx="7781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点明课文的内容，是写“瑞恩的井”。</a:t>
            </a:r>
            <a:endParaRPr sz="24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425" y="2689860"/>
            <a:ext cx="77812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与课文的结尾“瑞恩的井”相互照应，说明“瑞恩的井”给社会带来巨大的帮助。</a:t>
            </a:r>
            <a:endParaRPr sz="24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空心弧 1"/>
          <p:cNvSpPr/>
          <p:nvPr/>
        </p:nvSpPr>
        <p:spPr>
          <a:xfrm rot="16200000">
            <a:off x="-261620" y="1720215"/>
            <a:ext cx="2059305" cy="914400"/>
          </a:xfrm>
          <a:prstGeom prst="blockArc">
            <a:avLst>
              <a:gd name="adj1" fmla="val 10431391"/>
              <a:gd name="adj2" fmla="val 581680"/>
              <a:gd name="adj3" fmla="val 3940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290830" y="988060"/>
            <a:ext cx="8755380" cy="28003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一、给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下列红色字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选择读音正确的一项。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（  ） A.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杰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出 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jí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）B.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污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染 （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wō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）  C.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驻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军（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zhù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）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（  ） A.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涂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写（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tú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） B.下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旬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（ 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xuán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） C.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瑞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雪（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duān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）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2033" y="1899056"/>
            <a:ext cx="3422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C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278" y="3174136"/>
            <a:ext cx="34226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A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567055" y="1553210"/>
            <a:ext cx="7788275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sz="3200" b="1">
                <a:latin typeface="楷体" pitchFamily="49" charset="-122"/>
                <a:ea typeface="楷体" pitchFamily="49" charset="-122"/>
              </a:rPr>
              <a:t>纸（      ）（       ）（       ）</a:t>
            </a:r>
            <a:endParaRPr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sz="3200" b="1">
                <a:latin typeface="楷体" pitchFamily="49" charset="-122"/>
                <a:ea typeface="楷体" pitchFamily="49" charset="-122"/>
              </a:rPr>
              <a:t>品（      ）（       ）（       ）</a:t>
            </a:r>
            <a:endParaRPr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6335" y="1627004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纸张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、组词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4730" y="1627004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白纸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0570" y="1627004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彩纸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770" y="2792229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品尝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4730" y="2792229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小品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0570" y="2792229"/>
            <a:ext cx="852170" cy="49911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样品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7935" y="355219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4630" y="1061177"/>
            <a:ext cx="7632849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每个人不仅要有自己的梦想，而且为自己的梦想付出努力。总之，坚持到底，才能实现自己的梦想！上节课我们学习了生字，这节课让我们继续和作者一起走进课文。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779662"/>
            <a:ext cx="6768752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自由朗读第一自然段，说一说：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瑞恩有什么样的想法？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9542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刚一放学，就迫不及待的冲进家，向妈妈伸出手说：“我要给非洲的孩子挖一口井，好让他们有水喝。”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771800" y="1635646"/>
            <a:ext cx="3384376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云形 4"/>
          <p:cNvSpPr/>
          <p:nvPr/>
        </p:nvSpPr>
        <p:spPr>
          <a:xfrm>
            <a:off x="683568" y="2355726"/>
            <a:ext cx="3168352" cy="792088"/>
          </a:xfrm>
          <a:prstGeom prst="cloud">
            <a:avLst/>
          </a:prstGeom>
          <a:grpFill/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瑞恩的想法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5856" y="771550"/>
            <a:ext cx="1512168" cy="432048"/>
          </a:xfrm>
          <a:prstGeom prst="rect">
            <a:avLst/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2"/>
          <p:cNvSpPr txBox="1"/>
          <p:nvPr/>
        </p:nvSpPr>
        <p:spPr>
          <a:xfrm>
            <a:off x="4067944" y="1707654"/>
            <a:ext cx="410445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1200" b="0" dirty="0">
                <a:latin typeface="Times New Roman" charset="0"/>
                <a:ea typeface="宋体" pitchFamily="2" charset="-122"/>
                <a:cs typeface="Times New Roman" charset="0"/>
              </a:rPr>
              <a:t>         </a:t>
            </a:r>
            <a:r>
              <a:rPr lang="en-US" alt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“迫不及待”说明瑞恩很有同情心</a:t>
            </a:r>
            <a:r>
              <a:rPr lang="zh-CN" sz="2800" b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，被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非洲孩子的穷苦命运所吸引，决定要帮助非洲的孩子们。</a:t>
            </a:r>
            <a:endParaRPr lang="zh-CN" altLang="en-US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lum contrast="24000"/>
          </a:blip>
          <a:stretch>
            <a:fillRect/>
          </a:stretch>
        </p:blipFill>
        <p:spPr>
          <a:xfrm>
            <a:off x="-43815" y="-18415"/>
            <a:ext cx="9182100" cy="51650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35243" y="87755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95165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34362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394091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33289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771800" y="2283718"/>
            <a:ext cx="3816425" cy="8540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瑞恩的井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122680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吉林版    语文    三年级    下册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0" b="8642"/>
          <a:stretch>
            <a:fillRect/>
          </a:stretch>
        </p:blipFill>
        <p:spPr>
          <a:xfrm>
            <a:off x="179512" y="1131590"/>
            <a:ext cx="4508128" cy="278457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131590"/>
            <a:ext cx="3816424" cy="271830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851670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自由朗读第2-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自然段，想一想：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瑞恩为什么会有这样的想法？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92" y="627534"/>
            <a:ext cx="8352928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>
              <a:lnSpc>
                <a:spcPct val="150000"/>
              </a:lnSpc>
            </a:pPr>
            <a:r>
              <a:rPr lang="en-US" altLang="zh-CN" sz="1200" b="0" dirty="0">
                <a:solidFill>
                  <a:srgbClr val="333333"/>
                </a:solidFill>
                <a:ea typeface="宋体" pitchFamily="2" charset="-122"/>
              </a:rPr>
              <a:t>            </a:t>
            </a:r>
            <a:r>
              <a:rPr lang="en-US" altLang="zh-CN" sz="28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en-US" altLang="zh-CN" sz="2800" b="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这天</a:t>
            </a:r>
            <a:r>
              <a:rPr lang="zh-CN" sz="2800" dirty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老师在给一年级学生上课的时候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，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讲到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“</a:t>
            </a:r>
            <a:r>
              <a:rPr lang="zh-CN" sz="2800" dirty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在非洲，孩子们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没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有玩具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，</a:t>
            </a:r>
            <a:r>
              <a:rPr lang="zh-CN" sz="2800" dirty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没有足够的食物</a:t>
            </a:r>
            <a:r>
              <a:rPr lang="zh-CN" sz="2800" dirty="0" smtClean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和药品</a:t>
            </a:r>
            <a:r>
              <a:rPr lang="zh-CN" sz="2800" dirty="0"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，很多人甚至喝不上干净的水。</a:t>
            </a:r>
            <a:endParaRPr lang="zh-CN" sz="2800" dirty="0">
              <a:latin typeface="楷体" pitchFamily="49" charset="-122"/>
              <a:ea typeface="楷体" pitchFamily="49" charset="-122"/>
              <a:cs typeface="楷体" pitchFamily="49" charset="-122"/>
              <a:sym typeface="+mn-ea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251520" y="2859782"/>
            <a:ext cx="4255135" cy="1036955"/>
          </a:xfrm>
          <a:prstGeom prst="borderCallout2">
            <a:avLst>
              <a:gd name="adj1" fmla="val 98162"/>
              <a:gd name="adj2" fmla="val 51455"/>
              <a:gd name="adj3" fmla="val 99939"/>
              <a:gd name="adj4" fmla="val 67691"/>
              <a:gd name="adj5" fmla="val 99081"/>
              <a:gd name="adj6" fmla="val 4236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“甚至”一词充分说明了非洲的生活条件极其艰苦，连“干净的水”都成问题。</a:t>
            </a:r>
            <a:endParaRPr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95736" y="1275606"/>
            <a:ext cx="4896544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148064" y="2787774"/>
            <a:ext cx="273630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瑞恩想法的来源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38200" y="1789792"/>
            <a:ext cx="7581900" cy="216808"/>
          </a:xfrm>
          <a:custGeom>
            <a:avLst/>
            <a:gdLst>
              <a:gd name="connsiteX0" fmla="*/ 0 w 7581900"/>
              <a:gd name="connsiteY0" fmla="*/ 115208 h 216808"/>
              <a:gd name="connsiteX1" fmla="*/ 63500 w 7581900"/>
              <a:gd name="connsiteY1" fmla="*/ 166008 h 216808"/>
              <a:gd name="connsiteX2" fmla="*/ 152400 w 7581900"/>
              <a:gd name="connsiteY2" fmla="*/ 204108 h 216808"/>
              <a:gd name="connsiteX3" fmla="*/ 215900 w 7581900"/>
              <a:gd name="connsiteY3" fmla="*/ 216808 h 216808"/>
              <a:gd name="connsiteX4" fmla="*/ 457200 w 7581900"/>
              <a:gd name="connsiteY4" fmla="*/ 204108 h 216808"/>
              <a:gd name="connsiteX5" fmla="*/ 495300 w 7581900"/>
              <a:gd name="connsiteY5" fmla="*/ 191408 h 216808"/>
              <a:gd name="connsiteX6" fmla="*/ 533400 w 7581900"/>
              <a:gd name="connsiteY6" fmla="*/ 153308 h 216808"/>
              <a:gd name="connsiteX7" fmla="*/ 571500 w 7581900"/>
              <a:gd name="connsiteY7" fmla="*/ 127908 h 216808"/>
              <a:gd name="connsiteX8" fmla="*/ 635000 w 7581900"/>
              <a:gd name="connsiteY8" fmla="*/ 140608 h 216808"/>
              <a:gd name="connsiteX9" fmla="*/ 673100 w 7581900"/>
              <a:gd name="connsiteY9" fmla="*/ 166008 h 216808"/>
              <a:gd name="connsiteX10" fmla="*/ 711200 w 7581900"/>
              <a:gd name="connsiteY10" fmla="*/ 178708 h 216808"/>
              <a:gd name="connsiteX11" fmla="*/ 850900 w 7581900"/>
              <a:gd name="connsiteY11" fmla="*/ 166008 h 216808"/>
              <a:gd name="connsiteX12" fmla="*/ 927100 w 7581900"/>
              <a:gd name="connsiteY12" fmla="*/ 140608 h 216808"/>
              <a:gd name="connsiteX13" fmla="*/ 990600 w 7581900"/>
              <a:gd name="connsiteY13" fmla="*/ 127908 h 216808"/>
              <a:gd name="connsiteX14" fmla="*/ 1028700 w 7581900"/>
              <a:gd name="connsiteY14" fmla="*/ 140608 h 216808"/>
              <a:gd name="connsiteX15" fmla="*/ 1066800 w 7581900"/>
              <a:gd name="connsiteY15" fmla="*/ 166008 h 216808"/>
              <a:gd name="connsiteX16" fmla="*/ 1168400 w 7581900"/>
              <a:gd name="connsiteY16" fmla="*/ 140608 h 216808"/>
              <a:gd name="connsiteX17" fmla="*/ 1231900 w 7581900"/>
              <a:gd name="connsiteY17" fmla="*/ 127908 h 216808"/>
              <a:gd name="connsiteX18" fmla="*/ 1333500 w 7581900"/>
              <a:gd name="connsiteY18" fmla="*/ 102508 h 216808"/>
              <a:gd name="connsiteX19" fmla="*/ 1409700 w 7581900"/>
              <a:gd name="connsiteY19" fmla="*/ 115208 h 216808"/>
              <a:gd name="connsiteX20" fmla="*/ 1447800 w 7581900"/>
              <a:gd name="connsiteY20" fmla="*/ 127908 h 216808"/>
              <a:gd name="connsiteX21" fmla="*/ 1701800 w 7581900"/>
              <a:gd name="connsiteY21" fmla="*/ 140608 h 216808"/>
              <a:gd name="connsiteX22" fmla="*/ 1866900 w 7581900"/>
              <a:gd name="connsiteY22" fmla="*/ 115208 h 216808"/>
              <a:gd name="connsiteX23" fmla="*/ 1930400 w 7581900"/>
              <a:gd name="connsiteY23" fmla="*/ 89808 h 216808"/>
              <a:gd name="connsiteX24" fmla="*/ 1993900 w 7581900"/>
              <a:gd name="connsiteY24" fmla="*/ 102508 h 216808"/>
              <a:gd name="connsiteX25" fmla="*/ 2032000 w 7581900"/>
              <a:gd name="connsiteY25" fmla="*/ 127908 h 216808"/>
              <a:gd name="connsiteX26" fmla="*/ 2070100 w 7581900"/>
              <a:gd name="connsiteY26" fmla="*/ 140608 h 216808"/>
              <a:gd name="connsiteX27" fmla="*/ 2349500 w 7581900"/>
              <a:gd name="connsiteY27" fmla="*/ 127908 h 216808"/>
              <a:gd name="connsiteX28" fmla="*/ 2425700 w 7581900"/>
              <a:gd name="connsiteY28" fmla="*/ 102508 h 216808"/>
              <a:gd name="connsiteX29" fmla="*/ 2527300 w 7581900"/>
              <a:gd name="connsiteY29" fmla="*/ 115208 h 216808"/>
              <a:gd name="connsiteX30" fmla="*/ 2565400 w 7581900"/>
              <a:gd name="connsiteY30" fmla="*/ 153308 h 216808"/>
              <a:gd name="connsiteX31" fmla="*/ 2717800 w 7581900"/>
              <a:gd name="connsiteY31" fmla="*/ 140608 h 216808"/>
              <a:gd name="connsiteX32" fmla="*/ 2832100 w 7581900"/>
              <a:gd name="connsiteY32" fmla="*/ 77108 h 216808"/>
              <a:gd name="connsiteX33" fmla="*/ 2882900 w 7581900"/>
              <a:gd name="connsiteY33" fmla="*/ 64408 h 216808"/>
              <a:gd name="connsiteX34" fmla="*/ 2921000 w 7581900"/>
              <a:gd name="connsiteY34" fmla="*/ 39008 h 216808"/>
              <a:gd name="connsiteX35" fmla="*/ 3009900 w 7581900"/>
              <a:gd name="connsiteY35" fmla="*/ 64408 h 216808"/>
              <a:gd name="connsiteX36" fmla="*/ 3263900 w 7581900"/>
              <a:gd name="connsiteY36" fmla="*/ 39008 h 216808"/>
              <a:gd name="connsiteX37" fmla="*/ 3352800 w 7581900"/>
              <a:gd name="connsiteY37" fmla="*/ 13608 h 216808"/>
              <a:gd name="connsiteX38" fmla="*/ 3479800 w 7581900"/>
              <a:gd name="connsiteY38" fmla="*/ 908 h 216808"/>
              <a:gd name="connsiteX39" fmla="*/ 3568700 w 7581900"/>
              <a:gd name="connsiteY39" fmla="*/ 13608 h 216808"/>
              <a:gd name="connsiteX40" fmla="*/ 3632200 w 7581900"/>
              <a:gd name="connsiteY40" fmla="*/ 64408 h 216808"/>
              <a:gd name="connsiteX41" fmla="*/ 3898900 w 7581900"/>
              <a:gd name="connsiteY41" fmla="*/ 77108 h 216808"/>
              <a:gd name="connsiteX42" fmla="*/ 3962400 w 7581900"/>
              <a:gd name="connsiteY42" fmla="*/ 166008 h 216808"/>
              <a:gd name="connsiteX43" fmla="*/ 4076700 w 7581900"/>
              <a:gd name="connsiteY43" fmla="*/ 153308 h 216808"/>
              <a:gd name="connsiteX44" fmla="*/ 4140200 w 7581900"/>
              <a:gd name="connsiteY44" fmla="*/ 127908 h 216808"/>
              <a:gd name="connsiteX45" fmla="*/ 4216400 w 7581900"/>
              <a:gd name="connsiteY45" fmla="*/ 89808 h 216808"/>
              <a:gd name="connsiteX46" fmla="*/ 4343400 w 7581900"/>
              <a:gd name="connsiteY46" fmla="*/ 51708 h 216808"/>
              <a:gd name="connsiteX47" fmla="*/ 4432300 w 7581900"/>
              <a:gd name="connsiteY47" fmla="*/ 64408 h 216808"/>
              <a:gd name="connsiteX48" fmla="*/ 4470400 w 7581900"/>
              <a:gd name="connsiteY48" fmla="*/ 102508 h 216808"/>
              <a:gd name="connsiteX49" fmla="*/ 4572000 w 7581900"/>
              <a:gd name="connsiteY49" fmla="*/ 89808 h 216808"/>
              <a:gd name="connsiteX50" fmla="*/ 4711700 w 7581900"/>
              <a:gd name="connsiteY50" fmla="*/ 89808 h 216808"/>
              <a:gd name="connsiteX51" fmla="*/ 4749800 w 7581900"/>
              <a:gd name="connsiteY51" fmla="*/ 115208 h 216808"/>
              <a:gd name="connsiteX52" fmla="*/ 4813300 w 7581900"/>
              <a:gd name="connsiteY52" fmla="*/ 89808 h 216808"/>
              <a:gd name="connsiteX53" fmla="*/ 4851400 w 7581900"/>
              <a:gd name="connsiteY53" fmla="*/ 77108 h 216808"/>
              <a:gd name="connsiteX54" fmla="*/ 4914900 w 7581900"/>
              <a:gd name="connsiteY54" fmla="*/ 89808 h 216808"/>
              <a:gd name="connsiteX55" fmla="*/ 5295900 w 7581900"/>
              <a:gd name="connsiteY55" fmla="*/ 102508 h 216808"/>
              <a:gd name="connsiteX56" fmla="*/ 5524500 w 7581900"/>
              <a:gd name="connsiteY56" fmla="*/ 127908 h 216808"/>
              <a:gd name="connsiteX57" fmla="*/ 5689600 w 7581900"/>
              <a:gd name="connsiteY57" fmla="*/ 140608 h 216808"/>
              <a:gd name="connsiteX58" fmla="*/ 5918200 w 7581900"/>
              <a:gd name="connsiteY58" fmla="*/ 115208 h 216808"/>
              <a:gd name="connsiteX59" fmla="*/ 5981700 w 7581900"/>
              <a:gd name="connsiteY59" fmla="*/ 102508 h 216808"/>
              <a:gd name="connsiteX60" fmla="*/ 6019800 w 7581900"/>
              <a:gd name="connsiteY60" fmla="*/ 64408 h 216808"/>
              <a:gd name="connsiteX61" fmla="*/ 6057900 w 7581900"/>
              <a:gd name="connsiteY61" fmla="*/ 51708 h 216808"/>
              <a:gd name="connsiteX62" fmla="*/ 6108700 w 7581900"/>
              <a:gd name="connsiteY62" fmla="*/ 26308 h 216808"/>
              <a:gd name="connsiteX63" fmla="*/ 6337300 w 7581900"/>
              <a:gd name="connsiteY63" fmla="*/ 77108 h 216808"/>
              <a:gd name="connsiteX64" fmla="*/ 6362700 w 7581900"/>
              <a:gd name="connsiteY64" fmla="*/ 115208 h 216808"/>
              <a:gd name="connsiteX65" fmla="*/ 6400800 w 7581900"/>
              <a:gd name="connsiteY65" fmla="*/ 140608 h 216808"/>
              <a:gd name="connsiteX66" fmla="*/ 6527800 w 7581900"/>
              <a:gd name="connsiteY66" fmla="*/ 89808 h 216808"/>
              <a:gd name="connsiteX67" fmla="*/ 6565900 w 7581900"/>
              <a:gd name="connsiteY67" fmla="*/ 77108 h 216808"/>
              <a:gd name="connsiteX68" fmla="*/ 6629400 w 7581900"/>
              <a:gd name="connsiteY68" fmla="*/ 51708 h 216808"/>
              <a:gd name="connsiteX69" fmla="*/ 6667500 w 7581900"/>
              <a:gd name="connsiteY69" fmla="*/ 64408 h 216808"/>
              <a:gd name="connsiteX70" fmla="*/ 7124700 w 7581900"/>
              <a:gd name="connsiteY70" fmla="*/ 89808 h 216808"/>
              <a:gd name="connsiteX71" fmla="*/ 7162800 w 7581900"/>
              <a:gd name="connsiteY71" fmla="*/ 115208 h 216808"/>
              <a:gd name="connsiteX72" fmla="*/ 7315200 w 7581900"/>
              <a:gd name="connsiteY72" fmla="*/ 51708 h 216808"/>
              <a:gd name="connsiteX73" fmla="*/ 7391400 w 7581900"/>
              <a:gd name="connsiteY73" fmla="*/ 39008 h 216808"/>
              <a:gd name="connsiteX74" fmla="*/ 7467600 w 7581900"/>
              <a:gd name="connsiteY74" fmla="*/ 908 h 216808"/>
              <a:gd name="connsiteX75" fmla="*/ 7581900 w 7581900"/>
              <a:gd name="connsiteY75" fmla="*/ 13608 h 21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7581900" h="216808">
                <a:moveTo>
                  <a:pt x="0" y="115208"/>
                </a:moveTo>
                <a:cubicBezTo>
                  <a:pt x="21167" y="132141"/>
                  <a:pt x="40946" y="150972"/>
                  <a:pt x="63500" y="166008"/>
                </a:cubicBezTo>
                <a:cubicBezTo>
                  <a:pt x="85308" y="180547"/>
                  <a:pt x="125307" y="197335"/>
                  <a:pt x="152400" y="204108"/>
                </a:cubicBezTo>
                <a:cubicBezTo>
                  <a:pt x="173341" y="209343"/>
                  <a:pt x="194733" y="212575"/>
                  <a:pt x="215900" y="216808"/>
                </a:cubicBezTo>
                <a:cubicBezTo>
                  <a:pt x="296333" y="212575"/>
                  <a:pt x="376986" y="211400"/>
                  <a:pt x="457200" y="204108"/>
                </a:cubicBezTo>
                <a:cubicBezTo>
                  <a:pt x="470532" y="202896"/>
                  <a:pt x="484161" y="198834"/>
                  <a:pt x="495300" y="191408"/>
                </a:cubicBezTo>
                <a:cubicBezTo>
                  <a:pt x="510244" y="181445"/>
                  <a:pt x="519602" y="164806"/>
                  <a:pt x="533400" y="153308"/>
                </a:cubicBezTo>
                <a:cubicBezTo>
                  <a:pt x="545126" y="143537"/>
                  <a:pt x="558800" y="136375"/>
                  <a:pt x="571500" y="127908"/>
                </a:cubicBezTo>
                <a:cubicBezTo>
                  <a:pt x="592667" y="132141"/>
                  <a:pt x="614789" y="133029"/>
                  <a:pt x="635000" y="140608"/>
                </a:cubicBezTo>
                <a:cubicBezTo>
                  <a:pt x="649292" y="145967"/>
                  <a:pt x="659448" y="159182"/>
                  <a:pt x="673100" y="166008"/>
                </a:cubicBezTo>
                <a:cubicBezTo>
                  <a:pt x="685074" y="171995"/>
                  <a:pt x="698500" y="174475"/>
                  <a:pt x="711200" y="178708"/>
                </a:cubicBezTo>
                <a:cubicBezTo>
                  <a:pt x="757767" y="174475"/>
                  <a:pt x="804853" y="174134"/>
                  <a:pt x="850900" y="166008"/>
                </a:cubicBezTo>
                <a:cubicBezTo>
                  <a:pt x="877267" y="161355"/>
                  <a:pt x="900846" y="145859"/>
                  <a:pt x="927100" y="140608"/>
                </a:cubicBezTo>
                <a:lnTo>
                  <a:pt x="990600" y="127908"/>
                </a:lnTo>
                <a:cubicBezTo>
                  <a:pt x="1003300" y="132141"/>
                  <a:pt x="1016726" y="134621"/>
                  <a:pt x="1028700" y="140608"/>
                </a:cubicBezTo>
                <a:cubicBezTo>
                  <a:pt x="1042352" y="147434"/>
                  <a:pt x="1051654" y="164115"/>
                  <a:pt x="1066800" y="166008"/>
                </a:cubicBezTo>
                <a:cubicBezTo>
                  <a:pt x="1098007" y="169909"/>
                  <a:pt x="1137990" y="148210"/>
                  <a:pt x="1168400" y="140608"/>
                </a:cubicBezTo>
                <a:cubicBezTo>
                  <a:pt x="1189341" y="135373"/>
                  <a:pt x="1210867" y="132762"/>
                  <a:pt x="1231900" y="127908"/>
                </a:cubicBezTo>
                <a:cubicBezTo>
                  <a:pt x="1265915" y="120058"/>
                  <a:pt x="1299633" y="110975"/>
                  <a:pt x="1333500" y="102508"/>
                </a:cubicBezTo>
                <a:cubicBezTo>
                  <a:pt x="1358900" y="106741"/>
                  <a:pt x="1384563" y="109622"/>
                  <a:pt x="1409700" y="115208"/>
                </a:cubicBezTo>
                <a:cubicBezTo>
                  <a:pt x="1422768" y="118112"/>
                  <a:pt x="1434463" y="126748"/>
                  <a:pt x="1447800" y="127908"/>
                </a:cubicBezTo>
                <a:cubicBezTo>
                  <a:pt x="1532254" y="135252"/>
                  <a:pt x="1617133" y="136375"/>
                  <a:pt x="1701800" y="140608"/>
                </a:cubicBezTo>
                <a:cubicBezTo>
                  <a:pt x="1760980" y="134032"/>
                  <a:pt x="1811906" y="133539"/>
                  <a:pt x="1866900" y="115208"/>
                </a:cubicBezTo>
                <a:cubicBezTo>
                  <a:pt x="1888527" y="107999"/>
                  <a:pt x="1909233" y="98275"/>
                  <a:pt x="1930400" y="89808"/>
                </a:cubicBezTo>
                <a:cubicBezTo>
                  <a:pt x="1951567" y="94041"/>
                  <a:pt x="1973689" y="94929"/>
                  <a:pt x="1993900" y="102508"/>
                </a:cubicBezTo>
                <a:cubicBezTo>
                  <a:pt x="2008192" y="107867"/>
                  <a:pt x="2018348" y="121082"/>
                  <a:pt x="2032000" y="127908"/>
                </a:cubicBezTo>
                <a:cubicBezTo>
                  <a:pt x="2043974" y="133895"/>
                  <a:pt x="2057400" y="136375"/>
                  <a:pt x="2070100" y="140608"/>
                </a:cubicBezTo>
                <a:cubicBezTo>
                  <a:pt x="2163233" y="136375"/>
                  <a:pt x="2256801" y="137840"/>
                  <a:pt x="2349500" y="127908"/>
                </a:cubicBezTo>
                <a:cubicBezTo>
                  <a:pt x="2376122" y="125056"/>
                  <a:pt x="2425700" y="102508"/>
                  <a:pt x="2425700" y="102508"/>
                </a:cubicBezTo>
                <a:cubicBezTo>
                  <a:pt x="2459567" y="106741"/>
                  <a:pt x="2495225" y="103544"/>
                  <a:pt x="2527300" y="115208"/>
                </a:cubicBezTo>
                <a:cubicBezTo>
                  <a:pt x="2544179" y="121346"/>
                  <a:pt x="2547597" y="150934"/>
                  <a:pt x="2565400" y="153308"/>
                </a:cubicBezTo>
                <a:cubicBezTo>
                  <a:pt x="2615929" y="160045"/>
                  <a:pt x="2667000" y="144841"/>
                  <a:pt x="2717800" y="140608"/>
                </a:cubicBezTo>
                <a:cubicBezTo>
                  <a:pt x="2761418" y="111529"/>
                  <a:pt x="2775942" y="99571"/>
                  <a:pt x="2832100" y="77108"/>
                </a:cubicBezTo>
                <a:cubicBezTo>
                  <a:pt x="2848306" y="70626"/>
                  <a:pt x="2865967" y="68641"/>
                  <a:pt x="2882900" y="64408"/>
                </a:cubicBezTo>
                <a:cubicBezTo>
                  <a:pt x="2895600" y="55941"/>
                  <a:pt x="2905890" y="41167"/>
                  <a:pt x="2921000" y="39008"/>
                </a:cubicBezTo>
                <a:cubicBezTo>
                  <a:pt x="2932163" y="37413"/>
                  <a:pt x="2995602" y="59642"/>
                  <a:pt x="3009900" y="64408"/>
                </a:cubicBezTo>
                <a:cubicBezTo>
                  <a:pt x="3094567" y="55941"/>
                  <a:pt x="3179730" y="51478"/>
                  <a:pt x="3263900" y="39008"/>
                </a:cubicBezTo>
                <a:cubicBezTo>
                  <a:pt x="3294386" y="34491"/>
                  <a:pt x="3322450" y="18964"/>
                  <a:pt x="3352800" y="13608"/>
                </a:cubicBezTo>
                <a:cubicBezTo>
                  <a:pt x="3394697" y="6214"/>
                  <a:pt x="3437467" y="5141"/>
                  <a:pt x="3479800" y="908"/>
                </a:cubicBezTo>
                <a:cubicBezTo>
                  <a:pt x="3509433" y="5141"/>
                  <a:pt x="3541346" y="1451"/>
                  <a:pt x="3568700" y="13608"/>
                </a:cubicBezTo>
                <a:cubicBezTo>
                  <a:pt x="3655974" y="52396"/>
                  <a:pt x="3531866" y="56047"/>
                  <a:pt x="3632200" y="64408"/>
                </a:cubicBezTo>
                <a:cubicBezTo>
                  <a:pt x="3720893" y="71799"/>
                  <a:pt x="3810000" y="72875"/>
                  <a:pt x="3898900" y="77108"/>
                </a:cubicBezTo>
                <a:cubicBezTo>
                  <a:pt x="3906507" y="88518"/>
                  <a:pt x="3956099" y="164433"/>
                  <a:pt x="3962400" y="166008"/>
                </a:cubicBezTo>
                <a:cubicBezTo>
                  <a:pt x="3999590" y="175305"/>
                  <a:pt x="4038600" y="157541"/>
                  <a:pt x="4076700" y="153308"/>
                </a:cubicBezTo>
                <a:cubicBezTo>
                  <a:pt x="4097867" y="144841"/>
                  <a:pt x="4119446" y="137342"/>
                  <a:pt x="4140200" y="127908"/>
                </a:cubicBezTo>
                <a:cubicBezTo>
                  <a:pt x="4166053" y="116157"/>
                  <a:pt x="4190186" y="100730"/>
                  <a:pt x="4216400" y="89808"/>
                </a:cubicBezTo>
                <a:cubicBezTo>
                  <a:pt x="4262779" y="70483"/>
                  <a:pt x="4296861" y="63343"/>
                  <a:pt x="4343400" y="51708"/>
                </a:cubicBezTo>
                <a:cubicBezTo>
                  <a:pt x="4373033" y="55941"/>
                  <a:pt x="4404507" y="53291"/>
                  <a:pt x="4432300" y="64408"/>
                </a:cubicBezTo>
                <a:cubicBezTo>
                  <a:pt x="4448976" y="71078"/>
                  <a:pt x="4452729" y="99295"/>
                  <a:pt x="4470400" y="102508"/>
                </a:cubicBezTo>
                <a:cubicBezTo>
                  <a:pt x="4503980" y="108613"/>
                  <a:pt x="4538133" y="94041"/>
                  <a:pt x="4572000" y="89808"/>
                </a:cubicBezTo>
                <a:cubicBezTo>
                  <a:pt x="4631495" y="69976"/>
                  <a:pt x="4624819" y="66113"/>
                  <a:pt x="4711700" y="89808"/>
                </a:cubicBezTo>
                <a:cubicBezTo>
                  <a:pt x="4726426" y="93824"/>
                  <a:pt x="4737100" y="106741"/>
                  <a:pt x="4749800" y="115208"/>
                </a:cubicBezTo>
                <a:cubicBezTo>
                  <a:pt x="4770967" y="106741"/>
                  <a:pt x="4791954" y="97813"/>
                  <a:pt x="4813300" y="89808"/>
                </a:cubicBezTo>
                <a:cubicBezTo>
                  <a:pt x="4825835" y="85108"/>
                  <a:pt x="4838013" y="77108"/>
                  <a:pt x="4851400" y="77108"/>
                </a:cubicBezTo>
                <a:cubicBezTo>
                  <a:pt x="4872986" y="77108"/>
                  <a:pt x="4893349" y="88577"/>
                  <a:pt x="4914900" y="89808"/>
                </a:cubicBezTo>
                <a:cubicBezTo>
                  <a:pt x="5041764" y="97057"/>
                  <a:pt x="5168900" y="98275"/>
                  <a:pt x="5295900" y="102508"/>
                </a:cubicBezTo>
                <a:cubicBezTo>
                  <a:pt x="5360992" y="200146"/>
                  <a:pt x="5296965" y="127908"/>
                  <a:pt x="5524500" y="127908"/>
                </a:cubicBezTo>
                <a:cubicBezTo>
                  <a:pt x="5579696" y="127908"/>
                  <a:pt x="5634567" y="136375"/>
                  <a:pt x="5689600" y="140608"/>
                </a:cubicBezTo>
                <a:lnTo>
                  <a:pt x="5918200" y="115208"/>
                </a:lnTo>
                <a:cubicBezTo>
                  <a:pt x="5939605" y="112416"/>
                  <a:pt x="5962393" y="112161"/>
                  <a:pt x="5981700" y="102508"/>
                </a:cubicBezTo>
                <a:cubicBezTo>
                  <a:pt x="5997764" y="94476"/>
                  <a:pt x="6004856" y="74371"/>
                  <a:pt x="6019800" y="64408"/>
                </a:cubicBezTo>
                <a:cubicBezTo>
                  <a:pt x="6030939" y="56982"/>
                  <a:pt x="6045595" y="56981"/>
                  <a:pt x="6057900" y="51708"/>
                </a:cubicBezTo>
                <a:cubicBezTo>
                  <a:pt x="6075301" y="44250"/>
                  <a:pt x="6091767" y="34775"/>
                  <a:pt x="6108700" y="26308"/>
                </a:cubicBezTo>
                <a:cubicBezTo>
                  <a:pt x="6177886" y="130087"/>
                  <a:pt x="6091562" y="22500"/>
                  <a:pt x="6337300" y="77108"/>
                </a:cubicBezTo>
                <a:cubicBezTo>
                  <a:pt x="6352200" y="80419"/>
                  <a:pt x="6351907" y="104415"/>
                  <a:pt x="6362700" y="115208"/>
                </a:cubicBezTo>
                <a:cubicBezTo>
                  <a:pt x="6373493" y="126001"/>
                  <a:pt x="6388100" y="132141"/>
                  <a:pt x="6400800" y="140608"/>
                </a:cubicBezTo>
                <a:cubicBezTo>
                  <a:pt x="6574242" y="82794"/>
                  <a:pt x="6396992" y="145869"/>
                  <a:pt x="6527800" y="89808"/>
                </a:cubicBezTo>
                <a:cubicBezTo>
                  <a:pt x="6540105" y="84535"/>
                  <a:pt x="6553365" y="81808"/>
                  <a:pt x="6565900" y="77108"/>
                </a:cubicBezTo>
                <a:cubicBezTo>
                  <a:pt x="6587246" y="69103"/>
                  <a:pt x="6608233" y="60175"/>
                  <a:pt x="6629400" y="51708"/>
                </a:cubicBezTo>
                <a:cubicBezTo>
                  <a:pt x="6642100" y="55941"/>
                  <a:pt x="6654513" y="61161"/>
                  <a:pt x="6667500" y="64408"/>
                </a:cubicBezTo>
                <a:cubicBezTo>
                  <a:pt x="6815605" y="101434"/>
                  <a:pt x="6977959" y="85074"/>
                  <a:pt x="7124700" y="89808"/>
                </a:cubicBezTo>
                <a:cubicBezTo>
                  <a:pt x="7137400" y="98275"/>
                  <a:pt x="7147536" y="115208"/>
                  <a:pt x="7162800" y="115208"/>
                </a:cubicBezTo>
                <a:cubicBezTo>
                  <a:pt x="7259916" y="115208"/>
                  <a:pt x="7237702" y="79889"/>
                  <a:pt x="7315200" y="51708"/>
                </a:cubicBezTo>
                <a:cubicBezTo>
                  <a:pt x="7339400" y="42908"/>
                  <a:pt x="7366000" y="43241"/>
                  <a:pt x="7391400" y="39008"/>
                </a:cubicBezTo>
                <a:cubicBezTo>
                  <a:pt x="7416800" y="26308"/>
                  <a:pt x="7439451" y="4661"/>
                  <a:pt x="7467600" y="908"/>
                </a:cubicBezTo>
                <a:cubicBezTo>
                  <a:pt x="7505598" y="-4158"/>
                  <a:pt x="7581900" y="13608"/>
                  <a:pt x="7581900" y="13608"/>
                </a:cubicBezTo>
              </a:path>
            </a:pathLst>
          </a:cu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95300" y="2438400"/>
            <a:ext cx="5105400" cy="193584"/>
          </a:xfrm>
          <a:custGeom>
            <a:avLst/>
            <a:gdLst>
              <a:gd name="connsiteX0" fmla="*/ 0 w 5105400"/>
              <a:gd name="connsiteY0" fmla="*/ 88900 h 193584"/>
              <a:gd name="connsiteX1" fmla="*/ 63500 w 5105400"/>
              <a:gd name="connsiteY1" fmla="*/ 139700 h 193584"/>
              <a:gd name="connsiteX2" fmla="*/ 152400 w 5105400"/>
              <a:gd name="connsiteY2" fmla="*/ 165100 h 193584"/>
              <a:gd name="connsiteX3" fmla="*/ 393700 w 5105400"/>
              <a:gd name="connsiteY3" fmla="*/ 114300 h 193584"/>
              <a:gd name="connsiteX4" fmla="*/ 482600 w 5105400"/>
              <a:gd name="connsiteY4" fmla="*/ 101600 h 193584"/>
              <a:gd name="connsiteX5" fmla="*/ 749300 w 5105400"/>
              <a:gd name="connsiteY5" fmla="*/ 88900 h 193584"/>
              <a:gd name="connsiteX6" fmla="*/ 850900 w 5105400"/>
              <a:gd name="connsiteY6" fmla="*/ 38100 h 193584"/>
              <a:gd name="connsiteX7" fmla="*/ 914400 w 5105400"/>
              <a:gd name="connsiteY7" fmla="*/ 63500 h 193584"/>
              <a:gd name="connsiteX8" fmla="*/ 1041400 w 5105400"/>
              <a:gd name="connsiteY8" fmla="*/ 50800 h 193584"/>
              <a:gd name="connsiteX9" fmla="*/ 1092200 w 5105400"/>
              <a:gd name="connsiteY9" fmla="*/ 38100 h 193584"/>
              <a:gd name="connsiteX10" fmla="*/ 1130300 w 5105400"/>
              <a:gd name="connsiteY10" fmla="*/ 0 h 193584"/>
              <a:gd name="connsiteX11" fmla="*/ 1231900 w 5105400"/>
              <a:gd name="connsiteY11" fmla="*/ 25400 h 193584"/>
              <a:gd name="connsiteX12" fmla="*/ 1270000 w 5105400"/>
              <a:gd name="connsiteY12" fmla="*/ 38100 h 193584"/>
              <a:gd name="connsiteX13" fmla="*/ 1346200 w 5105400"/>
              <a:gd name="connsiteY13" fmla="*/ 50800 h 193584"/>
              <a:gd name="connsiteX14" fmla="*/ 1384300 w 5105400"/>
              <a:gd name="connsiteY14" fmla="*/ 88900 h 193584"/>
              <a:gd name="connsiteX15" fmla="*/ 1422400 w 5105400"/>
              <a:gd name="connsiteY15" fmla="*/ 101600 h 193584"/>
              <a:gd name="connsiteX16" fmla="*/ 1625600 w 5105400"/>
              <a:gd name="connsiteY16" fmla="*/ 114300 h 193584"/>
              <a:gd name="connsiteX17" fmla="*/ 1689100 w 5105400"/>
              <a:gd name="connsiteY17" fmla="*/ 127000 h 193584"/>
              <a:gd name="connsiteX18" fmla="*/ 1828800 w 5105400"/>
              <a:gd name="connsiteY18" fmla="*/ 139700 h 193584"/>
              <a:gd name="connsiteX19" fmla="*/ 1866900 w 5105400"/>
              <a:gd name="connsiteY19" fmla="*/ 165100 h 193584"/>
              <a:gd name="connsiteX20" fmla="*/ 1993900 w 5105400"/>
              <a:gd name="connsiteY20" fmla="*/ 152400 h 193584"/>
              <a:gd name="connsiteX21" fmla="*/ 2044700 w 5105400"/>
              <a:gd name="connsiteY21" fmla="*/ 139700 h 193584"/>
              <a:gd name="connsiteX22" fmla="*/ 2133600 w 5105400"/>
              <a:gd name="connsiteY22" fmla="*/ 152400 h 193584"/>
              <a:gd name="connsiteX23" fmla="*/ 2247900 w 5105400"/>
              <a:gd name="connsiteY23" fmla="*/ 139700 h 193584"/>
              <a:gd name="connsiteX24" fmla="*/ 2324100 w 5105400"/>
              <a:gd name="connsiteY24" fmla="*/ 127000 h 193584"/>
              <a:gd name="connsiteX25" fmla="*/ 2552700 w 5105400"/>
              <a:gd name="connsiteY25" fmla="*/ 139700 h 193584"/>
              <a:gd name="connsiteX26" fmla="*/ 2616200 w 5105400"/>
              <a:gd name="connsiteY26" fmla="*/ 190500 h 193584"/>
              <a:gd name="connsiteX27" fmla="*/ 2667000 w 5105400"/>
              <a:gd name="connsiteY27" fmla="*/ 127000 h 193584"/>
              <a:gd name="connsiteX28" fmla="*/ 2768600 w 5105400"/>
              <a:gd name="connsiteY28" fmla="*/ 76200 h 193584"/>
              <a:gd name="connsiteX29" fmla="*/ 2832100 w 5105400"/>
              <a:gd name="connsiteY29" fmla="*/ 38100 h 193584"/>
              <a:gd name="connsiteX30" fmla="*/ 2895600 w 5105400"/>
              <a:gd name="connsiteY30" fmla="*/ 50800 h 193584"/>
              <a:gd name="connsiteX31" fmla="*/ 3048000 w 5105400"/>
              <a:gd name="connsiteY31" fmla="*/ 25400 h 193584"/>
              <a:gd name="connsiteX32" fmla="*/ 3086100 w 5105400"/>
              <a:gd name="connsiteY32" fmla="*/ 38100 h 193584"/>
              <a:gd name="connsiteX33" fmla="*/ 3124200 w 5105400"/>
              <a:gd name="connsiteY33" fmla="*/ 76200 h 193584"/>
              <a:gd name="connsiteX34" fmla="*/ 3289300 w 5105400"/>
              <a:gd name="connsiteY34" fmla="*/ 63500 h 193584"/>
              <a:gd name="connsiteX35" fmla="*/ 3403600 w 5105400"/>
              <a:gd name="connsiteY35" fmla="*/ 76200 h 193584"/>
              <a:gd name="connsiteX36" fmla="*/ 3416300 w 5105400"/>
              <a:gd name="connsiteY36" fmla="*/ 114300 h 193584"/>
              <a:gd name="connsiteX37" fmla="*/ 3632200 w 5105400"/>
              <a:gd name="connsiteY37" fmla="*/ 101600 h 193584"/>
              <a:gd name="connsiteX38" fmla="*/ 3746500 w 5105400"/>
              <a:gd name="connsiteY38" fmla="*/ 114300 h 193584"/>
              <a:gd name="connsiteX39" fmla="*/ 3771900 w 5105400"/>
              <a:gd name="connsiteY39" fmla="*/ 152400 h 193584"/>
              <a:gd name="connsiteX40" fmla="*/ 3810000 w 5105400"/>
              <a:gd name="connsiteY40" fmla="*/ 165100 h 193584"/>
              <a:gd name="connsiteX41" fmla="*/ 3898900 w 5105400"/>
              <a:gd name="connsiteY41" fmla="*/ 152400 h 193584"/>
              <a:gd name="connsiteX42" fmla="*/ 3949700 w 5105400"/>
              <a:gd name="connsiteY42" fmla="*/ 139700 h 193584"/>
              <a:gd name="connsiteX43" fmla="*/ 4394200 w 5105400"/>
              <a:gd name="connsiteY43" fmla="*/ 152400 h 193584"/>
              <a:gd name="connsiteX44" fmla="*/ 4559300 w 5105400"/>
              <a:gd name="connsiteY44" fmla="*/ 139700 h 193584"/>
              <a:gd name="connsiteX45" fmla="*/ 4711700 w 5105400"/>
              <a:gd name="connsiteY45" fmla="*/ 76200 h 193584"/>
              <a:gd name="connsiteX46" fmla="*/ 4851400 w 5105400"/>
              <a:gd name="connsiteY46" fmla="*/ 88900 h 193584"/>
              <a:gd name="connsiteX47" fmla="*/ 5016500 w 5105400"/>
              <a:gd name="connsiteY47" fmla="*/ 50800 h 193584"/>
              <a:gd name="connsiteX48" fmla="*/ 5105400 w 5105400"/>
              <a:gd name="connsiteY48" fmla="*/ 76200 h 19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105400" h="193584">
                <a:moveTo>
                  <a:pt x="0" y="88900"/>
                </a:moveTo>
                <a:cubicBezTo>
                  <a:pt x="21167" y="105833"/>
                  <a:pt x="40514" y="125334"/>
                  <a:pt x="63500" y="139700"/>
                </a:cubicBezTo>
                <a:cubicBezTo>
                  <a:pt x="75646" y="147291"/>
                  <a:pt x="144042" y="163011"/>
                  <a:pt x="152400" y="165100"/>
                </a:cubicBezTo>
                <a:cubicBezTo>
                  <a:pt x="488444" y="137096"/>
                  <a:pt x="162119" y="180466"/>
                  <a:pt x="393700" y="114300"/>
                </a:cubicBezTo>
                <a:cubicBezTo>
                  <a:pt x="422482" y="106076"/>
                  <a:pt x="452742" y="103733"/>
                  <a:pt x="482600" y="101600"/>
                </a:cubicBezTo>
                <a:cubicBezTo>
                  <a:pt x="571375" y="95259"/>
                  <a:pt x="660400" y="93133"/>
                  <a:pt x="749300" y="88900"/>
                </a:cubicBezTo>
                <a:cubicBezTo>
                  <a:pt x="752569" y="86939"/>
                  <a:pt x="828273" y="35272"/>
                  <a:pt x="850900" y="38100"/>
                </a:cubicBezTo>
                <a:cubicBezTo>
                  <a:pt x="873521" y="40928"/>
                  <a:pt x="893233" y="55033"/>
                  <a:pt x="914400" y="63500"/>
                </a:cubicBezTo>
                <a:cubicBezTo>
                  <a:pt x="956733" y="59267"/>
                  <a:pt x="999283" y="56817"/>
                  <a:pt x="1041400" y="50800"/>
                </a:cubicBezTo>
                <a:cubicBezTo>
                  <a:pt x="1058679" y="48332"/>
                  <a:pt x="1077045" y="46760"/>
                  <a:pt x="1092200" y="38100"/>
                </a:cubicBezTo>
                <a:cubicBezTo>
                  <a:pt x="1107794" y="29189"/>
                  <a:pt x="1117600" y="12700"/>
                  <a:pt x="1130300" y="0"/>
                </a:cubicBezTo>
                <a:cubicBezTo>
                  <a:pt x="1164167" y="8467"/>
                  <a:pt x="1198221" y="16215"/>
                  <a:pt x="1231900" y="25400"/>
                </a:cubicBezTo>
                <a:cubicBezTo>
                  <a:pt x="1244815" y="28922"/>
                  <a:pt x="1256932" y="35196"/>
                  <a:pt x="1270000" y="38100"/>
                </a:cubicBezTo>
                <a:cubicBezTo>
                  <a:pt x="1295137" y="43686"/>
                  <a:pt x="1320800" y="46567"/>
                  <a:pt x="1346200" y="50800"/>
                </a:cubicBezTo>
                <a:cubicBezTo>
                  <a:pt x="1358900" y="63500"/>
                  <a:pt x="1369356" y="78937"/>
                  <a:pt x="1384300" y="88900"/>
                </a:cubicBezTo>
                <a:cubicBezTo>
                  <a:pt x="1395439" y="96326"/>
                  <a:pt x="1409087" y="100199"/>
                  <a:pt x="1422400" y="101600"/>
                </a:cubicBezTo>
                <a:cubicBezTo>
                  <a:pt x="1489893" y="108704"/>
                  <a:pt x="1557867" y="110067"/>
                  <a:pt x="1625600" y="114300"/>
                </a:cubicBezTo>
                <a:cubicBezTo>
                  <a:pt x="1646767" y="118533"/>
                  <a:pt x="1667681" y="124323"/>
                  <a:pt x="1689100" y="127000"/>
                </a:cubicBezTo>
                <a:cubicBezTo>
                  <a:pt x="1735498" y="132800"/>
                  <a:pt x="1783079" y="129903"/>
                  <a:pt x="1828800" y="139700"/>
                </a:cubicBezTo>
                <a:cubicBezTo>
                  <a:pt x="1843725" y="142898"/>
                  <a:pt x="1854200" y="156633"/>
                  <a:pt x="1866900" y="165100"/>
                </a:cubicBezTo>
                <a:cubicBezTo>
                  <a:pt x="1909233" y="160867"/>
                  <a:pt x="1951783" y="158417"/>
                  <a:pt x="1993900" y="152400"/>
                </a:cubicBezTo>
                <a:cubicBezTo>
                  <a:pt x="2011179" y="149932"/>
                  <a:pt x="2027246" y="139700"/>
                  <a:pt x="2044700" y="139700"/>
                </a:cubicBezTo>
                <a:cubicBezTo>
                  <a:pt x="2074634" y="139700"/>
                  <a:pt x="2103967" y="148167"/>
                  <a:pt x="2133600" y="152400"/>
                </a:cubicBezTo>
                <a:cubicBezTo>
                  <a:pt x="2171700" y="148167"/>
                  <a:pt x="2209902" y="144766"/>
                  <a:pt x="2247900" y="139700"/>
                </a:cubicBezTo>
                <a:cubicBezTo>
                  <a:pt x="2273424" y="136297"/>
                  <a:pt x="2298350" y="127000"/>
                  <a:pt x="2324100" y="127000"/>
                </a:cubicBezTo>
                <a:cubicBezTo>
                  <a:pt x="2400418" y="127000"/>
                  <a:pt x="2476500" y="135467"/>
                  <a:pt x="2552700" y="139700"/>
                </a:cubicBezTo>
                <a:cubicBezTo>
                  <a:pt x="2559340" y="149661"/>
                  <a:pt x="2586586" y="207422"/>
                  <a:pt x="2616200" y="190500"/>
                </a:cubicBezTo>
                <a:cubicBezTo>
                  <a:pt x="2639735" y="177051"/>
                  <a:pt x="2646740" y="145009"/>
                  <a:pt x="2667000" y="127000"/>
                </a:cubicBezTo>
                <a:cubicBezTo>
                  <a:pt x="2734894" y="66649"/>
                  <a:pt x="2710925" y="105038"/>
                  <a:pt x="2768600" y="76200"/>
                </a:cubicBezTo>
                <a:cubicBezTo>
                  <a:pt x="2790678" y="65161"/>
                  <a:pt x="2810933" y="50800"/>
                  <a:pt x="2832100" y="38100"/>
                </a:cubicBezTo>
                <a:cubicBezTo>
                  <a:pt x="2853267" y="42333"/>
                  <a:pt x="2874014" y="50800"/>
                  <a:pt x="2895600" y="50800"/>
                </a:cubicBezTo>
                <a:cubicBezTo>
                  <a:pt x="2980670" y="50800"/>
                  <a:pt x="2988387" y="45271"/>
                  <a:pt x="3048000" y="25400"/>
                </a:cubicBezTo>
                <a:cubicBezTo>
                  <a:pt x="3060700" y="29633"/>
                  <a:pt x="3074961" y="30674"/>
                  <a:pt x="3086100" y="38100"/>
                </a:cubicBezTo>
                <a:cubicBezTo>
                  <a:pt x="3101044" y="48063"/>
                  <a:pt x="3106378" y="73972"/>
                  <a:pt x="3124200" y="76200"/>
                </a:cubicBezTo>
                <a:cubicBezTo>
                  <a:pt x="3178970" y="83046"/>
                  <a:pt x="3234267" y="67733"/>
                  <a:pt x="3289300" y="63500"/>
                </a:cubicBezTo>
                <a:cubicBezTo>
                  <a:pt x="3327400" y="67733"/>
                  <a:pt x="3368007" y="61963"/>
                  <a:pt x="3403600" y="76200"/>
                </a:cubicBezTo>
                <a:cubicBezTo>
                  <a:pt x="3416029" y="81172"/>
                  <a:pt x="3402995" y="112822"/>
                  <a:pt x="3416300" y="114300"/>
                </a:cubicBezTo>
                <a:cubicBezTo>
                  <a:pt x="3487950" y="122261"/>
                  <a:pt x="3560233" y="105833"/>
                  <a:pt x="3632200" y="101600"/>
                </a:cubicBezTo>
                <a:cubicBezTo>
                  <a:pt x="3670300" y="105833"/>
                  <a:pt x="3710474" y="101199"/>
                  <a:pt x="3746500" y="114300"/>
                </a:cubicBezTo>
                <a:cubicBezTo>
                  <a:pt x="3760845" y="119516"/>
                  <a:pt x="3759981" y="142865"/>
                  <a:pt x="3771900" y="152400"/>
                </a:cubicBezTo>
                <a:cubicBezTo>
                  <a:pt x="3782353" y="160763"/>
                  <a:pt x="3797300" y="160867"/>
                  <a:pt x="3810000" y="165100"/>
                </a:cubicBezTo>
                <a:cubicBezTo>
                  <a:pt x="3839633" y="160867"/>
                  <a:pt x="3869449" y="157755"/>
                  <a:pt x="3898900" y="152400"/>
                </a:cubicBezTo>
                <a:cubicBezTo>
                  <a:pt x="3916073" y="149278"/>
                  <a:pt x="3932246" y="139700"/>
                  <a:pt x="3949700" y="139700"/>
                </a:cubicBezTo>
                <a:cubicBezTo>
                  <a:pt x="4097927" y="139700"/>
                  <a:pt x="4246033" y="148167"/>
                  <a:pt x="4394200" y="152400"/>
                </a:cubicBezTo>
                <a:cubicBezTo>
                  <a:pt x="4449233" y="148167"/>
                  <a:pt x="4505628" y="152581"/>
                  <a:pt x="4559300" y="139700"/>
                </a:cubicBezTo>
                <a:cubicBezTo>
                  <a:pt x="4612814" y="126857"/>
                  <a:pt x="4711700" y="76200"/>
                  <a:pt x="4711700" y="76200"/>
                </a:cubicBezTo>
                <a:cubicBezTo>
                  <a:pt x="4758267" y="80433"/>
                  <a:pt x="4804694" y="91124"/>
                  <a:pt x="4851400" y="88900"/>
                </a:cubicBezTo>
                <a:cubicBezTo>
                  <a:pt x="4916793" y="85786"/>
                  <a:pt x="4960618" y="69427"/>
                  <a:pt x="5016500" y="50800"/>
                </a:cubicBezTo>
                <a:cubicBezTo>
                  <a:pt x="5098605" y="64484"/>
                  <a:pt x="5074492" y="45292"/>
                  <a:pt x="5105400" y="76200"/>
                </a:cubicBezTo>
              </a:path>
            </a:pathLst>
          </a:cu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95736" y="2067694"/>
            <a:ext cx="720080" cy="504056"/>
          </a:xfrm>
          <a:prstGeom prst="rect">
            <a:avLst/>
          </a:prstGeom>
          <a:no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79712" y="1707654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</a:t>
            </a:r>
            <a:r>
              <a:rPr sz="2800" dirty="0" smtClean="0">
                <a:latin typeface="黑体" pitchFamily="49" charset="-122"/>
                <a:ea typeface="黑体" pitchFamily="49" charset="-122"/>
              </a:rPr>
              <a:t>4-8自然段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 瑞恩是怎么做的？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395536" y="699542"/>
            <a:ext cx="8359775" cy="36132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4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瑞恩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的第一项工作是为地毯吸尘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瑞恩干了两个多小时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全家人去看电影，瑞恩一个人留下来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擦了2个小时窗子，赚到了第二个2元钱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爷爷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知道了瑞恩的梦想，雇他去捡松果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暴风雪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过后，邻居们请他去帮忙捡落下的树枝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考试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取得好成绩，爸爸给了奖励……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1510"/>
            <a:ext cx="1169584" cy="1008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77155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瑞恩的做法：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9552" y="843558"/>
            <a:ext cx="7707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32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3200" b="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3200" b="0" dirty="0" err="1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瑞恩决定为非洲孩子打一口井</a:t>
            </a:r>
            <a:r>
              <a:rPr sz="3200" b="0" dirty="0" err="1">
                <a:latin typeface="黑体" pitchFamily="49" charset="-122"/>
                <a:ea typeface="黑体" pitchFamily="49" charset="-122"/>
                <a:cs typeface="楷体" pitchFamily="49" charset="-122"/>
              </a:rPr>
              <a:t>，妈妈是怎么做的呢</a:t>
            </a:r>
            <a:r>
              <a:rPr sz="32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？</a:t>
            </a:r>
            <a:endParaRPr sz="32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620" y="2351405"/>
            <a:ext cx="43567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2800" b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妈妈支持孩子的想法，但要让孩子懂得承担责任，决定让孩子通过做家务来挣回70元钱。</a:t>
            </a:r>
            <a:endParaRPr lang="zh-CN" sz="2800" b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5526"/>
            <a:ext cx="859465" cy="969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35646"/>
            <a:ext cx="3286125" cy="2295128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912" y="915566"/>
            <a:ext cx="83756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en-US" altLang="zh-CN" sz="2800" b="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 b="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课文</a:t>
            </a:r>
            <a:r>
              <a:rPr lang="zh-CN" sz="2800" b="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写瑞恩帮助非洲人，为什么还要写其他人帮助呢？</a:t>
            </a:r>
            <a:endParaRPr lang="zh-CN" sz="2800" b="0" dirty="0">
              <a:latin typeface="黑体" pitchFamily="49" charset="-122"/>
              <a:ea typeface="黑体" pitchFamily="49" charset="-122"/>
              <a:cs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085" y="2083435"/>
            <a:ext cx="778319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1.</a:t>
            </a:r>
            <a:r>
              <a:rPr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因为那些人被瑞恩的爱心所感动，更说明瑞恩的行为感染了很多人。</a:t>
            </a:r>
            <a:endParaRPr sz="24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0"/>
            <a:endParaRPr lang="en-US" sz="24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0"/>
            <a:r>
              <a:rPr lang="en-US" sz="2400" b="0">
                <a:latin typeface="楷体" pitchFamily="49" charset="-122"/>
                <a:ea typeface="楷体" pitchFamily="49" charset="-122"/>
                <a:cs typeface="楷体" pitchFamily="49" charset="-122"/>
              </a:rPr>
              <a:t>2.</a:t>
            </a:r>
            <a:r>
              <a:rPr lang="zh-CN" sz="24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表面上在写其他人，实际上仍是在讴歌瑞恩的爱心感动了很多人，赞扬了瑞恩的无私奉献之精神。</a:t>
            </a:r>
            <a:endParaRPr lang="zh-CN" sz="24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1510"/>
            <a:ext cx="947936" cy="947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3355" y="596900"/>
            <a:ext cx="5080000" cy="26765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marL="317500" indent="-317500" algn="just"/>
            <a:r>
              <a:rPr lang="en-US" altLang="zh-CN" sz="1200" b="0">
                <a:solidFill>
                  <a:srgbClr val="333333"/>
                </a:solidFill>
                <a:ea typeface="宋体" pitchFamily="2" charset="-122"/>
                <a:cs typeface="Arial" pitchFamily="34" charset="0"/>
              </a:rPr>
              <a:t>              </a:t>
            </a:r>
            <a:r>
              <a:rPr lang="en-US" altLang="zh-CN" sz="20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70元其实只能买一个水泵，挖一口井得要</a:t>
            </a:r>
            <a:r>
              <a:rPr lang="en-US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2000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元。瑞恩还小，他不知道</a:t>
            </a:r>
            <a:r>
              <a:rPr lang="en-US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20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00元是个多么大的数目，他只是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兴奋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地说：“那我再多干些活来挣更多的钱吧！”</a:t>
            </a:r>
            <a:endParaRPr lang="zh-CN" altLang="en-US" sz="2800" b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3" name="左箭头标注 2"/>
          <p:cNvSpPr/>
          <p:nvPr/>
        </p:nvSpPr>
        <p:spPr>
          <a:xfrm>
            <a:off x="5731510" y="517525"/>
            <a:ext cx="2515235" cy="3004185"/>
          </a:xfrm>
          <a:prstGeom prst="leftArrowCallout">
            <a:avLst>
              <a:gd name="adj1" fmla="val 10073"/>
              <a:gd name="adj2" fmla="val 25000"/>
              <a:gd name="adj3" fmla="val 25000"/>
              <a:gd name="adj4" fmla="val 649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写出瑞恩的梦想一直不变，虽然他不知道2000元的含义，但是还很高兴。</a:t>
            </a:r>
            <a:endParaRPr lang="zh-CN" altLang="en-US" sz="240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998220" y="3521710"/>
            <a:ext cx="4255135" cy="1412875"/>
          </a:xfrm>
          <a:prstGeom prst="borderCallout2">
            <a:avLst>
              <a:gd name="adj1" fmla="val 43172"/>
              <a:gd name="adj2" fmla="val 101537"/>
              <a:gd name="adj3" fmla="val 42314"/>
              <a:gd name="adj4" fmla="val 112833"/>
              <a:gd name="adj5" fmla="val -90650"/>
              <a:gd name="adj6" fmla="val 10008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r>
              <a:rPr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“兴奋”一词可以看出来，说明瑞恩认为帮助非洲孩子做一些力所能及的事就是一种快乐！</a:t>
            </a:r>
            <a:endParaRPr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85" y="13669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902970" y="1950085"/>
            <a:ext cx="696404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从2元到70元、2000元……这一串数字中我体会到了瑞恩接收到的捐款越来越多，离梦想越来越靠近；同时也告诉人们一个道理：只要坚持，就一定会获得成功。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0"/>
          <p:cNvSpPr txBox="1"/>
          <p:nvPr/>
        </p:nvSpPr>
        <p:spPr>
          <a:xfrm>
            <a:off x="1400175" y="614680"/>
            <a:ext cx="741807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600" b="1" dirty="0">
                <a:latin typeface="宋体" pitchFamily="2" charset="-122"/>
                <a:ea typeface="宋体" pitchFamily="2" charset="-122"/>
              </a:rPr>
              <a:t>从2元到70元、2000元……这一串数字中你体会到了什么？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1510"/>
            <a:ext cx="1347986" cy="1067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波形 3"/>
          <p:cNvSpPr/>
          <p:nvPr/>
        </p:nvSpPr>
        <p:spPr>
          <a:xfrm>
            <a:off x="843280" y="2063750"/>
            <a:ext cx="7456805" cy="1430655"/>
          </a:xfrm>
          <a:prstGeom prst="wav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/>
              <a:t> 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不是一种打击，因为这恰恰相反锻炼了瑞恩的毅力，让瑞恩变得坚强起来。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520" y="771550"/>
            <a:ext cx="8571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微软雅黑" charset="-122"/>
              </a:rPr>
              <a:t>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微软雅黑" charset="-122"/>
              </a:rPr>
              <a:t>觉得“70元钱只能能买一个水泵，挖一口井得要2000元”这个说法对于瑞恩是否是一种打击呢？</a:t>
            </a:r>
            <a:endParaRPr lang="zh-CN" altLang="en-US" sz="2800" dirty="0">
              <a:latin typeface="黑体" pitchFamily="49" charset="-122"/>
              <a:ea typeface="黑体" pitchFamily="49" charset="-122"/>
              <a:cs typeface="微软雅黑" charset="-122"/>
            </a:endParaRPr>
          </a:p>
        </p:txBody>
      </p:sp>
      <p:sp>
        <p:nvSpPr>
          <p:cNvPr id="5" name="波形 4"/>
          <p:cNvSpPr/>
          <p:nvPr/>
        </p:nvSpPr>
        <p:spPr>
          <a:xfrm>
            <a:off x="787400" y="3287395"/>
            <a:ext cx="7456170" cy="1477645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不是一种打击，因为瑞恩为了自己的梦想一直在坚持不懈，所以会使他变得坚强！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1510"/>
            <a:ext cx="875928" cy="875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130" y="1233805"/>
            <a:ext cx="8214360" cy="2245360"/>
          </a:xfrm>
          <a:prstGeom prst="rect">
            <a:avLst/>
          </a:prstGeom>
          <a:solidFill>
            <a:srgbClr val="E3D3E9">
              <a:alpha val="4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非洲</a:t>
            </a:r>
            <a:r>
              <a:rPr sz="2800" b="1" dirty="0">
                <a:latin typeface="楷体" pitchFamily="49" charset="-122"/>
                <a:ea typeface="楷体" pitchFamily="49" charset="-122"/>
              </a:rPr>
              <a:t>  全称阿非利加洲，位于东半球西部，欧洲以南，亚洲之西，东濒印度洋，西临大西洋，纵跨赤道南北，面积大约为3020万平方公里（土地面积），占全球总陆地面积的20.4%，是世界第二大洲，同时也是人口第二大洲（约12亿）。</a:t>
            </a:r>
            <a:endParaRPr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79712" y="1707654"/>
            <a:ext cx="6768752" cy="12818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自由朗读第</a:t>
            </a:r>
            <a:r>
              <a:rPr lang="en-US" sz="3200" dirty="0" smtClean="0">
                <a:latin typeface="黑体" pitchFamily="49" charset="-122"/>
                <a:ea typeface="黑体" pitchFamily="49" charset="-122"/>
              </a:rPr>
              <a:t>9-16</a:t>
            </a:r>
            <a:r>
              <a:rPr sz="3200" dirty="0" smtClean="0">
                <a:latin typeface="黑体" pitchFamily="49" charset="-122"/>
                <a:ea typeface="黑体" pitchFamily="49" charset="-122"/>
              </a:rPr>
              <a:t>自然段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瑞恩他想的做到了吗？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76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251520" y="915566"/>
            <a:ext cx="8359775" cy="185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4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sz="2800" b="1" dirty="0" err="1" smtClean="0">
                <a:latin typeface="楷体" pitchFamily="49" charset="-122"/>
                <a:ea typeface="楷体" pitchFamily="49" charset="-122"/>
              </a:rPr>
              <a:t>妈妈的一位朋友被瑞恩的执着感动了</a:t>
            </a:r>
            <a:r>
              <a:rPr sz="2800" b="1" dirty="0" err="1">
                <a:latin typeface="楷体" pitchFamily="49" charset="-122"/>
                <a:ea typeface="楷体" pitchFamily="49" charset="-122"/>
              </a:rPr>
              <a:t>，她决定帮帮这个富有同情心的孩子，于是她把瑞恩的事写成文章，登在当地的报纸上</a:t>
            </a:r>
            <a:r>
              <a:rPr sz="2800" b="1" dirty="0">
                <a:latin typeface="楷体" pitchFamily="49" charset="-122"/>
                <a:ea typeface="楷体" pitchFamily="49" charset="-122"/>
              </a:rPr>
              <a:t>。</a:t>
            </a:r>
            <a:endParaRPr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672387" y="1548254"/>
            <a:ext cx="7056784" cy="1641475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瑞恩的行为非常感人，妈妈的一位朋友就被感动了，这就说明瑞恩的助人为乐的精神深深地感染很多人。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51" y="1660436"/>
            <a:ext cx="1271574" cy="1822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9035" y="2275840"/>
            <a:ext cx="3497580" cy="23437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95" y="2191385"/>
            <a:ext cx="3352165" cy="23437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07085" y="630555"/>
            <a:ext cx="6196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latin typeface="楷体" pitchFamily="49" charset="-122"/>
                <a:ea typeface="楷体" pitchFamily="49" charset="-122"/>
              </a:rPr>
              <a:t>你觉得瑞恩具有怎样的精神呢？</a:t>
            </a:r>
            <a:endParaRPr lang="zh-CN" sz="28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双波形 1"/>
          <p:cNvSpPr/>
          <p:nvPr/>
        </p:nvSpPr>
        <p:spPr>
          <a:xfrm>
            <a:off x="1228090" y="1246505"/>
            <a:ext cx="5775325" cy="1036320"/>
          </a:xfrm>
          <a:prstGeom prst="doubleWave">
            <a:avLst/>
          </a:prstGeom>
          <a:solidFill>
            <a:srgbClr val="FFFFFF">
              <a:alpha val="34000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80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无私奉献、助人为乐、坚持不懈</a:t>
            </a:r>
            <a:endParaRPr lang="zh-CN" altLang="en-US" sz="280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440690" y="1951990"/>
            <a:ext cx="4222750" cy="250571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40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“5000多名”数字之大，“热烈地鼓掌”也说明了瑞恩的帮助让很多非洲人得到了实惠，人们从心底深处感激他。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7330" y="662305"/>
            <a:ext cx="83451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en-US" altLang="zh-CN" sz="24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en-US" alt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车子开进村庄时，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5000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多名孩子聚在路边，他们热烈地鼓着掌，有节奏地高喊着：“瑞恩！瑞恩！”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4895" y="1754505"/>
            <a:ext cx="3872865" cy="243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491034" y="1301432"/>
            <a:ext cx="8162227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近义词我会找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88315" y="2045970"/>
            <a:ext cx="8648700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sz="3200" dirty="0">
                <a:latin typeface="楷体" pitchFamily="49" charset="-122"/>
                <a:ea typeface="楷体" pitchFamily="49" charset="-122"/>
              </a:rPr>
              <a:t>干净—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纯净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丰盛——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丰富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爽快——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快乐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 愿意—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情愿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奖励——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奖赏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兴奋——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高兴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执着—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坚持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艰巨——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艰苦</a:t>
            </a:r>
            <a:r>
              <a:rPr sz="3200" dirty="0">
                <a:latin typeface="楷体" pitchFamily="49" charset="-122"/>
                <a:ea typeface="楷体" pitchFamily="49" charset="-122"/>
              </a:rPr>
              <a:t>  洁净——</a:t>
            </a:r>
            <a:r>
              <a:rPr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清洁</a:t>
            </a:r>
            <a:endParaRPr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076332" y="625817"/>
            <a:ext cx="426681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词语积累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28" y="578208"/>
            <a:ext cx="447979" cy="5394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2580" y="631825"/>
            <a:ext cx="7698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3200" b="0">
                <a:latin typeface="楷体" pitchFamily="49" charset="-122"/>
                <a:ea typeface="楷体" pitchFamily="49" charset="-122"/>
              </a:rPr>
              <a:t>瑞恩</a:t>
            </a:r>
            <a:r>
              <a:rPr lang="zh-CN" sz="32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羞涩</a:t>
            </a:r>
            <a:r>
              <a:rPr lang="zh-CN" sz="3200" b="0">
                <a:latin typeface="楷体" pitchFamily="49" charset="-122"/>
                <a:ea typeface="楷体" pitchFamily="49" charset="-122"/>
              </a:rPr>
              <a:t>地走下车去，不好意思地向着大家打着招呼。</a:t>
            </a:r>
            <a:endParaRPr lang="zh-CN" sz="3200" b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289685" y="2847340"/>
            <a:ext cx="6019165" cy="1427480"/>
          </a:xfrm>
          <a:prstGeom prst="cloudCallout">
            <a:avLst>
              <a:gd name="adj1" fmla="val -12316"/>
              <a:gd name="adj2" fmla="val -10589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/>
              <a:t>        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</a:rPr>
              <a:t>瑞恩为什么会羞涩呢？分析“羞涩</a:t>
            </a:r>
            <a:r>
              <a:rPr lang="en-US" altLang="zh-CN" sz="2800">
                <a:latin typeface="楷体" pitchFamily="49" charset="-122"/>
                <a:ea typeface="楷体" pitchFamily="49" charset="-122"/>
                <a:cs typeface="楷体" pitchFamily="49" charset="-122"/>
              </a:rPr>
              <a:t>”</a:t>
            </a:r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</a:rPr>
              <a:t>一词的妙处。</a:t>
            </a:r>
            <a:endParaRPr lang="zh-CN" altLang="en-US" sz="280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5294" y="586740"/>
            <a:ext cx="3900681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“羞涩”是描写瑞恩的神情，写出了瑞恩认为自己所做的一切还很少，反映出瑞恩的无私爱心，也说明了瑞恩一定会坚持自己的梦想，让自己的梦想付诸于实践，给社会带来巨大福音。</a:t>
            </a:r>
            <a:endParaRPr lang="zh-CN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87574"/>
            <a:ext cx="30353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5620" y="446405"/>
            <a:ext cx="7791450" cy="173101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54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瑞恩羞涩地说：“我梦想着有一天，非洲的人都能喝上纯净的水。”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1217119" y="2752214"/>
            <a:ext cx="6388474" cy="1440160"/>
          </a:xfrm>
          <a:prstGeom prst="cloudCallout">
            <a:avLst>
              <a:gd name="adj1" fmla="val -15975"/>
              <a:gd name="adj2" fmla="val -7877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25345" y="2752090"/>
            <a:ext cx="5911850" cy="1260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这是写瑞恩的语言，言为心声，透露出瑞恩具有一颗至仁至义的爱心，也说明了他是一个有梦想，并善于追求梦想的人。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827584" y="1066482"/>
            <a:ext cx="816222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学完课文，你想对瑞恩说些什么呢？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340995" y="1802130"/>
            <a:ext cx="8648700" cy="22091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我想对瑞恩说：“你是我们学习的榜样！你觉有无私的爱心，把帮助别人当做一份快乐！你是一个善于坚持梦想的人，为实现自己的梦想，总会锲而不舍地努力！你是好样的，我为你而自豪！</a:t>
            </a:r>
            <a:endParaRPr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4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水井</a:t>
            </a:r>
            <a:endParaRPr lang="zh-CN" altLang="en-US" sz="3600" dirty="0">
              <a:solidFill>
                <a:schemeClr val="accent4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1022350"/>
            <a:ext cx="4022725" cy="2639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0" y="1126490"/>
            <a:ext cx="3805555" cy="2534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624840" y="1029970"/>
            <a:ext cx="8119745" cy="29838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099020" y="1851570"/>
            <a:ext cx="552450" cy="1440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瑞恩的井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710055" y="1564005"/>
            <a:ext cx="774700" cy="9309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1710055" y="2548255"/>
            <a:ext cx="702945" cy="88773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689860" y="1124585"/>
            <a:ext cx="4700905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dirty="0" smtClean="0"/>
              <a:t>给</a:t>
            </a:r>
            <a:r>
              <a:rPr lang="zh-CN" altLang="en-US" sz="2400" dirty="0"/>
              <a:t>非洲孩子挖一口井，好让他们有水喝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2628900" y="3435985"/>
            <a:ext cx="463804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400" dirty="0" smtClean="0"/>
              <a:t>感受：梦想在于坚持</a:t>
            </a:r>
            <a:endParaRPr lang="zh-CN" altLang="en-US" sz="2400" dirty="0"/>
          </a:p>
        </p:txBody>
      </p:sp>
      <p:cxnSp>
        <p:nvCxnSpPr>
          <p:cNvPr id="2" name="直接箭头连接符 1"/>
          <p:cNvCxnSpPr/>
          <p:nvPr/>
        </p:nvCxnSpPr>
        <p:spPr>
          <a:xfrm>
            <a:off x="1764665" y="2499995"/>
            <a:ext cx="864235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6"/>
          <p:cNvSpPr txBox="1"/>
          <p:nvPr/>
        </p:nvSpPr>
        <p:spPr>
          <a:xfrm>
            <a:off x="2628900" y="1614170"/>
            <a:ext cx="6022975" cy="1915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endParaRPr lang="zh-CN" altLang="en-US" sz="2400" dirty="0"/>
          </a:p>
          <a:p>
            <a:pPr algn="just"/>
            <a:r>
              <a:rPr lang="zh-CN" altLang="en-US" sz="2400" dirty="0"/>
              <a:t>                                 </a:t>
            </a:r>
            <a:r>
              <a:rPr lang="en-US" altLang="zh-CN" sz="2400" dirty="0"/>
              <a:t>1</a:t>
            </a:r>
            <a:r>
              <a:rPr lang="zh-CN" altLang="en-US" sz="2400" dirty="0"/>
              <a:t>、完成家务得到70元</a:t>
            </a:r>
            <a:endParaRPr lang="zh-CN" altLang="en-US" sz="2400" dirty="0"/>
          </a:p>
          <a:p>
            <a:pPr algn="just"/>
            <a:r>
              <a:rPr lang="zh-CN" altLang="en-US" sz="2400" dirty="0" smtClean="0"/>
              <a:t>完成想法的</a:t>
            </a:r>
            <a:r>
              <a:rPr lang="zh-CN" altLang="en-US" sz="2400" dirty="0"/>
              <a:t>过程     </a:t>
            </a:r>
            <a:r>
              <a:rPr lang="en-US" altLang="zh-CN" sz="2400" dirty="0"/>
              <a:t>2</a:t>
            </a:r>
            <a:r>
              <a:rPr lang="zh-CN" altLang="en-US" sz="2400" dirty="0"/>
              <a:t>、  妈妈的朋友被瑞恩的</a:t>
            </a:r>
            <a:endParaRPr lang="zh-CN" altLang="en-US" sz="2400" dirty="0"/>
          </a:p>
          <a:p>
            <a:pPr algn="just"/>
            <a:r>
              <a:rPr lang="zh-CN" altLang="en-US" sz="2400" dirty="0"/>
              <a:t>                                  执着感动了，写成文章                 </a:t>
            </a:r>
            <a:endParaRPr lang="zh-CN" altLang="en-US" sz="2400" dirty="0"/>
          </a:p>
          <a:p>
            <a:pPr algn="just"/>
            <a:r>
              <a:rPr lang="zh-CN" altLang="en-US" sz="2400" dirty="0"/>
              <a:t>                                 </a:t>
            </a:r>
            <a:r>
              <a:rPr lang="en-US" altLang="zh-CN" sz="2400" dirty="0"/>
              <a:t>3</a:t>
            </a:r>
            <a:r>
              <a:rPr lang="zh-CN" altLang="en-US" sz="2400" dirty="0"/>
              <a:t>、支票捐款不断寄到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7544" y="1347614"/>
            <a:ext cx="7988935" cy="19303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2800" b="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这篇课文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写</a:t>
            </a:r>
            <a:r>
              <a:rPr lang="en-US" altLang="zh-CN" sz="2800" b="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0" dirty="0" smtClean="0">
                <a:latin typeface="楷体" pitchFamily="49" charset="-122"/>
                <a:ea typeface="楷体" pitchFamily="49" charset="-122"/>
              </a:rPr>
              <a:t>岁的小男孩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瑞恩通过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做家务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b="0" dirty="0" smtClean="0">
                <a:latin typeface="楷体" pitchFamily="49" charset="-122"/>
                <a:ea typeface="楷体" pitchFamily="49" charset="-122"/>
              </a:rPr>
              <a:t>帮邻居干活攒钱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为非洲孩子挖一口井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的故事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篇课文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告诉</a:t>
            </a:r>
            <a:r>
              <a:rPr lang="zh-CN" altLang="en-US" sz="2800" b="0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sz="2800" b="0" dirty="0" smtClean="0">
                <a:latin typeface="楷体" pitchFamily="49" charset="-122"/>
                <a:ea typeface="楷体" pitchFamily="49" charset="-122"/>
              </a:rPr>
              <a:t>们</a:t>
            </a:r>
            <a:r>
              <a:rPr lang="zh-CN" sz="2800" b="0" dirty="0">
                <a:latin typeface="楷体" pitchFamily="49" charset="-122"/>
                <a:ea typeface="楷体" pitchFamily="49" charset="-122"/>
              </a:rPr>
              <a:t>：</a:t>
            </a:r>
            <a:endParaRPr lang="zh-CN" sz="2800" b="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5977" y="2759085"/>
            <a:ext cx="6192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/>
            <a:r>
              <a:rPr lang="zh-CN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梦想</a:t>
            </a:r>
            <a:r>
              <a:rPr lang="zh-CN" sz="2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在于坚持，唯有坚持方可成功！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699542"/>
            <a:ext cx="8373110" cy="39841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关于梦想的名句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1我要把人生变成科学的梦，然后再把梦变成现实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2生活好比旅行，理想是旅行的路线，失去了路线，只好停止前进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有志不在年高，无志空活百岁。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　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1028804"/>
            <a:ext cx="816483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一、选词填空。</a:t>
            </a:r>
            <a:endParaRPr lang="zh-CN" altLang="en-US" sz="3600" b="1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8356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51720" y="1707654"/>
            <a:ext cx="4037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艰巨  艰苦   艰难</a:t>
            </a:r>
            <a:endParaRPr lang="zh-CN" sz="2800" b="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520" y="2355726"/>
            <a:ext cx="8528372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>
              <a:lnSpc>
                <a:spcPct val="150000"/>
              </a:lnSpc>
            </a:pPr>
            <a:r>
              <a:rPr 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1.人工凿井是一项（     ）的工作，大概要20个人才能完成</a:t>
            </a:r>
            <a:r>
              <a:rPr lang="zh-CN" sz="2400" b="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>
              <a:lnSpc>
                <a:spcPct val="150000"/>
              </a:lnSpc>
            </a:pPr>
            <a:r>
              <a:rPr 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2.我拖着疲惫的身体（     ）地走在茫茫的草地上</a:t>
            </a:r>
            <a:r>
              <a:rPr lang="zh-CN" sz="2400" b="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  <a:p>
            <a:pPr marL="317500" indent="-317500" algn="just">
              <a:lnSpc>
                <a:spcPct val="150000"/>
              </a:lnSpc>
            </a:pPr>
            <a:r>
              <a:rPr lang="zh-CN" sz="24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3.在那革命战争最（      ）的岁月里，谁都要勤俭节约啊！</a:t>
            </a:r>
            <a:endParaRPr lang="zh-CN" sz="2400" b="0" dirty="0">
              <a:solidFill>
                <a:srgbClr val="33333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1840" y="2427734"/>
            <a:ext cx="1410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艰巨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864" y="3003798"/>
            <a:ext cx="1410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艰难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1840" y="3507854"/>
            <a:ext cx="1410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  <a:sym typeface="+mn-ea"/>
              </a:rPr>
              <a:t>艰苦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0" grpId="0"/>
      <p:bldP spid="2" grpId="0"/>
      <p:bldP spid="3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6525" y="1328738"/>
            <a:ext cx="8601075" cy="179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1.</a:t>
            </a:r>
            <a:r>
              <a:rPr lang="en-US" sz="2800" dirty="0" err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瑞恩</a:t>
            </a: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有一个什么样的想法？</a:t>
            </a:r>
            <a:endParaRPr 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2.</a:t>
            </a:r>
            <a:r>
              <a:rPr lang="en-US" sz="2800" dirty="0" err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瑞恩</a:t>
            </a: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是怎么做的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  <a:cs typeface="Times New Roman" charset="0"/>
              </a:rPr>
              <a:t>？</a:t>
            </a:r>
            <a:r>
              <a:rPr lang="en-US" sz="2800" dirty="0" err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这件事给你的启发是</a:t>
            </a: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？</a:t>
            </a:r>
            <a:endParaRPr lang="en-US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460" y="555625"/>
            <a:ext cx="8371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二、回忆课文，完成练习。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085" y="1988820"/>
            <a:ext cx="557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帮助非洲孩子们打一口井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945" y="3222625"/>
            <a:ext cx="81743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坚持不懈地努力，从来不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放弃做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任何事情，千万不能放弃，只有坚持到最后，才会成功。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" grpId="0"/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6720" y="650240"/>
            <a:ext cx="601748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3200" b="1" dirty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楷体" pitchFamily="49" charset="-122"/>
              </a:rPr>
              <a:t>三、请你为</a:t>
            </a:r>
            <a:r>
              <a:rPr lang="zh-CN" sz="32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楷体" pitchFamily="49" charset="-122"/>
              </a:rPr>
              <a:t>“水”</a:t>
            </a:r>
            <a:r>
              <a:rPr lang="zh-CN" altLang="en-US" sz="32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楷体" pitchFamily="49" charset="-122"/>
              </a:rPr>
              <a:t>写</a:t>
            </a:r>
            <a:r>
              <a:rPr lang="zh-CN" sz="32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楷体" pitchFamily="49" charset="-122"/>
              </a:rPr>
              <a:t>一则</a:t>
            </a:r>
            <a:r>
              <a:rPr lang="zh-CN" sz="3200" b="1" dirty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楷体" pitchFamily="49" charset="-122"/>
              </a:rPr>
              <a:t>宣传语。</a:t>
            </a:r>
            <a:endParaRPr lang="zh-CN" altLang="en-US" sz="3200" b="1" dirty="0">
              <a:solidFill>
                <a:srgbClr val="333333"/>
              </a:solidFill>
              <a:latin typeface="宋体" pitchFamily="2" charset="-122"/>
              <a:ea typeface="宋体" pitchFamily="2" charset="-122"/>
              <a:cs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1923678"/>
            <a:ext cx="72008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sz="3200" b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水是生命之源，节约用水，是每个人的责任！</a:t>
            </a:r>
            <a:endParaRPr lang="zh-CN" altLang="en-US" sz="3200" b="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084168" y="1707654"/>
            <a:ext cx="2486459" cy="8079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涂</a:t>
            </a:r>
            <a:r>
              <a:rPr kumimoji="1" lang="zh-CN" altLang="en-US" sz="4800" dirty="0">
                <a:latin typeface="楷体" pitchFamily="49" charset="-122"/>
                <a:ea typeface="楷体" pitchFamily="49" charset="-122"/>
              </a:rPr>
              <a:t>染</a:t>
            </a:r>
            <a:endParaRPr kumimoji="1"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851920" y="1707654"/>
            <a:ext cx="15992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4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品</a:t>
            </a:r>
            <a:endParaRPr lang="zh-CN" altLang="en-US" sz="4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07704" y="1707654"/>
            <a:ext cx="135953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杰</a:t>
            </a:r>
            <a:r>
              <a:rPr lang="zh-CN" altLang="en-US" sz="4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出</a:t>
            </a:r>
            <a:endParaRPr lang="zh-CN" altLang="en-US" sz="4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543996" y="3124695"/>
            <a:ext cx="172658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赚</a:t>
            </a:r>
            <a:r>
              <a:rPr lang="zh-CN" altLang="en-US" sz="4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钱</a:t>
            </a:r>
            <a:endParaRPr lang="zh-CN" altLang="en-US" sz="4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004048" y="3147814"/>
            <a:ext cx="150039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污染</a:t>
            </a:r>
            <a:endParaRPr lang="zh-CN" altLang="en-US" sz="4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35696" y="1203598"/>
            <a:ext cx="85736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dirty="0" err="1">
                <a:latin typeface="黑体" pitchFamily="49" charset="-122"/>
                <a:ea typeface="黑体" pitchFamily="49" charset="-122"/>
              </a:rPr>
              <a:t>jié</a:t>
            </a:r>
            <a:endParaRPr lang="en-US" sz="36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92" y="1203598"/>
            <a:ext cx="85736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dirty="0" err="1">
                <a:latin typeface="黑体" pitchFamily="49" charset="-122"/>
                <a:ea typeface="黑体" pitchFamily="49" charset="-122"/>
              </a:rPr>
              <a:t>pǐn</a:t>
            </a:r>
            <a:endParaRPr lang="en-US" sz="36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28184" y="1275606"/>
            <a:ext cx="85736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dirty="0" err="1">
                <a:latin typeface="黑体" pitchFamily="49" charset="-122"/>
                <a:ea typeface="黑体" pitchFamily="49" charset="-122"/>
              </a:rPr>
              <a:t>tú</a:t>
            </a:r>
            <a:endParaRPr lang="en-US" sz="36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83768" y="2643758"/>
            <a:ext cx="178681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dirty="0" err="1">
                <a:latin typeface="黑体" pitchFamily="49" charset="-122"/>
                <a:ea typeface="黑体" pitchFamily="49" charset="-122"/>
              </a:rPr>
              <a:t>zhuàn</a:t>
            </a:r>
            <a:endParaRPr lang="en-US" sz="36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16016" y="2643758"/>
            <a:ext cx="203624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600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sz="3600" dirty="0" err="1">
                <a:latin typeface="黑体" pitchFamily="49" charset="-122"/>
                <a:ea typeface="黑体" pitchFamily="49" charset="-122"/>
              </a:rPr>
              <a:t>wū</a:t>
            </a:r>
            <a:r>
              <a:rPr lang="en-US" sz="36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3600" dirty="0" err="1">
                <a:latin typeface="黑体" pitchFamily="49" charset="-122"/>
                <a:ea typeface="黑体" pitchFamily="49" charset="-122"/>
              </a:rPr>
              <a:t>rǎn</a:t>
            </a:r>
            <a:endParaRPr 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9792" y="1851670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95936" y="1923678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04248" y="185167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62474" y="331016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23528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42519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43897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8" grpId="0" bldLvl="0" animBg="1"/>
      <p:bldP spid="32" grpId="0" bldLvl="0" animBg="1"/>
      <p:bldP spid="36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/>
          <p:nvPr/>
        </p:nvSpPr>
        <p:spPr>
          <a:xfrm>
            <a:off x="1619672" y="1851670"/>
            <a:ext cx="1393222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驻</a:t>
            </a:r>
            <a:r>
              <a:rPr kumimoji="1" lang="zh-CN" altLang="en-US" sz="4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守</a:t>
            </a:r>
            <a:r>
              <a:rPr kumimoji="1" lang="zh-CN" altLang="en-US" sz="4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1920" y="1491630"/>
            <a:ext cx="204279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jiè shào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672" y="1491630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>
                <a:latin typeface="黑体" pitchFamily="49" charset="-122"/>
                <a:ea typeface="黑体" pitchFamily="49" charset="-122"/>
              </a:rPr>
              <a:t>zhù</a:t>
            </a:r>
            <a:endParaRPr lang="en-US" sz="3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995936" y="1851670"/>
            <a:ext cx="1656184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介绍</a:t>
            </a:r>
            <a:endParaRPr lang="zh-CN" altLang="en-US" sz="44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8379" y="192393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156176" y="1851670"/>
            <a:ext cx="1393222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</a:t>
            </a:r>
            <a:r>
              <a:rPr kumimoji="1" lang="zh-CN" altLang="en-US" sz="4400" dirty="0">
                <a:latin typeface="楷体" pitchFamily="49" charset="-122"/>
                <a:ea typeface="楷体" pitchFamily="49" charset="-122"/>
              </a:rPr>
              <a:t>唤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483768" y="3219822"/>
            <a:ext cx="1393222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瑞</a:t>
            </a:r>
            <a:r>
              <a:rPr kumimoji="1" lang="zh-CN" altLang="en-US" sz="4400" dirty="0" smtClean="0">
                <a:latin typeface="楷体" pitchFamily="49" charset="-122"/>
                <a:ea typeface="楷体" pitchFamily="49" charset="-122"/>
              </a:rPr>
              <a:t>士</a:t>
            </a:r>
            <a:r>
              <a:rPr kumimoji="1"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3219822"/>
            <a:ext cx="1393222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dirty="0" smtClean="0">
                <a:latin typeface="楷体" pitchFamily="49" charset="-122"/>
                <a:ea typeface="楷体" pitchFamily="49" charset="-122"/>
              </a:rPr>
              <a:t>中</a:t>
            </a:r>
            <a:r>
              <a:rPr kumimoji="1" lang="zh-CN" altLang="en-US" sz="44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旬</a:t>
            </a:r>
            <a:r>
              <a:rPr kumimoji="1"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kumimoji="1"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84168" y="1491630"/>
            <a:ext cx="129614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zhào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83768" y="2859782"/>
            <a:ext cx="129614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ruì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2160" y="2859782"/>
            <a:ext cx="129614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xún</a:t>
            </a:r>
            <a:endParaRPr 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4248" y="19956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31840" y="33638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64088" y="329183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 bldLvl="0" animBg="1"/>
      <p:bldP spid="13" grpId="0"/>
      <p:bldP spid="13" grpId="1"/>
      <p:bldP spid="14" grpId="0"/>
      <p:bldP spid="14" grpId="1"/>
      <p:bldP spid="15" grpId="0"/>
      <p:bldP spid="15" grpId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331873" y="141953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纸</a:t>
            </a:r>
            <a:endParaRPr lang="zh-CN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628017" y="141953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讨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924161" y="14195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赚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148297" y="141953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召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372433" y="1419538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驻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012160" y="293179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钱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012160" y="293179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2" name="矩形 1"/>
          <p:cNvSpPr/>
          <p:nvPr/>
        </p:nvSpPr>
        <p:spPr>
          <a:xfrm>
            <a:off x="6372200" y="1419622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3" name="直接连接符 4"/>
          <p:cNvCxnSpPr/>
          <p:nvPr/>
        </p:nvCxnSpPr>
        <p:spPr>
          <a:xfrm>
            <a:off x="6372200" y="1946037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94" name="直接连接符 6"/>
          <p:cNvCxnSpPr/>
          <p:nvPr/>
        </p:nvCxnSpPr>
        <p:spPr>
          <a:xfrm>
            <a:off x="6887820" y="1436767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95" name="组合 7"/>
          <p:cNvGrpSpPr/>
          <p:nvPr/>
        </p:nvGrpSpPr>
        <p:grpSpPr>
          <a:xfrm>
            <a:off x="5148297" y="141400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851647" y="1405404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628017" y="141400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331873" y="141879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6" name="文本框 64"/>
          <p:cNvSpPr txBox="1"/>
          <p:nvPr/>
        </p:nvSpPr>
        <p:spPr>
          <a:xfrm>
            <a:off x="1691680" y="293179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品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" name="组合 7"/>
          <p:cNvGrpSpPr/>
          <p:nvPr/>
        </p:nvGrpSpPr>
        <p:grpSpPr>
          <a:xfrm>
            <a:off x="1691680" y="2931790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" name="文本框 64"/>
          <p:cNvSpPr txBox="1"/>
          <p:nvPr/>
        </p:nvSpPr>
        <p:spPr>
          <a:xfrm>
            <a:off x="3131840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2" name="组合 7"/>
          <p:cNvGrpSpPr/>
          <p:nvPr/>
        </p:nvGrpSpPr>
        <p:grpSpPr>
          <a:xfrm>
            <a:off x="3131842" y="2931790"/>
            <a:ext cx="1029991" cy="1086515"/>
            <a:chOff x="2437" y="2032"/>
            <a:chExt cx="1245" cy="1265"/>
          </a:xfrm>
        </p:grpSpPr>
        <p:sp>
          <p:nvSpPr>
            <p:cNvPr id="4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文本框 64"/>
          <p:cNvSpPr txBox="1"/>
          <p:nvPr/>
        </p:nvSpPr>
        <p:spPr>
          <a:xfrm>
            <a:off x="4571998" y="293179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绍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7" name="组合 7"/>
          <p:cNvGrpSpPr/>
          <p:nvPr/>
        </p:nvGrpSpPr>
        <p:grpSpPr>
          <a:xfrm>
            <a:off x="4572000" y="2931790"/>
            <a:ext cx="1029991" cy="1086515"/>
            <a:chOff x="2437" y="2032"/>
            <a:chExt cx="1245" cy="1265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92" grpId="0" animBg="1"/>
      <p:bldP spid="36" grpId="0"/>
      <p:bldP spid="41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47614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528039" y="227538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7614"/>
            <a:ext cx="352839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403648" y="1840071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971600" y="241613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err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纸</a:t>
            </a:r>
            <a:endParaRPr lang="zh-CN" altLang="en-US" sz="3600" b="1" dirty="0" err="1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802815" y="306420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驻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779486" y="2416272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讨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5768526" y="1840071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5552502" y="2560151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召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187624" y="2272119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64"/>
          <p:cNvSpPr txBox="1"/>
          <p:nvPr/>
        </p:nvSpPr>
        <p:spPr>
          <a:xfrm>
            <a:off x="2555776" y="306420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赚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6272582" y="256015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品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6992662" y="2560151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介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1043608" y="3064207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绍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1" name="文本框 64"/>
          <p:cNvSpPr txBox="1"/>
          <p:nvPr/>
        </p:nvSpPr>
        <p:spPr>
          <a:xfrm>
            <a:off x="2627784" y="241613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钱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9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瑞</a:t>
            </a:r>
            <a:endParaRPr lang="zh-CN" altLang="en-US" sz="10400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itchFamily="49" charset="-122"/>
                <a:ea typeface="黑体" pitchFamily="49" charset="-122"/>
              </a:rPr>
              <a:t>ruì</a:t>
            </a:r>
            <a:endParaRPr lang="en-US" sz="5000" dirty="0" err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sz="2800" dirty="0">
                <a:latin typeface="黑体" pitchFamily="49" charset="-122"/>
                <a:ea typeface="黑体" pitchFamily="49" charset="-122"/>
              </a:rPr>
              <a:t>汉字部件分解: 王山而</a:t>
            </a:r>
            <a:r>
              <a:rPr lang="zh-CN" sz="2800" dirty="0">
                <a:latin typeface="黑体" pitchFamily="49" charset="-122"/>
                <a:ea typeface="黑体" pitchFamily="49" charset="-122"/>
              </a:rPr>
              <a:t>。</a:t>
            </a:r>
            <a:endParaRPr 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744" y="3075806"/>
            <a:ext cx="488950" cy="39116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2"/>
            <a:ext cx="3276379" cy="82710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0030"/>
              <a:gd name="adj6" fmla="val -5077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这一笔往上提，不要写成“王”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3290</Words>
  <Application>WPS 演示</Application>
  <PresentationFormat>全屏显示(16:9)</PresentationFormat>
  <Paragraphs>334</Paragraphs>
  <Slides>45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 </vt:lpstr>
      <vt:lpstr>宋体 </vt:lpstr>
      <vt:lpstr>黑体</vt:lpstr>
      <vt:lpstr>楷体</vt:lpstr>
      <vt:lpstr>幼圆</vt:lpstr>
      <vt:lpstr>Times New Roman</vt:lpstr>
      <vt:lpstr>微软雅黑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121</cp:revision>
  <dcterms:created xsi:type="dcterms:W3CDTF">2017-03-17T02:28:00Z</dcterms:created>
  <dcterms:modified xsi:type="dcterms:W3CDTF">2019-01-08T03:51:15Z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