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5" r:id="rId4"/>
    <p:sldMasterId id="2147483687" r:id="rId5"/>
    <p:sldMasterId id="2147483701" r:id="rId6"/>
  </p:sldMasterIdLst>
  <p:sldIdLst>
    <p:sldId id="262" r:id="rId7"/>
    <p:sldId id="347" r:id="rId8"/>
    <p:sldId id="446" r:id="rId9"/>
    <p:sldId id="447" r:id="rId10"/>
    <p:sldId id="448" r:id="rId11"/>
    <p:sldId id="335" r:id="rId12"/>
    <p:sldId id="382" r:id="rId13"/>
    <p:sldId id="383" r:id="rId14"/>
    <p:sldId id="384" r:id="rId15"/>
    <p:sldId id="326" r:id="rId16"/>
    <p:sldId id="327" r:id="rId17"/>
    <p:sldId id="328" r:id="rId18"/>
    <p:sldId id="329" r:id="rId19"/>
    <p:sldId id="330" r:id="rId20"/>
    <p:sldId id="374" r:id="rId21"/>
    <p:sldId id="331" r:id="rId22"/>
    <p:sldId id="348" r:id="rId23"/>
    <p:sldId id="349" r:id="rId24"/>
    <p:sldId id="350" r:id="rId25"/>
    <p:sldId id="351" r:id="rId26"/>
    <p:sldId id="332" r:id="rId27"/>
    <p:sldId id="333" r:id="rId28"/>
    <p:sldId id="387" r:id="rId29"/>
    <p:sldId id="386" r:id="rId30"/>
    <p:sldId id="385" r:id="rId31"/>
    <p:sldId id="296" r:id="rId32"/>
    <p:sldId id="297" r:id="rId33"/>
    <p:sldId id="298" r:id="rId34"/>
    <p:sldId id="299" r:id="rId35"/>
    <p:sldId id="305" r:id="rId36"/>
    <p:sldId id="359" r:id="rId37"/>
    <p:sldId id="431" r:id="rId38"/>
    <p:sldId id="432" r:id="rId39"/>
    <p:sldId id="433" r:id="rId40"/>
    <p:sldId id="434" r:id="rId41"/>
    <p:sldId id="435" r:id="rId42"/>
    <p:sldId id="436" r:id="rId43"/>
    <p:sldId id="437" r:id="rId44"/>
    <p:sldId id="439" r:id="rId45"/>
    <p:sldId id="440" r:id="rId46"/>
    <p:sldId id="441" r:id="rId47"/>
    <p:sldId id="442" r:id="rId48"/>
    <p:sldId id="443" r:id="rId49"/>
    <p:sldId id="360" r:id="rId50"/>
    <p:sldId id="363" r:id="rId51"/>
    <p:sldId id="364" r:id="rId52"/>
    <p:sldId id="365" r:id="rId53"/>
    <p:sldId id="366" r:id="rId54"/>
    <p:sldId id="368" r:id="rId55"/>
    <p:sldId id="369" r:id="rId56"/>
    <p:sldId id="381" r:id="rId57"/>
    <p:sldId id="352" r:id="rId58"/>
    <p:sldId id="353" r:id="rId59"/>
    <p:sldId id="354" r:id="rId60"/>
    <p:sldId id="355" r:id="rId61"/>
    <p:sldId id="379" r:id="rId62"/>
    <p:sldId id="356" r:id="rId63"/>
    <p:sldId id="357" r:id="rId64"/>
    <p:sldId id="449" r:id="rId65"/>
    <p:sldId id="450" r:id="rId66"/>
    <p:sldId id="312" r:id="rId67"/>
    <p:sldId id="313" r:id="rId68"/>
    <p:sldId id="314" r:id="rId69"/>
    <p:sldId id="273" r:id="rId70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8000"/>
    <a:srgbClr val="0000FF"/>
    <a:srgbClr val="00CC00"/>
    <a:srgbClr val="009900"/>
    <a:srgbClr val="FF0000"/>
    <a:srgbClr val="0000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71"/>
    <p:restoredTop sz="94660"/>
  </p:normalViewPr>
  <p:slideViewPr>
    <p:cSldViewPr showGuides="1">
      <p:cViewPr varScale="1">
        <p:scale>
          <a:sx n="54" d="100"/>
          <a:sy n="54" d="100"/>
        </p:scale>
        <p:origin x="-92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slide" Target="slides/slide64.xml"/><Relationship Id="rId7" Type="http://schemas.openxmlformats.org/officeDocument/2006/relationships/slide" Target="slides/slide1.xml"/><Relationship Id="rId69" Type="http://schemas.openxmlformats.org/officeDocument/2006/relationships/slide" Target="slides/slide63.xml"/><Relationship Id="rId68" Type="http://schemas.openxmlformats.org/officeDocument/2006/relationships/slide" Target="slides/slide62.xml"/><Relationship Id="rId67" Type="http://schemas.openxmlformats.org/officeDocument/2006/relationships/slide" Target="slides/slide61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0" Type="http://schemas.openxmlformats.org/officeDocument/2006/relationships/slide" Target="slides/slide54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3.xml"/><Relationship Id="rId58" Type="http://schemas.openxmlformats.org/officeDocument/2006/relationships/slide" Target="slides/slide52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3795" name="副标题 337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3796" name="日期占位符 3379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3797" name="页脚占位符 337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3798" name="灯片编号占位符 337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0658" name="组合 70657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70659" name="矩形 70658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70660" name="圆角矩形 70659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b="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0661" name="组合 70660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0662" name="圆角矩形 70661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63" name="流程图: 延期 70662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0664" name="副标题 70663"/>
          <p:cNvSpPr>
            <a:spLocks noGrp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  <a:lvl2pPr marL="457200" lvl="1" indent="0" algn="ctr">
              <a:buClr>
                <a:schemeClr val="tx1"/>
              </a:buClr>
              <a:buSzPct val="75000"/>
              <a:buFontTx/>
              <a:buNone/>
              <a:defRPr>
                <a:solidFill>
                  <a:schemeClr val="tx2"/>
                </a:solidFill>
              </a:defRPr>
            </a:lvl2pPr>
            <a:lvl3pPr marL="914400" lvl="2" indent="0" algn="ctr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3pPr>
            <a:lvl4pPr marL="1371600" lvl="3" indent="0" algn="ctr">
              <a:buClr>
                <a:schemeClr val="tx1"/>
              </a:buClr>
              <a:buSzPct val="80000"/>
              <a:buFontTx/>
              <a:buNone/>
              <a:defRPr>
                <a:solidFill>
                  <a:schemeClr val="tx2"/>
                </a:solidFill>
              </a:defRPr>
            </a:lvl4pPr>
            <a:lvl5pPr marL="1828800" lvl="4" indent="0" algn="ctr">
              <a:buClr>
                <a:schemeClr val="tx1"/>
              </a:buClr>
              <a:buSzPct val="6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70665" name="日期占位符 70664"/>
          <p:cNvSpPr>
            <a:spLocks noGrp="1"/>
          </p:cNvSpPr>
          <p:nvPr>
            <p:ph type="dt" sz="quarter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0666" name="页脚占位符 70665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0667" name="灯片编号占位符 70666"/>
          <p:cNvSpPr>
            <a:spLocks noGrp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2600" b="1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0668" name="标题 70667"/>
          <p:cNvSpPr>
            <a:spLocks noGrp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anchor="ctr"/>
          <a:lstStyle>
            <a:lvl1pPr lvl="0" algn="ctr">
              <a:buClrTx/>
              <a:buSzTx/>
              <a:buFontTx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643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828748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1906" name="标题 251905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51907" name="副标题 251906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251908" name="日期占位符 25190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1909" name="页脚占位符 25190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251910" name="灯片编号占位符 25190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4" Type="http://schemas.openxmlformats.org/officeDocument/2006/relationships/image" Target="../media/image3.jpeg"/><Relationship Id="rId13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3" Type="http://schemas.openxmlformats.org/officeDocument/2006/relationships/theme" Target="../theme/theme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2771" name="文本占位符 32770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772" name="日期占位符 327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773" name="页脚占位符 327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2774" name="灯片编号占位符 327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9634" name="组合 69633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69635" name="组合 69634"/>
            <p:cNvGrpSpPr/>
            <p:nvPr userDrawn="1"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69636" name="矩形 69635"/>
              <p:cNvSpPr/>
              <p:nvPr userDrawn="1"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9637" name="任意多边形 69636"/>
              <p:cNvSpPr/>
              <p:nvPr userDrawn="1"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9638" name="组合 69637"/>
            <p:cNvGrpSpPr/>
            <p:nvPr/>
          </p:nvGrpSpPr>
          <p:grpSpPr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69639" name="圆角矩形 69638"/>
              <p:cNvSpPr/>
              <p:nvPr/>
            </p:nvSpPr>
            <p:spPr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9640" name="流程图: 延期 69639"/>
              <p:cNvSpPr/>
              <p:nvPr/>
            </p:nvSpPr>
            <p:spPr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9641" name="标题 69640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9642" name="文本占位符 69641"/>
          <p:cNvSpPr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9643" name="日期占位符 69642"/>
          <p:cNvSpPr>
            <a:spLocks noGrp="1"/>
          </p:cNvSpPr>
          <p:nvPr>
            <p:ph type="dt" sz="half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9644" name="页脚占位符 69643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69645" name="灯片编号占位符 69644"/>
          <p:cNvSpPr>
            <a:spLocks noGrp="1"/>
          </p:cNvSpPr>
          <p:nvPr>
            <p:ph type="sldNum" sz="quarter" idx="4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2600" b="1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Tx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Tx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4210" name="标题 9420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4211" name="文本占位符 9421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4212" name="日期占位符 9421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4213" name="页脚占位符 9421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4214" name="灯片编号占位符 9421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1010" name="标题 17100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1011" name="文本占位符 17101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71012" name="日期占位符 17101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71013" name="页脚占位符 17101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1014" name="灯片编号占位符 17101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71015" name="图片 171014" descr="8264a8f8c20f42d2b901a0d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9246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0882" name="标题 250881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50883" name="文本占位符 250882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50884" name="日期占位符 25088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0885" name="页脚占位符 25088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50886" name="灯片编号占位符 25088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3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GIF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5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755650" y="1654175"/>
            <a:ext cx="6913563" cy="2566988"/>
          </a:xfrm>
        </p:spPr>
        <p:txBody>
          <a:bodyPr anchor="ctr"/>
          <a:p>
            <a:r>
              <a:rPr lang="zh-CN" altLang="en-US" sz="8800" dirty="0">
                <a:solidFill>
                  <a:srgbClr val="FFFF66"/>
                </a:solidFill>
                <a:ea typeface="隶书" panose="02010509060101010101" pitchFamily="49" charset="-122"/>
              </a:rPr>
              <a:t>   画里阴晴</a:t>
            </a:r>
            <a:br>
              <a:rPr lang="zh-CN" altLang="en-US" sz="8800" dirty="0">
                <a:solidFill>
                  <a:srgbClr val="FFFF66"/>
                </a:solidFill>
                <a:ea typeface="隶书" panose="02010509060101010101" pitchFamily="49" charset="-122"/>
              </a:rPr>
            </a:br>
            <a:r>
              <a:rPr lang="zh-CN" altLang="en-US" dirty="0">
                <a:solidFill>
                  <a:srgbClr val="FFFF66"/>
                </a:solidFill>
              </a:rPr>
              <a:t>                          </a:t>
            </a:r>
            <a:br>
              <a:rPr lang="zh-CN" altLang="en-US" dirty="0">
                <a:solidFill>
                  <a:srgbClr val="FFFF66"/>
                </a:solidFill>
              </a:rPr>
            </a:br>
            <a:r>
              <a:rPr lang="zh-CN" altLang="en-US" dirty="0">
                <a:solidFill>
                  <a:srgbClr val="FFFF66"/>
                </a:solidFill>
              </a:rPr>
              <a:t>                              </a:t>
            </a:r>
            <a:r>
              <a:rPr lang="zh-CN" altLang="en-US" dirty="0">
                <a:solidFill>
                  <a:srgbClr val="FFFF66"/>
                </a:solidFill>
                <a:ea typeface="楷体_GB2312" pitchFamily="49" charset="-122"/>
              </a:rPr>
              <a:t>吴冠中</a:t>
            </a:r>
            <a:endParaRPr lang="zh-CN" altLang="en-US" dirty="0">
              <a:solidFill>
                <a:srgbClr val="FFFF66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2034" name="标题 172033"/>
          <p:cNvSpPr>
            <a:spLocks noGrp="1"/>
          </p:cNvSpPr>
          <p:nvPr>
            <p:ph type="title"/>
          </p:nvPr>
        </p:nvSpPr>
        <p:spPr>
          <a:xfrm>
            <a:off x="304800" y="838200"/>
            <a:ext cx="8229600" cy="1143000"/>
          </a:xfrm>
        </p:spPr>
        <p:txBody>
          <a:bodyPr anchor="ctr"/>
          <a:p>
            <a:pPr algn="l"/>
            <a:r>
              <a:rPr lang="zh-CN" altLang="en-US" sz="3600" dirty="0"/>
              <a:t>一、细读第一自然段</a:t>
            </a:r>
            <a:br>
              <a:rPr lang="zh-CN" altLang="en-US" sz="3600" dirty="0"/>
            </a:br>
            <a:br>
              <a:rPr lang="zh-CN" altLang="en-US" sz="3600" dirty="0"/>
            </a:br>
            <a:r>
              <a:rPr lang="en-US" altLang="zh-CN" sz="3600"/>
              <a:t>1</a:t>
            </a:r>
            <a:r>
              <a:rPr lang="zh-CN" altLang="en-US" sz="3600" dirty="0"/>
              <a:t>、第一段写了什么？</a:t>
            </a:r>
            <a:endParaRPr lang="zh-CN" altLang="en-US" sz="3600" dirty="0"/>
          </a:p>
        </p:txBody>
      </p:sp>
      <p:sp>
        <p:nvSpPr>
          <p:cNvPr id="172035" name="文本占位符 17203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dirty="0"/>
              <a:t> 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       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dirty="0"/>
              <a:t>         由窗外雨景引出了潘天寿先生的题画诗“默看细雨湿桃花”。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charRg st="2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035">
                                            <p:txEl>
                                              <p:charRg st="2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2035">
                                            <p:txEl>
                                              <p:charRg st="2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charRg st="1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2035">
                                            <p:txEl>
                                              <p:charRg st="1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2035">
                                            <p:txEl>
                                              <p:charRg st="1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058" name="标题 1730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en-US" altLang="zh-CN" sz="3600"/>
              <a:t>2</a:t>
            </a:r>
            <a:r>
              <a:rPr lang="zh-CN" altLang="en-US" sz="3600" dirty="0"/>
              <a:t>、窗外是怎样的景色？作者为什么要引用这句题画诗呢？</a:t>
            </a:r>
            <a:endParaRPr lang="zh-CN" altLang="en-US" sz="3600" dirty="0"/>
          </a:p>
        </p:txBody>
      </p:sp>
      <p:sp>
        <p:nvSpPr>
          <p:cNvPr id="173059" name="文本占位符 173058"/>
          <p:cNvSpPr>
            <a:spLocks noGrp="1"/>
          </p:cNvSpPr>
          <p:nvPr>
            <p:ph type="body" idx="1"/>
          </p:nvPr>
        </p:nvSpPr>
        <p:spPr>
          <a:xfrm>
            <a:off x="323850" y="2060575"/>
            <a:ext cx="7427913" cy="4525963"/>
          </a:xfrm>
        </p:spPr>
        <p:txBody>
          <a:bodyPr/>
          <a:p>
            <a:r>
              <a:rPr lang="zh-CN" altLang="en-US" dirty="0"/>
              <a:t>桃红柳绿，春雨霏霏。</a:t>
            </a:r>
            <a:endParaRPr lang="zh-CN" altLang="en-US" dirty="0"/>
          </a:p>
          <a:p>
            <a:r>
              <a:rPr lang="zh-CN" altLang="en-US" dirty="0"/>
              <a:t>作者把这幅美景比作“浓酣的水彩画”，水彩画给我们透明、湿润的感觉，而“浓酣”不仅告诉我们色彩的浓重，更让我们感受到这雨中春景带给人酣畅淋漓的快感。潘天寿先生的这句题画诗确实与这雨中春景珠联璧合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305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305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charRg st="1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3059">
                                            <p:txEl>
                                              <p:charRg st="1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3059">
                                            <p:txEl>
                                              <p:charRg st="1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2" name="标题 174081"/>
          <p:cNvSpPr>
            <a:spLocks noGrp="1"/>
          </p:cNvSpPr>
          <p:nvPr>
            <p:ph type="title"/>
          </p:nvPr>
        </p:nvSpPr>
        <p:spPr>
          <a:xfrm>
            <a:off x="179388" y="44450"/>
            <a:ext cx="8229600" cy="1143000"/>
          </a:xfrm>
        </p:spPr>
        <p:txBody>
          <a:bodyPr anchor="ctr"/>
          <a:p>
            <a:pPr algn="l"/>
            <a:r>
              <a:rPr lang="en-US" altLang="zh-CN" sz="3600"/>
              <a:t>3</a:t>
            </a:r>
            <a:r>
              <a:rPr lang="zh-CN" altLang="en-US" sz="3600" dirty="0"/>
              <a:t>、这句诗中最富韵味的是那一个词？</a:t>
            </a:r>
            <a:endParaRPr lang="zh-CN" altLang="en-US" sz="3600" dirty="0"/>
          </a:p>
        </p:txBody>
      </p:sp>
      <p:sp>
        <p:nvSpPr>
          <p:cNvPr id="174083" name="文本占位符 174082"/>
          <p:cNvSpPr>
            <a:spLocks noGrp="1"/>
          </p:cNvSpPr>
          <p:nvPr>
            <p:ph type="body" idx="1"/>
          </p:nvPr>
        </p:nvSpPr>
        <p:spPr>
          <a:xfrm>
            <a:off x="0" y="1844675"/>
            <a:ext cx="5267325" cy="2841625"/>
          </a:xfrm>
        </p:spPr>
        <p:txBody>
          <a:bodyPr/>
          <a:p>
            <a:r>
              <a:rPr lang="zh-CN" altLang="en-US" dirty="0"/>
              <a:t>“湿”。作者不仅需要这一词所带来的意境，更需要由这一词来引出“画家的审美触觉”这一话题。可见这一句引用全文的起笔。</a:t>
            </a:r>
            <a:endParaRPr lang="zh-CN" altLang="en-US" dirty="0"/>
          </a:p>
        </p:txBody>
      </p:sp>
      <p:sp>
        <p:nvSpPr>
          <p:cNvPr id="174084" name="文本框 174083"/>
          <p:cNvSpPr txBox="1"/>
          <p:nvPr/>
        </p:nvSpPr>
        <p:spPr>
          <a:xfrm>
            <a:off x="2339975" y="4852988"/>
            <a:ext cx="43211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湿</a:t>
            </a:r>
            <a:r>
              <a:rPr lang="en-US" altLang="zh-CN" sz="4400" b="0">
                <a:solidFill>
                  <a:srgbClr val="800080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44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承上启下</a:t>
            </a:r>
            <a:endParaRPr lang="zh-CN" altLang="en-US" sz="4400" b="0" dirty="0">
              <a:solidFill>
                <a:srgbClr val="80008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085" name="文本框 174084"/>
          <p:cNvSpPr txBox="1"/>
          <p:nvPr/>
        </p:nvSpPr>
        <p:spPr>
          <a:xfrm>
            <a:off x="611188" y="6149975"/>
            <a:ext cx="73453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雨景</a:t>
            </a:r>
            <a:r>
              <a:rPr lang="en-US" altLang="zh-CN" sz="2800" b="0">
                <a:solidFill>
                  <a:srgbClr val="800080"/>
                </a:solidFill>
                <a:latin typeface="Arial" panose="020B0604020202020204" pitchFamily="34" charset="0"/>
                <a:ea typeface="楷体_GB2312" pitchFamily="49" charset="-122"/>
              </a:rPr>
              <a:t>———</a:t>
            </a:r>
            <a:r>
              <a:rPr lang="zh-CN" altLang="en-US" sz="28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湿</a:t>
            </a:r>
            <a:r>
              <a:rPr lang="en-US" altLang="zh-CN" sz="2800" b="0">
                <a:solidFill>
                  <a:srgbClr val="800080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8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阴雨天的意境</a:t>
            </a:r>
            <a:r>
              <a:rPr lang="en-US" altLang="zh-CN" sz="2800" b="0">
                <a:solidFill>
                  <a:srgbClr val="800080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800" b="0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绘画艺术</a:t>
            </a:r>
            <a:endParaRPr lang="zh-CN" altLang="en-US" sz="2800" b="0" dirty="0">
              <a:solidFill>
                <a:srgbClr val="80008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83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083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/>
      <p:bldP spid="174084" grpId="0"/>
      <p:bldP spid="1740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6" name="标题 1751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dirty="0"/>
              <a:t>二、朗读课文第二段</a:t>
            </a:r>
            <a:endParaRPr lang="zh-CN" altLang="en-US" dirty="0"/>
          </a:p>
        </p:txBody>
      </p:sp>
      <p:sp>
        <p:nvSpPr>
          <p:cNvPr id="175107" name="文本占位符 175106"/>
          <p:cNvSpPr>
            <a:spLocks noGrp="1"/>
          </p:cNvSpPr>
          <p:nvPr>
            <p:ph type="body" idx="1"/>
          </p:nvPr>
        </p:nvSpPr>
        <p:spPr>
          <a:xfrm>
            <a:off x="395288" y="2332038"/>
            <a:ext cx="7643812" cy="4525962"/>
          </a:xfrm>
        </p:spPr>
        <p:txBody>
          <a:bodyPr/>
          <a:p>
            <a:pPr>
              <a:buNone/>
            </a:pPr>
            <a:r>
              <a:rPr lang="en-US" altLang="zh-CN"/>
              <a:t>1</a:t>
            </a:r>
            <a:r>
              <a:rPr lang="zh-CN" altLang="en-US" dirty="0"/>
              <a:t>、“衣服湿了，颜色变深，湿衣服穿在身上不舒服，但湿了的大自然景色却格外地有韵味。”用了什么修辞手法，有什么作用？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反衬的手法，突出了雨后大自然的美丽怡人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107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107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107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107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6130" name="标题 176129"/>
          <p:cNvSpPr>
            <a:spLocks noGrp="1"/>
          </p:cNvSpPr>
          <p:nvPr>
            <p:ph type="title"/>
          </p:nvPr>
        </p:nvSpPr>
        <p:spPr>
          <a:xfrm>
            <a:off x="250825" y="1125538"/>
            <a:ext cx="5410200" cy="1143000"/>
          </a:xfrm>
        </p:spPr>
        <p:txBody>
          <a:bodyPr anchor="ctr"/>
          <a:p>
            <a:pPr algn="l"/>
            <a:r>
              <a:rPr lang="en-US" altLang="zh-CN" sz="3600"/>
              <a:t>2</a:t>
            </a:r>
            <a:r>
              <a:rPr lang="zh-CN" altLang="en-US" sz="3600" dirty="0"/>
              <a:t>、为什么湿了的大自然景色格外有韵味？</a:t>
            </a:r>
            <a:endParaRPr lang="zh-CN" altLang="en-US" sz="3600" dirty="0"/>
          </a:p>
        </p:txBody>
      </p:sp>
      <p:sp>
        <p:nvSpPr>
          <p:cNvPr id="176131" name="文本占位符 176130"/>
          <p:cNvSpPr>
            <a:spLocks noGrp="1"/>
          </p:cNvSpPr>
          <p:nvPr>
            <p:ph type="body" idx="1"/>
          </p:nvPr>
        </p:nvSpPr>
        <p:spPr>
          <a:xfrm>
            <a:off x="395288" y="2852738"/>
            <a:ext cx="6851650" cy="3600450"/>
          </a:xfrm>
        </p:spPr>
        <p:txBody>
          <a:bodyPr/>
          <a:p>
            <a:r>
              <a:rPr lang="zh-CN" altLang="en-US" dirty="0"/>
              <a:t>因为“湿了”  “渲染了山林、村落，改变了大自然的色调”，使本来不协调的颜色也协调了起来，使大自然增加了另外一种美感，当然更有韵味。正如苏轼诗中所咏：“水光潋滟晴方好，山色空蒙雨亦奇。”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6131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6131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22" name="文本占位符 235521"/>
          <p:cNvSpPr>
            <a:spLocks noGrp="1"/>
          </p:cNvSpPr>
          <p:nvPr>
            <p:ph type="body" idx="1"/>
          </p:nvPr>
        </p:nvSpPr>
        <p:spPr>
          <a:xfrm>
            <a:off x="179388" y="117475"/>
            <a:ext cx="8540750" cy="1008063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chemeClr val="tx2"/>
                </a:solidFill>
              </a:rPr>
              <a:t>古典诗歌中有很多作品把雨景作为一种审美对象，从中传达一种意境。 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235523" name="文本框 235522"/>
          <p:cNvSpPr txBox="1"/>
          <p:nvPr/>
        </p:nvSpPr>
        <p:spPr>
          <a:xfrm>
            <a:off x="250825" y="1700213"/>
            <a:ext cx="3887788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渔歌子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algn="ctr"/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                     张志和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(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唐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)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西塞山前白鹭飞，桃花流水鳜鱼肥。青箬笠，绿蓑衣，</a:t>
            </a:r>
            <a:r>
              <a:rPr lang="zh-CN" altLang="en-US" sz="2400" b="0" dirty="0">
                <a:solidFill>
                  <a:srgbClr val="008000"/>
                </a:solidFill>
                <a:latin typeface="Tahoma" panose="020B0604030504040204" pitchFamily="34" charset="0"/>
              </a:rPr>
              <a:t>斜风细雨不须归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。 </a:t>
            </a:r>
            <a:endParaRPr lang="zh-CN" altLang="en-US" sz="2400" b="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235524" name="文本框 235523"/>
          <p:cNvSpPr txBox="1"/>
          <p:nvPr/>
        </p:nvSpPr>
        <p:spPr>
          <a:xfrm>
            <a:off x="4500563" y="2205038"/>
            <a:ext cx="403225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饮湖上初晴后雨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 algn="ctr"/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        苏轼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(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北宋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)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水光潋滟晴方好，</a:t>
            </a:r>
            <a:r>
              <a:rPr lang="zh-CN" altLang="en-US" sz="2400" b="0" dirty="0">
                <a:solidFill>
                  <a:srgbClr val="008000"/>
                </a:solidFill>
                <a:latin typeface="Tahoma" panose="020B0604030504040204" pitchFamily="34" charset="0"/>
              </a:rPr>
              <a:t>山色空濛雨亦奇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。 欲把西湖比西子，淡妆浓抹总相宜。</a:t>
            </a:r>
            <a:endParaRPr lang="zh-CN" altLang="en-US" sz="2400" b="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235525" name="文本框 235524"/>
          <p:cNvSpPr txBox="1"/>
          <p:nvPr/>
        </p:nvSpPr>
        <p:spPr>
          <a:xfrm>
            <a:off x="179388" y="4076700"/>
            <a:ext cx="4032250" cy="210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              约客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                      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赵师秀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(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南宋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)</a:t>
            </a:r>
            <a:b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</a:b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  </a:t>
            </a:r>
            <a:r>
              <a:rPr lang="zh-CN" altLang="en-US" sz="2400" b="0" dirty="0">
                <a:solidFill>
                  <a:srgbClr val="008000"/>
                </a:solidFill>
                <a:latin typeface="Tahoma" panose="020B0604030504040204" pitchFamily="34" charset="0"/>
              </a:rPr>
              <a:t>黄梅时节家家雨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，青草池塘处处蛙。 有约不来过夜半，闲敲棋子落灯花。</a:t>
            </a:r>
            <a:endParaRPr lang="zh-CN" altLang="en-US" sz="2400" b="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235526" name="文本框 235525"/>
          <p:cNvSpPr txBox="1"/>
          <p:nvPr/>
        </p:nvSpPr>
        <p:spPr>
          <a:xfrm>
            <a:off x="4716463" y="4575175"/>
            <a:ext cx="403225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绝句</a:t>
            </a:r>
            <a:endParaRPr lang="zh-CN" altLang="en-US" sz="2400" b="0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        僧</a:t>
            </a:r>
            <a:r>
              <a:rPr lang="en-US" altLang="zh-CN" sz="2400" b="0">
                <a:solidFill>
                  <a:srgbClr val="0000FF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志南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(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南宋</a:t>
            </a:r>
            <a:r>
              <a:rPr lang="en-US" altLang="zh-CN" sz="2400" b="0">
                <a:solidFill>
                  <a:srgbClr val="0000FF"/>
                </a:solidFill>
                <a:latin typeface="Tahoma" panose="020B0604030504040204" pitchFamily="34" charset="0"/>
              </a:rPr>
              <a:t>)</a:t>
            </a:r>
            <a:endParaRPr lang="en-US" altLang="zh-CN" sz="2400" b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古木阴中系短篷，杖藜扶我过桥东。</a:t>
            </a:r>
            <a:r>
              <a:rPr lang="zh-CN" altLang="en-US" sz="2400" b="0" dirty="0">
                <a:solidFill>
                  <a:srgbClr val="008000"/>
                </a:solidFill>
                <a:latin typeface="Tahoma" panose="020B0604030504040204" pitchFamily="34" charset="0"/>
              </a:rPr>
              <a:t>沾衣欲湿杏花雨</a:t>
            </a:r>
            <a:r>
              <a:rPr lang="zh-CN" altLang="en-US" sz="2400" b="0" dirty="0">
                <a:solidFill>
                  <a:srgbClr val="0000FF"/>
                </a:solidFill>
                <a:latin typeface="Tahoma" panose="020B0604030504040204" pitchFamily="34" charset="0"/>
              </a:rPr>
              <a:t>，吹面不寒杨柳风。</a:t>
            </a:r>
            <a:endParaRPr lang="zh-CN" altLang="en-US" sz="2400" b="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54" name="标题 1771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77155" name="文本占位符 177154"/>
          <p:cNvSpPr>
            <a:spLocks noGrp="1"/>
          </p:cNvSpPr>
          <p:nvPr>
            <p:ph type="body" idx="1"/>
          </p:nvPr>
        </p:nvSpPr>
        <p:spPr>
          <a:xfrm>
            <a:off x="67945" y="417830"/>
            <a:ext cx="8827770" cy="4652645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可见，在对雨意的独特感悟上作者并不缺少知音。确实，那风情雨意曾被多少文人骚客化入文意，化为诗意。“沾衣欲湿杏花雨，吹面不寒杨柳风”，“丝丝杨柳丝丝雨”，“落花人独立，微雨燕双飞”，</a:t>
            </a:r>
            <a:r>
              <a:rPr lang="en-US" altLang="zh-CN" sz="4000" b="1">
                <a:latin typeface="Arial" panose="020B0604020202020204" pitchFamily="34" charset="0"/>
              </a:rPr>
              <a:t>…</a:t>
            </a:r>
            <a:r>
              <a:rPr lang="en-US" altLang="zh-CN" sz="4000" b="1"/>
              <a:t>..</a:t>
            </a:r>
            <a:r>
              <a:rPr lang="zh-CN" altLang="en-US" sz="4000" b="1" dirty="0"/>
              <a:t>历来的中国的画家更是爱画“斜风细雨不须归”的诗境。中国的诗者、画家都从雨中找到了别具风格的意境。这微风细雨已不再是自然现象，而有着浓浓的文化意蕴，有着万般风情。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0706" name="标题 200705"/>
          <p:cNvSpPr>
            <a:spLocks noGrp="1"/>
          </p:cNvSpPr>
          <p:nvPr>
            <p:ph type="title"/>
          </p:nvPr>
        </p:nvSpPr>
        <p:spPr>
          <a:xfrm>
            <a:off x="250825" y="1844675"/>
            <a:ext cx="2881313" cy="1143000"/>
          </a:xfrm>
        </p:spPr>
        <p:txBody>
          <a:bodyPr anchor="ctr"/>
          <a:p>
            <a:pPr algn="l"/>
            <a:r>
              <a:rPr lang="zh-CN" altLang="en-US" sz="2800" dirty="0">
                <a:ea typeface="隶书" panose="02010509060101010101" pitchFamily="49" charset="-122"/>
              </a:rPr>
              <a:t>张志和</a:t>
            </a:r>
            <a:br>
              <a:rPr lang="zh-CN" altLang="en-US" sz="2800" dirty="0">
                <a:ea typeface="隶书" panose="02010509060101010101" pitchFamily="49" charset="-122"/>
              </a:rPr>
            </a:br>
            <a:r>
              <a:rPr lang="en-US" altLang="zh-CN" sz="2800">
                <a:ea typeface="隶书" panose="02010509060101010101" pitchFamily="49" charset="-122"/>
              </a:rPr>
              <a:t>《</a:t>
            </a:r>
            <a:r>
              <a:rPr lang="zh-CN" altLang="en-US" sz="2800" dirty="0">
                <a:ea typeface="隶书" panose="02010509060101010101" pitchFamily="49" charset="-122"/>
              </a:rPr>
              <a:t>渔歌子</a:t>
            </a:r>
            <a:r>
              <a:rPr lang="en-US" altLang="zh-CN" sz="2800">
                <a:ea typeface="隶书" panose="02010509060101010101" pitchFamily="49" charset="-122"/>
              </a:rPr>
              <a:t>》</a:t>
            </a:r>
            <a:endParaRPr lang="en-US" altLang="zh-CN" sz="2800">
              <a:ea typeface="隶书" panose="02010509060101010101" pitchFamily="49" charset="-122"/>
            </a:endParaRPr>
          </a:p>
        </p:txBody>
      </p:sp>
      <p:pic>
        <p:nvPicPr>
          <p:cNvPr id="200707" name="图片 200706" descr="lanmu_3817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1987550"/>
            <a:ext cx="6408737" cy="460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0708" name="矩形 200707"/>
          <p:cNvSpPr/>
          <p:nvPr/>
        </p:nvSpPr>
        <p:spPr>
          <a:xfrm>
            <a:off x="250825" y="3133725"/>
            <a:ext cx="2774950" cy="1917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西塞山前白鹭飞，</a:t>
            </a:r>
            <a:endParaRPr lang="zh-CN" altLang="en-US" sz="2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桃花流水鳜鱼肥 。</a:t>
            </a:r>
            <a:endParaRPr lang="zh-CN" altLang="en-US" sz="2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青箬笠，绿蓑衣，</a:t>
            </a:r>
            <a:endParaRPr lang="zh-CN" altLang="en-US" sz="2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斜风细雨不须归。</a:t>
            </a:r>
            <a:b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sz="240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0709" name="矩形 200708"/>
          <p:cNvSpPr>
            <a:spLocks noRot="1"/>
          </p:cNvSpPr>
          <p:nvPr/>
        </p:nvSpPr>
        <p:spPr>
          <a:xfrm>
            <a:off x="250825" y="333375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b="1" dirty="0"/>
              <a:t>欣赏几幅中国的水墨画，体会水墨画的特点。 </a:t>
            </a:r>
            <a:endParaRPr lang="zh-CN" altLang="en-US" sz="2800" b="1"/>
          </a:p>
        </p:txBody>
      </p:sp>
      <p:sp>
        <p:nvSpPr>
          <p:cNvPr id="200710" name="矩形 200709"/>
          <p:cNvSpPr/>
          <p:nvPr/>
        </p:nvSpPr>
        <p:spPr>
          <a:xfrm>
            <a:off x="2700338" y="1268413"/>
            <a:ext cx="1371600" cy="61753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水墨画</a:t>
            </a:r>
            <a:endParaRPr lang="zh-CN" altLang="en-US" sz="36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1730" name="标题 201729"/>
          <p:cNvSpPr>
            <a:spLocks noGrp="1"/>
          </p:cNvSpPr>
          <p:nvPr>
            <p:ph type="title"/>
          </p:nvPr>
        </p:nvSpPr>
        <p:spPr>
          <a:xfrm>
            <a:off x="-612775" y="1628775"/>
            <a:ext cx="4284663" cy="1143000"/>
          </a:xfrm>
        </p:spPr>
        <p:txBody>
          <a:bodyPr anchor="ctr"/>
          <a:p>
            <a:r>
              <a:rPr lang="zh-CN" altLang="en-US" sz="2800" dirty="0">
                <a:ea typeface="隶书" panose="02010509060101010101" pitchFamily="49" charset="-122"/>
              </a:rPr>
              <a:t>苏轼</a:t>
            </a:r>
            <a:br>
              <a:rPr lang="zh-CN" altLang="en-US" sz="2800" dirty="0">
                <a:ea typeface="隶书" panose="02010509060101010101" pitchFamily="49" charset="-122"/>
              </a:rPr>
            </a:br>
            <a:r>
              <a:rPr lang="en-US" altLang="zh-CN" sz="2800">
                <a:ea typeface="隶书" panose="02010509060101010101" pitchFamily="49" charset="-122"/>
              </a:rPr>
              <a:t>《</a:t>
            </a:r>
            <a:r>
              <a:rPr lang="zh-CN" altLang="en-US" sz="2800" dirty="0">
                <a:ea typeface="隶书" panose="02010509060101010101" pitchFamily="49" charset="-122"/>
              </a:rPr>
              <a:t>饮湖上初晴后雨</a:t>
            </a:r>
            <a:r>
              <a:rPr lang="en-US" altLang="zh-CN" sz="2800">
                <a:ea typeface="隶书" panose="02010509060101010101" pitchFamily="49" charset="-122"/>
              </a:rPr>
              <a:t>》</a:t>
            </a:r>
            <a:endParaRPr lang="en-US" altLang="zh-CN" sz="2800">
              <a:ea typeface="隶书" panose="02010509060101010101" pitchFamily="49" charset="-122"/>
            </a:endParaRPr>
          </a:p>
        </p:txBody>
      </p:sp>
      <p:sp>
        <p:nvSpPr>
          <p:cNvPr id="201731" name="矩形 201730"/>
          <p:cNvSpPr/>
          <p:nvPr/>
        </p:nvSpPr>
        <p:spPr>
          <a:xfrm>
            <a:off x="250825" y="3284538"/>
            <a:ext cx="2787650" cy="15525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水光潋滟晴方好，</a:t>
            </a:r>
            <a:b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山色空蒙雨亦奇。</a:t>
            </a:r>
            <a:b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欲把西湖比西子，</a:t>
            </a:r>
            <a:b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淡妆浓抹总相宜。</a:t>
            </a:r>
            <a:r>
              <a:rPr lang="zh-CN" altLang="en-US" sz="2400" b="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2400" b="0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01732" name="图片 201731" descr="饮湖上初晴后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675" y="698500"/>
            <a:ext cx="5918200" cy="584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4" name="标题 202753"/>
          <p:cNvSpPr>
            <a:spLocks noGrp="1"/>
          </p:cNvSpPr>
          <p:nvPr>
            <p:ph type="title"/>
          </p:nvPr>
        </p:nvSpPr>
        <p:spPr>
          <a:xfrm>
            <a:off x="323850" y="0"/>
            <a:ext cx="8540750" cy="1143000"/>
          </a:xfrm>
        </p:spPr>
        <p:txBody>
          <a:bodyPr anchor="ctr"/>
          <a:p>
            <a:r>
              <a:rPr lang="zh-CN" altLang="en-US" dirty="0">
                <a:ea typeface="隶书" panose="02010509060101010101" pitchFamily="49" charset="-122"/>
              </a:rPr>
              <a:t>风雨归舟图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pic>
        <p:nvPicPr>
          <p:cNvPr id="202755" name="图片 202754" descr="风雨归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1125538"/>
            <a:ext cx="6784975" cy="558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9685" name="图片 199684" descr="梵高油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5" y="2060575"/>
            <a:ext cx="4537075" cy="437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9682" name="标题 199681"/>
          <p:cNvSpPr>
            <a:spLocks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/>
            <a:r>
              <a:rPr lang="zh-CN" altLang="en-US" sz="4000" dirty="0"/>
              <a:t> 画风有何不同？</a:t>
            </a:r>
            <a:endParaRPr lang="zh-CN" altLang="en-US" sz="4000" dirty="0"/>
          </a:p>
        </p:txBody>
      </p:sp>
      <p:sp>
        <p:nvSpPr>
          <p:cNvPr id="199683" name="文本框 199682"/>
          <p:cNvSpPr txBox="1"/>
          <p:nvPr/>
        </p:nvSpPr>
        <p:spPr>
          <a:xfrm>
            <a:off x="5364163" y="1700213"/>
            <a:ext cx="2622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0" dirty="0">
                <a:latin typeface="Tahoma" panose="020B0604030504040204" pitchFamily="34" charset="0"/>
              </a:rPr>
              <a:t>西洋的水彩画</a:t>
            </a:r>
            <a:endParaRPr lang="zh-CN" altLang="en-US" b="0" dirty="0">
              <a:latin typeface="Tahoma" panose="020B0604030504040204" pitchFamily="34" charset="0"/>
            </a:endParaRPr>
          </a:p>
        </p:txBody>
      </p:sp>
      <p:sp>
        <p:nvSpPr>
          <p:cNvPr id="199684" name="矩形 199683"/>
          <p:cNvSpPr>
            <a:spLocks noRot="1"/>
          </p:cNvSpPr>
          <p:nvPr/>
        </p:nvSpPr>
        <p:spPr>
          <a:xfrm>
            <a:off x="611188" y="1773238"/>
            <a:ext cx="3471862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3200" b="0" dirty="0">
                <a:latin typeface="Arial" panose="020B0604020202020204" pitchFamily="34" charset="0"/>
              </a:rPr>
              <a:t>中国的水墨画</a:t>
            </a:r>
            <a:endParaRPr lang="zh-CN" altLang="en-US" sz="3200" b="0" dirty="0">
              <a:latin typeface="Arial" panose="020B0604020202020204" pitchFamily="34" charset="0"/>
            </a:endParaRPr>
          </a:p>
          <a:p>
            <a:endParaRPr lang="zh-CN" altLang="en-US" b="0" dirty="0">
              <a:latin typeface="Tahoma" panose="020B0604030504040204" pitchFamily="34" charset="0"/>
            </a:endParaRPr>
          </a:p>
        </p:txBody>
      </p:sp>
      <p:pic>
        <p:nvPicPr>
          <p:cNvPr id="199686" name="图片 199685" descr="081bcfdb484b9e97b7fd48c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62263"/>
            <a:ext cx="4716463" cy="3538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3778" name="标题 20377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>
                <a:ea typeface="隶书" panose="02010509060101010101" pitchFamily="49" charset="-122"/>
              </a:rPr>
              <a:t>课文分析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sp>
        <p:nvSpPr>
          <p:cNvPr id="203779" name="文本占位符 203778"/>
          <p:cNvSpPr>
            <a:spLocks noGrp="1"/>
          </p:cNvSpPr>
          <p:nvPr>
            <p:ph type="body" idx="1"/>
          </p:nvPr>
        </p:nvSpPr>
        <p:spPr>
          <a:xfrm>
            <a:off x="323850" y="2276475"/>
            <a:ext cx="8229600" cy="931863"/>
          </a:xfrm>
        </p:spPr>
        <p:txBody>
          <a:bodyPr/>
          <a:p>
            <a:r>
              <a:rPr lang="zh-CN" altLang="en-US" sz="2800" b="1" dirty="0"/>
              <a:t>用课文中的一个字来形容中国水墨画的这种风格。</a:t>
            </a:r>
            <a:endParaRPr lang="zh-CN" altLang="en-US" sz="2800" b="1" dirty="0"/>
          </a:p>
        </p:txBody>
      </p:sp>
      <p:sp>
        <p:nvSpPr>
          <p:cNvPr id="203780" name="矩形 203779"/>
          <p:cNvSpPr>
            <a:spLocks noRot="1"/>
          </p:cNvSpPr>
          <p:nvPr/>
        </p:nvSpPr>
        <p:spPr>
          <a:xfrm>
            <a:off x="323850" y="2852738"/>
            <a:ext cx="7416800" cy="34559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dirty="0">
                <a:solidFill>
                  <a:srgbClr val="000000"/>
                </a:solidFill>
              </a:rPr>
              <a:t>明确：“湿”或“阴”。</a:t>
            </a:r>
            <a:endParaRPr lang="zh-CN" altLang="en-US" sz="4800" dirty="0">
              <a:solidFill>
                <a:srgbClr val="000000"/>
              </a:solidFill>
            </a:endParaRPr>
          </a:p>
          <a:p>
            <a:pPr lvl="0"/>
            <a:r>
              <a:rPr lang="zh-CN" altLang="en-US" sz="4800" dirty="0">
                <a:solidFill>
                  <a:srgbClr val="000000"/>
                </a:solidFill>
              </a:rPr>
              <a:t>以“黑白”为主的色彩，在朦胧中突显某些事物形象，讲究韵味；</a:t>
            </a:r>
            <a:endParaRPr lang="zh-CN" altLang="en-US" sz="4800" dirty="0">
              <a:solidFill>
                <a:srgbClr val="000000"/>
              </a:solidFill>
            </a:endParaRPr>
          </a:p>
          <a:p>
            <a:pPr lvl="0"/>
            <a:endParaRPr lang="zh-CN" altLang="en-US" sz="4800" dirty="0">
              <a:solidFill>
                <a:srgbClr val="000000"/>
              </a:solidFill>
            </a:endParaRPr>
          </a:p>
          <a:p>
            <a:pPr lvl="0">
              <a:buNone/>
            </a:pPr>
            <a:endParaRPr lang="zh-CN" altLang="en-US" sz="4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378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>
                                            <p:txEl>
                                              <p:charRg st="1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3780">
                                            <p:txEl>
                                              <p:charRg st="12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8178" name="标题 17817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dirty="0"/>
              <a:t>三、阅读第三段</a:t>
            </a:r>
            <a:endParaRPr lang="zh-CN" altLang="en-US" dirty="0"/>
          </a:p>
        </p:txBody>
      </p:sp>
      <p:sp>
        <p:nvSpPr>
          <p:cNvPr id="178179" name="文本占位符 178178"/>
          <p:cNvSpPr>
            <a:spLocks noGrp="1"/>
          </p:cNvSpPr>
          <p:nvPr>
            <p:ph type="body" idx="1"/>
          </p:nvPr>
        </p:nvSpPr>
        <p:spPr>
          <a:xfrm>
            <a:off x="198120" y="1164590"/>
            <a:ext cx="8748395" cy="3472180"/>
          </a:xfrm>
        </p:spPr>
        <p:txBody>
          <a:bodyPr/>
          <a:p>
            <a:pPr>
              <a:buNone/>
            </a:pPr>
            <a:r>
              <a:rPr lang="en-US" altLang="zh-CN" sz="5400"/>
              <a:t>1</a:t>
            </a:r>
            <a:r>
              <a:rPr lang="zh-CN" altLang="en-US" sz="5400" dirty="0"/>
              <a:t>、作者说，“他特别喜欢画阴天和微雨天的景色”，即使是吸引的水彩画“从意境和情趣方面看，模仿西洋的手法少，受益于中国画的成分多。”为什么？</a:t>
            </a:r>
            <a:endParaRPr lang="zh-CN" altLang="en-US" sz="5400" dirty="0"/>
          </a:p>
          <a:p>
            <a:endParaRPr lang="zh-CN" altLang="en-US" sz="5400" dirty="0"/>
          </a:p>
          <a:p>
            <a:pPr>
              <a:buNone/>
            </a:pPr>
            <a:endParaRPr lang="zh-CN" altLang="en-US" sz="5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9202" name="标题 17920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endParaRPr lang="zh-CN" altLang="en-US" dirty="0"/>
          </a:p>
        </p:txBody>
      </p:sp>
      <p:sp>
        <p:nvSpPr>
          <p:cNvPr id="179203" name="文本占位符 179202"/>
          <p:cNvSpPr>
            <a:spLocks noGrp="1"/>
          </p:cNvSpPr>
          <p:nvPr>
            <p:ph type="body" idx="1"/>
          </p:nvPr>
        </p:nvSpPr>
        <p:spPr>
          <a:xfrm>
            <a:off x="111760" y="560705"/>
            <a:ext cx="8702040" cy="4526280"/>
          </a:xfrm>
        </p:spPr>
        <p:txBody>
          <a:bodyPr/>
          <a:p>
            <a:r>
              <a:rPr lang="en-US" altLang="zh-CN" sz="4000" b="1" dirty="0"/>
              <a:t>       </a:t>
            </a:r>
            <a:r>
              <a:rPr lang="zh-CN" altLang="en-US" sz="4000" b="1" dirty="0"/>
              <a:t>这是因为中国画和西洋画对阳光、阴雨的感受和表现截然不同。西洋画崇尚阳光，追求强烈的色彩感，即使画风雨，也只是理性地写实地表现其形态，仅仅把它当作大自然的一种形态。而中国画画中的风雨确实一种意境，一种情致。“喜欢画阴雨和微雨天的景色”的吴冠中的绘画风格当然“受益于中国画的成分多了”。</a:t>
            </a:r>
            <a:endParaRPr lang="zh-CN" altLang="en-US" sz="4000" b="1" dirty="0"/>
          </a:p>
          <a:p>
            <a:endParaRPr lang="zh-CN" altLang="en-US" sz="40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0098" name="文本占位符 260097"/>
          <p:cNvSpPr>
            <a:spLocks noGrp="1"/>
          </p:cNvSpPr>
          <p:nvPr>
            <p:ph type="body" idx="1"/>
          </p:nvPr>
        </p:nvSpPr>
        <p:spPr>
          <a:xfrm>
            <a:off x="-45720" y="0"/>
            <a:ext cx="9236710" cy="1295400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</a:pPr>
            <a:r>
              <a:rPr lang="zh-CN" altLang="en-US" sz="3600" b="1" dirty="0">
                <a:ea typeface="楷体_GB2312" pitchFamily="49" charset="-122"/>
              </a:rPr>
              <a:t>西洋画中也有风雨，但和中国画中的风雨有何不同？</a:t>
            </a:r>
            <a:endParaRPr lang="zh-CN" altLang="en-US" sz="3600" b="1" dirty="0">
              <a:ea typeface="楷体_GB2312" pitchFamily="49" charset="-122"/>
            </a:endParaRPr>
          </a:p>
        </p:txBody>
      </p:sp>
      <p:sp>
        <p:nvSpPr>
          <p:cNvPr id="260099" name="文本框 260098"/>
          <p:cNvSpPr txBox="1"/>
          <p:nvPr/>
        </p:nvSpPr>
        <p:spPr>
          <a:xfrm>
            <a:off x="137795" y="908368"/>
            <a:ext cx="7704138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78022C"/>
                </a:solidFill>
                <a:latin typeface="Tahoma" panose="020B0604030504040204" pitchFamily="34" charset="0"/>
                <a:ea typeface="楷体_GB2312" pitchFamily="49" charset="-122"/>
              </a:rPr>
              <a:t>西洋画中的风雨题材是作为大自然的变态来描写的。</a:t>
            </a:r>
            <a:endParaRPr lang="zh-CN" altLang="en-US" sz="3600" dirty="0">
              <a:solidFill>
                <a:srgbClr val="78022C"/>
              </a:solidFill>
              <a:latin typeface="Tahoma" panose="020B060403050404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78022C"/>
                </a:solidFill>
                <a:latin typeface="Tahoma" panose="020B0604030504040204" pitchFamily="34" charset="0"/>
                <a:ea typeface="楷体_GB2312" pitchFamily="49" charset="-122"/>
              </a:rPr>
              <a:t>中国画则是把风雨作为一种审美对象来描写的。</a:t>
            </a:r>
            <a:endParaRPr lang="en-US" altLang="zh-CN" sz="3600">
              <a:solidFill>
                <a:srgbClr val="78022C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60100" name="文本框 260099"/>
          <p:cNvSpPr txBox="1"/>
          <p:nvPr/>
        </p:nvSpPr>
        <p:spPr>
          <a:xfrm>
            <a:off x="47625" y="3297555"/>
            <a:ext cx="9143365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00"/>
                </a:solidFill>
                <a:latin typeface="Tahoma" panose="020B0604030504040204" pitchFamily="34" charset="0"/>
              </a:rPr>
              <a:t>西洋画：风雨和自然是不和谐的，对立的，不是大自然的常态。画家只是如实地反映现实。</a:t>
            </a:r>
            <a:endParaRPr lang="zh-CN" altLang="en-US" sz="3600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00"/>
                </a:solidFill>
                <a:latin typeface="Tahoma" panose="020B0604030504040204" pitchFamily="34" charset="0"/>
              </a:rPr>
              <a:t>中国画：风雨是一种美，有着丰富的韵味，画家在作画时蕴含着丰富的情感，这是一种天人合一的思想体现。</a:t>
            </a:r>
            <a:endParaRPr lang="zh-CN" altLang="en-US" sz="36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009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0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098" grpId="0" build="p"/>
      <p:bldP spid="260099" grpId="0"/>
      <p:bldP spid="260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9074" name="文本占位符 259073"/>
          <p:cNvSpPr>
            <a:spLocks noGrp="1"/>
          </p:cNvSpPr>
          <p:nvPr>
            <p:ph type="body" sz="half" idx="1"/>
          </p:nvPr>
        </p:nvSpPr>
        <p:spPr>
          <a:xfrm>
            <a:off x="0" y="260350"/>
            <a:ext cx="8374063" cy="1008063"/>
          </a:xfrm>
        </p:spPr>
        <p:txBody>
          <a:bodyPr/>
          <a:p>
            <a:pPr>
              <a:buClrTx/>
              <a:buSzTx/>
              <a:buFontTx/>
            </a:pPr>
            <a:r>
              <a:rPr lang="zh-CN" altLang="en-US" sz="2800" b="1" dirty="0">
                <a:solidFill>
                  <a:srgbClr val="0D057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那个画种</a:t>
            </a:r>
            <a:r>
              <a:rPr lang="zh-CN" altLang="en-US" sz="2800" b="1" dirty="0">
                <a:solidFill>
                  <a:srgbClr val="0D057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适合表现阴雨天，什么又适合表现晴天呢？ </a:t>
            </a:r>
            <a:endParaRPr lang="zh-CN" altLang="en-US" sz="2800" b="1" dirty="0">
              <a:solidFill>
                <a:srgbClr val="0D057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59075" name="内容占位符 259074" descr="绍兴居"/>
          <p:cNvPicPr>
            <a:picLocks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>
            <a:off x="323850" y="2636838"/>
            <a:ext cx="3960813" cy="3529012"/>
          </a:xfrm>
        </p:spPr>
      </p:pic>
      <p:sp>
        <p:nvSpPr>
          <p:cNvPr id="259076" name="文本框 259075"/>
          <p:cNvSpPr txBox="1"/>
          <p:nvPr/>
        </p:nvSpPr>
        <p:spPr>
          <a:xfrm>
            <a:off x="1042988" y="1989138"/>
            <a:ext cx="22320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660033"/>
                </a:solidFill>
                <a:latin typeface="Tahoma" panose="020B0604030504040204" pitchFamily="34" charset="0"/>
              </a:rPr>
              <a:t>水墨适合阴雨 </a:t>
            </a:r>
            <a:endParaRPr lang="zh-CN" altLang="en-US" sz="2400" dirty="0">
              <a:solidFill>
                <a:srgbClr val="660033"/>
              </a:solidFill>
              <a:latin typeface="Tahoma" panose="020B0604030504040204" pitchFamily="34" charset="0"/>
            </a:endParaRPr>
          </a:p>
        </p:txBody>
      </p:sp>
      <p:pic>
        <p:nvPicPr>
          <p:cNvPr id="259077" name="内容占位符 259076" descr="ssz"/>
          <p:cNvPicPr>
            <a:picLocks noChangeAspect="1"/>
          </p:cNvPicPr>
          <p:nvPr>
            <p:ph sz="quarter" idx="3"/>
          </p:nvPr>
        </p:nvPicPr>
        <p:blipFill>
          <a:blip r:embed="rId2"/>
          <a:stretch>
            <a:fillRect/>
          </a:stretch>
        </p:blipFill>
        <p:spPr>
          <a:xfrm>
            <a:off x="4787900" y="2636838"/>
            <a:ext cx="4105275" cy="3600450"/>
          </a:xfrm>
        </p:spPr>
      </p:pic>
      <p:sp>
        <p:nvSpPr>
          <p:cNvPr id="259078" name="文本框 259077"/>
          <p:cNvSpPr txBox="1"/>
          <p:nvPr/>
        </p:nvSpPr>
        <p:spPr>
          <a:xfrm>
            <a:off x="5580063" y="1989138"/>
            <a:ext cx="2736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660033"/>
                </a:solidFill>
                <a:latin typeface="Tahoma" panose="020B0604030504040204" pitchFamily="34" charset="0"/>
              </a:rPr>
              <a:t>油画适合晴天 </a:t>
            </a:r>
            <a:endParaRPr lang="zh-CN" altLang="en-US" sz="2400" dirty="0">
              <a:solidFill>
                <a:srgbClr val="660033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907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907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4" grpId="0" build="p"/>
      <p:bldP spid="259076" grpId="0"/>
      <p:bldP spid="2590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03" name="文本框 256002"/>
          <p:cNvSpPr txBox="1"/>
          <p:nvPr/>
        </p:nvSpPr>
        <p:spPr>
          <a:xfrm>
            <a:off x="539750" y="2565400"/>
            <a:ext cx="64452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Tahoma" panose="020B0604030504040204" pitchFamily="34" charset="0"/>
              </a:rPr>
              <a:t>西洋画家喜欢表现晴天。</a:t>
            </a:r>
            <a:endParaRPr lang="zh-CN" altLang="en-US" sz="2800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Tahoma" panose="020B0604030504040204" pitchFamily="34" charset="0"/>
              </a:rPr>
              <a:t>他们崇尚阳光。追求强烈的色彩感。</a:t>
            </a:r>
            <a:endParaRPr lang="zh-CN" altLang="en-US" sz="280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256005" name="文本框 256004"/>
          <p:cNvSpPr txBox="1"/>
          <p:nvPr/>
        </p:nvSpPr>
        <p:spPr>
          <a:xfrm>
            <a:off x="323850" y="981075"/>
            <a:ext cx="7561263" cy="779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800" b="0" dirty="0">
                <a:latin typeface="Arial" panose="020B0604020202020204" pitchFamily="34" charset="0"/>
                <a:ea typeface="楷体_GB2312" pitchFamily="49" charset="-122"/>
              </a:rPr>
              <a:t>西洋画家喜欢画阴雨天吗？</a:t>
            </a:r>
            <a:endParaRPr lang="zh-CN" altLang="en-US" sz="4800" b="0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800" b="0" dirty="0">
                <a:latin typeface="Arial" panose="020B0604020202020204" pitchFamily="34" charset="0"/>
                <a:ea typeface="楷体_GB2312" pitchFamily="49" charset="-122"/>
              </a:rPr>
              <a:t>为什么？</a:t>
            </a:r>
            <a:endParaRPr lang="zh-CN" altLang="en-US" sz="4800" b="0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endParaRPr lang="zh-CN" altLang="en-US" sz="4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3" grpId="0"/>
      <p:bldP spid="25600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标题 12595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000" b="1" dirty="0">
                <a:solidFill>
                  <a:schemeClr val="tx1"/>
                </a:solidFill>
              </a:rPr>
              <a:t>梵</a:t>
            </a:r>
            <a:r>
              <a:rPr lang="zh-CN" altLang="en-US" sz="3600" dirty="0"/>
              <a:t>高的</a:t>
            </a:r>
            <a:r>
              <a:rPr lang="en-US" altLang="zh-CN" sz="3600"/>
              <a:t>《</a:t>
            </a:r>
            <a:r>
              <a:rPr lang="zh-CN" altLang="en-US" sz="3600" dirty="0"/>
              <a:t>星夜</a:t>
            </a:r>
            <a:r>
              <a:rPr lang="en-US" altLang="zh-CN" sz="3600"/>
              <a:t>》</a:t>
            </a:r>
            <a:endParaRPr lang="en-US" altLang="zh-CN" sz="3600"/>
          </a:p>
        </p:txBody>
      </p:sp>
      <p:pic>
        <p:nvPicPr>
          <p:cNvPr id="125955" name="图片 125954" descr="凡高星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0" y="1773238"/>
            <a:ext cx="5832475" cy="4652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5956" name="矩形 125955"/>
          <p:cNvSpPr/>
          <p:nvPr/>
        </p:nvSpPr>
        <p:spPr>
          <a:xfrm>
            <a:off x="179388" y="1595438"/>
            <a:ext cx="2916237" cy="4838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这是</a:t>
            </a:r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梵</a:t>
            </a:r>
            <a:r>
              <a:rPr lang="en-US" altLang="zh-CN" sz="24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</a:t>
            </a:r>
            <a:r>
              <a:rPr lang="en-US" altLang="zh-CN" sz="24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1889</a:t>
            </a:r>
            <a:r>
              <a:rPr lang="zh-CN" altLang="en-US" sz="2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年在法国南部圣雷米精神病院治疗期间创作的名画</a:t>
            </a:r>
            <a:r>
              <a:rPr lang="en-US" altLang="zh-CN" sz="24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星夜</a:t>
            </a:r>
            <a:r>
              <a:rPr lang="en-US" altLang="zh-CN" sz="24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。在画中，漩涡状星云扫过夜空，其手法大胆，震撼人心。该画被视为凡</a:t>
            </a:r>
            <a:r>
              <a:rPr lang="en-US" altLang="zh-CN" sz="24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高最具风格的代表作之一。</a:t>
            </a:r>
            <a:endParaRPr lang="zh-CN" altLang="en-US" sz="24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梵高是荷兰后印象派画家。他是表现主义的先驱 。</a:t>
            </a:r>
            <a:endParaRPr lang="zh-CN" altLang="en-US" sz="24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125957" name="矩形 125956"/>
          <p:cNvSpPr/>
          <p:nvPr/>
        </p:nvSpPr>
        <p:spPr>
          <a:xfrm rot="-1113619">
            <a:off x="971550" y="836613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西洋画</a:t>
            </a:r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标题 126977"/>
          <p:cNvSpPr>
            <a:spLocks noGrp="1" noRot="1"/>
          </p:cNvSpPr>
          <p:nvPr>
            <p:ph type="title"/>
          </p:nvPr>
        </p:nvSpPr>
        <p:spPr>
          <a:xfrm>
            <a:off x="1331913" y="765175"/>
            <a:ext cx="8540750" cy="1143000"/>
          </a:xfrm>
        </p:spPr>
        <p:txBody>
          <a:bodyPr anchor="ctr"/>
          <a:p>
            <a:r>
              <a:rPr lang="zh-CN" altLang="en-US" sz="3600" dirty="0"/>
              <a:t>莫奈的</a:t>
            </a:r>
            <a:r>
              <a:rPr lang="en-US" altLang="zh-CN" sz="3600"/>
              <a:t>《</a:t>
            </a:r>
            <a:r>
              <a:rPr lang="zh-CN" altLang="en-US" sz="3600" dirty="0"/>
              <a:t>睡莲</a:t>
            </a:r>
            <a:r>
              <a:rPr lang="en-US" altLang="zh-CN" sz="3600"/>
              <a:t>》</a:t>
            </a:r>
            <a:endParaRPr lang="en-US" altLang="zh-CN" sz="3600"/>
          </a:p>
        </p:txBody>
      </p:sp>
      <p:pic>
        <p:nvPicPr>
          <p:cNvPr id="126979" name="图片 126978" descr="莫奈睡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2133600"/>
            <a:ext cx="4389438" cy="416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80" name="矩形 126979"/>
          <p:cNvSpPr/>
          <p:nvPr/>
        </p:nvSpPr>
        <p:spPr>
          <a:xfrm>
            <a:off x="468313" y="920750"/>
            <a:ext cx="3311525" cy="5934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法国画家，印象派代表人物和创始人之一</a:t>
            </a:r>
            <a:r>
              <a:rPr lang="zh-CN" altLang="en-US" sz="2400" dirty="0">
                <a:latin typeface="Tahoma" panose="020B0604030504040204" pitchFamily="34" charset="0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</a:rPr>
              <a:t>43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岁的莫奈在吉维尼定居后，在庭院里修了一个池塘，在池塘里繁殖了睡莲，成为他晚年描绘的主要对象。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莫奈在</a:t>
            </a:r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睡莲</a:t>
            </a:r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的画中竭尽全力描绘水的一切魅力。水照见了世界上一切可能有的色彩。水在莫奈的笔下，完全成为世上所能有的色彩绘出的最奇妙和富丽堂皇的织锦缎。 </a:t>
            </a:r>
            <a:b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　　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标题 128001"/>
          <p:cNvSpPr>
            <a:spLocks noGrp="1" noRot="1"/>
          </p:cNvSpPr>
          <p:nvPr>
            <p:ph type="title"/>
          </p:nvPr>
        </p:nvSpPr>
        <p:spPr>
          <a:xfrm>
            <a:off x="1476375" y="620713"/>
            <a:ext cx="8540750" cy="1143000"/>
          </a:xfrm>
        </p:spPr>
        <p:txBody>
          <a:bodyPr anchor="ctr"/>
          <a:p>
            <a:r>
              <a:rPr lang="zh-CN" altLang="en-US" sz="3600" dirty="0"/>
              <a:t>晚上的</a:t>
            </a:r>
            <a:r>
              <a:rPr lang="en-US" altLang="zh-CN" sz="3600"/>
              <a:t>《</a:t>
            </a:r>
            <a:r>
              <a:rPr lang="zh-CN" altLang="en-US" sz="3600" dirty="0"/>
              <a:t>睡莲</a:t>
            </a:r>
            <a:r>
              <a:rPr lang="en-US" altLang="zh-CN" sz="3600"/>
              <a:t>》</a:t>
            </a:r>
            <a:endParaRPr lang="en-US" altLang="zh-CN" sz="3600"/>
          </a:p>
        </p:txBody>
      </p:sp>
      <p:sp>
        <p:nvSpPr>
          <p:cNvPr id="128003" name="文本占位符 128002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4051300" cy="4256088"/>
          </a:xfrm>
        </p:spPr>
        <p:txBody>
          <a:bodyPr/>
          <a:p>
            <a:pPr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  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在莫奈的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睡莲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中，画面的水呈浅蓝色，有时像金的溶液，在那变化莫测的绿色水面上，反映着天空和池塘岸边以及在这些倒影上盛开着清淡明亮的睡莲。在这些画里存在着一种内在的美，它兼备了造型和理想，使他的画更接近音乐和诗歌。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28004" name="图片 128003" descr="睡莲晚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1916113"/>
            <a:ext cx="3609975" cy="438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6" name="标题 129025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rgbClr val="000000"/>
                </a:solidFill>
                <a:ea typeface="隶书" panose="02010509060101010101" pitchFamily="49" charset="-122"/>
              </a:rPr>
              <a:t>课文分析</a:t>
            </a:r>
            <a:endParaRPr lang="zh-CN" altLang="en-US" b="1" dirty="0">
              <a:solidFill>
                <a:srgbClr val="000000"/>
              </a:solidFill>
              <a:ea typeface="隶书" panose="02010509060101010101" pitchFamily="49" charset="-122"/>
            </a:endParaRPr>
          </a:p>
        </p:txBody>
      </p:sp>
      <p:sp>
        <p:nvSpPr>
          <p:cNvPr id="129027" name="文本占位符 129026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784225"/>
          </a:xfrm>
        </p:spPr>
        <p:txBody>
          <a:bodyPr/>
          <a:p>
            <a:r>
              <a:rPr lang="zh-CN" altLang="en-US" sz="3600" b="1" dirty="0">
                <a:solidFill>
                  <a:srgbClr val="000000"/>
                </a:solidFill>
              </a:rPr>
              <a:t>用课文中的一个字来形容西洋画的这种风格。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129028" name="矩形 129027"/>
          <p:cNvSpPr/>
          <p:nvPr/>
        </p:nvSpPr>
        <p:spPr>
          <a:xfrm>
            <a:off x="-1271905" y="2967990"/>
            <a:ext cx="8843010" cy="3611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4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4400" b="1" dirty="0">
                <a:solidFill>
                  <a:srgbClr val="000000"/>
                </a:solidFill>
                <a:latin typeface="Arial" panose="020B0604020202020204" pitchFamily="34" charset="0"/>
              </a:rPr>
              <a:t> 明确：“晴”。</a:t>
            </a:r>
            <a:endParaRPr lang="zh-CN" altLang="en-US" sz="4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4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en-US" altLang="zh-CN" sz="4400" b="1">
                <a:solidFill>
                  <a:srgbClr val="00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4400" b="1" dirty="0">
                <a:solidFill>
                  <a:srgbClr val="000000"/>
                </a:solidFill>
                <a:latin typeface="Arial" panose="020B0604020202020204" pitchFamily="34" charset="0"/>
              </a:rPr>
              <a:t>大都陶醉于阳光所刺激的强烈的色彩感，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追求亮、艳、华、鲜</a:t>
            </a:r>
            <a:r>
              <a:rPr lang="en-US" altLang="zh-CN" sz="4400" b="1">
                <a:solidFill>
                  <a:srgbClr val="00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4400" b="1" dirty="0">
                <a:solidFill>
                  <a:srgbClr val="000000"/>
                </a:solidFill>
                <a:latin typeface="Arial" panose="020B0604020202020204" pitchFamily="34" charset="0"/>
              </a:rPr>
              <a:t>多半是从“晴” 派升出来。</a:t>
            </a:r>
            <a:endParaRPr lang="zh-CN" altLang="en-US" sz="4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2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>
                                            <p:txEl>
                                              <p:charRg st="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028">
                                            <p:txEl>
                                              <p:charRg st="9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 bldLvl="5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3" name="图片 43012" descr="2009728103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0"/>
            <a:ext cx="4800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4" name="文本框 43013"/>
          <p:cNvSpPr txBox="1"/>
          <p:nvPr/>
        </p:nvSpPr>
        <p:spPr>
          <a:xfrm>
            <a:off x="838200" y="1905000"/>
            <a:ext cx="854075" cy="4953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  <a:ea typeface="楷体" panose="02010609060101010101" pitchFamily="49" charset="-122"/>
              </a:rPr>
              <a:t>蒙娜丽莎的微笑</a:t>
            </a:r>
            <a:endParaRPr lang="zh-CN" altLang="en-US" sz="4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43017" name="图片 43016" descr="user_id_477_200711191150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00" y="0"/>
            <a:ext cx="47244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标题 13619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000" b="1" dirty="0"/>
              <a:t>文题中“阴”和“晴”分别指什么？</a:t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136195" name="文本占位符 136194"/>
          <p:cNvSpPr>
            <a:spLocks noGrp="1" noRot="1"/>
          </p:cNvSpPr>
          <p:nvPr>
            <p:ph type="body" idx="1"/>
          </p:nvPr>
        </p:nvSpPr>
        <p:spPr>
          <a:xfrm>
            <a:off x="301625" y="1457960"/>
            <a:ext cx="8540750" cy="4194175"/>
          </a:xfrm>
        </p:spPr>
        <p:txBody>
          <a:bodyPr/>
          <a:p>
            <a:r>
              <a:rPr lang="zh-CN" altLang="en-US" sz="4000" b="1" dirty="0">
                <a:solidFill>
                  <a:srgbClr val="000000"/>
                </a:solidFill>
              </a:rPr>
              <a:t>明确：这是两种不同的审美情趣，相对于画的色彩而言。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“阴”指以“黑白”为主的色彩，在朦胧中突显某些事物形象，讲究韵味；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“晴”是指“亮、艳、丽、华、鲜”的强烈鲜明的色彩。</a:t>
            </a:r>
            <a:r>
              <a:rPr lang="zh-CN" altLang="en-US" sz="4000" b="1" dirty="0">
                <a:solidFill>
                  <a:srgbClr val="000000"/>
                </a:solidFill>
              </a:rPr>
              <a:t> 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/>
      <p:bldP spid="136195" grpI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2" name="标题 22016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rgbClr val="000000"/>
                </a:solidFill>
                <a:ea typeface="隶书" panose="02010509060101010101" pitchFamily="49" charset="-122"/>
              </a:rPr>
              <a:t>课文分析</a:t>
            </a:r>
            <a:endParaRPr lang="zh-CN" altLang="en-US" b="1" dirty="0">
              <a:solidFill>
                <a:srgbClr val="000000"/>
              </a:solidFill>
              <a:ea typeface="隶书" panose="02010509060101010101" pitchFamily="49" charset="-122"/>
            </a:endParaRPr>
          </a:p>
        </p:txBody>
      </p:sp>
      <p:sp>
        <p:nvSpPr>
          <p:cNvPr id="220163" name="文本占位符 220162"/>
          <p:cNvSpPr>
            <a:spLocks noGrp="1" noRot="1"/>
          </p:cNvSpPr>
          <p:nvPr>
            <p:ph type="body" sz="half" idx="1"/>
          </p:nvPr>
        </p:nvSpPr>
        <p:spPr>
          <a:xfrm>
            <a:off x="301625" y="1905000"/>
            <a:ext cx="8083550" cy="2184400"/>
          </a:xfrm>
        </p:spPr>
        <p:txBody>
          <a:bodyPr/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400" b="1" dirty="0">
                <a:solidFill>
                  <a:srgbClr val="000000"/>
                </a:solidFill>
                <a:ea typeface="华文楷体" panose="02010600040101010101" pitchFamily="2" charset="-122"/>
              </a:rPr>
              <a:t>那么吴冠中的画属于什么风格？ </a:t>
            </a:r>
            <a:endParaRPr lang="zh-CN" altLang="en-US" sz="4400" b="1" dirty="0">
              <a:solidFill>
                <a:srgbClr val="000000"/>
              </a:solidFill>
              <a:ea typeface="华文楷体" panose="02010600040101010101" pitchFamily="2" charset="-122"/>
            </a:endParaRPr>
          </a:p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400" b="1" dirty="0">
                <a:solidFill>
                  <a:srgbClr val="000000"/>
                </a:solidFill>
                <a:ea typeface="华文楷体" panose="02010600040101010101" pitchFamily="2" charset="-122"/>
              </a:rPr>
              <a:t>先欣赏他的作品</a:t>
            </a:r>
            <a:endParaRPr lang="zh-CN" altLang="en-US" sz="4400" b="1" dirty="0">
              <a:solidFill>
                <a:srgbClr val="000000"/>
              </a:solidFill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9" name="图片 72708" descr="2010429917586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54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10" name="文本框 72709"/>
          <p:cNvSpPr txBox="1"/>
          <p:nvPr/>
        </p:nvSpPr>
        <p:spPr>
          <a:xfrm>
            <a:off x="152400" y="152400"/>
            <a:ext cx="45878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长江万里图</a:t>
            </a:r>
            <a:endParaRPr lang="zh-CN" altLang="en-US" sz="4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3" name="图片 73732" descr="res02_attpic_brie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0"/>
            <a:ext cx="4191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5" name="图片 73734" descr="0023ae9bcbda0d955a6a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57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6" name="文本框 73735"/>
          <p:cNvSpPr txBox="1"/>
          <p:nvPr/>
        </p:nvSpPr>
        <p:spPr>
          <a:xfrm>
            <a:off x="3579813" y="258763"/>
            <a:ext cx="793750" cy="17986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长城</a:t>
            </a:r>
            <a:endParaRPr lang="zh-CN" altLang="en-US" sz="4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73737" name="文本框 73736"/>
          <p:cNvSpPr txBox="1"/>
          <p:nvPr/>
        </p:nvSpPr>
        <p:spPr>
          <a:xfrm>
            <a:off x="4191000" y="4572000"/>
            <a:ext cx="793750" cy="2590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长江三峡</a:t>
            </a:r>
            <a:endParaRPr lang="zh-CN" altLang="en-US" sz="4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701" name="图片 29700" descr="3ff1e3b8-b054-4790-8e86-ed77d4d0b3f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文本框 29701"/>
          <p:cNvSpPr txBox="1"/>
          <p:nvPr/>
        </p:nvSpPr>
        <p:spPr>
          <a:xfrm>
            <a:off x="517525" y="6111875"/>
            <a:ext cx="19970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山城</a:t>
            </a:r>
            <a:endParaRPr lang="zh-CN" altLang="en-US" sz="4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6" name="图片 77825" descr="78f1e14aab86fc550db965eefdacda9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文本框 77826"/>
          <p:cNvSpPr txBox="1"/>
          <p:nvPr/>
        </p:nvSpPr>
        <p:spPr>
          <a:xfrm>
            <a:off x="0" y="633888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鲁迅故乡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2" name="图片 76801" descr="5d5a28da233bbb1933fa1ce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3" name="图片 94212" descr="点线迎春 - may - 槑的学习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4" name="文本框 94213"/>
          <p:cNvSpPr txBox="1"/>
          <p:nvPr/>
        </p:nvSpPr>
        <p:spPr>
          <a:xfrm>
            <a:off x="7070725" y="611187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点线迎春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50" name="图片 78849" descr="f10fa23d8dbaeda715cecb9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5" name="图片 35844" descr="野渡无人舟自横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71" name="图片 62470" descr="200871713251042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438400"/>
            <a:ext cx="7467600" cy="472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73" name="图片 62472" descr="2009111210481612586749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66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70" name="图片 36869" descr="show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0"/>
            <a:ext cx="59436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7" name="图片 38916" descr="200942084916565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7" name="图片 59396" descr="qb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0386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9" name="图片 59398" descr="15d345239615267dac34de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0"/>
            <a:ext cx="5410200" cy="754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00" name="文本框 59399"/>
          <p:cNvSpPr txBox="1"/>
          <p:nvPr/>
        </p:nvSpPr>
        <p:spPr>
          <a:xfrm>
            <a:off x="4267200" y="914400"/>
            <a:ext cx="854075" cy="49228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  <a:ea typeface="楷体" panose="02010609060101010101" pitchFamily="49" charset="-122"/>
              </a:rPr>
              <a:t>蛙声十里出山泉</a:t>
            </a:r>
            <a:endParaRPr lang="zh-CN" altLang="en-US" sz="4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9401" name="动作按钮: 自定义 59400">
            <a:hlinkClick r:id="rId3" action="ppaction://hlinksldjump"/>
          </p:cNvPr>
          <p:cNvSpPr/>
          <p:nvPr/>
        </p:nvSpPr>
        <p:spPr>
          <a:xfrm>
            <a:off x="4419600" y="6400800"/>
            <a:ext cx="661988" cy="4572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5" name="图片 40964" descr="8dd9ad7b-2f45-49b7-805e-d5f0b01959f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1186" name="内容占位符 221185" descr="春秋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468313" y="692150"/>
            <a:ext cx="3384550" cy="2606675"/>
          </a:xfrm>
        </p:spPr>
      </p:pic>
      <p:pic>
        <p:nvPicPr>
          <p:cNvPr id="221187" name="内容占位符 221186" descr="宜兴蛟桥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0" y="692150"/>
            <a:ext cx="3600450" cy="2592388"/>
          </a:xfrm>
        </p:spPr>
      </p:pic>
      <p:pic>
        <p:nvPicPr>
          <p:cNvPr id="221188" name="内容占位符 221187" descr="鲁迅乡土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468313" y="3573463"/>
            <a:ext cx="3311525" cy="2663825"/>
          </a:xfrm>
        </p:spPr>
      </p:pic>
      <p:pic>
        <p:nvPicPr>
          <p:cNvPr id="221189" name="内容占位符 221188" descr="《儿童小鸟》"/>
          <p:cNvPicPr>
            <a:picLocks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572000" y="3716338"/>
            <a:ext cx="3600450" cy="2520950"/>
          </a:xfrm>
        </p:spPr>
      </p:pic>
      <p:sp>
        <p:nvSpPr>
          <p:cNvPr id="221190" name="文本框 221189"/>
          <p:cNvSpPr txBox="1"/>
          <p:nvPr/>
        </p:nvSpPr>
        <p:spPr>
          <a:xfrm>
            <a:off x="3924300" y="981075"/>
            <a:ext cx="458788" cy="15113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ahoma" panose="020B0604030504040204" pitchFamily="34" charset="0"/>
              </a:rPr>
              <a:t>春   秋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21191" name="文本框 221190"/>
          <p:cNvSpPr txBox="1"/>
          <p:nvPr/>
        </p:nvSpPr>
        <p:spPr>
          <a:xfrm>
            <a:off x="8316913" y="908050"/>
            <a:ext cx="458787" cy="18716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ahoma" panose="020B0604030504040204" pitchFamily="34" charset="0"/>
              </a:rPr>
              <a:t>宜兴蛟桥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21192" name="文本框 221191"/>
          <p:cNvSpPr txBox="1"/>
          <p:nvPr/>
        </p:nvSpPr>
        <p:spPr>
          <a:xfrm>
            <a:off x="3924300" y="3860800"/>
            <a:ext cx="458788" cy="21605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ahoma" panose="020B0604030504040204" pitchFamily="34" charset="0"/>
              </a:rPr>
              <a:t>鲁迅乡土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21193" name="文本框 221192"/>
          <p:cNvSpPr txBox="1"/>
          <p:nvPr/>
        </p:nvSpPr>
        <p:spPr>
          <a:xfrm>
            <a:off x="8316913" y="4005263"/>
            <a:ext cx="458787" cy="19431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dirty="0">
                <a:latin typeface="Tahoma" panose="020B0604030504040204" pitchFamily="34" charset="0"/>
              </a:rPr>
              <a:t>儿童小鸟</a:t>
            </a:r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22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22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2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22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22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1000"/>
                                        <p:tgtEl>
                                          <p:spTgt spid="22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1000"/>
                                        <p:tgtEl>
                                          <p:spTgt spid="22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90" grpId="0"/>
      <p:bldP spid="221191" grpId="0"/>
      <p:bldP spid="221192" grpId="0"/>
      <p:bldP spid="22119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4258" name="标题 22425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224259" name="文本占位符 224258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dirty="0"/>
              <a:t>吴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冠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中</a:t>
            </a:r>
            <a:endParaRPr lang="zh-CN" altLang="en-US" dirty="0"/>
          </a:p>
        </p:txBody>
      </p:sp>
      <p:pic>
        <p:nvPicPr>
          <p:cNvPr id="224260" name="图片 224259" descr="200912020425177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46050"/>
            <a:ext cx="7620000" cy="666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4261" name="文本框 224260"/>
          <p:cNvSpPr txBox="1"/>
          <p:nvPr/>
        </p:nvSpPr>
        <p:spPr>
          <a:xfrm>
            <a:off x="396875" y="3887788"/>
            <a:ext cx="549275" cy="1616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en-US" altLang="zh-CN" sz="2400" b="0">
                <a:latin typeface="Tahoma" panose="020B0604030504040204" pitchFamily="34" charset="0"/>
              </a:rPr>
              <a:t>《</a:t>
            </a:r>
            <a:r>
              <a:rPr lang="zh-CN" altLang="en-US" sz="2400" b="0" dirty="0">
                <a:latin typeface="Tahoma" panose="020B0604030504040204" pitchFamily="34" charset="0"/>
              </a:rPr>
              <a:t>苇塘春</a:t>
            </a:r>
            <a:r>
              <a:rPr lang="en-US" altLang="zh-CN" sz="2400" b="0">
                <a:latin typeface="Tahoma" panose="020B0604030504040204" pitchFamily="34" charset="0"/>
              </a:rPr>
              <a:t>》</a:t>
            </a:r>
            <a:endParaRPr lang="en-US" altLang="zh-CN" sz="2400" b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82" name="标题 22528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225283" name="文本占位符 225282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3406775" cy="4194175"/>
          </a:xfrm>
        </p:spPr>
        <p:txBody>
          <a:bodyPr/>
          <a:p>
            <a:r>
              <a:rPr lang="zh-CN" altLang="en-US" dirty="0"/>
              <a:t>吴冠中</a:t>
            </a:r>
            <a:endParaRPr lang="zh-CN" altLang="en-US" dirty="0"/>
          </a:p>
          <a:p>
            <a:r>
              <a:rPr lang="en-US" altLang="zh-CN"/>
              <a:t>《</a:t>
            </a:r>
            <a:r>
              <a:rPr lang="zh-CN" altLang="en-US" dirty="0"/>
              <a:t>残荷</a:t>
            </a:r>
            <a:r>
              <a:rPr lang="en-US" altLang="zh-CN"/>
              <a:t>》</a:t>
            </a:r>
            <a:endParaRPr lang="zh-CN" altLang="en-US" dirty="0"/>
          </a:p>
        </p:txBody>
      </p:sp>
      <p:pic>
        <p:nvPicPr>
          <p:cNvPr id="225284" name="图片 225283" descr="dfdfd780b373adfcbc3e1e9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44450"/>
            <a:ext cx="4379912" cy="676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6306" name="图片 226305" descr="2010429917586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54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307" name="文本框 226306"/>
          <p:cNvSpPr txBox="1"/>
          <p:nvPr/>
        </p:nvSpPr>
        <p:spPr>
          <a:xfrm>
            <a:off x="152400" y="152400"/>
            <a:ext cx="45878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" panose="02010609060101010101" pitchFamily="49" charset="-122"/>
              </a:rPr>
              <a:t>长江万里图</a:t>
            </a:r>
            <a:endParaRPr lang="zh-CN" altLang="en-US" sz="4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7330" name="图片 227329" descr="res02_attpic_brie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0"/>
            <a:ext cx="4191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7331" name="图片 227330" descr="0023ae9bcbda0d955a6a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57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7332" name="文本框 227331"/>
          <p:cNvSpPr txBox="1"/>
          <p:nvPr/>
        </p:nvSpPr>
        <p:spPr>
          <a:xfrm>
            <a:off x="3579813" y="258763"/>
            <a:ext cx="793750" cy="17986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" panose="02010609060101010101" pitchFamily="49" charset="-122"/>
              </a:rPr>
              <a:t>长城</a:t>
            </a:r>
            <a:endParaRPr lang="zh-CN" altLang="en-US" sz="4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27333" name="文本框 227332"/>
          <p:cNvSpPr txBox="1"/>
          <p:nvPr/>
        </p:nvSpPr>
        <p:spPr>
          <a:xfrm>
            <a:off x="4191000" y="4572000"/>
            <a:ext cx="793750" cy="2590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" panose="02010609060101010101" pitchFamily="49" charset="-122"/>
              </a:rPr>
              <a:t>长江三峡</a:t>
            </a:r>
            <a:endParaRPr lang="zh-CN" altLang="en-US" sz="4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9378" name="图片 229377" descr="78f1e14aab86fc550db965eefdacda9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9379" name="文本框 229378"/>
          <p:cNvSpPr txBox="1"/>
          <p:nvPr/>
        </p:nvSpPr>
        <p:spPr>
          <a:xfrm>
            <a:off x="0" y="633888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鲁迅故乡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5" name="图片 69634" descr="1239295G3-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4" name="图片 69633" descr="2c0ac53deb89eec13c6d975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05200"/>
            <a:ext cx="91440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0402" name="图片 230401" descr="5d5a28da233bbb1933fa1ce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6787" name="文本占位符 246786"/>
          <p:cNvSpPr>
            <a:spLocks noGrp="1" noRot="1"/>
          </p:cNvSpPr>
          <p:nvPr>
            <p:ph type="body" idx="1"/>
          </p:nvPr>
        </p:nvSpPr>
        <p:spPr>
          <a:xfrm>
            <a:off x="0" y="1916113"/>
            <a:ext cx="3262313" cy="4194175"/>
          </a:xfrm>
        </p:spPr>
        <p:txBody>
          <a:bodyPr/>
          <a:p>
            <a:endParaRPr lang="zh-CN" altLang="en-US" dirty="0"/>
          </a:p>
          <a:p>
            <a:r>
              <a:rPr lang="zh-CN" altLang="en-US" dirty="0"/>
              <a:t>吴冠中</a:t>
            </a:r>
            <a:endParaRPr lang="zh-CN" altLang="en-US" dirty="0"/>
          </a:p>
          <a:p>
            <a:r>
              <a:rPr lang="en-US" altLang="zh-CN"/>
              <a:t>《</a:t>
            </a:r>
            <a:r>
              <a:rPr lang="zh-CN" altLang="en-US" dirty="0"/>
              <a:t>椰林与牛</a:t>
            </a:r>
            <a:r>
              <a:rPr lang="en-US" altLang="zh-CN"/>
              <a:t>》</a:t>
            </a:r>
            <a:endParaRPr lang="en-US" altLang="zh-CN"/>
          </a:p>
        </p:txBody>
      </p:sp>
      <p:pic>
        <p:nvPicPr>
          <p:cNvPr id="246788" name="图片 246787" descr="5_1278172306bu8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2205038"/>
            <a:ext cx="5981700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789" name="矩形 246788"/>
          <p:cNvSpPr/>
          <p:nvPr/>
        </p:nvSpPr>
        <p:spPr>
          <a:xfrm>
            <a:off x="395288" y="260350"/>
            <a:ext cx="8135937" cy="239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0000"/>
                </a:solidFill>
                <a:latin typeface="Tahoma" panose="020B0604030504040204" pitchFamily="34" charset="0"/>
              </a:rPr>
              <a:t>吴冠中既借鉴西方技法又承袭传统绘画技法，创造出一种新的画风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中西合璧：探索油画民族化和中国画现代化</a:t>
            </a:r>
            <a:r>
              <a:rPr lang="zh-CN" altLang="en-US" sz="2800" b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zh-CN" altLang="en-US" sz="2800" u="sng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2800" u="sng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2994" name="标题 212993"/>
          <p:cNvSpPr>
            <a:spLocks noGrp="1"/>
          </p:cNvSpPr>
          <p:nvPr>
            <p:ph type="title"/>
          </p:nvPr>
        </p:nvSpPr>
        <p:spPr>
          <a:xfrm>
            <a:off x="0" y="908050"/>
            <a:ext cx="8865235" cy="1143000"/>
          </a:xfrm>
        </p:spPr>
        <p:txBody>
          <a:bodyPr anchor="ctr"/>
          <a:p>
            <a:pPr algn="l"/>
            <a:r>
              <a:rPr lang="zh-CN" altLang="en-US" sz="4000" dirty="0"/>
              <a:t>四、</a:t>
            </a:r>
            <a:r>
              <a:rPr lang="zh-CN" altLang="en-US" sz="4000" b="1" dirty="0">
                <a:solidFill>
                  <a:srgbClr val="000000"/>
                </a:solidFill>
              </a:rPr>
              <a:t>为了表明自己的创作风格，作者在第四段表明了自己的观点，阅读</a:t>
            </a:r>
            <a:r>
              <a:rPr lang="zh-CN" altLang="en-US" sz="4000" b="1" dirty="0"/>
              <a:t>最后一段：</a:t>
            </a:r>
            <a:endParaRPr lang="zh-CN" altLang="en-US" sz="4000" b="1" dirty="0"/>
          </a:p>
        </p:txBody>
      </p:sp>
      <p:sp>
        <p:nvSpPr>
          <p:cNvPr id="212995" name="文本占位符 212994"/>
          <p:cNvSpPr>
            <a:spLocks noGrp="1"/>
          </p:cNvSpPr>
          <p:nvPr>
            <p:ph type="body" idx="1"/>
          </p:nvPr>
        </p:nvSpPr>
        <p:spPr>
          <a:xfrm>
            <a:off x="124460" y="2708275"/>
            <a:ext cx="8653145" cy="3197225"/>
          </a:xfrm>
        </p:spPr>
        <p:txBody>
          <a:bodyPr/>
          <a:p>
            <a:pPr>
              <a:buNone/>
            </a:pPr>
            <a:r>
              <a:rPr lang="en-US" altLang="zh-CN" sz="4400" b="1"/>
              <a:t>1</a:t>
            </a:r>
            <a:r>
              <a:rPr lang="zh-CN" altLang="en-US" sz="4400" b="1" dirty="0"/>
              <a:t>、为什么有人会认为“江南不宜画油画”？</a:t>
            </a:r>
            <a:endParaRPr lang="zh-CN" altLang="en-US" sz="4400" b="1"/>
          </a:p>
          <a:p>
            <a:r>
              <a:rPr lang="zh-CN" altLang="en-US" sz="4400" b="1"/>
              <a:t>“</a:t>
            </a:r>
            <a:r>
              <a:rPr lang="zh-CN" altLang="en-US" sz="4400" b="1" dirty="0"/>
              <a:t>大概就是因为江南阴雨多，或者他那油画技法只宜对付洋式的对象。”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charRg st="2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5">
                                            <p:txEl>
                                              <p:charRg st="2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5">
                                            <p:txEl>
                                              <p:charRg st="2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4018" name="标题 2140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214019" name="文本占位符 21401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sz="4000" b="1"/>
              <a:t>2</a:t>
            </a:r>
            <a:r>
              <a:rPr lang="zh-CN" altLang="en-US" sz="4000" b="1" dirty="0"/>
              <a:t>、这句话是什么意思？</a:t>
            </a:r>
            <a:endParaRPr lang="zh-CN" altLang="en-US" sz="4000" b="1" dirty="0"/>
          </a:p>
          <a:p>
            <a:endParaRPr lang="zh-CN" altLang="en-US" sz="4000" b="1" dirty="0"/>
          </a:p>
          <a:p>
            <a:r>
              <a:rPr lang="zh-CN" altLang="en-US" sz="4000" b="1" dirty="0"/>
              <a:t>前半句的意思是：油画家只注重强烈的色彩，难以把握江南阴湿景色的韵味。</a:t>
            </a:r>
            <a:endParaRPr lang="zh-CN" altLang="en-US" sz="4000" b="1" dirty="0"/>
          </a:p>
          <a:p>
            <a:r>
              <a:rPr lang="zh-CN" altLang="en-US" sz="4000" b="1" dirty="0"/>
              <a:t>后半句：他的技法不够高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charRg st="1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019">
                                            <p:txEl>
                                              <p:charRg st="1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019">
                                            <p:txEl>
                                              <p:charRg st="1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charRg st="48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4019">
                                            <p:txEl>
                                              <p:charRg st="48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4019">
                                            <p:txEl>
                                              <p:charRg st="48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标题 2150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215043" name="文本占位符 21504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434070" cy="4526280"/>
          </a:xfrm>
        </p:spPr>
        <p:txBody>
          <a:bodyPr/>
          <a:p>
            <a:pPr>
              <a:buNone/>
            </a:pPr>
            <a:r>
              <a:rPr lang="en-US" altLang="zh-CN" sz="4400" b="1"/>
              <a:t>3</a:t>
            </a:r>
            <a:r>
              <a:rPr lang="zh-CN" altLang="en-US" sz="4400" b="1" dirty="0"/>
              <a:t>、第三句话是什么意思？</a:t>
            </a:r>
            <a:endParaRPr lang="zh-CN" altLang="en-US" sz="4400" b="1" dirty="0"/>
          </a:p>
          <a:p>
            <a:r>
              <a:rPr lang="zh-CN" altLang="en-US" sz="4400" b="1" dirty="0"/>
              <a:t>艺术创作不能墨守成规、泥古不化，西方的技法或我国传统的技法都不是到处适用的灵丹妙药。不同的表现对象需要与它相适应的技法</a:t>
            </a:r>
            <a:r>
              <a:rPr lang="en-US" altLang="zh-CN" sz="4400" b="1">
                <a:latin typeface="Arial" panose="020B0604020202020204" pitchFamily="34" charset="0"/>
              </a:rPr>
              <a:t>——</a:t>
            </a:r>
            <a:r>
              <a:rPr lang="en-US" altLang="zh-CN" sz="4400" b="1"/>
              <a:t>“</a:t>
            </a:r>
            <a:r>
              <a:rPr lang="zh-CN" altLang="en-US" sz="4400" b="1" dirty="0"/>
              <a:t>艺术贵在创新”，而且是永远需要创新。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charRg st="1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43">
                                            <p:txEl>
                                              <p:charRg st="1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43">
                                            <p:txEl>
                                              <p:charRg st="1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6066" name="标题 216065"/>
          <p:cNvSpPr>
            <a:spLocks noGrp="1"/>
          </p:cNvSpPr>
          <p:nvPr>
            <p:ph type="title"/>
          </p:nvPr>
        </p:nvSpPr>
        <p:spPr>
          <a:xfrm>
            <a:off x="250825" y="1989138"/>
            <a:ext cx="8215313" cy="2286000"/>
          </a:xfrm>
        </p:spPr>
        <p:txBody>
          <a:bodyPr anchor="ctr"/>
          <a:p>
            <a:pPr algn="l"/>
            <a:r>
              <a:rPr lang="en-US" altLang="zh-CN" b="1"/>
              <a:t>4</a:t>
            </a:r>
            <a:r>
              <a:rPr lang="zh-CN" altLang="en-US" b="1" dirty="0"/>
              <a:t>、“浓而滞的油画里有时要吸收水分，娇艳的</a:t>
            </a:r>
            <a:r>
              <a:rPr lang="en-US" altLang="zh-CN" b="1">
                <a:latin typeface="Arial" panose="020B0604020202020204" pitchFamily="34" charset="0"/>
              </a:rPr>
              <a:t>……</a:t>
            </a:r>
            <a:r>
              <a:rPr lang="en-US" altLang="zh-CN" b="1"/>
              <a:t>.</a:t>
            </a:r>
            <a:r>
              <a:rPr lang="zh-CN" altLang="en-US" b="1" dirty="0"/>
              <a:t>则鱼和熊掌是可以兼得的。”这句话的含义是什么？</a:t>
            </a:r>
            <a:br>
              <a:rPr lang="zh-CN" altLang="en-US" b="1" dirty="0"/>
            </a:br>
            <a:endParaRPr lang="zh-CN" altLang="en-US" b="1" dirty="0"/>
          </a:p>
        </p:txBody>
      </p:sp>
      <p:sp>
        <p:nvSpPr>
          <p:cNvPr id="216067" name="文本占位符 216066"/>
          <p:cNvSpPr>
            <a:spLocks noGrp="1"/>
          </p:cNvSpPr>
          <p:nvPr>
            <p:ph type="body" idx="1"/>
          </p:nvPr>
        </p:nvSpPr>
        <p:spPr>
          <a:xfrm>
            <a:off x="323850" y="4049713"/>
            <a:ext cx="8229600" cy="2351087"/>
          </a:xfrm>
        </p:spPr>
        <p:txBody>
          <a:bodyPr/>
          <a:p>
            <a:r>
              <a:rPr lang="zh-CN" altLang="en-US" sz="4000" b="1" dirty="0"/>
              <a:t>前半句：西洋画法需要吸收中国的传统技法</a:t>
            </a:r>
            <a:endParaRPr lang="zh-CN" altLang="en-US" sz="4000" b="1" dirty="0"/>
          </a:p>
          <a:p>
            <a:r>
              <a:rPr lang="zh-CN" altLang="en-US" sz="4000" b="1" dirty="0"/>
              <a:t>后半句：中西两种绘画技巧和审美趣味应该结合起来。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06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06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6067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6067">
                                            <p:txEl>
                                              <p:charRg st="2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4738" name="文本占位符 244737"/>
          <p:cNvSpPr>
            <a:spLocks noGrp="1"/>
          </p:cNvSpPr>
          <p:nvPr>
            <p:ph type="body" sz="half" idx="1"/>
          </p:nvPr>
        </p:nvSpPr>
        <p:spPr>
          <a:xfrm>
            <a:off x="323850" y="1341438"/>
            <a:ext cx="8231188" cy="1884362"/>
          </a:xfrm>
        </p:spPr>
        <p:txBody>
          <a:bodyPr/>
          <a:p>
            <a:pPr>
              <a:buClrTx/>
              <a:buSzTx/>
              <a:buFontTx/>
            </a:pPr>
            <a:r>
              <a:rPr lang="zh-CN" altLang="en-US" sz="4000" dirty="0">
                <a:solidFill>
                  <a:srgbClr val="0000FF"/>
                </a:solidFill>
              </a:rPr>
              <a:t>“鱼和熊掌可以兼得”</a:t>
            </a:r>
            <a:endParaRPr lang="zh-CN" altLang="en-US" sz="4000" dirty="0">
              <a:solidFill>
                <a:srgbClr val="0000FF"/>
              </a:solidFill>
            </a:endParaRPr>
          </a:p>
          <a:p>
            <a:pPr>
              <a:buClrTx/>
              <a:buSzTx/>
              <a:buFontTx/>
            </a:pPr>
            <a:r>
              <a:rPr lang="zh-CN" altLang="en-US" sz="4000" dirty="0">
                <a:solidFill>
                  <a:srgbClr val="0000FF"/>
                </a:solidFill>
              </a:rPr>
              <a:t>这句采用的是什么修辞方法？ 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  <p:sp>
        <p:nvSpPr>
          <p:cNvPr id="244739" name="文本框 244738"/>
          <p:cNvSpPr txBox="1"/>
          <p:nvPr/>
        </p:nvSpPr>
        <p:spPr>
          <a:xfrm>
            <a:off x="900113" y="2781300"/>
            <a:ext cx="4103687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引用和比喻。 </a:t>
            </a:r>
            <a:endParaRPr lang="zh-CN" altLang="en-US" sz="6000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4740" name="文本框 244739"/>
          <p:cNvSpPr txBox="1"/>
          <p:nvPr/>
        </p:nvSpPr>
        <p:spPr>
          <a:xfrm>
            <a:off x="323850" y="3933825"/>
            <a:ext cx="77546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比喻既借鉴西方技法又承袭中国传统绘画技法，创造出一种新的中西合璧的画风。 </a:t>
            </a:r>
            <a:endParaRPr lang="zh-CN" altLang="en-US" sz="4800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4742" name="内容占位符 244741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p>
            <a:pPr>
              <a:buClrTx/>
              <a:buSzTx/>
              <a:buFontTx/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4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244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9" grpId="0"/>
      <p:bldP spid="24474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7090" name="标题 217089"/>
          <p:cNvSpPr>
            <a:spLocks noGrp="1"/>
          </p:cNvSpPr>
          <p:nvPr>
            <p:ph type="title"/>
          </p:nvPr>
        </p:nvSpPr>
        <p:spPr>
          <a:xfrm>
            <a:off x="358140" y="130493"/>
            <a:ext cx="4535488" cy="1498600"/>
          </a:xfrm>
          <a:solidFill>
            <a:schemeClr val="accent1"/>
          </a:solidFill>
        </p:spPr>
        <p:txBody>
          <a:bodyPr anchor="ctr"/>
          <a:p>
            <a:pPr algn="l"/>
            <a:r>
              <a:rPr lang="zh-CN" altLang="en-US" sz="28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  <a:t>又画油画又画水墨，我的这两个画种都不纯了</a:t>
            </a:r>
            <a:r>
              <a:rPr lang="en-US" altLang="zh-CN" sz="2800" b="1">
                <a:solidFill>
                  <a:srgbClr val="80008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br>
              <a:rPr lang="zh-CN" altLang="en-US" sz="2800" b="1" dirty="0">
                <a:solidFill>
                  <a:srgbClr val="80008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2800" b="1" dirty="0">
              <a:solidFill>
                <a:srgbClr val="80008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7091" name="文本占位符 217090"/>
          <p:cNvSpPr>
            <a:spLocks noGrp="1"/>
          </p:cNvSpPr>
          <p:nvPr>
            <p:ph type="body" idx="1"/>
          </p:nvPr>
        </p:nvSpPr>
        <p:spPr>
          <a:xfrm>
            <a:off x="0" y="1779905"/>
            <a:ext cx="8907780" cy="3700780"/>
          </a:xfrm>
        </p:spPr>
        <p:txBody>
          <a:bodyPr/>
          <a:p>
            <a:pPr>
              <a:buNone/>
            </a:pPr>
            <a:r>
              <a:rPr lang="en-US" altLang="zh-CN" sz="4400" b="1"/>
              <a:t>5</a:t>
            </a:r>
            <a:r>
              <a:rPr lang="zh-CN" altLang="en-US" sz="4400" b="1" dirty="0"/>
              <a:t>、这一句话是什么意思？是不是表示作者对自己立场的动摇？</a:t>
            </a:r>
            <a:endParaRPr lang="zh-CN" altLang="en-US" sz="4400" b="1" dirty="0"/>
          </a:p>
          <a:p>
            <a:r>
              <a:rPr lang="zh-CN" altLang="en-US" sz="4400" b="1" dirty="0"/>
              <a:t>这样说是用比喻的手法、幽默诙谐的语气来表示他的自谦。作者以解嘲的语气说：我的两个画种都不纯了，头发都灰白了，还拿不定主意。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09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09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charRg st="3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7091">
                                            <p:txEl>
                                              <p:charRg st="3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7091">
                                            <p:txEl>
                                              <p:charRg st="3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8114" name="标题 2181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218115" name="文本占位符 218114"/>
          <p:cNvSpPr>
            <a:spLocks noGrp="1"/>
          </p:cNvSpPr>
          <p:nvPr>
            <p:ph type="body" idx="1"/>
          </p:nvPr>
        </p:nvSpPr>
        <p:spPr>
          <a:solidFill>
            <a:schemeClr val="accent1"/>
          </a:solidFill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800" b="1" dirty="0"/>
              <a:t>画家终身探索的，正是</a:t>
            </a:r>
            <a:r>
              <a:rPr lang="zh-CN" altLang="en-US" sz="3600" b="1" u="sng" dirty="0">
                <a:solidFill>
                  <a:srgbClr val="0000FF"/>
                </a:solidFill>
              </a:rPr>
              <a:t>油画的民族化和中国画的现代化</a:t>
            </a:r>
            <a:r>
              <a:rPr lang="zh-CN" altLang="en-US" sz="2800" b="1" dirty="0"/>
              <a:t>，是兼取二者之长而创造出新的技法，新的风格，因为艺术贵在创新。墨守成规，盲目模仿。都是没有出路的。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用作者自己的话更能说明他的艺术观：“画种只能在发展中得到保留，如不发展，便只能淘汰。”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作者在层层铺垫的基础上水到渠成的得出了结论：</a:t>
            </a:r>
            <a:r>
              <a:rPr lang="zh-CN" altLang="en-US" sz="3600" b="1" dirty="0">
                <a:solidFill>
                  <a:srgbClr val="0000FF"/>
                </a:solidFill>
              </a:rPr>
              <a:t>要中西兼用，阴晴兼画，创造一种独特的绘画风格。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304800" y="0"/>
            <a:ext cx="5486400" cy="1143000"/>
          </a:xfrm>
        </p:spPr>
        <p:txBody>
          <a:bodyPr anchor="ctr"/>
          <a:p>
            <a:r>
              <a:rPr lang="zh-CN" altLang="en-US" sz="5400" b="1" dirty="0">
                <a:ea typeface="楷体" panose="02010609060101010101" pitchFamily="49" charset="-122"/>
              </a:rPr>
              <a:t>文本研读</a:t>
            </a:r>
            <a:endParaRPr lang="zh-CN" altLang="en-US" sz="5400" b="1" dirty="0">
              <a:ea typeface="楷体" panose="02010609060101010101" pitchFamily="49" charset="-122"/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sz="half" idx="1"/>
          </p:nvPr>
        </p:nvSpPr>
        <p:spPr>
          <a:xfrm>
            <a:off x="0" y="1143000"/>
            <a:ext cx="7086600" cy="838200"/>
          </a:xfrm>
        </p:spPr>
        <p:txBody>
          <a:bodyPr/>
          <a:p>
            <a:pPr>
              <a:buClrTx/>
              <a:buSzTx/>
              <a:buFontTx/>
            </a:pPr>
            <a:r>
              <a:rPr lang="zh-CN" altLang="en-US" sz="4000" b="1" dirty="0"/>
              <a:t>理解作者的艺术主张</a:t>
            </a:r>
            <a:endParaRPr lang="zh-CN" altLang="en-US" sz="4000" b="1" dirty="0"/>
          </a:p>
        </p:txBody>
      </p:sp>
      <p:sp>
        <p:nvSpPr>
          <p:cNvPr id="7181" name="文本框 7180"/>
          <p:cNvSpPr txBox="1"/>
          <p:nvPr/>
        </p:nvSpPr>
        <p:spPr>
          <a:xfrm>
            <a:off x="381000" y="2057400"/>
            <a:ext cx="72390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</a:rPr>
              <a:t>浓而滞的油画里有时要吸收水分，娇艳的色彩往往须渗进墨韵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</a:rPr>
              <a:t>……</a:t>
            </a:r>
            <a:endParaRPr lang="en-US" altLang="zh-CN" sz="36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</a:rPr>
              <a:t>如果晴和阴中体现了两种审美趣味，则鱼和熊掌是可以兼得的。</a:t>
            </a: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endParaRPr lang="zh-CN" altLang="en-US" sz="36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182" name="文本框 7181"/>
          <p:cNvSpPr txBox="1"/>
          <p:nvPr/>
        </p:nvSpPr>
        <p:spPr>
          <a:xfrm>
            <a:off x="2209800" y="4298950"/>
            <a:ext cx="5502275" cy="255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中西兼用</a:t>
            </a:r>
            <a:endParaRPr lang="zh-CN" altLang="en-US" sz="5400" b="1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54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阴晴兼画</a:t>
            </a:r>
            <a:endParaRPr lang="zh-CN" altLang="en-US" sz="5400" b="1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54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贵在创新</a:t>
            </a:r>
            <a:endParaRPr lang="zh-CN" altLang="en-US" sz="5400" b="1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7181" grpId="0"/>
      <p:bldP spid="71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3298" name="标题 1832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作者简介</a:t>
            </a:r>
            <a:endParaRPr lang="zh-CN" altLang="en-US" dirty="0"/>
          </a:p>
        </p:txBody>
      </p:sp>
      <p:sp>
        <p:nvSpPr>
          <p:cNvPr id="183299" name="文本占位符 183298"/>
          <p:cNvSpPr>
            <a:spLocks noGrp="1"/>
          </p:cNvSpPr>
          <p:nvPr>
            <p:ph type="body" idx="1"/>
          </p:nvPr>
        </p:nvSpPr>
        <p:spPr>
          <a:xfrm>
            <a:off x="250825" y="1268413"/>
            <a:ext cx="4465638" cy="5445125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 dirty="0"/>
              <a:t>吴冠中（</a:t>
            </a:r>
            <a:r>
              <a:rPr lang="en-US" altLang="zh-CN" sz="2800"/>
              <a:t>1919</a:t>
            </a:r>
            <a:r>
              <a:rPr lang="zh-CN" altLang="en-US" sz="2800" dirty="0"/>
              <a:t>年</a:t>
            </a:r>
            <a:r>
              <a:rPr lang="en-US" altLang="zh-CN" sz="2800"/>
              <a:t>~2010</a:t>
            </a:r>
            <a:r>
              <a:rPr lang="zh-CN" altLang="en-US" sz="2800" dirty="0"/>
              <a:t>年</a:t>
            </a:r>
            <a:r>
              <a:rPr lang="en-US" altLang="zh-CN" sz="2800"/>
              <a:t>6</a:t>
            </a:r>
            <a:r>
              <a:rPr lang="zh-CN" altLang="en-US" sz="2800" dirty="0"/>
              <a:t>月</a:t>
            </a:r>
            <a:r>
              <a:rPr lang="en-US" altLang="zh-CN" sz="2800"/>
              <a:t>25</a:t>
            </a:r>
            <a:r>
              <a:rPr lang="zh-CN" altLang="en-US" sz="2800" dirty="0"/>
              <a:t>日），江苏宜兴人，当代著名画家，油画家，美术教育家。</a:t>
            </a:r>
            <a:endParaRPr lang="zh-CN" altLang="en-US" sz="2800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学贯中西的艺术大师，几十年来，他一直探索着将中西绘画艺术结合在一起。</a:t>
            </a:r>
            <a:endParaRPr lang="zh-CN" altLang="en-US" sz="28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最早画的作品多以江南水乡为题材，画面充满诗意，他特别重视点、线、面的结合与搭配。后期他的画风有所变化，在一批反映黄土高原的作品中多用粗线，自成一种意境。</a:t>
            </a:r>
            <a:endParaRPr lang="zh-CN" altLang="en-US" sz="28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3300" name="图片 183299" descr="W0200902275587420398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2708275"/>
            <a:ext cx="3733800" cy="3455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4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charRg st="87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9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8" name="图片 93187" descr="0edfd32b51f36b0ed42af1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9" name="矩形 93188"/>
          <p:cNvSpPr/>
          <p:nvPr/>
        </p:nvSpPr>
        <p:spPr>
          <a:xfrm>
            <a:off x="533400" y="701675"/>
            <a:ext cx="7772400" cy="52149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处处是创造之地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       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       天天是创造之时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              人人是创造之人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                             </a:t>
            </a:r>
            <a:r>
              <a:rPr lang="en-US" altLang="zh-CN" sz="4800" b="1" dirty="0">
                <a:solidFill>
                  <a:srgbClr val="FF3300"/>
                </a:solidFill>
                <a:latin typeface="Arial" panose="020B0604020202020204" pitchFamily="34" charset="0"/>
              </a:rPr>
              <a:t>---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陶行之 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4" name="标题 14643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46435" name="文本占位符 146434"/>
          <p:cNvSpPr>
            <a:spLocks noGrp="1" noRot="1"/>
          </p:cNvSpPr>
          <p:nvPr>
            <p:ph type="body" idx="1"/>
          </p:nvPr>
        </p:nvSpPr>
        <p:spPr>
          <a:xfrm>
            <a:off x="250825" y="836613"/>
            <a:ext cx="3097213" cy="5761037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卢东明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000000"/>
                </a:solidFill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</a:rPr>
              <a:t>还来就菊花</a:t>
            </a:r>
            <a:r>
              <a:rPr lang="en-US" altLang="zh-CN" sz="2800" b="1">
                <a:solidFill>
                  <a:srgbClr val="000000"/>
                </a:solidFill>
              </a:rPr>
              <a:t>》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油画的感觉，总使人认为这是西方人的擅长，自从看卢先生的作品，也体会到中国人太有才了，懂得发挥山水花鸟的优势，更适应艺术融合的方法。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2800" b="1">
              <a:solidFill>
                <a:srgbClr val="000000"/>
              </a:solidFill>
            </a:endParaRPr>
          </a:p>
        </p:txBody>
      </p:sp>
      <p:pic>
        <p:nvPicPr>
          <p:cNvPr id="146437" name="图片 146436" descr="56849501046253204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3938" y="404813"/>
            <a:ext cx="5392737" cy="6119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标题 14745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47459" name="文本占位符 147458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3478213" cy="3971925"/>
          </a:xfrm>
        </p:spPr>
        <p:txBody>
          <a:bodyPr/>
          <a:p>
            <a:pPr algn="ctr">
              <a:buNone/>
            </a:pPr>
            <a:r>
              <a:rPr lang="zh-CN" altLang="en-US" dirty="0">
                <a:solidFill>
                  <a:srgbClr val="000000"/>
                </a:solidFill>
              </a:rPr>
              <a:t>卢东明</a:t>
            </a:r>
            <a:endParaRPr lang="zh-CN" altLang="en-US" dirty="0">
              <a:solidFill>
                <a:srgbClr val="000000"/>
              </a:solidFill>
            </a:endParaRPr>
          </a:p>
          <a:p>
            <a:pPr algn="ctr">
              <a:buNone/>
            </a:pPr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牡丹尊荣</a:t>
            </a:r>
            <a:r>
              <a:rPr lang="en-US" altLang="zh-CN">
                <a:solidFill>
                  <a:srgbClr val="000000"/>
                </a:solidFill>
              </a:rPr>
              <a:t>》</a:t>
            </a:r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47461" name="图片 147460" descr="中西合壁－卢东明画作及其他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188913"/>
            <a:ext cx="4891087" cy="6345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2" name="标题 14848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48483" name="文本占位符 148482"/>
          <p:cNvSpPr>
            <a:spLocks noGrp="1" noRot="1"/>
          </p:cNvSpPr>
          <p:nvPr>
            <p:ph type="body" idx="1"/>
          </p:nvPr>
        </p:nvSpPr>
        <p:spPr>
          <a:xfrm>
            <a:off x="301625" y="1844675"/>
            <a:ext cx="3190875" cy="4254500"/>
          </a:xfrm>
        </p:spPr>
        <p:txBody>
          <a:bodyPr/>
          <a:p>
            <a:pPr algn="ctr"/>
            <a:r>
              <a:rPr lang="zh-CN" altLang="en-US" dirty="0">
                <a:solidFill>
                  <a:srgbClr val="000000"/>
                </a:solidFill>
              </a:rPr>
              <a:t>卢东明</a:t>
            </a:r>
            <a:endParaRPr lang="zh-CN" altLang="en-US" dirty="0">
              <a:solidFill>
                <a:srgbClr val="000000"/>
              </a:solidFill>
            </a:endParaRPr>
          </a:p>
          <a:p>
            <a:pPr algn="ctr"/>
            <a:r>
              <a:rPr lang="en-US" altLang="zh-CN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微风若水</a:t>
            </a:r>
            <a:r>
              <a:rPr lang="en-US" altLang="zh-CN">
                <a:solidFill>
                  <a:srgbClr val="000000"/>
                </a:solidFill>
              </a:rPr>
              <a:t>》</a:t>
            </a:r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48489" name="图片 148488" descr="33107fbe04495b061e5daed207f32ee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476250"/>
            <a:ext cx="4940300" cy="609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xfrm>
            <a:off x="755650" y="981075"/>
            <a:ext cx="2952750" cy="803275"/>
          </a:xfrm>
        </p:spPr>
        <p:txBody>
          <a:bodyPr vert="horz" wrap="square" lIns="91440" tIns="45720" rIns="91440" bIns="45720" anchor="ctr"/>
          <a:p>
            <a:r>
              <a:rPr lang="zh-CN" altLang="en-US" b="0" dirty="0">
                <a:solidFill>
                  <a:srgbClr val="000066"/>
                </a:solidFill>
                <a:ea typeface="隶书" panose="02010509060101010101" pitchFamily="49" charset="-122"/>
              </a:rPr>
              <a:t>课文小结</a:t>
            </a:r>
            <a:endParaRPr lang="zh-CN" altLang="en-US" b="0" dirty="0">
              <a:solidFill>
                <a:srgbClr val="000066"/>
              </a:solidFill>
              <a:ea typeface="隶书" panose="02010509060101010101" pitchFamily="49" charset="-122"/>
            </a:endParaRPr>
          </a:p>
        </p:txBody>
      </p:sp>
      <p:pic>
        <p:nvPicPr>
          <p:cNvPr id="51204" name="内容占位符 51203" descr="燕子寻故人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572000" y="4221163"/>
            <a:ext cx="4178300" cy="2339975"/>
          </a:xfrm>
        </p:spPr>
      </p:pic>
      <p:sp>
        <p:nvSpPr>
          <p:cNvPr id="51208" name="文本框 51207"/>
          <p:cNvSpPr txBox="1"/>
          <p:nvPr/>
        </p:nvSpPr>
        <p:spPr>
          <a:xfrm>
            <a:off x="550545" y="2320925"/>
            <a:ext cx="76327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Tahoma" panose="020B0604030504040204" pitchFamily="34" charset="0"/>
              </a:rPr>
              <a:t>这篇课文是一篇文艺评论，作者告诉我们一个道理：艺术是有生命的，艺术家要敢于打破旧的传统，不断推陈出新，创作出具有自己风格的作品来。</a:t>
            </a:r>
            <a:endParaRPr lang="zh-CN" altLang="en-US" sz="3200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2930" name="图片 252929" descr="3ff1e3b8-b054-4790-8e86-ed77d4d0b3f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2931" name="文本框 252930"/>
          <p:cNvSpPr txBox="1"/>
          <p:nvPr/>
        </p:nvSpPr>
        <p:spPr>
          <a:xfrm>
            <a:off x="517525" y="6111875"/>
            <a:ext cx="19970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楷体" panose="02010609060101010101" pitchFamily="49" charset="-122"/>
              </a:rPr>
              <a:t>山城</a:t>
            </a:r>
            <a:endParaRPr lang="zh-CN" altLang="en-US" sz="4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3954" name="图片 253953" descr="点线迎春 - may - 槑的学习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3955" name="文本框 253954"/>
          <p:cNvSpPr txBox="1"/>
          <p:nvPr/>
        </p:nvSpPr>
        <p:spPr>
          <a:xfrm>
            <a:off x="7070725" y="611187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点线迎春</a:t>
            </a:r>
            <a:endParaRPr lang="zh-CN" altLang="en-US" sz="3600" dirty="0">
              <a:solidFill>
                <a:schemeClr val="accent2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4978" name="图片 254977" descr="f10fa23d8dbaeda715cecb9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apsules">
  <a:themeElements>
    <a:clrScheme name="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7"/>
      </a:accent4>
      <a:accent5>
        <a:srgbClr val="ADE2E2"/>
      </a:accent5>
      <a:accent6>
        <a:srgbClr val="89B789"/>
      </a:accent6>
      <a:hlink>
        <a:srgbClr val="003366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7"/>
        </a:accent4>
        <a:accent5>
          <a:srgbClr val="ADE2E2"/>
        </a:accent5>
        <a:accent6>
          <a:srgbClr val="89B789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9B7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FF"/>
        </a:dk2>
        <a:lt2>
          <a:srgbClr val="006699"/>
        </a:lt2>
        <a:accent1>
          <a:srgbClr val="33CCCC"/>
        </a:accent1>
        <a:accent2>
          <a:srgbClr val="006699"/>
        </a:accent2>
        <a:accent3>
          <a:srgbClr val="B9CAFF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99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5B75B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99"/>
        </a:lt1>
        <a:dk2>
          <a:srgbClr val="FFFFEB"/>
        </a:dk2>
        <a:lt2>
          <a:srgbClr val="000066"/>
        </a:lt2>
        <a:accent1>
          <a:srgbClr val="99CCFF"/>
        </a:accent1>
        <a:accent2>
          <a:srgbClr val="9999FF"/>
        </a:accent2>
        <a:accent3>
          <a:srgbClr val="ADB9CA"/>
        </a:accent3>
        <a:accent4>
          <a:srgbClr val="DCDCDC"/>
        </a:accent4>
        <a:accent5>
          <a:srgbClr val="CAE2FF"/>
        </a:accent5>
        <a:accent6>
          <a:srgbClr val="8989E5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808000"/>
        </a:lt2>
        <a:accent1>
          <a:srgbClr val="FFCC66"/>
        </a:accent1>
        <a:accent2>
          <a:srgbClr val="00ACA8"/>
        </a:accent2>
        <a:accent3>
          <a:srgbClr val="AAB9B9"/>
        </a:accent3>
        <a:accent4>
          <a:srgbClr val="DCDCDC"/>
        </a:accent4>
        <a:accent5>
          <a:srgbClr val="FFE2B9"/>
        </a:accent5>
        <a:accent6>
          <a:srgbClr val="009A96"/>
        </a:accent6>
        <a:hlink>
          <a:srgbClr val="CCCC00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0033"/>
        </a:lt1>
        <a:dk2>
          <a:srgbClr val="FFFFFF"/>
        </a:dk2>
        <a:lt2>
          <a:srgbClr val="FFFFCC"/>
        </a:lt2>
        <a:accent1>
          <a:srgbClr val="FF9900"/>
        </a:accent1>
        <a:accent2>
          <a:srgbClr val="CC3300"/>
        </a:accent2>
        <a:accent3>
          <a:srgbClr val="B9AAAD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FFCC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FF0000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CDCDC"/>
        </a:accent4>
        <a:accent5>
          <a:srgbClr val="FFE2AA"/>
        </a:accent5>
        <a:accent6>
          <a:srgbClr val="B72D00"/>
        </a:accent6>
        <a:hlink>
          <a:srgbClr val="FF66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0</TotalTime>
  <Words>3636</Words>
  <Application>WPS 演示</Application>
  <PresentationFormat>在屏幕上显示</PresentationFormat>
  <Paragraphs>276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64</vt:i4>
      </vt:variant>
    </vt:vector>
  </HeadingPairs>
  <TitlesOfParts>
    <vt:vector size="83" baseType="lpstr">
      <vt:lpstr>Arial</vt:lpstr>
      <vt:lpstr>宋体</vt:lpstr>
      <vt:lpstr>Wingdings</vt:lpstr>
      <vt:lpstr>Tahoma</vt:lpstr>
      <vt:lpstr>Times New Roman</vt:lpstr>
      <vt:lpstr>隶书</vt:lpstr>
      <vt:lpstr>楷体_GB2312</vt:lpstr>
      <vt:lpstr>新宋体</vt:lpstr>
      <vt:lpstr>华文楷体</vt:lpstr>
      <vt:lpstr>楷体</vt:lpstr>
      <vt:lpstr>微软雅黑</vt:lpstr>
      <vt:lpstr>Arial Unicode MS</vt:lpstr>
      <vt:lpstr>Calibri</vt:lpstr>
      <vt:lpstr>华文细黑</vt:lpstr>
      <vt:lpstr>诗情画意</vt:lpstr>
      <vt:lpstr>Capsules</vt:lpstr>
      <vt:lpstr>默认设计模板</vt:lpstr>
      <vt:lpstr>1_默认设计模板</vt:lpstr>
      <vt:lpstr>1_诗情画意</vt:lpstr>
      <vt:lpstr>   画里阴晴                                                          吴冠中</vt:lpstr>
      <vt:lpstr> 画风有何不同？</vt:lpstr>
      <vt:lpstr>PowerPoint 演示文稿</vt:lpstr>
      <vt:lpstr>PowerPoint 演示文稿</vt:lpstr>
      <vt:lpstr>PowerPoint 演示文稿</vt:lpstr>
      <vt:lpstr>作者简介</vt:lpstr>
      <vt:lpstr>PowerPoint 演示文稿</vt:lpstr>
      <vt:lpstr>PowerPoint 演示文稿</vt:lpstr>
      <vt:lpstr>PowerPoint 演示文稿</vt:lpstr>
      <vt:lpstr>一、细读第一自然段  1、第一段写了什么？</vt:lpstr>
      <vt:lpstr>2、窗外是怎样的景色？作者为什么要引用这句题画诗呢？</vt:lpstr>
      <vt:lpstr>3、这句诗中最富韵味的是那一个词？</vt:lpstr>
      <vt:lpstr>二、朗读课文第二段</vt:lpstr>
      <vt:lpstr>2、为什么湿了的大自然景色格外有韵味？</vt:lpstr>
      <vt:lpstr>PowerPoint 演示文稿</vt:lpstr>
      <vt:lpstr>PowerPoint 演示文稿</vt:lpstr>
      <vt:lpstr>张志和 《渔歌子》</vt:lpstr>
      <vt:lpstr>苏轼 《饮湖上初晴后雨》</vt:lpstr>
      <vt:lpstr>风雨归舟图</vt:lpstr>
      <vt:lpstr>课文分析</vt:lpstr>
      <vt:lpstr>三、阅读第三段</vt:lpstr>
      <vt:lpstr>PowerPoint 演示文稿</vt:lpstr>
      <vt:lpstr>PowerPoint 演示文稿</vt:lpstr>
      <vt:lpstr>PowerPoint 演示文稿</vt:lpstr>
      <vt:lpstr>PowerPoint 演示文稿</vt:lpstr>
      <vt:lpstr>梵高的《星夜》</vt:lpstr>
      <vt:lpstr>莫奈的《睡莲》</vt:lpstr>
      <vt:lpstr>晚上的《睡莲》</vt:lpstr>
      <vt:lpstr>课文分析</vt:lpstr>
      <vt:lpstr>文题中“阴”和“晴”分别指什么？ </vt:lpstr>
      <vt:lpstr>课文分析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四、为了表明自己的创作风格，作者在第四段表明了自己的观点，阅读最后一段：</vt:lpstr>
      <vt:lpstr>PowerPoint 演示文稿</vt:lpstr>
      <vt:lpstr>PowerPoint 演示文稿</vt:lpstr>
      <vt:lpstr>4、“浓而滞的油画里有时要吸收水分，娇艳的…….则鱼和熊掌是可以兼得的。”这句话的含义是什么？ </vt:lpstr>
      <vt:lpstr>PowerPoint 演示文稿</vt:lpstr>
      <vt:lpstr>又画油画又画水墨，我的这两个画种都不纯了…… </vt:lpstr>
      <vt:lpstr>PowerPoint 演示文稿</vt:lpstr>
      <vt:lpstr>文本研读</vt:lpstr>
      <vt:lpstr>PowerPoint 演示文稿</vt:lpstr>
      <vt:lpstr>PowerPoint 演示文稿</vt:lpstr>
      <vt:lpstr>PowerPoint 演示文稿</vt:lpstr>
      <vt:lpstr>PowerPoint 演示文稿</vt:lpstr>
      <vt:lpstr>课文小结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112</cp:revision>
  <dcterms:created xsi:type="dcterms:W3CDTF">2020-03-23T04:40:00Z</dcterms:created>
  <dcterms:modified xsi:type="dcterms:W3CDTF">2023-03-29T09:09:51Z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