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306" r:id="rId4"/>
    <p:sldId id="261" r:id="rId5"/>
    <p:sldId id="281" r:id="rId6"/>
    <p:sldId id="276" r:id="rId7"/>
    <p:sldId id="274" r:id="rId8"/>
    <p:sldId id="273" r:id="rId9"/>
    <p:sldId id="275" r:id="rId10"/>
    <p:sldId id="260" r:id="rId11"/>
    <p:sldId id="262" r:id="rId12"/>
    <p:sldId id="263" r:id="rId13"/>
    <p:sldId id="277" r:id="rId14"/>
    <p:sldId id="267" r:id="rId15"/>
    <p:sldId id="268" r:id="rId16"/>
    <p:sldId id="265" r:id="rId17"/>
    <p:sldId id="279" r:id="rId18"/>
    <p:sldId id="266" r:id="rId19"/>
    <p:sldId id="280" r:id="rId20"/>
    <p:sldId id="269" r:id="rId21"/>
    <p:sldId id="278" r:id="rId22"/>
    <p:sldId id="282" r:id="rId23"/>
    <p:sldId id="283" r:id="rId24"/>
    <p:sldId id="284" r:id="rId25"/>
    <p:sldId id="285" r:id="rId26"/>
    <p:sldId id="286" r:id="rId27"/>
    <p:sldId id="271" r:id="rId28"/>
    <p:sldId id="272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-96" y="-438"/>
      </p:cViewPr>
      <p:guideLst>
        <p:guide orient="horz" pos="2242"/>
        <p:guide pos="3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0B734A-F8CF-48E0-829E-4F06F1530BB3}" type="datetimeFigureOut">
              <a:rPr lang="zh-CN" altLang="en-US"/>
              <a:pPr>
                <a:defRPr/>
              </a:pPr>
              <a:t>2020/8/25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BEC4B-9C9D-4249-A365-B05F24CAE2B8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7E4BD">
            <a:alpha val="94901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4127AD-6AF0-4076-B49A-7095B88E9BDE}" type="datetimeFigureOut">
              <a:rPr lang="zh-CN" altLang="en-US"/>
              <a:pPr>
                <a:defRPr/>
              </a:pPr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>
                <a:solidFill>
                  <a:srgbClr val="898989"/>
                </a:solidFill>
              </a:defRPr>
            </a:lvl1pPr>
          </a:lstStyle>
          <a:p>
            <a:fld id="{19B0D566-5993-4D17-B636-57D8B8A56A75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1"/>
          <p:cNvSpPr txBox="1">
            <a:spLocks noChangeArrowheads="1"/>
          </p:cNvSpPr>
          <p:nvPr/>
        </p:nvSpPr>
        <p:spPr bwMode="auto">
          <a:xfrm>
            <a:off x="1363663" y="3008313"/>
            <a:ext cx="9807575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鸽子——（　      ）  燕子——（　      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黄牛——（　      ）　蜜蜂——（　      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松鼠——（　      ）　蚂蚁——（　    　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喜鹊——（　      ）  绵羊——（　    　）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60775" y="3187700"/>
            <a:ext cx="20002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和平友谊</a:t>
            </a:r>
            <a:r>
              <a:rPr lang="zh-CN" altLang="zh-CN" sz="3400" b="1">
                <a:latin typeface="黑体" pitchFamily="49" charset="-122"/>
                <a:ea typeface="黑体" pitchFamily="49" charset="-122"/>
                <a:sym typeface="宋体" pitchFamily="2" charset="-122"/>
              </a:rPr>
              <a:t>　</a:t>
            </a:r>
            <a:endParaRPr lang="zh-CN" altLang="en-US" sz="3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709025" y="3187700"/>
            <a:ext cx="19177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报春使者</a:t>
            </a:r>
            <a:endParaRPr lang="zh-CN" altLang="en-US" sz="3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709025" y="5480050"/>
            <a:ext cx="19177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温和善良</a:t>
            </a:r>
            <a:endParaRPr lang="zh-CN" altLang="en-US" sz="3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709025" y="3963988"/>
            <a:ext cx="1947863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勤劳无私</a:t>
            </a:r>
            <a:endParaRPr lang="zh-CN" altLang="en-US" sz="3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709025" y="4727575"/>
            <a:ext cx="19462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勤劳团结</a:t>
            </a:r>
            <a:endParaRPr lang="zh-CN" altLang="en-US" sz="3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660775" y="4727575"/>
            <a:ext cx="20002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乖巧伶俐</a:t>
            </a:r>
            <a:endParaRPr lang="zh-CN" altLang="en-US" sz="3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660775" y="5480050"/>
            <a:ext cx="20002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吉祥如意</a:t>
            </a:r>
            <a:endParaRPr lang="zh-CN" altLang="en-US" sz="3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660775" y="3963988"/>
            <a:ext cx="20002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任劳任怨</a:t>
            </a:r>
            <a:r>
              <a:rPr lang="zh-CN" altLang="zh-CN" sz="3400" b="1">
                <a:latin typeface="黑体" pitchFamily="49" charset="-122"/>
                <a:ea typeface="黑体" pitchFamily="49" charset="-122"/>
                <a:sym typeface="宋体" pitchFamily="2" charset="-122"/>
              </a:rPr>
              <a:t>　</a:t>
            </a:r>
            <a:endParaRPr lang="zh-CN" altLang="en-US" sz="3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83" name="Rectangle 3"/>
          <p:cNvSpPr>
            <a:spLocks noGrp="1" noChangeArrowheads="1"/>
          </p:cNvSpPr>
          <p:nvPr/>
        </p:nvSpPr>
        <p:spPr bwMode="auto">
          <a:xfrm>
            <a:off x="1292225" y="1577975"/>
            <a:ext cx="9498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zh-CN" sz="3800" b="1">
                <a:latin typeface="楷体" pitchFamily="49" charset="-122"/>
                <a:ea typeface="楷体" pitchFamily="49" charset="-122"/>
              </a:rPr>
              <a:t>吉祥如意　勤劳无私　温和善良　和平友谊　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800" b="1">
                <a:latin typeface="楷体" pitchFamily="49" charset="-122"/>
                <a:ea typeface="楷体" pitchFamily="49" charset="-122"/>
              </a:rPr>
              <a:t>乖巧伶俐　报春使者　勤劳团结  任劳任怨</a:t>
            </a:r>
            <a:endParaRPr lang="zh-CN" altLang="zh-CN" sz="3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84" name="Rectangle 3"/>
          <p:cNvSpPr>
            <a:spLocks noGrp="1" noChangeArrowheads="1"/>
          </p:cNvSpPr>
          <p:nvPr/>
        </p:nvSpPr>
        <p:spPr bwMode="auto">
          <a:xfrm>
            <a:off x="838200" y="892175"/>
            <a:ext cx="109601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zh-CN" sz="3400" b="1">
                <a:latin typeface="黑体" pitchFamily="49" charset="-122"/>
                <a:ea typeface="黑体" pitchFamily="49" charset="-122"/>
              </a:rPr>
              <a:t>下面这些动物象征着人类的什么品质，选正确答案填上。</a:t>
            </a:r>
            <a:endParaRPr lang="zh-CN" altLang="zh-CN" sz="34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863725" y="1997075"/>
            <a:ext cx="846455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    根据你和家人的性格特点，完成下列表格，再与同学分享。</a:t>
            </a: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414972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34147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筛素材，理思路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30275" y="996950"/>
          <a:ext cx="10425114" cy="5326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42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06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168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53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5545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相对应的动物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相似之处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相对应的事例</a:t>
                      </a:r>
                    </a:p>
                  </a:txBody>
                  <a:tcPr marL="91443" marR="91443" marT="45723" marB="45723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8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我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猪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外形胖，贪吃贪睡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吃到拉肚子；</a:t>
                      </a:r>
                      <a:endParaRPr lang="en-US" altLang="zh-CN" sz="32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每天赖床经常迟到</a:t>
                      </a:r>
                    </a:p>
                  </a:txBody>
                  <a:tcPr marL="91443" marR="91443" marT="45723" marB="45723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106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爸爸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55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妈妈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839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3" marR="91443" marT="45723" marB="45723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76600" y="3592513"/>
            <a:ext cx="3946525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任劳任怨、</a:t>
            </a:r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倔脾气</a:t>
            </a:r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力气大</a:t>
            </a: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2270125" y="3854450"/>
            <a:ext cx="6667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牛</a:t>
            </a: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035175" y="4845050"/>
            <a:ext cx="11366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猴子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7477125" y="4845050"/>
            <a:ext cx="3700463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晚饭经常只吃沙拉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397250" y="4845050"/>
            <a:ext cx="282892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瘦、爱吃青菜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7427913" y="3854450"/>
            <a:ext cx="37988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干最累、最脏的活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1787525" y="1190625"/>
            <a:ext cx="8570913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    选取表格中的一位家庭成员，试着写一个片段。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7525" y="2609850"/>
            <a:ext cx="85725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示范</a:t>
            </a:r>
            <a:r>
              <a:rPr lang="en-US" altLang="zh-CN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just" eaLnBrk="1" hangingPunct="1"/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    我是一只贪睡的小懒猪。我不爱动，就喜欢睡觉。记得有一次，闹钟已经响了好几遍了，我还没起床，结果妈妈硬拉我起床。可我还想睡，在妈妈帮我拿衣服的瞬间，我又睡了下去。过了好一会儿，才去上学，结果迟到了。你说我是不是一只“小懒猪”？</a:t>
            </a:r>
            <a:r>
              <a:rPr lang="zh-CN" altLang="en-US" sz="3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pic>
        <p:nvPicPr>
          <p:cNvPr id="14340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小练笔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1554163" y="696913"/>
            <a:ext cx="18049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示范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1554163" y="1344613"/>
            <a:ext cx="9394825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 我和爸爸都觉得妈妈是一只猴子。妈妈身材苗条，很瘦，就跟瘦猴子似的。她很爱吃香蕉，虽然她美其名曰“减肥”“美容”，但我和爸爸觉得这就是跟猴子一样的爱好。她还很聪明，是我们家的学霸呢！有一次我碰到一道奥数题不会做，爸爸想了半天也没做出来，她三下五除二就解出来了，我和爸爸都被她折服了。你们说，我妈妈像不像猴子呢？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4402138" y="1204913"/>
            <a:ext cx="30956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我是小老师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1703388" y="1973263"/>
            <a:ext cx="8493125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Aft>
                <a:spcPts val="12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组内评议。分享自己的小练笔，其他同学评议，分享者修改。</a:t>
            </a: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2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班级评议。小组推荐一位组员分享自己修改过的小练笔，参与班级</a:t>
            </a: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PK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1200"/>
              </a:spcAft>
            </a:pPr>
            <a:r>
              <a:rPr lang="en-US" altLang="zh-CN" sz="3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博彩众长，再次修改自己的小练笔。</a:t>
            </a:r>
          </a:p>
        </p:txBody>
      </p:sp>
      <p:pic>
        <p:nvPicPr>
          <p:cNvPr id="16388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小组活动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4175125" y="1435100"/>
            <a:ext cx="384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我会借鉴</a:t>
            </a:r>
          </a:p>
        </p:txBody>
      </p:sp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1695450" y="2451100"/>
            <a:ext cx="88011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    吸收其他同学文章的优点，试着写一下其他家庭成员。</a:t>
            </a:r>
          </a:p>
        </p:txBody>
      </p:sp>
      <p:pic>
        <p:nvPicPr>
          <p:cNvPr id="17412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小组活动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225675" y="2692400"/>
            <a:ext cx="79438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5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——《</a:t>
            </a:r>
            <a:r>
              <a:rPr lang="zh-CN" altLang="en-US" sz="5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我家是个动物园</a:t>
            </a:r>
            <a:r>
              <a:rPr lang="en-US" altLang="zh-CN" sz="5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en-US" altLang="zh-CN" sz="5400" b="1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5400" b="1">
              <a:solidFill>
                <a:srgbClr val="0066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佳作欣赏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1336675" y="1500188"/>
            <a:ext cx="9661525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我家的动物园有哪些动物，分别指谁？他们的哪个方面与那种动物相似？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你们家有这种动物吗？哪些方面像这种动物？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你们家还有哪些动物呢？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文章的开头结尾有何特点？文章表达了作者怎样的思想感情？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4149725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34147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带着问题读范文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1544638" y="1131888"/>
            <a:ext cx="9337675" cy="52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0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有人说，家是爱的港湾，为我们遮风挡雨。有人说，家是温暖的阳光，使我们在冬日里不再寒冷。而家在我的眼里，却是一个妙趣横生的动物园。</a:t>
            </a:r>
          </a:p>
          <a:p>
            <a:pPr algn="just" eaLnBrk="1" hangingPunct="1">
              <a:lnSpc>
                <a:spcPct val="105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>
                <a:solidFill>
                  <a:srgbClr val="0066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走进“动物园”，每天都会看见一头勤劳的“牛”，那就是我的妈妈。有一次，我的妈妈刚刚上完夜班回来，一看6点多了，她知道我和哥哥今天要考试，需要补充营养，于是没来得及休息就做饭，当我们洗漱干净来到餐桌前，上面已经摆上了香喷喷的饭菜，让我感到好温暖。但有时妈妈发起“牛脾气”来，让人喘不过气来。</a:t>
            </a: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4205288" y="425450"/>
            <a:ext cx="39798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我家是动物园</a:t>
            </a:r>
            <a:endParaRPr lang="zh-CN" altLang="en-US" sz="2800" b="1">
              <a:solidFill>
                <a:srgbClr val="006600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1689100" y="904875"/>
            <a:ext cx="9002713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有一次，我的数学题因为粗心算错了，妈妈对我采用“错一罚十”的政策，结果我着急又错了，就这样一遍又一遍，直到深夜十二点。这时“瞌睡虫”又找上门来了，我只得苦苦哀求妈妈：“妈妈，让我明天再做吧，我想睡觉了。”妈妈却十分严厉地说：“今天的事情留到明天，那明天的事情</a:t>
            </a: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    什么时候做？”没办法我只好再次认真地做起来，直到完全正确。</a:t>
            </a:r>
            <a:r>
              <a:rPr lang="zh-CN" altLang="en-US" sz="3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这就是我的妈妈。</a:t>
            </a:r>
            <a:endParaRPr lang="zh-CN" altLang="en-US" sz="34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3"/>
          <p:cNvSpPr>
            <a:spLocks noChangeArrowheads="1"/>
          </p:cNvSpPr>
          <p:nvPr/>
        </p:nvSpPr>
        <p:spPr bwMode="auto">
          <a:xfrm>
            <a:off x="1131888" y="1000125"/>
            <a:ext cx="10152062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人类与动物有相似性。你和你的家人与哪种动物比较像呢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为什么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pic>
        <p:nvPicPr>
          <p:cNvPr id="4099" name="Picture 12" descr="D:\四语上课件 陈晓梦 6.6\语文园地二\图片\t01b1d2a46492a5caa7.jpgt01b1d2a46492a5caa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9963" y="2454275"/>
            <a:ext cx="33115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1888" y="2454275"/>
            <a:ext cx="35385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1025" y="2454275"/>
            <a:ext cx="30829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1787525" y="1065213"/>
            <a:ext cx="8616950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家里还有一只特别温顺的“狗”，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他每时每刻保护着我们这个家，早出晚归的，特别辛苦。他高大的身躯，渐渐地消瘦，瘦得像他喜欢吃的排骨一样。他为我们这个家牺牲了太多太多的青春和精力，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他就是我的爸爸，就像一条忠诚的狗一样忠诚于我们这个家。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　　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1530350" y="908050"/>
            <a:ext cx="9329738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而我，则是一只既贪吃、脾气又火爆的小老虎。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要知道，我的贪吃可是“名扬四海”。从早到晚，我的嘴总是一张一合、一张一合、一张一合</a:t>
            </a:r>
            <a:r>
              <a:rPr lang="en-US" altLang="zh-CN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……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下午，嘴巴好不容易停止了吃零食，可休息不到五分钟，另一场“零食牙齿大战”又开始了。说我的脾气火爆一点儿也不夸张，只要我遇到不顺心的事，就会发火。甚至我一不小心腿被墙壁碰痛了，也会重重地还墙壁一脚。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这就是我的家，这就是一个妙趣横生的动物园。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7"/>
          <p:cNvSpPr>
            <a:spLocks noChangeArrowheads="1"/>
          </p:cNvSpPr>
          <p:nvPr/>
        </p:nvSpPr>
        <p:spPr bwMode="auto">
          <a:xfrm>
            <a:off x="1384300" y="1416050"/>
            <a:ext cx="9710738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我家的动物园有哪些动物，分别指谁？他们的哪个方面与那种动物相似？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你们家有这种动物吗？哪些方面像这种动物？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你们家还有哪些动物呢？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文章的开头结尾有何特点？文章表达了作者怎样的思想感情？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4579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范文赏析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1344613" y="1441450"/>
            <a:ext cx="98044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  <a:spcAft>
                <a:spcPts val="1200"/>
              </a:spcAft>
            </a:pPr>
            <a:r>
              <a:rPr lang="en-US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十二生肖是古人留给我们的一种特殊的纪年方法，我们家的属相各不相同，爸爸是力大无穷的老黄牛，妈妈是聪明伶俐的小老鼠，我是一只可爱至极的乖乖狗</a:t>
            </a: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我们家的每个人都个性十足，简直就是一个小型的动物园。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3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 eaLnBrk="1" hangingPunct="1">
              <a:lnSpc>
                <a:spcPct val="110000"/>
              </a:lnSpc>
              <a:spcAft>
                <a:spcPts val="1200"/>
              </a:spcAft>
            </a:pPr>
            <a:r>
              <a:rPr lang="en-US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有人说家是温暖的阳光，让人不再感到寒冷；有人说家是皎洁的月光，让人觉得是那么让人着迷；还有人说家是爱的港湾，当人不如意的时候不会丧气．可我认为我的家是一个动物园．你们一定会问，家怎么会是动物园呢？如果你不信，那就听我慢慢道来．</a:t>
            </a:r>
          </a:p>
        </p:txBody>
      </p:sp>
      <p:sp>
        <p:nvSpPr>
          <p:cNvPr id="25603" name="TextBox 7"/>
          <p:cNvSpPr txBox="1">
            <a:spLocks noChangeArrowheads="1"/>
          </p:cNvSpPr>
          <p:nvPr/>
        </p:nvSpPr>
        <p:spPr bwMode="auto">
          <a:xfrm>
            <a:off x="5316538" y="673100"/>
            <a:ext cx="18605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开头</a:t>
            </a:r>
          </a:p>
        </p:txBody>
      </p:sp>
      <p:pic>
        <p:nvPicPr>
          <p:cNvPr id="25604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2295525" y="1868488"/>
            <a:ext cx="7600950" cy="39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  <a:spcAft>
                <a:spcPts val="1200"/>
              </a:spcAft>
            </a:pP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听了我的介绍，你一定了解我们这个“动物之家”了吧。欢迎你来我们的“动物之家”！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algn="just" eaLnBrk="1" hangingPunct="1">
              <a:lnSpc>
                <a:spcPct val="110000"/>
              </a:lnSpc>
              <a:spcAft>
                <a:spcPts val="1200"/>
              </a:spcAft>
            </a:pP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我爱我家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我爱这个有威严如雄狮的爸爸、温柔如考拉的妈妈和活泼如金丝猴的我的动物之家。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627" name="TextBox 7"/>
          <p:cNvSpPr txBox="1">
            <a:spLocks noChangeArrowheads="1"/>
          </p:cNvSpPr>
          <p:nvPr/>
        </p:nvSpPr>
        <p:spPr bwMode="auto">
          <a:xfrm>
            <a:off x="5237163" y="1044575"/>
            <a:ext cx="17176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</a:t>
            </a:r>
          </a:p>
        </p:txBody>
      </p:sp>
      <p:pic>
        <p:nvPicPr>
          <p:cNvPr id="26628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过程 7"/>
          <p:cNvSpPr/>
          <p:nvPr/>
        </p:nvSpPr>
        <p:spPr>
          <a:xfrm>
            <a:off x="1357313" y="1412875"/>
            <a:ext cx="9602787" cy="508793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1452563" y="1447800"/>
            <a:ext cx="941228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说起我的老爸，那可真是十足的“大懒猫”。每天一下班，他便躺在沙发上，边看电视边唱着小曲。那逍遥自在的样子，别提有多舒服。妈妈看见了总是对爸爸说：“你呀，动一动行吗？瞧你一身肥肉，就是你不多活动造成的。”爸爸听了，摸摸自己的啤酒肚，说：“谁叫我有个温柔贤惠的好老婆和一个乖巧可爱的好女儿呢？你们都那么能干，自然也不需要帮忙了。我呀就在这儿欣赏你们的能干吧！”妈妈总是笑着说：“就你有理。”你们说，我爸爸是不是很懒呢？</a:t>
            </a:r>
          </a:p>
        </p:txBody>
      </p:sp>
      <p:sp>
        <p:nvSpPr>
          <p:cNvPr id="27652" name="TextBox 11"/>
          <p:cNvSpPr txBox="1">
            <a:spLocks noChangeArrowheads="1"/>
          </p:cNvSpPr>
          <p:nvPr/>
        </p:nvSpPr>
        <p:spPr bwMode="auto">
          <a:xfrm>
            <a:off x="5238750" y="582613"/>
            <a:ext cx="18399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片段</a:t>
            </a:r>
          </a:p>
        </p:txBody>
      </p:sp>
      <p:pic>
        <p:nvPicPr>
          <p:cNvPr id="27653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过程 7"/>
          <p:cNvSpPr/>
          <p:nvPr/>
        </p:nvSpPr>
        <p:spPr>
          <a:xfrm>
            <a:off x="1370013" y="1492250"/>
            <a:ext cx="9617075" cy="475615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1516063" y="1524000"/>
            <a:ext cx="9323387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    我的妈妈是大家公认的“老黄牛”。她一天最大的享受就是干家务活，她还常常说：“做人哪，一定要勤快些才好。”如果你到我家来一定会看到我妈妈忙碌的身影。我时常劝她不要太辛苦，免得累坏了身子。可她总说：“没事，多活动活动对身体有好处嘛。”我的妈妈一到周末，便早早起床，干家务活。洗衣服、扫地、抹桌子</a:t>
            </a:r>
            <a:r>
              <a:rPr lang="en-US" altLang="zh-CN" sz="34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400" b="1">
                <a:latin typeface="楷体" pitchFamily="49" charset="-122"/>
                <a:ea typeface="楷体" pitchFamily="49" charset="-122"/>
              </a:rPr>
              <a:t>样样不落。</a:t>
            </a:r>
          </a:p>
        </p:txBody>
      </p:sp>
      <p:sp>
        <p:nvSpPr>
          <p:cNvPr id="28676" name="TextBox 11"/>
          <p:cNvSpPr txBox="1">
            <a:spLocks noChangeArrowheads="1"/>
          </p:cNvSpPr>
          <p:nvPr/>
        </p:nvSpPr>
        <p:spPr bwMode="auto">
          <a:xfrm>
            <a:off x="5314950" y="723900"/>
            <a:ext cx="17272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片段</a:t>
            </a:r>
          </a:p>
        </p:txBody>
      </p:sp>
      <p:pic>
        <p:nvPicPr>
          <p:cNvPr id="28677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素材宝库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1704975" y="812800"/>
            <a:ext cx="25082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注意：</a:t>
            </a:r>
          </a:p>
        </p:txBody>
      </p:sp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1704975" y="1597025"/>
            <a:ext cx="8942388" cy="435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找准与家人相类似的动物，写出家人哪些方面与动物相像。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（外貌，性格，喜好）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有相关事例证明更好。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文章要有正能量，尽量写人物的优点，或是可爱的小缺点。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（言语间要传达出对家庭成员的爱。）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3646488" y="1057275"/>
            <a:ext cx="76041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题目：</a:t>
            </a: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我家的动物园或自拟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开头：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中间：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结尾：</a:t>
            </a:r>
            <a:endParaRPr lang="en-US" altLang="zh-CN" sz="3600" b="1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23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小试牛刀</a:t>
            </a: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419600" y="5694363"/>
            <a:ext cx="65786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总结我家是动物园，抒发感情。</a:t>
            </a: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965700" y="2540000"/>
            <a:ext cx="40735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总述我家是动物园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624388" y="3860800"/>
            <a:ext cx="6361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分述动物园里都有哪些成员？他们哪些地方像这种动物？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675" y="1358900"/>
            <a:ext cx="3089275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5" descr="D:\四语上课件 陈晓梦 6.6\语文园地二\图片\t01e3457e2594771a9f.jpgt01e3457e2594771a9f"/>
          <p:cNvPicPr>
            <a:picLocks noChangeAspect="1" noChangeArrowheads="1"/>
          </p:cNvPicPr>
          <p:nvPr/>
        </p:nvPicPr>
        <p:blipFill>
          <a:blip r:embed="rId3" cstate="print"/>
          <a:srcRect b="5473"/>
          <a:stretch>
            <a:fillRect/>
          </a:stretch>
        </p:blipFill>
        <p:spPr bwMode="auto">
          <a:xfrm>
            <a:off x="4557713" y="1358900"/>
            <a:ext cx="3208337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6" descr="D:\四语上课件 陈晓梦 6.6\语文园地二\图片\21447640_094729157408_2.jpg21447640_094729157408_2"/>
          <p:cNvPicPr>
            <a:picLocks noChangeAspect="1" noChangeArrowheads="1"/>
          </p:cNvPicPr>
          <p:nvPr/>
        </p:nvPicPr>
        <p:blipFill>
          <a:blip r:embed="rId4" cstate="print"/>
          <a:srcRect b="3210"/>
          <a:stretch>
            <a:fillRect/>
          </a:stretch>
        </p:blipFill>
        <p:spPr bwMode="auto">
          <a:xfrm>
            <a:off x="7897813" y="1358900"/>
            <a:ext cx="3138487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7"/>
          <p:cNvSpPr>
            <a:spLocks noChangeArrowheads="1"/>
          </p:cNvSpPr>
          <p:nvPr/>
        </p:nvSpPr>
        <p:spPr bwMode="gray">
          <a:xfrm>
            <a:off x="746125" y="3044825"/>
            <a:ext cx="8312150" cy="408146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eaLnBrk="1" fontAlgn="auto" hangingPunct="1">
              <a:defRPr/>
            </a:pPr>
            <a:endParaRPr lang="zh-CN" altLang="en-US" noProof="1"/>
          </a:p>
        </p:txBody>
      </p:sp>
      <p:pic>
        <p:nvPicPr>
          <p:cNvPr id="6147" name="图片 1" descr="01d23457567f470000000000000000000000000000018ae03e58aa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-1588" y="1435100"/>
            <a:ext cx="12196763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3644900" y="112713"/>
            <a:ext cx="60706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今天我们学习的是</a:t>
            </a:r>
            <a:endParaRPr lang="en-US" altLang="zh-CN" sz="4000" b="1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4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——</a:t>
            </a:r>
            <a:r>
              <a:rPr lang="zh-CN" altLang="en-US" sz="4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小小“动物园”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7"/>
          <p:cNvSpPr txBox="1">
            <a:spLocks noChangeArrowheads="1"/>
          </p:cNvSpPr>
          <p:nvPr/>
        </p:nvSpPr>
        <p:spPr bwMode="auto">
          <a:xfrm>
            <a:off x="2124075" y="1622425"/>
            <a:ext cx="7943850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spcAft>
                <a:spcPts val="1200"/>
              </a:spcAft>
              <a:buFontTx/>
              <a:buAutoNum type="arabicPeriod"/>
            </a:pP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把自己的家想象成一个动物园。</a:t>
            </a: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  <a:spcAft>
                <a:spcPts val="1200"/>
              </a:spcAft>
              <a:buFontTx/>
              <a:buAutoNum type="arabicPeriod"/>
            </a:pP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想一想：你的家人和哪种比较像？什么地方像？</a:t>
            </a:r>
            <a:endParaRPr lang="en-US" altLang="zh-CN" sz="3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  <a:spcAft>
                <a:spcPts val="1200"/>
              </a:spcAft>
              <a:buFontTx/>
              <a:buAutoNum type="arabicPeriod"/>
            </a:pPr>
            <a:r>
              <a:rPr lang="zh-CN" altLang="en-US" sz="3800" b="1">
                <a:latin typeface="楷体" pitchFamily="49" charset="-122"/>
                <a:ea typeface="楷体" pitchFamily="49" charset="-122"/>
              </a:rPr>
              <a:t>每天生活在这个“动物园”里，你有什么感受？</a:t>
            </a:r>
          </a:p>
        </p:txBody>
      </p:sp>
      <p:pic>
        <p:nvPicPr>
          <p:cNvPr id="7171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审 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2632075" y="1758950"/>
            <a:ext cx="6927850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    你和你的家人与哪种动物比较像？哪些方面像呢？与同学分享。</a:t>
            </a:r>
          </a:p>
        </p:txBody>
      </p:sp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275" y="492125"/>
            <a:ext cx="2503488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文本框 2"/>
          <p:cNvSpPr txBox="1">
            <a:spLocks noChangeArrowheads="1"/>
          </p:cNvSpPr>
          <p:nvPr/>
        </p:nvSpPr>
        <p:spPr bwMode="auto">
          <a:xfrm>
            <a:off x="676275" y="469900"/>
            <a:ext cx="21574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审 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四语上课件 陈晓梦 6.6\语文园地二\图片\FFFFFFFF.pngFFFFFF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7650" y="41275"/>
            <a:ext cx="2846388" cy="48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906" t="14288" r="1192" b="8692"/>
          <a:stretch>
            <a:fillRect/>
          </a:stretch>
        </p:blipFill>
        <p:spPr bwMode="auto">
          <a:xfrm flipH="1">
            <a:off x="8023225" y="4131944"/>
            <a:ext cx="3735703" cy="2685416"/>
          </a:xfrm>
          <a:prstGeom prst="roundRect">
            <a:avLst/>
          </a:prstGeom>
          <a:noFill/>
        </p:spPr>
      </p:pic>
      <p:cxnSp>
        <p:nvCxnSpPr>
          <p:cNvPr id="6" name="曲线连接符 5"/>
          <p:cNvCxnSpPr/>
          <p:nvPr/>
        </p:nvCxnSpPr>
        <p:spPr>
          <a:xfrm>
            <a:off x="4079875" y="2852738"/>
            <a:ext cx="3716338" cy="2933700"/>
          </a:xfrm>
          <a:prstGeom prst="curvedConnector3">
            <a:avLst>
              <a:gd name="adj1" fmla="val 50009"/>
            </a:avLst>
          </a:prstGeom>
          <a:ln w="28575" cap="rnd"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95975" y="720725"/>
            <a:ext cx="3430588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都任劳任怨</a:t>
            </a:r>
            <a:endParaRPr lang="en-US" altLang="zh-CN" sz="44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力气都很大</a:t>
            </a:r>
            <a:endParaRPr lang="en-US" altLang="zh-CN" sz="44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都有倔脾气</a:t>
            </a:r>
          </a:p>
        </p:txBody>
      </p:sp>
      <p:sp>
        <p:nvSpPr>
          <p:cNvPr id="9222" name="TextBox 7"/>
          <p:cNvSpPr txBox="1">
            <a:spLocks noChangeArrowheads="1"/>
          </p:cNvSpPr>
          <p:nvPr/>
        </p:nvSpPr>
        <p:spPr bwMode="auto">
          <a:xfrm>
            <a:off x="1266825" y="3603625"/>
            <a:ext cx="78105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爸爸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esktop\aaa2sa2121.pngaaa2sa21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6725" y="412750"/>
            <a:ext cx="2338388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35638" y="530225"/>
            <a:ext cx="36893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都很瘦</a:t>
            </a:r>
            <a:endParaRPr lang="en-US" altLang="zh-CN" sz="44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都很聪明</a:t>
            </a:r>
            <a:endParaRPr lang="en-US" altLang="zh-CN" sz="44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都爱吃香蕉</a:t>
            </a:r>
          </a:p>
        </p:txBody>
      </p:sp>
      <p:cxnSp>
        <p:nvCxnSpPr>
          <p:cNvPr id="9" name="曲线连接符 8"/>
          <p:cNvCxnSpPr/>
          <p:nvPr/>
        </p:nvCxnSpPr>
        <p:spPr>
          <a:xfrm>
            <a:off x="3927475" y="2800350"/>
            <a:ext cx="4543425" cy="2573338"/>
          </a:xfrm>
          <a:prstGeom prst="curvedConnector3">
            <a:avLst>
              <a:gd name="adj1" fmla="val 50007"/>
            </a:avLst>
          </a:prstGeom>
          <a:ln w="25400" cap="rnd"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5" name="TextBox 10"/>
          <p:cNvSpPr txBox="1">
            <a:spLocks noChangeArrowheads="1"/>
          </p:cNvSpPr>
          <p:nvPr/>
        </p:nvSpPr>
        <p:spPr bwMode="auto">
          <a:xfrm>
            <a:off x="1455738" y="3184525"/>
            <a:ext cx="763587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妈妈</a:t>
            </a:r>
          </a:p>
        </p:txBody>
      </p:sp>
      <p:pic>
        <p:nvPicPr>
          <p:cNvPr id="10246" name="Picture 4" descr="C:\Users\Administrator\Desktop\aaa2sa2121.pngaaa2sa2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2038" y="3184525"/>
            <a:ext cx="2295525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2429" y="328929"/>
            <a:ext cx="2618106" cy="36277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686425" y="744538"/>
            <a:ext cx="429895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都有“兔牙”</a:t>
            </a:r>
            <a:endParaRPr lang="en-US" altLang="zh-CN" sz="44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都爱吃青菜</a:t>
            </a:r>
            <a:endParaRPr lang="en-US" altLang="zh-CN" sz="44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都喜欢蹦蹦跳跳</a:t>
            </a:r>
          </a:p>
        </p:txBody>
      </p:sp>
      <p:sp>
        <p:nvSpPr>
          <p:cNvPr id="11268" name="TextBox 6"/>
          <p:cNvSpPr txBox="1">
            <a:spLocks noChangeArrowheads="1"/>
          </p:cNvSpPr>
          <p:nvPr/>
        </p:nvSpPr>
        <p:spPr bwMode="auto">
          <a:xfrm>
            <a:off x="1649413" y="3116263"/>
            <a:ext cx="8953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我</a:t>
            </a:r>
          </a:p>
        </p:txBody>
      </p:sp>
      <p:cxnSp>
        <p:nvCxnSpPr>
          <p:cNvPr id="11" name="曲线连接符 10"/>
          <p:cNvCxnSpPr/>
          <p:nvPr/>
        </p:nvCxnSpPr>
        <p:spPr>
          <a:xfrm>
            <a:off x="3851275" y="2867025"/>
            <a:ext cx="4073525" cy="2973388"/>
          </a:xfrm>
          <a:prstGeom prst="curvedConnector3">
            <a:avLst>
              <a:gd name="adj1" fmla="val 50016"/>
            </a:avLst>
          </a:prstGeom>
          <a:ln w="25400" cap="rnd">
            <a:prstDash val="lg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0" name="Picture 3" descr="C:\Users\Administrator\Desktop\aaa2sa2121.pngaaa2sa2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4975" y="3475038"/>
            <a:ext cx="269875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1746</Words>
  <Application>Microsoft Office PowerPoint</Application>
  <PresentationFormat>自定义</PresentationFormat>
  <Paragraphs>123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Calibri</vt:lpstr>
      <vt:lpstr>宋体</vt:lpstr>
      <vt:lpstr>Arial</vt:lpstr>
      <vt:lpstr>等线</vt:lpstr>
      <vt:lpstr>楷体</vt:lpstr>
      <vt:lpstr>黑体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老百晓在线</cp:lastModifiedBy>
  <cp:revision>127</cp:revision>
  <dcterms:created xsi:type="dcterms:W3CDTF">2018-02-20T09:46:00Z</dcterms:created>
  <dcterms:modified xsi:type="dcterms:W3CDTF">2020-08-24T18:48:52Z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