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56" r:id="rId3"/>
    <p:sldId id="265" r:id="rId5"/>
    <p:sldId id="259" r:id="rId6"/>
    <p:sldId id="260" r:id="rId7"/>
    <p:sldId id="263" r:id="rId8"/>
    <p:sldId id="264" r:id="rId9"/>
    <p:sldId id="262" r:id="rId10"/>
    <p:sldId id="266" r:id="rId11"/>
    <p:sldId id="267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 snapToGrid="0">
      <p:cViewPr>
        <p:scale>
          <a:sx n="140" d="100"/>
          <a:sy n="140" d="100"/>
        </p:scale>
        <p:origin x="-882" y="-330"/>
      </p:cViewPr>
      <p:guideLst>
        <p:guide orient="horz" pos="1623"/>
        <p:guide pos="287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fld id="{386A5C3A-57A7-4FBA-A986-56DBD59D89A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微软雅黑" panose="020B0503020204020204" pitchFamily="34" charset="-122"/>
              </a:defRPr>
            </a:lvl1pPr>
          </a:lstStyle>
          <a:p>
            <a:fld id="{A31CE843-AB76-46B6-8175-83E48FCA4B9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sz="9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6E3DB2-6B5C-49CA-8F00-0C4459D83F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1941211"/>
            <a:ext cx="8139178" cy="674375"/>
          </a:xfrm>
        </p:spPr>
        <p:txBody>
          <a:bodyPr rIns="19050" anchor="t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2674620"/>
            <a:ext cx="8139178" cy="713238"/>
          </a:xfrm>
        </p:spPr>
        <p:txBody>
          <a:bodyPr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B37D8B6-11DF-48B0-8012-D10D97F548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48D6E2-E01C-4B57-9132-EC1973A94E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1941211"/>
            <a:ext cx="8139178" cy="674375"/>
          </a:xfrm>
        </p:spPr>
        <p:txBody>
          <a:bodyPr rIns="19050" rtlCol="0" anchor="t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6347625-9267-48B5-8160-5507ACC876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F9C64BA-4957-48D6-8A21-6796E3F373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2856548"/>
            <a:ext cx="8139178" cy="468634"/>
          </a:xfrm>
        </p:spPr>
        <p:txBody>
          <a:bodyPr rIns="47625" anchor="t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3383757"/>
            <a:ext cx="8139178" cy="808489"/>
          </a:xfrm>
        </p:spPr>
        <p:txBody>
          <a:bodyPr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1E4EA22-A1FF-4350-BB29-8201219A8E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2D94819-03F9-4A2C-86B1-855677A93E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972001"/>
            <a:ext cx="3962432" cy="285752"/>
          </a:xfrm>
        </p:spPr>
        <p:txBody>
          <a:bodyPr tIns="28575" rIns="57150" bIns="28575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341782"/>
            <a:ext cx="3962400" cy="341417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972001"/>
            <a:ext cx="3962432" cy="285752"/>
          </a:xfrm>
        </p:spPr>
        <p:txBody>
          <a:bodyPr tIns="28575" rIns="57150" bIns="28575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1341782"/>
            <a:ext cx="3962432" cy="341417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253E64-0ED1-401D-9E76-0AE812A91D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6E2680C-CF5A-4FCD-9387-0120A5D847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8538EC4-F08D-4935-B31C-999CEAAA72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72000"/>
            <a:ext cx="3962432" cy="3780000"/>
          </a:xfrm>
        </p:spPr>
        <p:txBody>
          <a:bodyPr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A3F0249-8A0C-4418-9FC8-8B1E496D38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2"/>
            <a:ext cx="713238" cy="4041680"/>
          </a:xfrm>
        </p:spPr>
        <p:txBody>
          <a:bodyPr vert="eaVert"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037E6B9-E26F-4385-98A6-8DA480E632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B22490A5-B280-4153-8EC7-A9AF58FC4498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Relationship Id="rId3" Type="http://schemas.openxmlformats.org/officeDocument/2006/relationships/image" Target="../media/image2.jpeg"/><Relationship Id="rId2" Type="http://schemas.openxmlformats.org/officeDocument/2006/relationships/tags" Target="../tags/tag40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4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5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6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9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0" y="610318"/>
            <a:ext cx="8139113" cy="675085"/>
          </a:xfrm>
        </p:spPr>
        <p:txBody>
          <a:bodyPr/>
          <a:lstStyle/>
          <a:p>
            <a:pPr fontAlgn="auto"/>
            <a:r>
              <a:rPr lang="zh-CN" altLang="en-US" b="1" noProof="1"/>
              <a:t>三 黑 和 土 地</a:t>
            </a:r>
            <a:endParaRPr lang="zh-CN" altLang="en-US" b="1" noProof="1"/>
          </a:p>
        </p:txBody>
      </p:sp>
      <p:pic>
        <p:nvPicPr>
          <p:cNvPr id="4099" name="图片 4" descr="三黑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65954" y="1661665"/>
            <a:ext cx="2802731" cy="280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文本框 7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i="1" dirty="0"/>
              <a:t>检查预习</a:t>
            </a:r>
            <a:r>
              <a:rPr lang="zh-CN" altLang="en-US" sz="3000" dirty="0"/>
              <a:t>，导入新课</a:t>
            </a:r>
            <a:endParaRPr lang="zh-CN" altLang="en-US" sz="3000" dirty="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0035" y="1714500"/>
            <a:ext cx="436840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补充创作背景</a:t>
            </a:r>
            <a:endParaRPr lang="zh-CN" altLang="en-US" sz="2700" dirty="0"/>
          </a:p>
        </p:txBody>
      </p:sp>
    </p:spTree>
    <p:custDataLst>
      <p:tags r:id="rId2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文本框 7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/>
              <a:t>初读课文，完成练习</a:t>
            </a:r>
            <a:endParaRPr lang="zh-CN" altLang="en-US" sz="3000" dirty="0"/>
          </a:p>
        </p:txBody>
      </p:sp>
      <p:graphicFrame>
        <p:nvGraphicFramePr>
          <p:cNvPr id="9" name="表格 8"/>
          <p:cNvGraphicFramePr/>
          <p:nvPr/>
        </p:nvGraphicFramePr>
        <p:xfrm>
          <a:off x="523875" y="1232297"/>
          <a:ext cx="5935266" cy="3698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9211"/>
                <a:gridCol w="989211"/>
                <a:gridCol w="989211"/>
                <a:gridCol w="989211"/>
                <a:gridCol w="989211"/>
                <a:gridCol w="989211"/>
              </a:tblGrid>
              <a:tr h="61634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节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634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押韵的字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1634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节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634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押韵的字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1634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节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634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押韵的字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b="1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3" marR="68583" marT="34295" marB="34295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48991" y="1359694"/>
            <a:ext cx="512921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这首诗主要写了什么事？</a:t>
            </a:r>
            <a:endParaRPr lang="zh-CN" altLang="en-US" sz="2700" dirty="0"/>
          </a:p>
        </p:txBody>
      </p:sp>
      <p:pic>
        <p:nvPicPr>
          <p:cNvPr id="8196" name="图片 1" descr="农夫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9" y="2557463"/>
            <a:ext cx="225980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07394" y="2421732"/>
            <a:ext cx="512921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诗歌展现了几幅画面？请概括</a:t>
            </a:r>
            <a:endParaRPr lang="zh-CN" altLang="en-US" sz="2700" dirty="0"/>
          </a:p>
        </p:txBody>
      </p:sp>
      <p:sp>
        <p:nvSpPr>
          <p:cNvPr id="8198" name="文本框 6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/>
              <a:t>研讨内容，理解主题</a:t>
            </a:r>
            <a:endParaRPr lang="zh-CN" altLang="en-US" sz="3000"/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48991" y="1359694"/>
            <a:ext cx="5367338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题目是《三黑和土地》，诗人是如何将三黑劳作的画面写出诗意的？</a:t>
            </a:r>
            <a:endParaRPr lang="zh-CN" altLang="en-US" sz="2700" dirty="0"/>
          </a:p>
        </p:txBody>
      </p:sp>
      <p:pic>
        <p:nvPicPr>
          <p:cNvPr id="9220" name="图片 1" descr="农夫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9" y="2557463"/>
            <a:ext cx="225980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/>
              <a:t>研讨内容，理解主题</a:t>
            </a:r>
            <a:endParaRPr lang="zh-CN" altLang="en-US" sz="3000" dirty="0"/>
          </a:p>
        </p:txBody>
      </p:sp>
      <p:sp>
        <p:nvSpPr>
          <p:cNvPr id="4" name="文本框 3"/>
          <p:cNvSpPr txBox="1"/>
          <p:nvPr/>
        </p:nvSpPr>
        <p:spPr>
          <a:xfrm>
            <a:off x="2399824" y="2577464"/>
            <a:ext cx="4520565" cy="714851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提示：</a:t>
            </a:r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1</a:t>
            </a:r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、用了什么修辞手法？</a:t>
            </a:r>
            <a:endParaRPr lang="zh-CN" altLang="en-US" sz="21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  <a:p>
            <a:pPr fontAlgn="auto"/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    </a:t>
            </a:r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2</a:t>
            </a:r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、诗人的语言特点</a:t>
            </a:r>
            <a:endParaRPr lang="zh-CN" altLang="en-US" sz="21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50157" y="1490663"/>
            <a:ext cx="5669756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诗人为何重复提到蝈蝈儿？</a:t>
            </a:r>
            <a:endParaRPr lang="zh-CN" altLang="en-US" sz="2700" dirty="0"/>
          </a:p>
        </p:txBody>
      </p:sp>
      <p:pic>
        <p:nvPicPr>
          <p:cNvPr id="10244" name="图片 1" descr="农夫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9" y="2557463"/>
            <a:ext cx="225980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文本框 6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/>
              <a:t>研讨内容，理解主题</a:t>
            </a:r>
            <a:endParaRPr lang="zh-CN" altLang="en-US" sz="30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35944" y="2457450"/>
            <a:ext cx="5669756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最后一节还写了什么？在文中的作用是什么？</a:t>
            </a:r>
            <a:endParaRPr lang="zh-CN" altLang="en-US" sz="2700" dirty="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003947" y="3618310"/>
            <a:ext cx="3451622" cy="62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b="1"/>
              <a:t>提示：可以联系诗歌的写作背景来体会</a:t>
            </a:r>
            <a:endParaRPr lang="zh-CN" altLang="en-US" b="1"/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48991" y="1171575"/>
            <a:ext cx="512921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诗歌的前三节写了什么？</a:t>
            </a:r>
            <a:endParaRPr lang="zh-CN" altLang="en-US" sz="2700" dirty="0"/>
          </a:p>
        </p:txBody>
      </p:sp>
      <p:pic>
        <p:nvPicPr>
          <p:cNvPr id="11268" name="图片 1" descr="农夫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9" y="2557463"/>
            <a:ext cx="225980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文本框 6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/>
              <a:t>研讨内容，理解主题</a:t>
            </a:r>
            <a:endParaRPr lang="zh-CN" altLang="en-US" sz="30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37223" y="2863453"/>
            <a:ext cx="4079081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诗人为什么要写这三节？这样安排的用意是什么？</a:t>
            </a:r>
            <a:endParaRPr lang="zh-CN" altLang="en-US" sz="2700" dirty="0"/>
          </a:p>
        </p:txBody>
      </p:sp>
      <p:sp>
        <p:nvSpPr>
          <p:cNvPr id="4" name="文本框 3"/>
          <p:cNvSpPr txBox="1"/>
          <p:nvPr/>
        </p:nvSpPr>
        <p:spPr>
          <a:xfrm>
            <a:off x="2057877" y="1842612"/>
            <a:ext cx="4520564" cy="714851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提示：</a:t>
            </a:r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1</a:t>
            </a:r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、用了什么修辞手法？</a:t>
            </a:r>
            <a:endParaRPr lang="zh-CN" altLang="en-US" sz="21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  <a:p>
            <a:pPr fontAlgn="auto"/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           </a:t>
            </a:r>
            <a:r>
              <a:rPr lang="en-US" altLang="zh-CN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2</a:t>
            </a:r>
            <a:r>
              <a:rPr lang="zh-CN" altLang="en-US" sz="21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、诗人的语言特点</a:t>
            </a:r>
            <a:endParaRPr lang="zh-CN" altLang="en-US" sz="21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 descr="农夫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9" y="2557463"/>
            <a:ext cx="225980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6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/>
              <a:t>总结</a:t>
            </a:r>
            <a:endParaRPr lang="zh-CN" altLang="en-US" sz="3000" dirty="0"/>
          </a:p>
        </p:txBody>
      </p:sp>
      <p:sp>
        <p:nvSpPr>
          <p:cNvPr id="4" name="文本框 3"/>
          <p:cNvSpPr txBox="1"/>
          <p:nvPr/>
        </p:nvSpPr>
        <p:spPr>
          <a:xfrm>
            <a:off x="1530190" y="1143000"/>
            <a:ext cx="5359718" cy="2145983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zh-CN" altLang="en-US" sz="27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微软雅黑" panose="020B0503020204020204" pitchFamily="34" charset="-122"/>
              </a:rPr>
              <a:t>诗人借三黑来表达农民对土地的喜爱，这是土地改革后，农民对自己最珍视的土地失而复得的欣喜。</a:t>
            </a:r>
            <a:endParaRPr lang="zh-CN" altLang="en-US" sz="27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/>
            <a:r>
              <a:rPr lang="zh-CN" altLang="en-US" sz="27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微软雅黑" panose="020B0503020204020204" pitchFamily="34" charset="-122"/>
              </a:rPr>
              <a:t>同时也表达了诗人对土地，对家园的深切热爱与眷恋。</a:t>
            </a:r>
            <a:endParaRPr lang="zh-CN" altLang="en-US" sz="27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4">
                <a:lumMod val="20000"/>
                <a:lumOff val="80000"/>
              </a:schemeClr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5" descr="麦子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6328" y="727472"/>
            <a:ext cx="2118122" cy="440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50157" y="1490663"/>
            <a:ext cx="5669756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/>
              <a:t>调整第一阶段朗读时候的节奏，读出喜悦、热爱和希望</a:t>
            </a:r>
            <a:endParaRPr lang="zh-CN" altLang="en-US" sz="2700" dirty="0"/>
          </a:p>
        </p:txBody>
      </p:sp>
      <p:pic>
        <p:nvPicPr>
          <p:cNvPr id="13316" name="图片 1" descr="农夫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5269" y="2557463"/>
            <a:ext cx="2259806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文本框 6"/>
          <p:cNvSpPr txBox="1">
            <a:spLocks noChangeArrowheads="1"/>
          </p:cNvSpPr>
          <p:nvPr/>
        </p:nvSpPr>
        <p:spPr bwMode="auto">
          <a:xfrm>
            <a:off x="523875" y="376237"/>
            <a:ext cx="551497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3000"/>
              <a:t>对比调整，重新朗读</a:t>
            </a:r>
            <a:endParaRPr lang="zh-CN" altLang="en-US" sz="3000"/>
          </a:p>
        </p:txBody>
      </p:sp>
    </p:spTree>
    <p:custDataLst>
      <p:tags r:id="rId3"/>
    </p:custData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WPS 演示</Application>
  <PresentationFormat>全屏显示(16:9)</PresentationFormat>
  <Paragraphs>89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Arial</vt:lpstr>
      <vt:lpstr>Arial Unicode MS</vt:lpstr>
      <vt:lpstr>第一PPT模板网-WWW.1PPT.COM​</vt:lpstr>
      <vt:lpstr>三 黑 和 土 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 黑 和 土 地</dc:title>
  <dc:creator/>
  <cp:lastModifiedBy>Administrator</cp:lastModifiedBy>
  <cp:revision>7</cp:revision>
  <dcterms:created xsi:type="dcterms:W3CDTF">2019-05-10T04:32:00Z</dcterms:created>
  <dcterms:modified xsi:type="dcterms:W3CDTF">2021-09-28T00:47:35Z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