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xkb1.co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258" autoAdjust="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2D47D-7C3B-47E8-9E15-02B7C70FFF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B49E8-5DE4-4348-80CB-C7EA3503DE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B49E8-5DE4-4348-80CB-C7EA3503DE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3E5F0-FAAA-490F-9D66-3A1772AFE727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0FA83-0B83-4822-BCAF-DACB7828D61D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89B87-0E28-4D28-9204-B7BE613B1E26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FB40C-23DD-486C-80E9-BBC70A6EB221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D1BFF-4A19-441D-8DC3-DD40C8A61AFA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D072A-323D-42D8-BD6C-93ADEAA70B7B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F76F8-8220-4F45-8452-45303DE3BD5E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BA105-A217-4FD7-B7BC-706EA255E23B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3C6C2-4E4D-4B2C-B7A7-456A82296909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175C0-F675-456F-8CD9-40F8470F0DF7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18CFA5-6A0C-4345-8101-2676899AD4FF}" type="slidenum">
              <a:rPr lang="en-US">
                <a:solidFill>
                  <a:srgbClr val="000000"/>
                </a:solidFill>
              </a:rPr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315D5CEB-9D50-43E7-AD20-EA4CE6A6FA27}" type="slidenum">
              <a:rPr 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隶书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隶书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隶书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隶书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隶书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隶书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隶书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file:///D:\&#25105;&#30340;&#25991;&#26723;\&#26700;&#38754;\718.mp3" TargetMode="External"/><Relationship Id="rId2" Type="http://schemas.openxmlformats.org/officeDocument/2006/relationships/audio" Target="file:///D:\&#25105;&#30340;&#25991;&#26723;\&#26700;&#38754;\718.mp3" TargetMode="Externa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file:///D:\&#25105;&#30340;&#25991;&#26723;\&#26700;&#38754;\718.mp3" TargetMode="External"/><Relationship Id="rId2" Type="http://schemas.openxmlformats.org/officeDocument/2006/relationships/audio" Target="file:///D:\&#25105;&#30340;&#25991;&#26723;\&#26700;&#38754;\718.mp3" TargetMode="Externa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251520" y="620688"/>
            <a:ext cx="6029325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8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题临安邸</a:t>
            </a:r>
            <a:endParaRPr lang="zh-CN" altLang="en-US" sz="88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----（宋）林升</a:t>
            </a:r>
            <a:endParaRPr lang="zh-CN" altLang="en-US" sz="3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827584" y="1405919"/>
            <a:ext cx="5832475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993300"/>
                </a:solidFill>
                <a:latin typeface="楷体_GB2312" pitchFamily="1" charset="-122"/>
                <a:ea typeface="楷体_GB2312" pitchFamily="1" charset="-122"/>
              </a:rPr>
              <a:t>[</a:t>
            </a:r>
            <a:r>
              <a:rPr lang="zh-CN" altLang="en-US" sz="3200" dirty="0">
                <a:solidFill>
                  <a:srgbClr val="993300"/>
                </a:solidFill>
                <a:latin typeface="楷体_GB2312" pitchFamily="1" charset="-122"/>
                <a:ea typeface="楷体_GB2312" pitchFamily="1" charset="-122"/>
              </a:rPr>
              <a:t>全诗翻译</a:t>
            </a:r>
            <a:r>
              <a:rPr lang="en-US" sz="3200" dirty="0">
                <a:solidFill>
                  <a:srgbClr val="993300"/>
                </a:solidFill>
                <a:latin typeface="楷体_GB2312" pitchFamily="1" charset="-122"/>
                <a:ea typeface="楷体_GB2312" pitchFamily="1" charset="-122"/>
              </a:rPr>
              <a:t>]</a:t>
            </a:r>
            <a:br>
              <a:rPr lang="en-US" sz="3200" b="1" dirty="0">
                <a:solidFill>
                  <a:srgbClr val="993300"/>
                </a:solidFill>
                <a:latin typeface="楷体_GB2312" pitchFamily="1" charset="-122"/>
                <a:ea typeface="楷体_GB2312" pitchFamily="1" charset="-122"/>
              </a:rPr>
            </a:br>
            <a:endParaRPr lang="en-US" sz="3200" b="1" dirty="0">
              <a:solidFill>
                <a:srgbClr val="99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　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外有青山，楼外有高楼，西湖中那些游客整日轻歌曼舞什么时候才能罢休？暖洋洋的风把那些只顾吃喝玩乐权贵们吹得像喝醉了酒，简直把杭州当作亡都的汴州了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11188" y="503238"/>
            <a:ext cx="784860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200" b="1" dirty="0">
                <a:solidFill>
                  <a:srgbClr val="A50021"/>
                </a:solidFill>
                <a:latin typeface="楷体_GB2312" pitchFamily="1" charset="-122"/>
                <a:ea typeface="楷体_GB2312" pitchFamily="1" charset="-122"/>
              </a:rPr>
              <a:t>山外青山楼外楼，西湖歌舞几时休？</a:t>
            </a:r>
            <a:endParaRPr lang="zh-CN" altLang="en-US" sz="3200" b="1" dirty="0">
              <a:solidFill>
                <a:srgbClr val="A50021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抓住临安城的特征：重重叠叠的青山，鳞次栉比的楼台和无休止的轻歌曼舞，写出当年虚假的繁荣太平景象。诗人触景生情。</a:t>
            </a:r>
            <a:b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3795" name="Picture 3" descr="AI_cd0001_0294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76263"/>
            <a:ext cx="8255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51520" y="3141663"/>
            <a:ext cx="874712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5050E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b="1" dirty="0">
                <a:solidFill>
                  <a:srgbClr val="5050E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表达了当时诗人对统治者苟且偷生，整日陶醉于歌舞生平，醉生梦死生活的不满与谴责。诗人触景伤情，不禁长叹：“西湖歌舞几时休？”西子湖畔这些消磨人们抗金斗志的淫靡歌舞，什么时候才能罢休？ </a:t>
            </a:r>
            <a:endParaRPr lang="zh-CN" altLang="en-US" sz="2400" b="1" dirty="0">
              <a:solidFill>
                <a:srgbClr val="5050E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5050E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用“几时休”三个字，责问统治者：骄奢淫逸的生活何时才能停止？言外之意是：抗金复国的事业几时能着手？又何时能开始？ </a:t>
            </a:r>
            <a:endParaRPr lang="zh-CN" altLang="en-US" sz="2400" b="1" dirty="0">
              <a:solidFill>
                <a:srgbClr val="5050E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447088" cy="1143000"/>
          </a:xfrm>
        </p:spPr>
        <p:txBody>
          <a:bodyPr/>
          <a:lstStyle/>
          <a:p>
            <a:r>
              <a:rPr lang="zh-CN" altLang="en-US" sz="40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暖风熏得游人醉，直把杭州作汴州</a:t>
            </a:r>
            <a:r>
              <a:rPr lang="zh-CN" altLang="en-US" sz="4000" b="1" dirty="0">
                <a:solidFill>
                  <a:srgbClr val="FF713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340768"/>
            <a:ext cx="5327650" cy="3528169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     诗人进一步抒发自己的感概。</a:t>
            </a:r>
            <a:r>
              <a:rPr lang="zh-CN" altLang="en-US" sz="2400" dirty="0">
                <a:latin typeface="新宋体" panose="02010609030101010101" charset="-122"/>
                <a:ea typeface="楷体_GB2312" pitchFamily="1" charset="-122"/>
              </a:rPr>
              <a:t>“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暖风</a:t>
            </a:r>
            <a:r>
              <a:rPr lang="zh-CN" altLang="en-US" sz="2400" dirty="0">
                <a:latin typeface="新宋体" panose="02010609030101010101" charset="-122"/>
                <a:ea typeface="楷体_GB2312" pitchFamily="1" charset="-122"/>
              </a:rPr>
              <a:t>”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一语双关，既指自然界的春风，又指社会上淫靡之风。正是这股</a:t>
            </a:r>
            <a:r>
              <a:rPr lang="zh-CN" altLang="en-US" sz="2400" dirty="0">
                <a:latin typeface="新宋体" panose="02010609030101010101" charset="-122"/>
                <a:ea typeface="楷体_GB2312" pitchFamily="1" charset="-122"/>
              </a:rPr>
              <a:t>“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暖风</a:t>
            </a:r>
            <a:r>
              <a:rPr lang="zh-CN" altLang="en-US" sz="2400" dirty="0">
                <a:latin typeface="新宋体" panose="02010609030101010101" charset="-122"/>
                <a:ea typeface="楷体_GB2312" pitchFamily="1" charset="-122"/>
              </a:rPr>
              <a:t>”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把人们的头脑吹得如醉如迷，像喝醉了酒似的。</a:t>
            </a:r>
            <a:r>
              <a:rPr lang="zh-CN" altLang="en-US" sz="2400" dirty="0">
                <a:latin typeface="新宋体" panose="02010609030101010101" charset="-122"/>
                <a:ea typeface="楷体_GB2312" pitchFamily="1" charset="-122"/>
              </a:rPr>
              <a:t>“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游人</a:t>
            </a:r>
            <a:r>
              <a:rPr lang="zh-CN" altLang="en-US" sz="2400" dirty="0">
                <a:latin typeface="新宋体" panose="02010609030101010101" charset="-122"/>
                <a:ea typeface="楷体_GB2312" pitchFamily="1" charset="-122"/>
              </a:rPr>
              <a:t>”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 特指那些忘了国难，苟且偷安，寻欢作乐的南宋统治阶级。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      诗中</a:t>
            </a:r>
            <a:r>
              <a:rPr lang="zh-CN" altLang="en-US" sz="2400" dirty="0">
                <a:latin typeface="新宋体" panose="02010609030101010101" charset="-122"/>
                <a:ea typeface="楷体_GB2312" pitchFamily="1" charset="-122"/>
              </a:rPr>
              <a:t>“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熏</a:t>
            </a:r>
            <a:r>
              <a:rPr lang="zh-CN" altLang="en-US" sz="2400" dirty="0">
                <a:latin typeface="新宋体" panose="02010609030101010101" charset="-122"/>
                <a:ea typeface="楷体_GB2312" pitchFamily="1" charset="-122"/>
              </a:rPr>
              <a:t>”“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醉</a:t>
            </a:r>
            <a:r>
              <a:rPr lang="zh-CN" altLang="en-US" sz="2400" dirty="0">
                <a:latin typeface="新宋体" panose="02010609030101010101" charset="-122"/>
                <a:ea typeface="楷体_GB2312" pitchFamily="1" charset="-122"/>
              </a:rPr>
              <a:t>”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两字用得精妙无比，把那些纵情声色、祸国殃民的达官显贵的精神状态刻画得惟妙惟肖，跃然纸上</a:t>
            </a:r>
            <a:r>
              <a:rPr lang="zh-CN" altLang="en-US" sz="2400" dirty="0" smtClean="0"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447088" cy="1143000"/>
          </a:xfrm>
        </p:spPr>
        <p:txBody>
          <a:bodyPr/>
          <a:lstStyle/>
          <a:p>
            <a:r>
              <a:rPr lang="zh-CN" altLang="en-US" sz="40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暖风熏得游人醉，直把杭州作汴州</a:t>
            </a:r>
            <a:r>
              <a:rPr lang="zh-CN" altLang="en-US" sz="4000" b="1" dirty="0">
                <a:solidFill>
                  <a:srgbClr val="FF713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6769100" cy="370363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                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4000" b="1" dirty="0">
                <a:solidFill>
                  <a:srgbClr val="5050EE"/>
                </a:solidFill>
                <a:latin typeface="华文新魏" pitchFamily="2" charset="-122"/>
                <a:ea typeface="华文新魏" pitchFamily="2" charset="-122"/>
              </a:rPr>
              <a:t>结尾</a:t>
            </a:r>
            <a:r>
              <a:rPr lang="zh-CN" altLang="en-US" sz="4000" b="1" dirty="0">
                <a:solidFill>
                  <a:srgbClr val="5050EE"/>
                </a:solidFill>
                <a:latin typeface="新宋体" panose="02010609030101010101" charset="-122"/>
                <a:ea typeface="华文新魏" pitchFamily="2" charset="-122"/>
              </a:rPr>
              <a:t>“</a:t>
            </a:r>
            <a:r>
              <a:rPr lang="zh-CN" altLang="en-US" sz="4000" b="1" dirty="0">
                <a:solidFill>
                  <a:srgbClr val="5050EE"/>
                </a:solidFill>
                <a:latin typeface="华文新魏" pitchFamily="2" charset="-122"/>
                <a:ea typeface="华文新魏" pitchFamily="2" charset="-122"/>
              </a:rPr>
              <a:t>直把杭州作汴州</a:t>
            </a:r>
            <a:r>
              <a:rPr lang="zh-CN" altLang="en-US" sz="4000" b="1" dirty="0">
                <a:solidFill>
                  <a:srgbClr val="5050EE"/>
                </a:solidFill>
                <a:latin typeface="新宋体" panose="02010609030101010101" charset="-122"/>
                <a:ea typeface="华文新魏" pitchFamily="2" charset="-122"/>
              </a:rPr>
              <a:t>”</a:t>
            </a:r>
            <a:r>
              <a:rPr lang="zh-CN" altLang="en-US" sz="4000" b="1" dirty="0">
                <a:solidFill>
                  <a:srgbClr val="5050EE"/>
                </a:solidFill>
                <a:latin typeface="华文新魏" pitchFamily="2" charset="-122"/>
                <a:ea typeface="华文新魏" pitchFamily="2" charset="-122"/>
              </a:rPr>
              <a:t>，是直斥南宋统治者忘了国恨家仇，把临时苟安的杭州简直当作了故都汴州。辛辣的讽刺中蕴含着极大的愤怒和无穷的隐忧。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692150"/>
            <a:ext cx="4897438" cy="358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993300"/>
                </a:solidFill>
                <a:latin typeface="楷体_GB2312" pitchFamily="1" charset="-122"/>
                <a:ea typeface="楷体_GB2312" pitchFamily="1" charset="-122"/>
              </a:rPr>
              <a:t>题临安邸（</a:t>
            </a:r>
            <a:r>
              <a:rPr lang="en-US" sz="3600" dirty="0" err="1">
                <a:solidFill>
                  <a:srgbClr val="99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dǐ</a:t>
            </a:r>
            <a:r>
              <a:rPr lang="zh-CN" altLang="en-US" sz="3600" dirty="0">
                <a:solidFill>
                  <a:srgbClr val="99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endParaRPr lang="zh-CN" altLang="en-US" sz="3600" dirty="0">
              <a:solidFill>
                <a:srgbClr val="9933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br>
              <a:rPr lang="zh-CN" altLang="en-US" sz="9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sz="28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宋</a:t>
            </a:r>
            <a:r>
              <a:rPr 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) 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林升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山外青山楼外楼，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br>
              <a:rPr lang="zh-CN" altLang="en-US" sz="10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西湖歌舞几时休。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暖风熏（</a:t>
            </a:r>
            <a:r>
              <a:rPr lang="en-US" sz="2800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xūn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）得游人醉</a:t>
            </a:r>
            <a:r>
              <a:rPr lang="zh-CN" altLang="en-US" sz="28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， 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直把杭州作汴（</a:t>
            </a:r>
            <a:r>
              <a:rPr lang="en-US" sz="2800" dirty="0" err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bi</a:t>
            </a:r>
            <a:r>
              <a:rPr lang="en-US" sz="2800" dirty="0" err="1">
                <a:solidFill>
                  <a:srgbClr val="000000"/>
                </a:solidFill>
                <a:latin typeface="宋体" panose="02010600030101010101" pitchFamily="2" charset="-122"/>
                <a:ea typeface="楷体_GB2312" pitchFamily="1" charset="-122"/>
              </a:rPr>
              <a:t>à</a:t>
            </a:r>
            <a:r>
              <a:rPr lang="en-US" sz="2800" dirty="0" err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）州。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6867" name="Picture 3" descr="题临安邸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11638" y="0"/>
            <a:ext cx="49323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718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67" fill="hold"/>
                                        <p:tgtEl>
                                          <p:spTgt spid="368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51520" y="836613"/>
            <a:ext cx="4660900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山外青山楼外楼，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西湖歌舞几时休。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暖风熏得游人醉，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直把杭州当汴州。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55875" y="333375"/>
            <a:ext cx="5976938" cy="5762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5050EE"/>
                </a:solidFill>
              </a:rPr>
              <a:t>写在临安旅店（墙壁上）的诗。</a:t>
            </a:r>
            <a:endParaRPr lang="zh-CN" altLang="en-US" b="1">
              <a:solidFill>
                <a:srgbClr val="5050EE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b="1">
              <a:solidFill>
                <a:srgbClr val="5050EE"/>
              </a:solidFill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50825" y="333375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 dirty="0">
                <a:solidFill>
                  <a:srgbClr val="000000"/>
                </a:solidFill>
              </a:rPr>
              <a:t>题临安邸：</a:t>
            </a:r>
            <a:endParaRPr lang="zh-CN" altLang="en-US" sz="3200" dirty="0">
              <a:solidFill>
                <a:srgbClr val="000000"/>
              </a:solidFill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zh-CN" altLang="en-US" sz="3200" dirty="0">
              <a:solidFill>
                <a:srgbClr val="000000"/>
              </a:solidFill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 dirty="0">
                <a:solidFill>
                  <a:srgbClr val="FF3300"/>
                </a:solidFill>
                <a:ea typeface="楷体_GB2312" pitchFamily="1" charset="-122"/>
              </a:rPr>
              <a:t>题：写。</a:t>
            </a:r>
            <a:endParaRPr lang="zh-CN" altLang="en-US" sz="3200" dirty="0">
              <a:solidFill>
                <a:srgbClr val="FF3300"/>
              </a:solidFill>
              <a:ea typeface="楷体_GB2312" pitchFamily="1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zh-CN" altLang="en-US" sz="1200" dirty="0">
              <a:solidFill>
                <a:srgbClr val="FF3300"/>
              </a:solidFill>
              <a:ea typeface="楷体_GB2312" pitchFamily="1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dirty="0">
                <a:solidFill>
                  <a:srgbClr val="FF3300"/>
                </a:solidFill>
                <a:ea typeface="楷体_GB2312" pitchFamily="1" charset="-122"/>
              </a:rPr>
              <a:t>临安：南宋都城，现在的浙江省杭州市。</a:t>
            </a:r>
            <a:endParaRPr lang="zh-CN" altLang="en-US" sz="2800" dirty="0">
              <a:solidFill>
                <a:srgbClr val="FF3300"/>
              </a:solidFill>
              <a:ea typeface="楷体_GB2312" pitchFamily="1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zh-CN" altLang="en-US" sz="1200" dirty="0">
              <a:solidFill>
                <a:srgbClr val="FF3300"/>
              </a:solidFill>
              <a:ea typeface="楷体_GB2312" pitchFamily="1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800" dirty="0">
                <a:solidFill>
                  <a:srgbClr val="FF3300"/>
                </a:solidFill>
                <a:ea typeface="楷体_GB2312" pitchFamily="1" charset="-122"/>
              </a:rPr>
              <a:t>邸：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官府，官邸，旅店、客栈。诗中指</a:t>
            </a:r>
            <a:r>
              <a:rPr lang="zh-CN" altLang="en-US" sz="2800" dirty="0">
                <a:solidFill>
                  <a:srgbClr val="FF3300"/>
                </a:solidFill>
                <a:ea typeface="楷体_GB2312" pitchFamily="1" charset="-122"/>
              </a:rPr>
              <a:t>旅店。</a:t>
            </a:r>
            <a:endParaRPr lang="zh-CN" altLang="en-US" sz="2800" dirty="0">
              <a:solidFill>
                <a:srgbClr val="FF3300"/>
              </a:solidFill>
              <a:ea typeface="楷体_GB2312" pitchFamily="1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zh-CN" altLang="en-US" sz="2800" dirty="0">
              <a:solidFill>
                <a:srgbClr val="FF3300"/>
              </a:solidFill>
              <a:ea typeface="楷体_GB2312" pitchFamily="1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2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RenWuBigIm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100" y="0"/>
            <a:ext cx="4462463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4925" y="4867275"/>
            <a:ext cx="910907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林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升（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1106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～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1170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字梦屏，平阳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今属浙江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人。大约生活在孝宗朝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(1163</a:t>
            </a:r>
            <a:r>
              <a:rPr 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～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1189)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，是一位擅长诗文的士人。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西湖游览志余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录其诗一首。名诗有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题临安邸</a:t>
            </a:r>
            <a:r>
              <a:rPr 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75656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46038"/>
            <a:ext cx="5437187" cy="66976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400" dirty="0"/>
              <a:t>          </a:t>
            </a:r>
            <a:r>
              <a:rPr lang="zh-CN" altLang="en-US" sz="4000" dirty="0">
                <a:solidFill>
                  <a:srgbClr val="0000FF"/>
                </a:solidFill>
              </a:rPr>
              <a:t>背 景</a:t>
            </a:r>
            <a:r>
              <a:rPr lang="zh-CN" altLang="en-US" sz="2400" dirty="0"/>
              <a:t>：</a:t>
            </a:r>
            <a:endParaRPr lang="zh-CN" altLang="en-US" sz="2400" dirty="0"/>
          </a:p>
          <a:p>
            <a:pPr>
              <a:buFontTx/>
              <a:buNone/>
            </a:pPr>
            <a:r>
              <a:rPr lang="zh-CN" altLang="en-US" sz="2400" dirty="0"/>
              <a:t>       </a:t>
            </a:r>
            <a:r>
              <a:rPr lang="zh-CN" altLang="en-US" sz="3000" b="1" dirty="0">
                <a:solidFill>
                  <a:schemeClr val="tx2"/>
                </a:solidFill>
                <a:ea typeface="华文新魏" pitchFamily="2" charset="-122"/>
              </a:rPr>
              <a:t>公元</a:t>
            </a:r>
            <a:r>
              <a:rPr lang="en-US" sz="3000" b="1" dirty="0">
                <a:solidFill>
                  <a:schemeClr val="tx2"/>
                </a:solidFill>
                <a:ea typeface="华文新魏" pitchFamily="2" charset="-122"/>
              </a:rPr>
              <a:t>1126</a:t>
            </a:r>
            <a:r>
              <a:rPr lang="zh-CN" altLang="en-US" sz="3000" b="1" dirty="0">
                <a:solidFill>
                  <a:schemeClr val="tx2"/>
                </a:solidFill>
                <a:ea typeface="华文新魏" pitchFamily="2" charset="-122"/>
              </a:rPr>
              <a:t>年，金人攻陷北宋首都汴梁，俘虏了徽宗、钦宗两个皇帝，中原国土全被金人侵占。赵构逃到江南，在临安即位，史称南宋。南宋小朝廷并没有接受北宋亡国的惨痛教训而发愤图强，当政者不思收复中原失地，只求苟且偏安，对外屈膝投降，对内残酷迫害岳飞等爱国人士；政治上腐败无能，达官显贵一味纵情声色，寻欢作乐。 </a:t>
            </a:r>
            <a:endParaRPr lang="zh-CN" altLang="en-US" sz="3000" b="1" dirty="0">
              <a:solidFill>
                <a:schemeClr val="tx2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000000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000000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00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18025" y="260350"/>
            <a:ext cx="416877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 descr="0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04800"/>
            <a:ext cx="4191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692150"/>
            <a:ext cx="4897438" cy="358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993300"/>
                </a:solidFill>
                <a:latin typeface="楷体_GB2312" pitchFamily="1" charset="-122"/>
                <a:ea typeface="楷体_GB2312" pitchFamily="1" charset="-122"/>
              </a:rPr>
              <a:t>题临安邸（</a:t>
            </a:r>
            <a:r>
              <a:rPr lang="en-US" sz="3600" dirty="0" err="1">
                <a:solidFill>
                  <a:srgbClr val="99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dǐ</a:t>
            </a:r>
            <a:r>
              <a:rPr lang="zh-CN" altLang="en-US" sz="3600" dirty="0">
                <a:solidFill>
                  <a:srgbClr val="99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endParaRPr lang="zh-CN" altLang="en-US" sz="3600" dirty="0">
              <a:solidFill>
                <a:srgbClr val="9933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br>
              <a:rPr lang="zh-CN" altLang="en-US" sz="9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sz="28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宋</a:t>
            </a:r>
            <a:r>
              <a:rPr 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) 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林升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山外青山楼外楼，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br>
              <a:rPr lang="zh-CN" altLang="en-US" sz="10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西湖歌舞几时休。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暖风熏（</a:t>
            </a:r>
            <a:r>
              <a:rPr lang="en-US" sz="2800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xūn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）得游人醉，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直把杭州作汴（</a:t>
            </a:r>
            <a:r>
              <a:rPr lang="en-US" sz="2800" dirty="0" err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bi</a:t>
            </a:r>
            <a:r>
              <a:rPr lang="en-US" sz="2800" dirty="0" err="1">
                <a:solidFill>
                  <a:srgbClr val="000000"/>
                </a:solidFill>
                <a:latin typeface="宋体" panose="02010600030101010101" pitchFamily="2" charset="-122"/>
                <a:ea typeface="楷体_GB2312" pitchFamily="1" charset="-122"/>
              </a:rPr>
              <a:t>à</a:t>
            </a:r>
            <a:r>
              <a:rPr lang="en-US" sz="2800" dirty="0" err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）州。</a:t>
            </a:r>
            <a:endParaRPr lang="zh-CN" altLang="en-US" sz="2800" dirty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9699" name="Picture 3" descr="题临安邸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11638" y="0"/>
            <a:ext cx="49323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718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67" fill="hold"/>
                                        <p:tgtEl>
                                          <p:spTgt spid="297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692150"/>
            <a:ext cx="4897438" cy="358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993300"/>
                </a:solidFill>
                <a:latin typeface="楷体_GB2312" pitchFamily="1" charset="-122"/>
                <a:ea typeface="楷体_GB2312" pitchFamily="1" charset="-122"/>
              </a:rPr>
              <a:t>题临安邸（</a:t>
            </a:r>
            <a:r>
              <a:rPr lang="en-US" sz="3600">
                <a:solidFill>
                  <a:srgbClr val="99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dǐ</a:t>
            </a:r>
            <a:r>
              <a:rPr lang="zh-CN" altLang="en-US" sz="3600">
                <a:solidFill>
                  <a:srgbClr val="99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endParaRPr lang="zh-CN" altLang="en-US" sz="3600">
              <a:solidFill>
                <a:srgbClr val="9933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br>
              <a:rPr lang="zh-CN" altLang="en-US" sz="9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宋</a:t>
            </a:r>
            <a:r>
              <a:rPr 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) </a:t>
            </a:r>
            <a:r>
              <a:rPr lang="zh-CN" alt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林升</a:t>
            </a:r>
            <a:endParaRPr lang="zh-CN" altLang="en-US" sz="280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山外青山楼外楼，</a:t>
            </a:r>
            <a:endParaRPr lang="zh-CN" altLang="en-US" sz="280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br>
              <a:rPr lang="zh-CN" altLang="en-US" sz="10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西湖歌舞几时休。</a:t>
            </a:r>
            <a:endParaRPr lang="zh-CN" altLang="en-US" sz="280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00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暖风熏（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xūn</a:t>
            </a:r>
            <a:r>
              <a:rPr lang="zh-CN" alt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）得游人醉，</a:t>
            </a:r>
            <a:endParaRPr lang="zh-CN" altLang="en-US" sz="280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00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直把杭州作汴（</a:t>
            </a:r>
            <a:r>
              <a:rPr 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bi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  <a:ea typeface="楷体_GB2312" pitchFamily="1" charset="-122"/>
              </a:rPr>
              <a:t>à</a:t>
            </a:r>
            <a:r>
              <a:rPr 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n</a:t>
            </a:r>
            <a:r>
              <a:rPr lang="zh-CN" altLang="en-US" sz="2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）州。</a:t>
            </a:r>
            <a:endParaRPr lang="zh-CN" altLang="en-US" sz="280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0723" name="Picture 3" descr="题临安邸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11638" y="0"/>
            <a:ext cx="49323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908720"/>
            <a:ext cx="8697913" cy="482441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休：暂停</a:t>
            </a:r>
            <a:r>
              <a:rPr lang="en-US" b="1" dirty="0">
                <a:latin typeface="华文新魏" pitchFamily="2" charset="-122"/>
                <a:ea typeface="华文新魏" pitchFamily="2" charset="-122"/>
              </a:rPr>
              <a:t>﹑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停止</a:t>
            </a:r>
            <a:r>
              <a:rPr lang="en-US" b="1" dirty="0">
                <a:latin typeface="华文新魏" pitchFamily="2" charset="-122"/>
                <a:ea typeface="华文新魏" pitchFamily="2" charset="-122"/>
              </a:rPr>
              <a:t>﹑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罢休。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sz="2800" b="1" dirty="0">
                <a:ea typeface="华文新魏" pitchFamily="2" charset="-122"/>
              </a:rPr>
              <a:t>暖风：暖洋洋的春风。这里不仅指自然界的风，还暗指当时人们在西湖上那种花天酒地的淫靡之风。 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（一语双关）</a:t>
            </a:r>
            <a:endParaRPr lang="zh-CN" altLang="en-US" sz="2800" b="1" dirty="0">
              <a:ea typeface="华文新魏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ea typeface="华文新魏" pitchFamily="2" charset="-122"/>
              </a:rPr>
              <a:t>游人：游</a:t>
            </a:r>
            <a:r>
              <a:rPr lang="zh-CN" altLang="en-US" sz="2800" b="1" dirty="0" smtClean="0">
                <a:ea typeface="华文新魏" pitchFamily="2" charset="-122"/>
              </a:rPr>
              <a:t>玩的</a:t>
            </a:r>
            <a:r>
              <a:rPr lang="zh-CN" altLang="en-US" sz="2800" b="1" dirty="0">
                <a:ea typeface="华文新魏" pitchFamily="2" charset="-122"/>
              </a:rPr>
              <a:t>人。这里暗指南宋朝廷中那些寻欢作乐的上层人物。</a:t>
            </a:r>
            <a:endParaRPr lang="zh-CN" altLang="en-US" sz="2800" b="1" dirty="0">
              <a:ea typeface="华文新魏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ea typeface="华文新魏" pitchFamily="2" charset="-122"/>
              </a:rPr>
              <a:t>直：简直，差不多。</a:t>
            </a:r>
            <a:endParaRPr lang="zh-CN" altLang="en-US" sz="2800" b="1" dirty="0">
              <a:ea typeface="华文新魏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汴州：即汴梁（今河南省开封市），北宋京城，当时已被金兵侵占。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醉：沉醉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b="1" dirty="0">
                <a:solidFill>
                  <a:srgbClr val="5050EE"/>
                </a:solidFill>
              </a:rPr>
              <a:t>理解注释</a:t>
            </a:r>
            <a:endParaRPr lang="zh-CN" altLang="en-US" b="1" dirty="0">
              <a:solidFill>
                <a:srgbClr val="5050EE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Franklin Gothic Medium"/>
        <a:ea typeface="隶书"/>
        <a:cs typeface=""/>
      </a:majorFont>
      <a:minorFont>
        <a:latin typeface="Franklin Gothic Book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2117</Words>
  <Application>WPS 演示</Application>
  <PresentationFormat>全屏显示(4:3)</PresentationFormat>
  <Paragraphs>97</Paragraphs>
  <Slides>14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Franklin Gothic Medium</vt:lpstr>
      <vt:lpstr>隶书</vt:lpstr>
      <vt:lpstr>华文中宋</vt:lpstr>
      <vt:lpstr>微软雅黑</vt:lpstr>
      <vt:lpstr>楷体_GB2312</vt:lpstr>
      <vt:lpstr>新宋体</vt:lpstr>
      <vt:lpstr>黑体</vt:lpstr>
      <vt:lpstr>Calibri</vt:lpstr>
      <vt:lpstr>华文新魏</vt:lpstr>
      <vt:lpstr>Arial</vt:lpstr>
      <vt:lpstr>Arial Unicode MS</vt:lpstr>
      <vt:lpstr>Franklin Gothic Book</vt:lpstr>
      <vt:lpstr>华文楷体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理解注释</vt:lpstr>
      <vt:lpstr>PowerPoint 演示文稿</vt:lpstr>
      <vt:lpstr>PowerPoint 演示文稿</vt:lpstr>
      <vt:lpstr>暖风熏得游人醉，直把杭州作汴州。</vt:lpstr>
      <vt:lpstr>暖风熏得游人醉，直把杭州作汴州。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Administrator</cp:lastModifiedBy>
  <cp:revision>3</cp:revision>
  <dcterms:created xsi:type="dcterms:W3CDTF">2017-04-25T08:48:00Z</dcterms:created>
  <dcterms:modified xsi:type="dcterms:W3CDTF">2021-11-15T01:08:20Z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