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57224" y="214290"/>
            <a:ext cx="7772400" cy="1470025"/>
          </a:xfrm>
        </p:spPr>
        <p:txBody>
          <a:bodyPr/>
          <a:lstStyle/>
          <a:p>
            <a:r>
              <a:rPr lang="zh-CN" altLang="en-US" b="1" dirty="0" smtClean="0"/>
              <a:t>久远的恐龙世界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8" name="Picture 4" descr="https://timgsa.baidu.com/timg?image&amp;quality=80&amp;size=b9999_10000&amp;sec=1490155354992&amp;di=f4961675a9a3e6b29935901cbf4bca6b&amp;imgtype=0&amp;src=http%3A%2F%2Fattach.bbs.china.com.cn%2Fforum%2F201307%2F25%2F135313rpte4v4ttzutfe1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638425"/>
            <a:ext cx="8382000" cy="4219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8596" y="357166"/>
            <a:ext cx="850112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pic>
        <p:nvPicPr>
          <p:cNvPr id="4" name="Picture 2" descr="https://timgsa.baidu.com/timg?image&amp;quality=80&amp;size=b9999_10000&amp;sec=1490173211881&amp;di=e15f40e0f4a80c58b932fb907a6fed56&amp;imgtype=0&amp;src=http%3A%2F%2Fa0.att.hudong.com%2F43%2F34%2F01300001330461144059348378844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71414"/>
            <a:ext cx="4303492" cy="3571900"/>
          </a:xfrm>
          <a:prstGeom prst="rect">
            <a:avLst/>
          </a:prstGeom>
          <a:noFill/>
        </p:spPr>
      </p:pic>
      <p:pic>
        <p:nvPicPr>
          <p:cNvPr id="20482" name="Picture 2" descr="https://timgsa.baidu.com/timg?image&amp;quality=80&amp;size=b9999_10000&amp;sec=1490173425045&amp;di=86ec66d7c17e00ee8718b381c303bcde&amp;imgtype=0&amp;src=http%3A%2F%2Fg.hiphotos.baidu.com%2Fzhidao%2Fwh%253D450%252C600%2Fsign%3D0678f7b78418367aaddc77d91b43a7e2%2Fbba1cd11728b47100f3bc752c1cec3fdfc0323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910006"/>
            <a:ext cx="5844038" cy="29479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00496" y="0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暴龙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785794"/>
            <a:ext cx="878687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从哪看出来暴龙经常杀害小动物？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暴龙的样子是什么样的？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第五自然段告诉我们了什么？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en-US" altLang="zh-CN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643042" y="1428736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</a:rPr>
              <a:t>贪心，猎人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728" y="2428868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</a:rPr>
              <a:t>有尖利的牙齿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4348" y="4786322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</a:rPr>
              <a:t>告诉我们恐龙已经消失了，只留下了化石。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8596" y="357166"/>
            <a:ext cx="850112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pic>
        <p:nvPicPr>
          <p:cNvPr id="18434" name="Picture 2" descr="https://timgsa.baidu.com/timg?image&amp;quality=80&amp;size=b9999_10000&amp;sec=1490174426827&amp;di=f68adf903e728fecf564d042b45e0416&amp;imgtype=0&amp;src=http%3A%2F%2Fimg.zcool.cn%2Fcommunity%2F01736e55fbb1be6ac7251df8645fa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500042"/>
            <a:ext cx="6696075" cy="5686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 descr="https://timgsa.baidu.com/timg?image&amp;quality=80&amp;size=b9999_10000&amp;sec=1490174485661&amp;di=888aa35e1f6b52e36281843226b995a6&amp;imgtype=0&amp;src=http%3A%2F%2Fimg.redocn.com%2Fsheying%2F20140711%2Fbaolong_27167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8009269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借助拼音读课文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4338" name="Picture 2" descr="https://timgsa.baidu.com/timg?image&amp;quality=80&amp;size=b9999_10000&amp;sec=1490155354991&amp;di=edf617bd95473358a0c028e27b09bb89&amp;imgtype=0&amp;src=http%3A%2F%2Fpic.58pic.com%2F58pic%2F15%2F81%2F51%2F05Z58PIC3re_10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38425"/>
            <a:ext cx="8382000" cy="4219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找出课文中的二类字，注上拼音多读几遍。</a:t>
            </a:r>
            <a:endParaRPr lang="zh-CN" altLang="en-US" sz="4000" dirty="0"/>
          </a:p>
        </p:txBody>
      </p:sp>
      <p:pic>
        <p:nvPicPr>
          <p:cNvPr id="15362" name="Picture 2" descr="https://timgsa.baidu.com/timg?image&amp;quality=80&amp;size=b9999_10000&amp;sec=1490155354939&amp;di=58d669e04ea4399a9c43380248407285&amp;imgtype=0&amp;src=http%3A%2F%2Fimg0.dili360.com%2Frw8%2Fga%2FM02%2F02%2F52%2FwKgBy1Q21amADvRWAAJ-20hzrNM2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38425"/>
            <a:ext cx="8382000" cy="421957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2071678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很久</a:t>
            </a:r>
            <a:endParaRPr lang="zh-CN" altLang="en-US" sz="4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214678" y="2000240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各种</a:t>
            </a:r>
            <a:endParaRPr lang="zh-CN" altLang="en-US" sz="4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00628" y="2071678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主人</a:t>
            </a:r>
            <a:endParaRPr lang="zh-CN" altLang="en-US" sz="4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858016" y="2071678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轻重</a:t>
            </a:r>
            <a:endParaRPr lang="zh-CN" altLang="en-US" sz="4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643042" y="321468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身体</a:t>
            </a:r>
            <a:endParaRPr lang="zh-CN" altLang="en-US" sz="4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357554" y="321468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散步</a:t>
            </a:r>
            <a:endParaRPr lang="zh-CN" altLang="en-US" sz="48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143504" y="3286124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一位</a:t>
            </a:r>
            <a:endParaRPr lang="zh-CN" altLang="en-US" sz="4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000892" y="3357562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今天</a:t>
            </a:r>
            <a:endParaRPr lang="zh-CN" altLang="en-US" sz="4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286380" y="4357694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消失</a:t>
            </a:r>
            <a:endParaRPr lang="zh-CN" altLang="en-US" sz="4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215206" y="4286256"/>
            <a:ext cx="14221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/>
              <a:t>变化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timgsa.baidu.com/timg?image&amp;quality=80&amp;size=b9999_10000&amp;sec=1490155354939&amp;di=58d669e04ea4399a9c43380248407285&amp;imgtype=0&amp;src=http%3A%2F%2Fimg0.dili360.com%2Frw8%2Fga%2FM02%2F02%2F52%2FwKgBy1Q21amADvRWAAJ-20hzrNM2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638425"/>
            <a:ext cx="8382000" cy="421957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357166"/>
            <a:ext cx="8501122" cy="8679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6000" b="1" dirty="0" smtClean="0">
                <a:solidFill>
                  <a:prstClr val="black"/>
                </a:solidFill>
              </a:rPr>
              <a:t>久      恐      各      主     发      重       体      散       步     床      位       士          今</a:t>
            </a:r>
            <a:endParaRPr lang="en-US" altLang="zh-CN" sz="6000" b="1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6000" b="1" dirty="0" smtClean="0">
                <a:solidFill>
                  <a:prstClr val="black"/>
                </a:solidFill>
              </a:rPr>
              <a:t>              消    失       化</a:t>
            </a:r>
            <a:endParaRPr lang="en-US" altLang="zh-CN" sz="6000" b="1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timgsa.baidu.com/timg?image&amp;quality=80&amp;size=b9999_10000&amp;sec=1490155354939&amp;di=58d669e04ea4399a9c43380248407285&amp;imgtype=0&amp;src=http%3A%2F%2Fimg0.dili360.com%2Frw8%2Fga%2FM02%2F02%2F52%2FwKgBy1Q21amADvRWAAJ-20hzrNM2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638425"/>
            <a:ext cx="8382000" cy="42195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357166"/>
            <a:ext cx="742955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读第一自然段</a:t>
            </a:r>
            <a:endParaRPr lang="en-US" altLang="zh-CN" sz="3200" dirty="0" smtClean="0"/>
          </a:p>
          <a:p>
            <a:r>
              <a:rPr lang="en-US" altLang="zh-CN" sz="3200" dirty="0" smtClean="0"/>
              <a:t>        1.</a:t>
            </a:r>
            <a:r>
              <a:rPr lang="zh-CN" altLang="en-US" sz="3200" dirty="0" smtClean="0"/>
              <a:t>哪句话交代了恐龙的生活时间？</a:t>
            </a:r>
            <a:endParaRPr lang="en-US" altLang="zh-CN" sz="3200" dirty="0" smtClean="0"/>
          </a:p>
          <a:p>
            <a:r>
              <a:rPr lang="en-US" altLang="zh-CN" sz="3200" dirty="0" smtClean="0"/>
              <a:t>       </a:t>
            </a:r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        2.</a:t>
            </a:r>
            <a:r>
              <a:rPr lang="zh-CN" altLang="en-US" sz="3200" dirty="0" smtClean="0"/>
              <a:t>恐龙在哪生活？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        3.</a:t>
            </a:r>
            <a:r>
              <a:rPr lang="zh-CN" altLang="en-US" sz="3200" dirty="0" smtClean="0"/>
              <a:t>那个四字词语说了恐龙种类多？</a:t>
            </a:r>
            <a:endParaRPr lang="en-US" altLang="zh-CN" sz="3200" dirty="0" smtClean="0"/>
          </a:p>
          <a:p>
            <a:endParaRPr lang="en-US" altLang="zh-CN" sz="3200" dirty="0" smtClean="0"/>
          </a:p>
          <a:p>
            <a:endParaRPr lang="en-US" altLang="zh-CN" sz="3200" dirty="0" smtClean="0"/>
          </a:p>
          <a:p>
            <a:r>
              <a:rPr lang="en-US" altLang="zh-CN" sz="3200" dirty="0" smtClean="0"/>
              <a:t>    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000232" y="1571612"/>
            <a:ext cx="29642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很久很久以前</a:t>
            </a:r>
            <a:endParaRPr lang="zh-CN" altLang="en-US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143108" y="3071810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地球</a:t>
            </a:r>
            <a:endParaRPr lang="zh-CN" altLang="en-US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86380" y="4429132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各种各样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timgsa.baidu.com/timg?image&amp;quality=80&amp;size=b9999_10000&amp;sec=1490155354939&amp;di=58d669e04ea4399a9c43380248407285&amp;imgtype=0&amp;src=http%3A%2F%2Fimg0.dili360.com%2Frw8%2Fga%2FM02%2F02%2F52%2FwKgBy1Q21amADvRWAAJ-20hzrNM23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638425"/>
            <a:ext cx="8382000" cy="42195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214290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读第二自然段回答下列问题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        1.</a:t>
            </a:r>
            <a:r>
              <a:rPr lang="zh-CN" altLang="en-US" sz="3600" b="1" dirty="0" smtClean="0"/>
              <a:t>从那可以看出雷龙的声音大？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en-US" altLang="zh-CN" sz="3600" b="1" dirty="0" smtClean="0"/>
              <a:t>        2.</a:t>
            </a:r>
            <a:r>
              <a:rPr lang="zh-CN" altLang="en-US" sz="3600" b="1" dirty="0" smtClean="0"/>
              <a:t>雷龙的样子是什么样的？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en-US" altLang="zh-CN" sz="3600" b="1" dirty="0" smtClean="0"/>
              <a:t>        3.</a:t>
            </a:r>
            <a:r>
              <a:rPr lang="zh-CN" altLang="en-US" sz="3600" b="1" dirty="0" smtClean="0"/>
              <a:t>雷龙平常的行为方式，也就是平常干什么？</a:t>
            </a:r>
            <a:endParaRPr lang="en-US" altLang="zh-CN" sz="3600" b="1" dirty="0" smtClean="0"/>
          </a:p>
          <a:p>
            <a:endParaRPr lang="en-US" altLang="zh-CN" sz="3600" b="1" dirty="0" smtClean="0"/>
          </a:p>
          <a:p>
            <a:r>
              <a:rPr lang="en-US" altLang="zh-CN" sz="3600" b="1" dirty="0" smtClean="0">
                <a:solidFill>
                  <a:srgbClr val="FF0000"/>
                </a:solidFill>
              </a:rPr>
              <a:t>        4.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雷龙的食物？和生活场所？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r>
              <a:rPr lang="en-US" altLang="zh-CN" sz="3600" b="1" dirty="0" smtClean="0"/>
              <a:t> </a:t>
            </a:r>
          </a:p>
          <a:p>
            <a:r>
              <a:rPr lang="en-US" altLang="zh-CN" sz="3600" b="1" dirty="0" smtClean="0">
                <a:solidFill>
                  <a:srgbClr val="FF0000"/>
                </a:solidFill>
              </a:rPr>
              <a:t>        5.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这段话主要介绍了什么？</a:t>
            </a:r>
            <a:endParaRPr lang="en-US" altLang="zh-CN" sz="3600" b="1" dirty="0" smtClean="0"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643042" y="1357298"/>
            <a:ext cx="27574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如雷的声音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2357430"/>
            <a:ext cx="58448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</a:rPr>
              <a:t>长长的脖子，笨重的身体</a:t>
            </a:r>
            <a:endParaRPr lang="zh-CN" altLang="en-US" sz="40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3786191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70C0"/>
                </a:solidFill>
              </a:rPr>
              <a:t>散步、游戏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5214950"/>
            <a:ext cx="64123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高大树木上的枝叶          安静清凉的树林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6334780"/>
            <a:ext cx="8215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雷龙的特点、样子、行为方式、食物、生活场所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  <p:bldP spid="8" grpId="0" build="allAtOnce"/>
      <p:bldP spid="9" grpId="0" build="p"/>
      <p:bldP spid="10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8596" y="357166"/>
            <a:ext cx="850112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75" y="762000"/>
            <a:ext cx="809625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8596" y="357166"/>
            <a:ext cx="850112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6000" dirty="0" smtClean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1766888"/>
            <a:ext cx="5915025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43306" y="0"/>
            <a:ext cx="2000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冠龙</a:t>
            </a:r>
            <a:endParaRPr lang="zh-CN" altLang="en-US" sz="4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14348" y="642918"/>
            <a:ext cx="821537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冠龙的长相是什么？</a:t>
            </a:r>
            <a:endParaRPr lang="en-US" altLang="zh-CN" sz="3600" dirty="0" smtClean="0"/>
          </a:p>
          <a:p>
            <a:r>
              <a:rPr lang="en-US" altLang="zh-CN" sz="3600" dirty="0" smtClean="0"/>
              <a:t> </a:t>
            </a:r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行为方式是什么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en-US" altLang="zh-CN" sz="3600" dirty="0" smtClean="0"/>
              <a:t>3.</a:t>
            </a:r>
            <a:r>
              <a:rPr lang="zh-CN" altLang="en-US" sz="3600" dirty="0" smtClean="0"/>
              <a:t>这段说了冠龙是位风度翩翩的绅士那么从哪可以看出来？</a:t>
            </a:r>
            <a:endParaRPr lang="en-US" altLang="zh-CN" sz="3600" dirty="0" smtClean="0"/>
          </a:p>
          <a:p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500174"/>
            <a:ext cx="92015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</a:rPr>
              <a:t>身材修长，头上有个半圆形的冠，像戴着一顶瓜皮小帽。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8662" y="3143248"/>
            <a:ext cx="55402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漫步在长满花草的河湖岸边。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5143512"/>
            <a:ext cx="43043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</a:rPr>
              <a:t>优雅的吃着柔软的食物</a:t>
            </a:r>
            <a:endParaRPr lang="zh-CN" altLang="en-US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330</Words>
  <PresentationFormat>全屏显示(4:3)</PresentationFormat>
  <Paragraphs>84</Paragraphs>
  <Slides>13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久远的恐龙世界</vt:lpstr>
      <vt:lpstr>借助拼音读课文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</cp:lastModifiedBy>
  <dcterms:created xsi:type="dcterms:W3CDTF">2017-03-22T01:11:24Z</dcterms:created>
  <dcterms:modified xsi:type="dcterms:W3CDTF">2018-09-15T16:35:17Z</dcterms:modified>
  <cp:category/>
</cp:coreProperties>
</file>