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523" r:id="rId3"/>
    <p:sldId id="323" r:id="rId5"/>
    <p:sldId id="639" r:id="rId6"/>
    <p:sldId id="640" r:id="rId7"/>
    <p:sldId id="631" r:id="rId8"/>
    <p:sldId id="633" r:id="rId9"/>
    <p:sldId id="580" r:id="rId10"/>
    <p:sldId id="634" r:id="rId11"/>
    <p:sldId id="641" r:id="rId12"/>
    <p:sldId id="642" r:id="rId13"/>
    <p:sldId id="609" r:id="rId14"/>
    <p:sldId id="610" r:id="rId15"/>
    <p:sldId id="644" r:id="rId16"/>
    <p:sldId id="645" r:id="rId17"/>
    <p:sldId id="599" r:id="rId18"/>
    <p:sldId id="618" r:id="rId19"/>
    <p:sldId id="636" r:id="rId20"/>
  </p:sldIdLst>
  <p:sldSz cx="9145270" cy="5144770"/>
  <p:notesSz cx="6858000" cy="9144000"/>
  <p:embeddedFontLst>
    <p:embeddedFont>
      <p:font typeface="黑体" pitchFamily="49" charset="-122"/>
      <p:regular r:id="rId25"/>
    </p:embeddedFont>
    <p:embeddedFont>
      <p:font typeface="幼圆" pitchFamily="49" charset="-122"/>
      <p:regular r:id="rId26"/>
    </p:embeddedFont>
    <p:embeddedFont>
      <p:font typeface="楷体" pitchFamily="49" charset="-122"/>
      <p:regular r:id="rId27"/>
    </p:embeddedFont>
    <p:embeddedFont>
      <p:font typeface="华文细黑" pitchFamily="2" charset="-122"/>
      <p:regular r:id="rId28"/>
    </p:embeddedFont>
    <p:embeddedFont>
      <p:font typeface="华文楷体" pitchFamily="2" charset="-122"/>
      <p:regular r:id="rId29"/>
    </p:embeddedFont>
    <p:embeddedFont>
      <p:font typeface="Times New Roman" charset="0"/>
      <p:regular r:id="rId30"/>
    </p:embeddedFont>
    <p:embeddedFont>
      <p:font typeface="微软雅黑" charset="-122"/>
      <p:regular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6600"/>
    <a:srgbClr val="09CBE5"/>
    <a:srgbClr val="FF7C80"/>
    <a:srgbClr val="FF5050"/>
    <a:srgbClr val="FF0066"/>
    <a:srgbClr val="FF3300"/>
    <a:srgbClr val="FF0000"/>
    <a:srgbClr val="FF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644" y="-462"/>
      </p:cViewPr>
      <p:guideLst>
        <p:guide orient="horz" pos="2471"/>
        <p:guide pos="5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-11840" y="3652997"/>
            <a:ext cx="9157895" cy="1492091"/>
            <a:chOff x="-15784" y="4869160"/>
            <a:chExt cx="12206818" cy="198884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文本框 10"/>
          <p:cNvSpPr txBox="1"/>
          <p:nvPr userDrawn="1"/>
        </p:nvSpPr>
        <p:spPr>
          <a:xfrm>
            <a:off x="193237" y="9297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学习园地一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4272"/>
            <a:ext cx="2484562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3317429" y="1249819"/>
            <a:ext cx="4004957" cy="992886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91" tIns="34296" rIns="68591" bIns="34296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学习园地一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418958" y="1100037"/>
            <a:ext cx="1933005" cy="22662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1840" y="3652997"/>
            <a:ext cx="9157895" cy="1492091"/>
            <a:chOff x="-15784" y="4869160"/>
            <a:chExt cx="12206818" cy="198884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0" y="124272"/>
            <a:ext cx="2472508" cy="284711"/>
          </a:xfrm>
          <a:prstGeom prst="rect">
            <a:avLst/>
          </a:prstGeom>
          <a:noFill/>
        </p:spPr>
        <p:txBody>
          <a:bodyPr wrap="none" lIns="68591" tIns="34296" rIns="68591" bIns="34296" rtlCol="0">
            <a:spAutoFit/>
          </a:bodyPr>
          <a:lstStyle/>
          <a:p>
            <a:r>
              <a:rPr lang="zh-CN" altLang="en-US" dirty="0"/>
              <a:t>长春</a:t>
            </a:r>
            <a:r>
              <a:rPr lang="zh-CN" altLang="en-US" dirty="0" smtClean="0"/>
              <a:t>版    语文    三年级    下册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6"/>
          <p:cNvSpPr txBox="1"/>
          <p:nvPr/>
        </p:nvSpPr>
        <p:spPr>
          <a:xfrm>
            <a:off x="1764482" y="1636440"/>
            <a:ext cx="7056784" cy="17312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91" tIns="34296" rIns="68591" bIns="34296" rtlCol="0" anchor="t">
            <a:spAutoFit/>
          </a:bodyPr>
          <a:lstStyle/>
          <a:p>
            <a:pPr algn="just"/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5.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“我？但是，你本来就不认识我呀？”画家茫然不解。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6.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多好哇！快走哇！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7.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上街买菜我是熟门熟路</a:t>
            </a:r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让我去吧</a:t>
            </a:r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!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Picture 2" descr="http://pic.58pic.com/58pic/17/09/30/98S58PICqNA_1024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7" t="50109" r="47243" b="5502"/>
          <a:stretch>
            <a:fillRect/>
          </a:stretch>
        </p:blipFill>
        <p:spPr bwMode="auto">
          <a:xfrm flipH="1">
            <a:off x="304260" y="1204393"/>
            <a:ext cx="1440160" cy="244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17498" y="569217"/>
            <a:ext cx="347093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800" dirty="0"/>
              <a:t>注意一下标点符号哟</a:t>
            </a:r>
            <a:r>
              <a:rPr lang="en-US" altLang="zh-CN" sz="2800" dirty="0"/>
              <a:t>!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4"/>
          <p:cNvSpPr txBox="1"/>
          <p:nvPr/>
        </p:nvSpPr>
        <p:spPr>
          <a:xfrm>
            <a:off x="756371" y="594030"/>
            <a:ext cx="6696744" cy="132343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2. </a:t>
            </a:r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不懂的词语查字典，说说你有什么发现。</a:t>
            </a:r>
            <a:endParaRPr lang="zh-CN" altLang="en-US" sz="4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905270" y="2134583"/>
            <a:ext cx="6902868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绘画</a:t>
            </a:r>
            <a:r>
              <a:rPr lang="en-US" altLang="zh-CN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会话  汉字</a:t>
            </a:r>
            <a:r>
              <a:rPr lang="en-US" altLang="zh-CN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汗渍</a:t>
            </a:r>
            <a:endParaRPr lang="en-US" altLang="zh-CN" sz="4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文件</a:t>
            </a:r>
            <a:r>
              <a:rPr lang="en-US" altLang="zh-CN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闻见  京剧</a:t>
            </a:r>
            <a:r>
              <a:rPr lang="en-US" altLang="zh-CN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惊惧</a:t>
            </a:r>
            <a:endParaRPr lang="zh-CN" altLang="en-US" sz="4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65643" y="1149210"/>
            <a:ext cx="5147087" cy="120032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91431" tIns="45715" rIns="91431" bIns="45715">
            <a:spAutoFit/>
          </a:bodyPr>
          <a:lstStyle/>
          <a:p>
            <a:r>
              <a:rPr lang="en-US" altLang="zh-CN" sz="2400" dirty="0"/>
              <a:t>      </a:t>
            </a:r>
            <a:r>
              <a:rPr lang="zh-CN" altLang="zh-CN" sz="2400" dirty="0"/>
              <a:t>首先要认真读词语，理解词语的意思；其次要将前后两个词语加以比较，发现相同点和不同点。</a:t>
            </a:r>
            <a:endParaRPr lang="zh-CN" altLang="zh-CN" sz="2400" dirty="0"/>
          </a:p>
        </p:txBody>
      </p:sp>
      <p:sp>
        <p:nvSpPr>
          <p:cNvPr id="8" name="文本框 14"/>
          <p:cNvSpPr txBox="1"/>
          <p:nvPr/>
        </p:nvSpPr>
        <p:spPr>
          <a:xfrm>
            <a:off x="807258" y="312740"/>
            <a:ext cx="2685089" cy="531078"/>
          </a:xfrm>
          <a:prstGeom prst="rect">
            <a:avLst/>
          </a:prstGeom>
          <a:noFill/>
        </p:spPr>
        <p:txBody>
          <a:bodyPr wrap="square" lIns="68591" tIns="34296" rIns="68591" bIns="34296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教师指导</a:t>
            </a:r>
            <a:endParaRPr lang="zh-CN" altLang="en-US" sz="3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KSO_Shape"/>
          <p:cNvSpPr/>
          <p:nvPr/>
        </p:nvSpPr>
        <p:spPr>
          <a:xfrm>
            <a:off x="446509" y="453360"/>
            <a:ext cx="344716" cy="336437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1" tIns="34296" rIns="68591" bIns="3429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63" y="1282041"/>
            <a:ext cx="2053321" cy="2905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51295" y="2734611"/>
            <a:ext cx="4572000" cy="1200329"/>
          </a:xfrm>
          <a:prstGeom prst="rect">
            <a:avLst/>
          </a:prstGeom>
        </p:spPr>
        <p:txBody>
          <a:bodyPr lIns="91431" tIns="45715" rIns="91431" bIns="45715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       </a:t>
            </a:r>
            <a:r>
              <a:rPr lang="zh-CN" altLang="zh-CN" sz="24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前后两个词语的读音相同，是同音词。这是相同点。不同点是词语的书写和意思完全不一样。</a:t>
            </a:r>
            <a:endParaRPr lang="zh-CN" altLang="zh-CN" sz="2400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8868" y="1204392"/>
            <a:ext cx="7937411" cy="26776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1" tIns="45715" rIns="91431" bIns="45715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绘画：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造型艺术之一。用笔等工具和墨、颜料等材料，在物质平面上绘制可视的形象。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会话：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对话（多用于学习别种语言或方言）。  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汉字：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又称中文字、中国字、方块字，是汉语的书写用文字 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汗渍：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汗迹。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972395" y="362338"/>
            <a:ext cx="2685089" cy="531078"/>
          </a:xfrm>
          <a:prstGeom prst="rect">
            <a:avLst/>
          </a:prstGeom>
          <a:noFill/>
        </p:spPr>
        <p:txBody>
          <a:bodyPr wrap="square" lIns="68591" tIns="34296" rIns="68591" bIns="34296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同音词比较</a:t>
            </a:r>
            <a:endParaRPr lang="zh-CN" altLang="en-US" sz="3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446509" y="453360"/>
            <a:ext cx="344716" cy="336437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1" tIns="34296" rIns="68591" bIns="3429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流程图: 磁盘 8"/>
          <p:cNvSpPr/>
          <p:nvPr/>
        </p:nvSpPr>
        <p:spPr>
          <a:xfrm>
            <a:off x="931942" y="2663275"/>
            <a:ext cx="170151" cy="180020"/>
          </a:xfrm>
          <a:prstGeom prst="flowChartMagneticDisk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磁盘 9"/>
          <p:cNvSpPr/>
          <p:nvPr/>
        </p:nvSpPr>
        <p:spPr>
          <a:xfrm>
            <a:off x="923171" y="1402414"/>
            <a:ext cx="170151" cy="180020"/>
          </a:xfrm>
          <a:prstGeom prst="flowChartMagneticDisk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8868" y="1204392"/>
            <a:ext cx="7482319" cy="26776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1" tIns="45715" rIns="91431" bIns="4571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文件：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公文、信件等。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闻见：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嗅到，听到。  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京剧：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表示中国传统的戏曲。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惊惧：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表示害怕、恐惧。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972395" y="362338"/>
            <a:ext cx="2685089" cy="531078"/>
          </a:xfrm>
          <a:prstGeom prst="rect">
            <a:avLst/>
          </a:prstGeom>
          <a:noFill/>
        </p:spPr>
        <p:txBody>
          <a:bodyPr wrap="square" lIns="68591" tIns="34296" rIns="68591" bIns="34296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同音词比较</a:t>
            </a:r>
            <a:endParaRPr lang="zh-CN" altLang="en-US" sz="3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446509" y="453360"/>
            <a:ext cx="344716" cy="336437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1" tIns="34296" rIns="68591" bIns="3429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流程图: 磁盘 8"/>
          <p:cNvSpPr/>
          <p:nvPr/>
        </p:nvSpPr>
        <p:spPr>
          <a:xfrm>
            <a:off x="940712" y="2829629"/>
            <a:ext cx="170151" cy="180020"/>
          </a:xfrm>
          <a:prstGeom prst="flowChartMagneticDisk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磁盘 9"/>
          <p:cNvSpPr/>
          <p:nvPr/>
        </p:nvSpPr>
        <p:spPr>
          <a:xfrm>
            <a:off x="923171" y="1402414"/>
            <a:ext cx="170151" cy="180020"/>
          </a:xfrm>
          <a:prstGeom prst="flowChartMagneticDisk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4"/>
          <p:cNvSpPr txBox="1"/>
          <p:nvPr/>
        </p:nvSpPr>
        <p:spPr>
          <a:xfrm>
            <a:off x="828378" y="268288"/>
            <a:ext cx="1820730" cy="561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defTabSz="685800">
              <a:defRPr sz="3200" b="1">
                <a:solidFill>
                  <a:srgbClr val="875000"/>
                </a:solidFill>
                <a:latin typeface="幼圆" pitchFamily="49" charset="-122"/>
                <a:ea typeface="幼圆" pitchFamily="49" charset="-122"/>
              </a:defRPr>
            </a:lvl1pPr>
            <a:lvl2pPr marL="342900" defTabSz="685800"/>
            <a:lvl3pPr marL="685800" defTabSz="685800"/>
            <a:lvl4pPr marL="1028700" defTabSz="685800"/>
            <a:lvl5pPr marL="1371600" defTabSz="685800"/>
            <a:lvl6pPr marL="1714500" defTabSz="685800"/>
            <a:lvl7pPr marL="2057400" defTabSz="685800"/>
            <a:lvl8pPr marL="2400300" defTabSz="685800"/>
            <a:lvl9pPr marL="2743200" defTabSz="685800"/>
          </a:lstStyle>
          <a:p>
            <a:r>
              <a:rPr lang="zh-CN" altLang="en-US" dirty="0"/>
              <a:t>探究发现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22530" y="1291103"/>
            <a:ext cx="7895117" cy="3393255"/>
          </a:xfrm>
          <a:prstGeom prst="rect">
            <a:avLst/>
          </a:prstGeom>
        </p:spPr>
        <p:txBody>
          <a:bodyPr wrap="square" lIns="68591" tIns="34296" rIns="68591" bIns="34296">
            <a:spAutoFit/>
          </a:bodyPr>
          <a:lstStyle/>
          <a:p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中国古代的诗歌，有四个字一句的，如“投我以桃，报之以李（</a:t>
            </a:r>
            <a:r>
              <a:rPr lang="en-US" altLang="zh-CN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诗经</a:t>
            </a:r>
            <a:r>
              <a:rPr lang="en-US" altLang="zh-CN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）”；有五个字一句的，如“不敢高声语，恐惊天上人（李白</a:t>
            </a:r>
            <a:r>
              <a:rPr lang="en-US" altLang="zh-CN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夜宿山市</a:t>
            </a:r>
            <a:r>
              <a:rPr lang="en-US" altLang="zh-CN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）”；也有七个字一句的，如“桃花潭水深千尺，不及汪伦送我情。（李白</a:t>
            </a:r>
            <a:r>
              <a:rPr lang="en-US" altLang="zh-CN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赠汪伦</a:t>
            </a:r>
            <a:r>
              <a:rPr lang="en-US" altLang="zh-CN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）”。在称呼上，四字的被称为四言诗，五字的被称作五言诗，七字的被称作七言诗。</a:t>
            </a:r>
            <a:endParaRPr lang="zh-CN" altLang="en-US" sz="2700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64725" y="767883"/>
            <a:ext cx="3430747" cy="523220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中国古诗的字数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322" y="340296"/>
            <a:ext cx="366859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5" y="3652665"/>
            <a:ext cx="9145588" cy="14924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6"/>
          <p:cNvSpPr txBox="1"/>
          <p:nvPr/>
        </p:nvSpPr>
        <p:spPr>
          <a:xfrm>
            <a:off x="1115358" y="790223"/>
            <a:ext cx="6769804" cy="1939011"/>
          </a:xfrm>
          <a:prstGeom prst="rect">
            <a:avLst/>
          </a:prstGeom>
          <a:noFill/>
        </p:spPr>
        <p:txBody>
          <a:bodyPr wrap="square" lIns="68591" tIns="34296" rIns="68591" bIns="34296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● 请你再本册教科书中找一找五言诗和七言诗，结合你的学习经验讨论一下该怎样朗读。</a:t>
            </a:r>
            <a:endParaRPr lang="zh-CN" altLang="en-US" sz="27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2347" y="1924272"/>
            <a:ext cx="702291" cy="81034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1" tIns="34296" rIns="68591" bIns="34296"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86"/>
          <a:stretch>
            <a:fillRect/>
          </a:stretch>
        </p:blipFill>
        <p:spPr>
          <a:xfrm>
            <a:off x="-1190" y="3328595"/>
            <a:ext cx="9146779" cy="18164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539" y="3076600"/>
            <a:ext cx="3889614" cy="182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8379" y="484313"/>
            <a:ext cx="7379556" cy="1200329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C00000"/>
                </a:solidFill>
              </a:rPr>
              <a:t> </a:t>
            </a:r>
            <a:r>
              <a:rPr lang="en-US" altLang="zh-CN" sz="2400" dirty="0">
                <a:solidFill>
                  <a:srgbClr val="C00000"/>
                </a:solidFill>
              </a:rPr>
              <a:t> </a:t>
            </a:r>
            <a:r>
              <a:rPr lang="zh-CN" altLang="zh-CN" sz="2400" dirty="0">
                <a:solidFill>
                  <a:srgbClr val="C00000"/>
                </a:solidFill>
              </a:rPr>
              <a:t>五言诗：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江上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往来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人，但爱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鲈鱼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美。</a:t>
            </a:r>
            <a:endParaRPr lang="zh-CN" altLang="zh-CN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zh-CN" altLang="zh-CN" sz="2400" dirty="0">
                <a:solidFill>
                  <a:srgbClr val="C00000"/>
                </a:solidFill>
              </a:rPr>
              <a:t>七言诗：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童孙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未解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供耕织，也傍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桑阴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学种瓜。</a:t>
            </a:r>
            <a:endParaRPr lang="zh-CN" altLang="zh-CN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Picture 2" descr="http://imgsrc.baidu.com/imgad/pic/item/cefc1e178a82b9013a3c7e09788da9773912ef73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97" r="73375" b="51274"/>
          <a:stretch>
            <a:fillRect/>
          </a:stretch>
        </p:blipFill>
        <p:spPr bwMode="auto">
          <a:xfrm>
            <a:off x="474236" y="2140364"/>
            <a:ext cx="1782162" cy="253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124522" y="2140361"/>
            <a:ext cx="5472608" cy="12006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31" tIns="45715" rIns="91431" bIns="4571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朗读首先要注意停顿，其次要注意抓住关键词以重音的形式加以朗读。</a:t>
            </a:r>
            <a:endParaRPr lang="zh-CN" altLang="zh-CN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828378" y="484312"/>
            <a:ext cx="208823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defTabSz="685800">
              <a:defRPr sz="3200" b="1">
                <a:solidFill>
                  <a:srgbClr val="875000"/>
                </a:solidFill>
                <a:latin typeface="幼圆" pitchFamily="49" charset="-122"/>
                <a:ea typeface="幼圆" pitchFamily="49" charset="-122"/>
              </a:defRPr>
            </a:lvl1pPr>
            <a:lvl2pPr marL="342900" defTabSz="685800"/>
            <a:lvl3pPr marL="685800" defTabSz="685800"/>
            <a:lvl4pPr marL="1028700" defTabSz="685800"/>
            <a:lvl5pPr marL="1371600" defTabSz="685800"/>
            <a:lvl6pPr marL="1714500" defTabSz="685800"/>
            <a:lvl7pPr marL="2057400" defTabSz="685800"/>
            <a:lvl8pPr marL="2400300" defTabSz="685800"/>
            <a:lvl9pPr marL="2743200" defTabSz="685800"/>
          </a:lstStyle>
          <a:p>
            <a:r>
              <a:rPr lang="zh-CN" altLang="en-US" dirty="0"/>
              <a:t>写字指导</a:t>
            </a:r>
            <a:endParaRPr lang="zh-CN" altLang="en-US" dirty="0"/>
          </a:p>
        </p:txBody>
      </p:sp>
      <p:sp>
        <p:nvSpPr>
          <p:cNvPr id="22" name="文本框 14"/>
          <p:cNvSpPr txBox="1"/>
          <p:nvPr/>
        </p:nvSpPr>
        <p:spPr>
          <a:xfrm>
            <a:off x="2890412" y="847068"/>
            <a:ext cx="3096344" cy="531078"/>
          </a:xfrm>
          <a:prstGeom prst="rect">
            <a:avLst/>
          </a:prstGeom>
          <a:noFill/>
        </p:spPr>
        <p:txBody>
          <a:bodyPr wrap="square" lIns="68591" tIns="34296" rIns="68591" bIns="34296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左右结构：疏密</a:t>
            </a:r>
            <a:endParaRPr lang="zh-CN" altLang="en-US" sz="3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7" name="Picture 3" descr="http://imgsrc.baidu.com/imgad/pic/item/2cf5e0fe9925bc316c6c54bc54df8db1cb1370e4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2"/>
          <a:stretch>
            <a:fillRect/>
          </a:stretch>
        </p:blipFill>
        <p:spPr bwMode="auto">
          <a:xfrm flipH="1">
            <a:off x="170213" y="1924472"/>
            <a:ext cx="2403751" cy="273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64"/>
          <p:cNvSpPr txBox="1"/>
          <p:nvPr/>
        </p:nvSpPr>
        <p:spPr>
          <a:xfrm>
            <a:off x="2976456" y="156443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7" rIns="68573" bIns="34287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沾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64"/>
          <p:cNvSpPr txBox="1"/>
          <p:nvPr/>
        </p:nvSpPr>
        <p:spPr>
          <a:xfrm>
            <a:off x="4272600" y="156443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7" rIns="68573" bIns="34287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沟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5496736" y="156443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7" rIns="68573" bIns="34287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泡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6720872" y="156443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7" rIns="68573" bIns="34287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澡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文本框 64"/>
          <p:cNvSpPr txBox="1"/>
          <p:nvPr/>
        </p:nvSpPr>
        <p:spPr>
          <a:xfrm>
            <a:off x="3037867" y="286132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73" tIns="34287" rIns="68573" bIns="34287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付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文本框 64"/>
          <p:cNvSpPr txBox="1"/>
          <p:nvPr/>
        </p:nvSpPr>
        <p:spPr>
          <a:xfrm>
            <a:off x="4262003" y="2861321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7" rIns="68573" bIns="34287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仇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597730" y="2861321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73" tIns="34287" rIns="68573" bIns="34287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借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文本框 64"/>
          <p:cNvSpPr txBox="1"/>
          <p:nvPr/>
        </p:nvSpPr>
        <p:spPr>
          <a:xfrm>
            <a:off x="6710275" y="286132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73" tIns="34287" rIns="68573" bIns="34287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佩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7"/>
          <p:cNvGrpSpPr/>
          <p:nvPr/>
        </p:nvGrpSpPr>
        <p:grpSpPr>
          <a:xfrm>
            <a:off x="2965859" y="2860576"/>
            <a:ext cx="1029163" cy="1085656"/>
            <a:chOff x="2437" y="2032"/>
            <a:chExt cx="1244" cy="1264"/>
          </a:xfrm>
        </p:grpSpPr>
        <p:sp>
          <p:nvSpPr>
            <p:cNvPr id="3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3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0" name="组合 7"/>
          <p:cNvGrpSpPr/>
          <p:nvPr/>
        </p:nvGrpSpPr>
        <p:grpSpPr>
          <a:xfrm>
            <a:off x="4189994" y="2860576"/>
            <a:ext cx="1029163" cy="1085656"/>
            <a:chOff x="2437" y="2032"/>
            <a:chExt cx="1244" cy="1264"/>
          </a:xfrm>
        </p:grpSpPr>
        <p:sp>
          <p:nvSpPr>
            <p:cNvPr id="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4" name="组合 7"/>
          <p:cNvGrpSpPr/>
          <p:nvPr/>
        </p:nvGrpSpPr>
        <p:grpSpPr>
          <a:xfrm>
            <a:off x="5486138" y="2860576"/>
            <a:ext cx="1029163" cy="1085656"/>
            <a:chOff x="2437" y="2032"/>
            <a:chExt cx="1244" cy="1264"/>
          </a:xfrm>
        </p:grpSpPr>
        <p:sp>
          <p:nvSpPr>
            <p:cNvPr id="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8" name="组合 7"/>
          <p:cNvGrpSpPr/>
          <p:nvPr/>
        </p:nvGrpSpPr>
        <p:grpSpPr>
          <a:xfrm>
            <a:off x="6710275" y="2860576"/>
            <a:ext cx="1029163" cy="1085656"/>
            <a:chOff x="2437" y="2032"/>
            <a:chExt cx="1244" cy="1264"/>
          </a:xfrm>
        </p:grpSpPr>
        <p:sp>
          <p:nvSpPr>
            <p:cNvPr id="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5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6" name="组合 7"/>
          <p:cNvGrpSpPr/>
          <p:nvPr/>
        </p:nvGrpSpPr>
        <p:grpSpPr>
          <a:xfrm>
            <a:off x="6720872" y="1564432"/>
            <a:ext cx="1029163" cy="1085656"/>
            <a:chOff x="2437" y="2032"/>
            <a:chExt cx="1244" cy="1264"/>
          </a:xfrm>
        </p:grpSpPr>
        <p:sp>
          <p:nvSpPr>
            <p:cNvPr id="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0" name="组合 7"/>
          <p:cNvGrpSpPr/>
          <p:nvPr/>
        </p:nvGrpSpPr>
        <p:grpSpPr>
          <a:xfrm>
            <a:off x="5496735" y="1558897"/>
            <a:ext cx="1029163" cy="1085656"/>
            <a:chOff x="2437" y="2032"/>
            <a:chExt cx="1244" cy="1264"/>
          </a:xfrm>
        </p:grpSpPr>
        <p:sp>
          <p:nvSpPr>
            <p:cNvPr id="6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6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4" name="组合 7"/>
          <p:cNvGrpSpPr/>
          <p:nvPr/>
        </p:nvGrpSpPr>
        <p:grpSpPr>
          <a:xfrm>
            <a:off x="4200591" y="1558897"/>
            <a:ext cx="1029163" cy="1085656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8" name="组合 7"/>
          <p:cNvGrpSpPr/>
          <p:nvPr/>
        </p:nvGrpSpPr>
        <p:grpSpPr>
          <a:xfrm>
            <a:off x="2976456" y="1558897"/>
            <a:ext cx="1029163" cy="1085656"/>
            <a:chOff x="2437" y="2032"/>
            <a:chExt cx="1244" cy="1264"/>
          </a:xfrm>
        </p:grpSpPr>
        <p:sp>
          <p:nvSpPr>
            <p:cNvPr id="6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2" y="556320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0" grpId="0"/>
      <p:bldP spid="21" grpId="0"/>
      <p:bldP spid="24" grpId="0"/>
      <p:bldP spid="25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线形标注 1 20"/>
          <p:cNvSpPr/>
          <p:nvPr/>
        </p:nvSpPr>
        <p:spPr>
          <a:xfrm>
            <a:off x="3420666" y="916361"/>
            <a:ext cx="4073203" cy="1026431"/>
          </a:xfrm>
          <a:prstGeom prst="borderCallout1">
            <a:avLst>
              <a:gd name="adj1" fmla="val 18750"/>
              <a:gd name="adj2" fmla="val -8333"/>
              <a:gd name="adj3" fmla="val 99826"/>
              <a:gd name="adj4" fmla="val -33949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1" tIns="34296" rIns="68591" bIns="34296"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 </a:t>
            </a:r>
            <a:r>
              <a:rPr lang="zh-CN" altLang="en-US" sz="2800" dirty="0">
                <a:solidFill>
                  <a:schemeClr val="tx1"/>
                </a:solidFill>
              </a:rPr>
              <a:t>你观察到这些字有什么特点吗？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28579" y="2356521"/>
            <a:ext cx="5366073" cy="1361929"/>
          </a:xfrm>
          <a:prstGeom prst="rect">
            <a:avLst/>
          </a:prstGeom>
        </p:spPr>
        <p:txBody>
          <a:bodyPr wrap="square" lIns="68591" tIns="34296" rIns="68591" bIns="34296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这两行字都是左右结构的字。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第一行都是三点水旁的；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第二行都是单人儿旁的。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31" y="1279730"/>
            <a:ext cx="2053321" cy="29051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799" y="1564019"/>
            <a:ext cx="1307513" cy="225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线形标注 1 20"/>
          <p:cNvSpPr/>
          <p:nvPr/>
        </p:nvSpPr>
        <p:spPr>
          <a:xfrm>
            <a:off x="3420666" y="772344"/>
            <a:ext cx="4073203" cy="1026431"/>
          </a:xfrm>
          <a:prstGeom prst="borderCallout1">
            <a:avLst>
              <a:gd name="adj1" fmla="val 18750"/>
              <a:gd name="adj2" fmla="val -8333"/>
              <a:gd name="adj3" fmla="val 109081"/>
              <a:gd name="adj4" fmla="val -3686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91" tIns="34296" rIns="68591" bIns="34296"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 </a:t>
            </a:r>
            <a:r>
              <a:rPr lang="zh-CN" altLang="en-US" sz="2800" dirty="0">
                <a:solidFill>
                  <a:schemeClr val="tx1"/>
                </a:solidFill>
              </a:rPr>
              <a:t>你认为书写这些字应该注意什么？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00587" y="2352489"/>
            <a:ext cx="4862017" cy="931042"/>
          </a:xfrm>
          <a:prstGeom prst="rect">
            <a:avLst/>
          </a:prstGeom>
        </p:spPr>
        <p:txBody>
          <a:bodyPr wrap="square" lIns="68591" tIns="34296" rIns="68591" bIns="34296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带这两个偏旁的字是左窄右宽的字，书写时要写得左紧右松。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ic.58pic.com/58pic/15/64/70/88J58PICuMZ_102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09" y="916361"/>
            <a:ext cx="3066482" cy="324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409363" y="916361"/>
            <a:ext cx="5256584" cy="26545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91" tIns="34296" rIns="68591" bIns="34296">
            <a:spAutoFit/>
          </a:bodyPr>
          <a:lstStyle/>
          <a:p>
            <a:r>
              <a:rPr lang="zh-CN" altLang="en-US" sz="2400" dirty="0">
                <a:solidFill>
                  <a:srgbClr val="7030A0"/>
                </a:solidFill>
              </a:rPr>
              <a:t>还要注意：</a:t>
            </a:r>
            <a:endParaRPr lang="en-US" altLang="zh-CN" sz="2400" dirty="0">
              <a:solidFill>
                <a:srgbClr val="7030A0"/>
              </a:solidFill>
            </a:endParaRPr>
          </a:p>
          <a:p>
            <a:r>
              <a:rPr lang="en-US" altLang="zh-CN" sz="2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      1.</a:t>
            </a:r>
            <a:r>
              <a:rPr lang="zh-CN" altLang="en-US" sz="2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“澡”要注意撇捺要舒展，撇要伸到左面三点水的下面。</a:t>
            </a:r>
            <a:endParaRPr lang="zh-CN" altLang="en-US" sz="2400" dirty="0">
              <a:solidFill>
                <a:srgbClr val="0070C0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      </a:t>
            </a:r>
            <a:r>
              <a:rPr lang="en-US" altLang="zh-CN" sz="2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2.</a:t>
            </a:r>
            <a:r>
              <a:rPr lang="zh-CN" altLang="en-US" sz="2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“仇”右面的“九”要与“亻”一样高。</a:t>
            </a:r>
            <a:endParaRPr lang="zh-CN" altLang="en-US" sz="2400" dirty="0">
              <a:solidFill>
                <a:srgbClr val="0070C0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en-US" altLang="zh-CN" sz="2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      3.</a:t>
            </a:r>
            <a:r>
              <a:rPr lang="zh-CN" altLang="en-US" sz="2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“佩”右面部分“币”中的一竖要写长一些，注意左面窄，右面宽。</a:t>
            </a:r>
            <a:endParaRPr lang="zh-CN" altLang="en-US" sz="2400" dirty="0">
              <a:solidFill>
                <a:srgbClr val="0070C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56370" y="1672590"/>
            <a:ext cx="1794286" cy="272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椭圆形标注 9"/>
          <p:cNvSpPr/>
          <p:nvPr/>
        </p:nvSpPr>
        <p:spPr>
          <a:xfrm>
            <a:off x="3492674" y="412304"/>
            <a:ext cx="3672408" cy="1562426"/>
          </a:xfrm>
          <a:prstGeom prst="wedgeEllipseCallout">
            <a:avLst>
              <a:gd name="adj1" fmla="val -70226"/>
              <a:gd name="adj2" fmla="val 525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1" tIns="34296" rIns="68591" bIns="34296" rtlCol="0" anchor="ctr"/>
          <a:lstStyle/>
          <a:p>
            <a:pPr algn="ctr"/>
            <a:r>
              <a:rPr lang="zh-CN" altLang="en-US" sz="2100" dirty="0"/>
              <a:t>都动手在田字格中写字吧。写完比一比，看谁写得好！</a:t>
            </a:r>
            <a:endParaRPr lang="zh-CN" altLang="en-US" sz="2100" dirty="0"/>
          </a:p>
        </p:txBody>
      </p:sp>
      <p:sp>
        <p:nvSpPr>
          <p:cNvPr id="11" name="文本框 14"/>
          <p:cNvSpPr txBox="1"/>
          <p:nvPr/>
        </p:nvSpPr>
        <p:spPr>
          <a:xfrm>
            <a:off x="2844602" y="2681873"/>
            <a:ext cx="5550576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沾 泡 澡 付 仇 借 佩</a:t>
            </a:r>
            <a:endParaRPr lang="zh-CN" altLang="en-US" sz="4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972394" y="484312"/>
            <a:ext cx="208488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defTabSz="685800">
              <a:defRPr sz="3200" b="1">
                <a:solidFill>
                  <a:srgbClr val="875000"/>
                </a:solidFill>
                <a:latin typeface="幼圆" pitchFamily="49" charset="-122"/>
                <a:ea typeface="幼圆" pitchFamily="49" charset="-122"/>
              </a:defRPr>
            </a:lvl1pPr>
            <a:lvl2pPr marL="342900" defTabSz="685800"/>
            <a:lvl3pPr marL="685800" defTabSz="685800"/>
            <a:lvl4pPr marL="1028700" defTabSz="685800"/>
            <a:lvl5pPr marL="1371600" defTabSz="685800"/>
            <a:lvl6pPr marL="1714500" defTabSz="685800"/>
            <a:lvl7pPr marL="2057400" defTabSz="685800"/>
            <a:lvl8pPr marL="2400300" defTabSz="685800"/>
            <a:lvl9pPr marL="2743200" defTabSz="685800"/>
          </a:lstStyle>
          <a:p>
            <a:r>
              <a:rPr lang="zh-CN" altLang="en-US" dirty="0"/>
              <a:t>巩固运用</a:t>
            </a:r>
            <a:endParaRPr lang="zh-CN" altLang="en-US" dirty="0"/>
          </a:p>
        </p:txBody>
      </p:sp>
      <p:sp>
        <p:nvSpPr>
          <p:cNvPr id="13" name="文本框 14"/>
          <p:cNvSpPr txBox="1"/>
          <p:nvPr/>
        </p:nvSpPr>
        <p:spPr>
          <a:xfrm>
            <a:off x="1065796" y="1060376"/>
            <a:ext cx="6696744" cy="707886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1. </a:t>
            </a:r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读一读，写一写。</a:t>
            </a:r>
            <a:endParaRPr lang="zh-CN" altLang="en-US" sz="4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1638880" y="1996480"/>
            <a:ext cx="5550576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吗 啊 呢 啦 呀 哇 吧</a:t>
            </a:r>
            <a:endParaRPr lang="zh-CN" altLang="en-US" sz="4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3303" y="3079004"/>
            <a:ext cx="7683462" cy="95410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）到文中找一找带这些语气词的句子读一读。</a:t>
            </a:r>
            <a:endParaRPr lang="en-US" altLang="zh-CN" sz="2800" dirty="0"/>
          </a:p>
          <a:p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）选两个语气词各写一句话，注意标点符号。</a:t>
            </a:r>
            <a:endParaRPr lang="zh-CN" altLang="en-US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38" y="556320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258" y="312740"/>
            <a:ext cx="2685089" cy="531078"/>
          </a:xfrm>
          <a:prstGeom prst="rect">
            <a:avLst/>
          </a:prstGeom>
          <a:noFill/>
        </p:spPr>
        <p:txBody>
          <a:bodyPr wrap="square" lIns="68591" tIns="34296" rIns="68591" bIns="34296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教师指导</a:t>
            </a:r>
            <a:endParaRPr lang="zh-CN" altLang="en-US" sz="30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46509" y="453360"/>
            <a:ext cx="344716" cy="336437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1" tIns="34296" rIns="68591" bIns="3429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2052514" y="1276400"/>
            <a:ext cx="6743473" cy="21467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91" tIns="34296" rIns="68591" bIns="34296" rtlCol="0" anchor="t">
            <a:spAutoFit/>
          </a:bodyPr>
          <a:lstStyle/>
          <a:p>
            <a:pPr algn="just"/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字词都表示语气词。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不同的词表示的语调和感情是不一样的。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比如“吗”表示疑问，“呀”表示感叹</a:t>
            </a:r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：（</a:t>
            </a:r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它们真的能长出来吗？</a:t>
            </a:r>
            <a:endParaRPr lang="zh-CN" altLang="en-US" sz="27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（</a:t>
            </a:r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）一片紫色的豌豆花正惹眼的很呢。</a:t>
            </a:r>
            <a:endParaRPr lang="zh-CN" altLang="en-US" sz="27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63" y="1282041"/>
            <a:ext cx="2053321" cy="29051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6"/>
          <p:cNvSpPr txBox="1"/>
          <p:nvPr/>
        </p:nvSpPr>
        <p:spPr>
          <a:xfrm>
            <a:off x="1764482" y="1492424"/>
            <a:ext cx="6732462" cy="2562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91" tIns="34296" rIns="68591" bIns="34296" rtlCol="0" anchor="t">
            <a:spAutoFit/>
          </a:bodyPr>
          <a:lstStyle/>
          <a:p>
            <a:pPr algn="just"/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例句：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1.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你怎么没有吃饭呢？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2.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你真的让人感动啊</a:t>
            </a:r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!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3.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这个火警警报器好用吗？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4.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每次考试前</a:t>
            </a:r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他才临阵磨枪</a:t>
            </a:r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复习功课</a:t>
            </a:r>
            <a:r>
              <a:rPr lang="en-US" altLang="zh-CN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7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成绩当然不好啦。</a:t>
            </a:r>
            <a:endParaRPr lang="en-US" altLang="zh-CN" sz="27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Picture 2" descr="http://pic.58pic.com/58pic/17/09/30/98S58PICqNA_1024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7" t="50109" r="47243" b="5502"/>
          <a:stretch>
            <a:fillRect/>
          </a:stretch>
        </p:blipFill>
        <p:spPr bwMode="auto">
          <a:xfrm flipH="1">
            <a:off x="304260" y="1204393"/>
            <a:ext cx="1440160" cy="244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7498" y="569217"/>
            <a:ext cx="347093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2800" dirty="0"/>
              <a:t>注意一下标点符号哟</a:t>
            </a:r>
            <a:r>
              <a:rPr lang="en-US" altLang="zh-CN" sz="2800" dirty="0"/>
              <a:t>!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1193</Words>
  <Application>WPS 演示</Application>
  <PresentationFormat>自定义</PresentationFormat>
  <Paragraphs>113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 </vt:lpstr>
      <vt:lpstr>宋体 </vt:lpstr>
      <vt:lpstr>黑体</vt:lpstr>
      <vt:lpstr>幼圆</vt:lpstr>
      <vt:lpstr>楷体</vt:lpstr>
      <vt:lpstr>华文细黑</vt:lpstr>
      <vt:lpstr>华文楷体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4</cp:revision>
  <dcterms:created xsi:type="dcterms:W3CDTF">2017-03-17T02:28:00Z</dcterms:created>
  <dcterms:modified xsi:type="dcterms:W3CDTF">2019-01-08T03:41:54Z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