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346" r:id="rId3"/>
    <p:sldId id="293" r:id="rId4"/>
    <p:sldId id="309" r:id="rId6"/>
    <p:sldId id="340" r:id="rId7"/>
    <p:sldId id="295" r:id="rId8"/>
    <p:sldId id="296" r:id="rId9"/>
    <p:sldId id="327" r:id="rId10"/>
    <p:sldId id="329" r:id="rId11"/>
    <p:sldId id="331" r:id="rId12"/>
    <p:sldId id="328" r:id="rId13"/>
    <p:sldId id="330" r:id="rId14"/>
    <p:sldId id="336" r:id="rId15"/>
    <p:sldId id="332" r:id="rId16"/>
    <p:sldId id="334" r:id="rId17"/>
    <p:sldId id="335" r:id="rId18"/>
    <p:sldId id="337" r:id="rId19"/>
    <p:sldId id="338" r:id="rId20"/>
    <p:sldId id="339" r:id="rId21"/>
  </p:sldIdLst>
  <p:sldSz cx="12192000" cy="6858000"/>
  <p:notesSz cx="6858000" cy="9144000"/>
  <p:embeddedFontLst>
    <p:embeddedFont>
      <p:font typeface="微软雅黑" panose="020B0503020204020204" pitchFamily="34" charset="-122"/>
      <p:regular r:id="rId25"/>
    </p:embeddedFont>
    <p:embeddedFont>
      <p:font typeface="楷体" panose="02010609060101010101" charset="-122"/>
      <p:regular r:id="rId26"/>
    </p:embeddedFont>
    <p:embeddedFont>
      <p:font typeface="黑体" panose="02010600030101010101" charset="-122"/>
      <p:regular r:id="rId27"/>
    </p:embeddedFont>
    <p:embeddedFont>
      <p:font typeface="楷体_GB2312" panose="02010609030101010101" charset="-122"/>
      <p:regular r:id="rId28"/>
    </p:embeddedFont>
    <p:embeddedFont>
      <p:font typeface="Pinyin Adjust" panose="02000500000000000000" pitchFamily="2" charset="0"/>
      <p:regular r:id="rId29"/>
    </p:embeddedFont>
    <p:embeddedFont>
      <p:font typeface="汉语拼音" panose="000B0604020202020204" pitchFamily="34" charset="0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450"/>
    <a:srgbClr val="82A337"/>
    <a:srgbClr val="0000FF"/>
    <a:srgbClr val="FFB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450" y="84"/>
      </p:cViewPr>
      <p:guideLst>
        <p:guide orient="horz" pos="2107"/>
        <p:guide pos="37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4" Type="http://schemas.openxmlformats.org/officeDocument/2006/relationships/font" Target="fonts/font10.fntdata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E3706-7886-4702-AF1D-39713B01DC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8EDD2A-F3CE-4C14-99BD-2FF83C6E884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6.xml"/><Relationship Id="rId23" Type="http://schemas.openxmlformats.org/officeDocument/2006/relationships/tags" Target="../tags/tag5.xml"/><Relationship Id="rId22" Type="http://schemas.openxmlformats.org/officeDocument/2006/relationships/tags" Target="../tags/tag4.xml"/><Relationship Id="rId21" Type="http://schemas.openxmlformats.org/officeDocument/2006/relationships/tags" Target="../tags/tag3.xml"/><Relationship Id="rId20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2221905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语文园地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3697261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20571" y="1389186"/>
            <a:ext cx="3339834" cy="4515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观书有感</a:t>
            </a:r>
            <a:endParaRPr lang="en-US" altLang="zh-CN" sz="2800" dirty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其一</a:t>
            </a:r>
            <a:endParaRPr lang="en-US" altLang="zh-CN" sz="2800" dirty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半亩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方塘</a:t>
            </a:r>
            <a:r>
              <a:rPr lang="zh-CN" altLang="en-US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鉴</a:t>
            </a:r>
            <a:r>
              <a:rPr lang="zh-CN" altLang="en-US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开，</a:t>
            </a:r>
            <a:endParaRPr lang="en-US" altLang="zh-CN" sz="2800" dirty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天光云影共徘徊。</a:t>
            </a:r>
            <a:endParaRPr lang="zh-CN" altLang="en-US" sz="2800" dirty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问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渠那</a:t>
            </a:r>
            <a:r>
              <a:rPr lang="zh-CN" altLang="en-US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得清如许？</a:t>
            </a:r>
            <a:endParaRPr lang="en-US" altLang="zh-CN" sz="2800" dirty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为有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源头活水</a:t>
            </a:r>
            <a:r>
              <a:rPr lang="zh-CN" altLang="en-US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来。</a:t>
            </a:r>
            <a:endParaRPr lang="en-US" altLang="zh-CN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75429" y="1984520"/>
            <a:ext cx="6096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(1)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方塘：又称半亩塘。</a:t>
            </a:r>
            <a:endParaRPr lang="zh-CN" altLang="en-US" sz="28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(2)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鉴：镜。</a:t>
            </a:r>
            <a:endParaRPr lang="zh-CN" altLang="en-US" sz="28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(3)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渠：他，指方塘。</a:t>
            </a:r>
            <a:endParaRPr lang="en-US" altLang="zh-CN" sz="28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(4)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那：通“哪”，怎么的意思。</a:t>
            </a:r>
            <a:endParaRPr lang="en-US" altLang="zh-CN" sz="28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(5)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清如许：这样清澈。</a:t>
            </a:r>
            <a:endParaRPr lang="zh-CN" altLang="en-US" sz="28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(6)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源头活水：源头活水比喻知识是不断更新和发展的，从而不断积累，只有在人生的学习中不断学习运用探索，才能使自己永葆先进和活力，就像水源头一样。</a:t>
            </a:r>
            <a:endParaRPr lang="zh-CN" altLang="en-US" sz="28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圆角矩形 16"/>
          <p:cNvSpPr/>
          <p:nvPr/>
        </p:nvSpPr>
        <p:spPr>
          <a:xfrm>
            <a:off x="5339202" y="1092641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词语注释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/>
        </p:nvSpPr>
        <p:spPr>
          <a:xfrm>
            <a:off x="1730316" y="1502954"/>
            <a:ext cx="9403847" cy="3585413"/>
          </a:xfrm>
          <a:prstGeom prst="round2DiagRect">
            <a:avLst/>
          </a:prstGeom>
          <a:grpFill/>
          <a:ln w="38100" cap="flat" cmpd="sng" algn="ctr">
            <a:solidFill>
              <a:srgbClr val="A1C45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7109" y="1852295"/>
            <a:ext cx="8570259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半亩大的方形池塘像一面镜子一样打开，清澈明净，天光、云影在水面上闪耀浮动。要问池塘里的水为何这样清澈呢？是因为有永不枯竭的源头源源不断地为它输送活水。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圆角矩形 16"/>
          <p:cNvSpPr/>
          <p:nvPr/>
        </p:nvSpPr>
        <p:spPr>
          <a:xfrm>
            <a:off x="590739" y="749477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古诗翻译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44358" y="1696583"/>
            <a:ext cx="87208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这首诗借半亩方塘清澈明净的形象来比喻读书体会。告诉我们正像源源不断的活水使池塘变得如此清澈一样，人需要不断读书，不断汲取新的知识，才能更加聪慧。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圆角矩形 16"/>
          <p:cNvSpPr/>
          <p:nvPr/>
        </p:nvSpPr>
        <p:spPr>
          <a:xfrm>
            <a:off x="590739" y="749477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思想情感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对角圆角矩形 2"/>
          <p:cNvSpPr/>
          <p:nvPr/>
        </p:nvSpPr>
        <p:spPr>
          <a:xfrm>
            <a:off x="1730316" y="1502954"/>
            <a:ext cx="9403847" cy="3585413"/>
          </a:xfrm>
          <a:prstGeom prst="round2DiagRect">
            <a:avLst/>
          </a:prstGeom>
          <a:grpFill/>
          <a:ln w="38100" cap="flat" cmpd="sng" algn="ctr">
            <a:solidFill>
              <a:srgbClr val="A1C45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666632" y="1855734"/>
            <a:ext cx="8858735" cy="4079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2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观书有感</a:t>
            </a:r>
            <a:endParaRPr lang="en-US" altLang="zh-CN" sz="3200" dirty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200000"/>
              </a:lnSpc>
            </a:pPr>
            <a:r>
              <a:rPr lang="zh-CN" altLang="en-US" sz="32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其二</a:t>
            </a:r>
            <a:endParaRPr lang="en-US" altLang="zh-CN" sz="3200" dirty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200000"/>
              </a:lnSpc>
            </a:pPr>
            <a:r>
              <a:rPr lang="zh-CN" altLang="en-US" sz="36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昨夜江边春水生， </a:t>
            </a:r>
            <a:r>
              <a:rPr lang="zh-CN" altLang="en-US" sz="36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艨艟</a:t>
            </a:r>
            <a:r>
              <a:rPr lang="zh-CN" altLang="en-US" sz="36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巨舰一毛轻。 </a:t>
            </a:r>
            <a:br>
              <a:rPr lang="zh-CN" altLang="en-US" sz="36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6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向来</a:t>
            </a:r>
            <a:r>
              <a:rPr lang="zh-CN" altLang="en-US" sz="36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枉</a:t>
            </a:r>
            <a:r>
              <a:rPr lang="zh-CN" altLang="en-US" sz="36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费推移力， 此日中流自在行。</a:t>
            </a:r>
            <a:endParaRPr lang="zh-CN" altLang="en-US" sz="3600" dirty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15623" y="3752421"/>
            <a:ext cx="1656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C00000"/>
                </a:solidFill>
                <a:latin typeface="Pinyin Adjust" panose="02000500000000000000" pitchFamily="2" charset="0"/>
                <a:ea typeface="楷体" panose="02010609060101010101" charset="-122"/>
                <a:cs typeface="汉语拼音" panose="000B0604020202020204" pitchFamily="34" charset="0"/>
                <a:sym typeface="+mn-ea"/>
              </a:rPr>
              <a:t>méngchōng</a:t>
            </a:r>
            <a:endParaRPr lang="zh-CN" altLang="en-US" sz="2800" b="1" dirty="0">
              <a:solidFill>
                <a:srgbClr val="C00000"/>
              </a:solidFill>
              <a:latin typeface="Pinyin Adjust" panose="02000500000000000000" pitchFamily="2" charset="0"/>
              <a:ea typeface="楷体" panose="02010609060101010101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45672" y="4848847"/>
            <a:ext cx="8675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C00000"/>
                </a:solidFill>
                <a:latin typeface="Pinyin Adjust" panose="02000500000000000000" pitchFamily="2" charset="0"/>
                <a:ea typeface="楷体" panose="02010609060101010101" charset="-122"/>
                <a:cs typeface="汉语拼音" panose="000B0604020202020204" pitchFamily="34" charset="0"/>
                <a:sym typeface="+mn-ea"/>
              </a:rPr>
              <a:t>wǎng</a:t>
            </a:r>
            <a:endParaRPr lang="zh-CN" altLang="en-US" sz="2800" b="1" dirty="0">
              <a:solidFill>
                <a:srgbClr val="C00000"/>
              </a:solidFill>
              <a:latin typeface="Pinyin Adjust" panose="02000500000000000000" pitchFamily="2" charset="0"/>
              <a:ea typeface="楷体" panose="02010609060101010101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16" name="圆角矩形 6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我会读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156498" y="2711852"/>
            <a:ext cx="658009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(1)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“艨艟”</a:t>
            </a:r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古代攻击性很强的战舰名，这里指大船。</a:t>
            </a:r>
            <a:endParaRPr lang="zh-CN" altLang="en-US" sz="28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(2)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一毛轻：像一片羽毛一般轻盈。</a:t>
            </a:r>
            <a:endParaRPr lang="zh-CN" altLang="en-US" sz="28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(3)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向来：原先，指春水上涨之前。</a:t>
            </a:r>
            <a:endParaRPr lang="en-US" altLang="zh-CN" sz="28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(4)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推移力：指浅水时行船困难，需人推挽而行。</a:t>
            </a:r>
            <a:b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(5)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中流：河流的中心。</a:t>
            </a:r>
            <a:endParaRPr lang="zh-CN" altLang="en-US" sz="28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en-US" altLang="zh-CN" sz="28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b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endParaRPr lang="en-US" altLang="zh-CN" sz="28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9906" y="1086096"/>
            <a:ext cx="372316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观书有感</a:t>
            </a:r>
            <a:endParaRPr lang="en-US" altLang="zh-CN" sz="3200" dirty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sz="32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其二</a:t>
            </a:r>
            <a:endParaRPr lang="en-US" altLang="zh-CN" sz="3200" dirty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昨夜江边春水生， </a:t>
            </a:r>
            <a:br>
              <a:rPr lang="zh-CN" altLang="en-US" sz="32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2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艨艟</a:t>
            </a:r>
            <a:r>
              <a:rPr lang="zh-CN" altLang="en-US" sz="32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巨舰一毛轻。 </a:t>
            </a:r>
            <a:br>
              <a:rPr lang="zh-CN" altLang="en-US" sz="32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2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向来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枉</a:t>
            </a:r>
            <a:r>
              <a:rPr lang="zh-CN" altLang="en-US" sz="32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费推移力， </a:t>
            </a:r>
            <a:br>
              <a:rPr lang="zh-CN" altLang="en-US" sz="32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2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此日中流自在行。</a:t>
            </a:r>
            <a:endParaRPr lang="zh-CN" altLang="en-US" sz="3200" dirty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圆角矩形 16"/>
          <p:cNvSpPr/>
          <p:nvPr/>
        </p:nvSpPr>
        <p:spPr>
          <a:xfrm>
            <a:off x="5535958" y="1494435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词语注释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939962" y="1925194"/>
            <a:ext cx="882844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昨天夜晚江边的春水大涨，那艘庞大的战船就像一根羽毛一样轻。</a:t>
            </a:r>
            <a:b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</a:b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以往花费许多力量也不能推动它，今天在水中间却能自在地移动。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圆角矩形 16"/>
          <p:cNvSpPr/>
          <p:nvPr/>
        </p:nvSpPr>
        <p:spPr>
          <a:xfrm>
            <a:off x="590739" y="749477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古诗翻译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35369" y="1783767"/>
            <a:ext cx="7763435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这首诗用水上行舟作对比，说明读书有个循序渐进的过过程，要在渐进中穷尽事理，初学时需要“推移”之力，到后来探得规律，懂得事理之时，就能“自在”而行了。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圆角矩形 16"/>
          <p:cNvSpPr/>
          <p:nvPr/>
        </p:nvSpPr>
        <p:spPr>
          <a:xfrm>
            <a:off x="590739" y="749477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思想情感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24349" y="1215189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冬夜读书示子聿</a:t>
            </a:r>
            <a:endParaRPr lang="zh-CN" altLang="en-US" sz="3600" dirty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36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en-US" altLang="zh-CN" sz="24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[</a:t>
            </a:r>
            <a:r>
              <a:rPr lang="zh-CN" altLang="en-US" sz="24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宋代</a:t>
            </a:r>
            <a:r>
              <a:rPr lang="en-US" altLang="zh-CN" sz="24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]</a:t>
            </a:r>
            <a:r>
              <a:rPr lang="zh-CN" altLang="en-US" sz="24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陆游</a:t>
            </a:r>
            <a:endParaRPr lang="zh-CN" altLang="en-US" sz="3600" dirty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古人学问无遗力，</a:t>
            </a:r>
            <a:endParaRPr lang="en-US" altLang="zh-CN" sz="3600" dirty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少壮工夫老始成。</a:t>
            </a:r>
            <a:br>
              <a:rPr lang="zh-CN" altLang="en-US" sz="36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6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纸上得来终觉浅，</a:t>
            </a:r>
            <a:endParaRPr lang="en-US" altLang="zh-CN" sz="3600" dirty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绝知此事要躬行。</a:t>
            </a:r>
            <a:endParaRPr lang="zh-CN" altLang="en-US" sz="3600" dirty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5403925" y="2323226"/>
            <a:ext cx="6096000" cy="2850781"/>
          </a:xfrm>
          <a:prstGeom prst="roundRect">
            <a:avLst/>
          </a:prstGeom>
          <a:ln>
            <a:solidFill>
              <a:srgbClr val="A1C4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古人在学习上不遗余力，年轻时下功夫，到老年才有所成就。从书本上得来的知识毕竟不够完善，要透彻地认识事物还必须亲自实践。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圆角矩形 16"/>
          <p:cNvSpPr/>
          <p:nvPr/>
        </p:nvSpPr>
        <p:spPr>
          <a:xfrm>
            <a:off x="5403925" y="1271032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古诗翻译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282437" y="1859414"/>
            <a:ext cx="7869300" cy="3222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“纸上得来终觉浅，绝知此事要躬行。”</a:t>
            </a:r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强调了做学问的功夫要下在哪里的重要性。书本知识是前人实践经验的总结，不能纸上谈兵，要“亲身躬行”。一个既有书本知识，又有实践经验的人，才是真正有学问的人。</a:t>
            </a:r>
            <a:endParaRPr lang="zh-CN" altLang="en-US" sz="2800" dirty="0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圆角矩形 16"/>
          <p:cNvSpPr/>
          <p:nvPr/>
        </p:nvSpPr>
        <p:spPr>
          <a:xfrm>
            <a:off x="590739" y="749477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佳句赏析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标注 11"/>
          <p:cNvSpPr>
            <a:spLocks noChangeArrowheads="1"/>
          </p:cNvSpPr>
          <p:nvPr/>
        </p:nvSpPr>
        <p:spPr bwMode="auto">
          <a:xfrm>
            <a:off x="3238669" y="2229852"/>
            <a:ext cx="6434719" cy="1860457"/>
          </a:xfrm>
          <a:prstGeom prst="wedgeRoundRectCallout">
            <a:avLst>
              <a:gd name="adj1" fmla="val -54357"/>
              <a:gd name="adj2" fmla="val 23112"/>
              <a:gd name="adj3" fmla="val 16667"/>
            </a:avLst>
          </a:prstGeom>
          <a:solidFill>
            <a:srgbClr val="FDEDE3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通过上节课的学习，我们知道了一些关于读课外书的方法。你还记得吗？</a:t>
            </a: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1"/>
          <p:cNvSpPr/>
          <p:nvPr/>
        </p:nvSpPr>
        <p:spPr>
          <a:xfrm>
            <a:off x="851377" y="2420711"/>
            <a:ext cx="10025743" cy="2488747"/>
          </a:xfrm>
          <a:prstGeom prst="round2DiagRect">
            <a:avLst/>
          </a:prstGeom>
          <a:grpFill/>
          <a:ln w="38100">
            <a:solidFill>
              <a:srgbClr val="A1C45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94885" y="1127224"/>
            <a:ext cx="921277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charset="-122"/>
                <a:sym typeface="+mn-ea"/>
              </a:rPr>
              <a:t>读一读，你还可以把书比喻成什么？照样子说一说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黑体" panose="02010600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4885" y="2659380"/>
            <a:ext cx="9957754" cy="18158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书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，被人们称为人类文明的“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长生果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”。</a:t>
            </a:r>
            <a:endParaRPr lang="en-US" altLang="zh-CN" sz="2800" dirty="0">
              <a:latin typeface="楷体" panose="02010609060101010101" charset="-122"/>
              <a:ea typeface="楷体" panose="02010609060101010101" charset="-122"/>
              <a:cs typeface="楷体_GB2312" panose="02010609030101010101" charset="-122"/>
              <a:sym typeface="+mn-ea"/>
            </a:endParaRPr>
          </a:p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莎士比亚说：“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书籍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是全世界的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营养品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”</a:t>
            </a:r>
            <a:endParaRPr lang="en-US" altLang="zh-CN" sz="2800" dirty="0">
              <a:latin typeface="楷体" panose="02010609060101010101" charset="-122"/>
              <a:ea typeface="楷体" panose="02010609060101010101" charset="-122"/>
              <a:cs typeface="楷体_GB2312" panose="02010609030101010101" charset="-122"/>
              <a:sym typeface="+mn-ea"/>
            </a:endParaRPr>
          </a:p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一本你喜爱的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书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就是一位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朋友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，也是一处你随时想去就去的故地。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/>
        </p:nvSpPr>
        <p:spPr>
          <a:xfrm>
            <a:off x="1833561" y="2138178"/>
            <a:ext cx="8205360" cy="578882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书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是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阶梯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帮助人们登上理想的高峰。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827663" y="3466232"/>
            <a:ext cx="8205360" cy="578882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学生们说：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书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是不开口的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老师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1841976" y="4612251"/>
            <a:ext cx="8196945" cy="1055608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生活中没有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书籍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，就好像没有阳光；生活中没有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书籍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，就好像鸟儿没了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翅膀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2" name="圆角矩形 16"/>
          <p:cNvSpPr/>
          <p:nvPr/>
        </p:nvSpPr>
        <p:spPr>
          <a:xfrm>
            <a:off x="590739" y="749477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我会造句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376517" y="2876211"/>
            <a:ext cx="11438965" cy="360479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7099" y="3156166"/>
            <a:ext cx="107206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    阅读是什么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?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是吸收。</a:t>
            </a:r>
            <a:b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</a:b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    把脑子里的东西拿出来，让人家知道，或者用嘴说，或者用笔写。</a:t>
            </a:r>
            <a:b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</a:b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    妤像每天吃饭吸收营养一样，阅读就是吸收精神上的营养。</a:t>
            </a:r>
            <a:b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</a:b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阅读和写作，吸收和表达，一个是进，从外到内；一个是出，从内到外。</a:t>
            </a:r>
            <a:b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</a:b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    写作是什么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?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是表达。</a:t>
            </a:r>
            <a:b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</a:br>
            <a:b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</a:b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847099" y="925529"/>
            <a:ext cx="10497799" cy="15696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charset="-122"/>
              </a:defRPr>
            </a:lvl1pPr>
          </a:lstStyle>
          <a:p>
            <a:r>
              <a:rPr lang="zh-CN" altLang="en-US" dirty="0">
                <a:sym typeface="+mn-ea"/>
              </a:rPr>
              <a:t>想想下面的句子主要讲了什么，把它们排成一段意思连贯的话，读一读，再抄写下来。</a:t>
            </a:r>
            <a:br>
              <a:rPr lang="zh-CN" altLang="en-US" dirty="0">
                <a:sym typeface="+mn-ea"/>
              </a:rPr>
            </a:b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/>
          <p:cNvSpPr/>
          <p:nvPr/>
        </p:nvSpPr>
        <p:spPr>
          <a:xfrm>
            <a:off x="785308" y="1747713"/>
            <a:ext cx="10370372" cy="2009061"/>
          </a:xfrm>
          <a:prstGeom prst="round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    阅读是什么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?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是吸收。妤像每天吃饭吸收营养一样，阅读就是吸收精神上的营养。写作是什么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?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是表达。把脑子里的东西拿出来，让人家知道，或者用嘴说，或者用笔写。阅读和写作，吸收和表达，一个是进，从外到内；一个是出，从内到外。</a:t>
            </a:r>
            <a:endParaRPr lang="zh-CN" altLang="en-US" sz="2800" dirty="0"/>
          </a:p>
        </p:txBody>
      </p:sp>
      <p:sp>
        <p:nvSpPr>
          <p:cNvPr id="13" name="矩形: 圆角 12"/>
          <p:cNvSpPr/>
          <p:nvPr/>
        </p:nvSpPr>
        <p:spPr>
          <a:xfrm>
            <a:off x="1013174" y="4161920"/>
            <a:ext cx="10165651" cy="2135692"/>
          </a:xfrm>
          <a:prstGeom prst="roundRect">
            <a:avLst/>
          </a:prstGeom>
          <a:solidFill>
            <a:srgbClr val="82A337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阅读就是通过多读书，开拓我们的视野，丰富我们的词语积累；写作就是把我们内心的想法通过文字表达出来，不仅锻炼思维能力，而且让别人更深入的了解我们。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8" name="圆角矩形 16"/>
          <p:cNvSpPr/>
          <p:nvPr/>
        </p:nvSpPr>
        <p:spPr>
          <a:xfrm>
            <a:off x="590739" y="749477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我的整理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1"/>
          <p:cNvSpPr/>
          <p:nvPr/>
        </p:nvSpPr>
        <p:spPr>
          <a:xfrm>
            <a:off x="6999513" y="2122714"/>
            <a:ext cx="4844143" cy="3842657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黑体" panose="02010600030101010101" charset="-122"/>
                <a:sym typeface="+mn-ea"/>
              </a:rPr>
              <a:t>知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93058" y="2607961"/>
            <a:ext cx="3016946" cy="274611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8577" y="3241239"/>
            <a:ext cx="1516828" cy="211847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5170" y="3254635"/>
            <a:ext cx="1502404" cy="208624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020696" y="5397108"/>
            <a:ext cx="34894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欧阳询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九成官醴泉铭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（局部）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21284" y="2271823"/>
            <a:ext cx="486591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欧阳询是唐初著名的书法家。他的楷书用笔方整，笔力刚劲，点画的起、收及转折处一丝不苟。字形竖长，各部分之间穿插巧妙，结构十分严谨。整体上显得既平正端庄，又险劲生动。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九成宫醴泉铭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是其楷书代表作之一。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圆角矩形 6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https://p.ssl.qhimg.com/dr/336_417_/t01417b6c261505c00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0486" y="1698173"/>
            <a:ext cx="2819401" cy="3499078"/>
          </a:xfrm>
          <a:prstGeom prst="roundRect">
            <a:avLst/>
          </a:prstGeom>
          <a:ln>
            <a:noFill/>
          </a:ln>
          <a:effectLst/>
        </p:spPr>
      </p:pic>
      <p:sp>
        <p:nvSpPr>
          <p:cNvPr id="6" name="矩形 5"/>
          <p:cNvSpPr/>
          <p:nvPr/>
        </p:nvSpPr>
        <p:spPr>
          <a:xfrm>
            <a:off x="4342492" y="1671417"/>
            <a:ext cx="6717393" cy="3961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朱熹</a:t>
            </a:r>
            <a:r>
              <a:rPr lang="zh-CN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农历</a:t>
            </a:r>
            <a:r>
              <a:rPr lang="zh-CN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1130.9.15—1200.4.23)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，字元晦，又字仲晦，号晦庵，晚称晦翁，谥文，世称朱文公。祖籍江南东路徽州府婺源县</a:t>
            </a:r>
            <a:r>
              <a:rPr lang="zh-CN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今江西省婺源</a:t>
            </a:r>
            <a:r>
              <a:rPr lang="zh-CN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)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，出生于南剑州尤溪</a:t>
            </a:r>
            <a:r>
              <a:rPr lang="zh-CN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今属福建省尤溪县</a:t>
            </a:r>
            <a:r>
              <a:rPr lang="zh-CN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)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。宋朝著名的理学家、思想家、哲学家、教育家、诗人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……</a:t>
            </a:r>
            <a:endParaRPr lang="zh-CN" altLang="en-US" sz="54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/>
          <p:nvPr/>
        </p:nvSpPr>
        <p:spPr>
          <a:xfrm>
            <a:off x="668604" y="2040475"/>
            <a:ext cx="10266947" cy="4369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2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观书有感</a:t>
            </a:r>
            <a:endParaRPr lang="en-US" altLang="zh-CN" sz="3200" dirty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200000"/>
              </a:lnSpc>
            </a:pPr>
            <a:r>
              <a:rPr lang="en-US" altLang="zh-CN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其一</a:t>
            </a:r>
            <a:endParaRPr lang="en-US" altLang="zh-CN" sz="2800" dirty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半亩方塘一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鉴</a:t>
            </a:r>
            <a:r>
              <a:rPr lang="zh-CN" altLang="en-US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开，天光云影共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徘徊</a:t>
            </a:r>
            <a:r>
              <a:rPr lang="zh-CN" altLang="en-US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dirty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问渠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那</a:t>
            </a:r>
            <a:r>
              <a:rPr lang="zh-CN" altLang="en-US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得清如许？为有源头活水来。</a:t>
            </a:r>
            <a:endParaRPr lang="en-US" altLang="zh-CN" sz="2800" dirty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30839" y="3703693"/>
            <a:ext cx="6767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C00000"/>
                </a:solidFill>
                <a:latin typeface="Pinyin Adjust" panose="02000500000000000000" pitchFamily="2" charset="0"/>
                <a:ea typeface="楷体" panose="02010609060101010101" charset="-122"/>
                <a:cs typeface="汉语拼音" panose="000B0604020202020204" pitchFamily="34" charset="0"/>
                <a:sym typeface="+mn-ea"/>
              </a:rPr>
              <a:t>jiàn</a:t>
            </a:r>
            <a:endParaRPr lang="zh-CN" altLang="en-US" b="1" dirty="0">
              <a:solidFill>
                <a:srgbClr val="C00000"/>
              </a:solidFill>
              <a:latin typeface="Pinyin Adjust" panose="02000500000000000000" pitchFamily="2" charset="0"/>
              <a:cs typeface="汉语拼音" panose="00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88642" y="3701988"/>
            <a:ext cx="12554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C00000"/>
                </a:solidFill>
                <a:latin typeface="Pinyin Adjust" panose="02000500000000000000" pitchFamily="2" charset="0"/>
                <a:ea typeface="楷体" panose="02010609060101010101" charset="-122"/>
                <a:cs typeface="汉语拼音" panose="000B0604020202020204" pitchFamily="34" charset="0"/>
                <a:sym typeface="+mn-ea"/>
              </a:rPr>
              <a:t>pái</a:t>
            </a:r>
            <a:r>
              <a:rPr lang="en-US" altLang="zh-CN" sz="2800" b="1" dirty="0">
                <a:solidFill>
                  <a:srgbClr val="C00000"/>
                </a:solidFill>
                <a:latin typeface="Pinyin Adjust" panose="02000500000000000000" pitchFamily="2" charset="0"/>
                <a:ea typeface="楷体" panose="02010609060101010101" charset="-122"/>
                <a:cs typeface="汉语拼音" panose="000B0604020202020204" pitchFamily="34" charset="0"/>
                <a:sym typeface="+mn-ea"/>
              </a:rPr>
              <a:t> </a:t>
            </a:r>
            <a:r>
              <a:rPr lang="en-US" altLang="zh-CN" sz="2800" b="1" dirty="0" err="1">
                <a:solidFill>
                  <a:srgbClr val="C00000"/>
                </a:solidFill>
                <a:latin typeface="Pinyin Adjust" panose="02000500000000000000" pitchFamily="2" charset="0"/>
                <a:ea typeface="楷体" panose="02010609060101010101" charset="-122"/>
                <a:cs typeface="汉语拼音" panose="000B0604020202020204" pitchFamily="34" charset="0"/>
                <a:sym typeface="+mn-ea"/>
              </a:rPr>
              <a:t>huái</a:t>
            </a:r>
            <a:endParaRPr lang="zh-CN" altLang="en-US" sz="2800" b="1" dirty="0">
              <a:solidFill>
                <a:srgbClr val="C00000"/>
              </a:solidFill>
              <a:latin typeface="Pinyin Adjust" panose="02000500000000000000" pitchFamily="2" charset="0"/>
              <a:ea typeface="楷体" panose="02010609060101010101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6292" y="4585513"/>
            <a:ext cx="5004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C00000"/>
                </a:solidFill>
                <a:latin typeface="Pinyin Adjust" panose="02000500000000000000" pitchFamily="2" charset="0"/>
                <a:ea typeface="楷体" panose="02010609060101010101" charset="-122"/>
                <a:cs typeface="汉语拼音" panose="000B0604020202020204" pitchFamily="34" charset="0"/>
                <a:sym typeface="+mn-ea"/>
              </a:rPr>
              <a:t>nǎ</a:t>
            </a:r>
            <a:endParaRPr lang="zh-CN" altLang="en-US" sz="2800" b="1" dirty="0">
              <a:solidFill>
                <a:srgbClr val="C00000"/>
              </a:solidFill>
              <a:latin typeface="Pinyin Adjust" panose="02000500000000000000" pitchFamily="2" charset="0"/>
              <a:ea typeface="楷体" panose="02010609060101010101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11" name="圆角矩形 6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我会读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1747</Words>
  <Application>WPS 演示</Application>
  <PresentationFormat>宽屏</PresentationFormat>
  <Paragraphs>124</Paragraphs>
  <Slides>18</Slides>
  <Notes>4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Comic Sans MS</vt:lpstr>
      <vt:lpstr>楷体</vt:lpstr>
      <vt:lpstr>黑体</vt:lpstr>
      <vt:lpstr>楷体_GB2312</vt:lpstr>
      <vt:lpstr>Pinyin Adjust</vt:lpstr>
      <vt:lpstr>汉语拼音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关注公众号：小学备课网 获得更多免费资料喔</Company>
  <LinksUpToDate>false</LinksUpToDate>
  <SharedDoc>false</SharedDoc>
  <HyperlinksChanged>false</HyperlinksChanged>
  <AppVersion>14.0000</AppVersion>
  <Manager>关注公众号：小学备课网 获得更多免费资料喔</Manager>
  <HyperlinkBase>关注公众号：小学备课网 获得更多免费资料喔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关注公众号：小学备课网 获得更多免费资料喔</dc:title>
  <dc:creator>关注公众号：小学备课网 获得更多免费资料喔</dc:creator>
  <cp:keywords>关注公众号：小学备课网 获得更多免费资料喔</cp:keywords>
  <dc:description>关注公众号：小学备课网 获得更多免费资料喔</dc:description>
  <dc:subject>关注公众号：小学备课网 获得更多免费资料喔</dc:subject>
  <cp:category>关注公众号：小学备课网 获得更多免费资料喔</cp:category>
  <cp:lastModifiedBy>帅锅锅</cp:lastModifiedBy>
  <cp:revision>69</cp:revision>
  <dcterms:created xsi:type="dcterms:W3CDTF">2019-01-28T06:44:00Z</dcterms:created>
  <dcterms:modified xsi:type="dcterms:W3CDTF">2019-07-26T02:43:28Z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