
<file path=[Content_Types].xml><?xml version="1.0" encoding="utf-8"?>
<Types xmlns="http://schemas.openxmlformats.org/package/2006/content-types">
  <Default Extension="jpeg" ContentType="image/jpe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6"/>
  </p:notesMasterIdLst>
  <p:sldIdLst>
    <p:sldId id="299" r:id="rId3"/>
    <p:sldId id="372" r:id="rId4"/>
    <p:sldId id="257" r:id="rId5"/>
    <p:sldId id="258" r:id="rId7"/>
    <p:sldId id="426" r:id="rId8"/>
    <p:sldId id="444" r:id="rId9"/>
    <p:sldId id="268" r:id="rId10"/>
    <p:sldId id="445" r:id="rId11"/>
    <p:sldId id="270" r:id="rId12"/>
    <p:sldId id="420" r:id="rId13"/>
    <p:sldId id="436" r:id="rId14"/>
    <p:sldId id="275" r:id="rId15"/>
    <p:sldId id="276" r:id="rId16"/>
    <p:sldId id="437" r:id="rId17"/>
    <p:sldId id="430" r:id="rId18"/>
    <p:sldId id="432" r:id="rId19"/>
    <p:sldId id="431" r:id="rId20"/>
    <p:sldId id="433" r:id="rId21"/>
    <p:sldId id="438" r:id="rId22"/>
    <p:sldId id="439" r:id="rId23"/>
    <p:sldId id="440" r:id="rId24"/>
    <p:sldId id="441" r:id="rId25"/>
    <p:sldId id="262" r:id="rId26"/>
    <p:sldId id="411" r:id="rId27"/>
    <p:sldId id="399" r:id="rId28"/>
    <p:sldId id="434" r:id="rId29"/>
    <p:sldId id="446" r:id="rId30"/>
    <p:sldId id="401" r:id="rId31"/>
    <p:sldId id="290" r:id="rId32"/>
    <p:sldId id="450" r:id="rId33"/>
    <p:sldId id="451" r:id="rId34"/>
    <p:sldId id="452" r:id="rId35"/>
    <p:sldId id="453" r:id="rId36"/>
    <p:sldId id="454" r:id="rId37"/>
    <p:sldId id="435" r:id="rId38"/>
    <p:sldId id="292" r:id="rId39"/>
    <p:sldId id="300" r:id="rId40"/>
  </p:sldIdLst>
  <p:sldSz cx="12190095" cy="6858000"/>
  <p:notesSz cx="6858000" cy="9144000"/>
  <p:embeddedFontLst>
    <p:embeddedFont>
      <p:font typeface="华文细黑" panose="02010600040101010101" pitchFamily="2" charset="-122"/>
      <p:regular r:id="rId44"/>
    </p:embeddedFont>
    <p:embeddedFont>
      <p:font typeface="微软雅黑" panose="020B0503020204020204" pitchFamily="34" charset="-122"/>
      <p:regular r:id="rId45"/>
    </p:embeddedFont>
    <p:embeddedFont>
      <p:font typeface="华文细黑" panose="02010600040101010101"/>
      <p:regular r:id="rId46"/>
    </p:embeddedFont>
    <p:embeddedFont>
      <p:font typeface="华文新魏" panose="02010800040101010101" pitchFamily="2" charset="-122"/>
      <p:regular r:id="rId47"/>
    </p:embeddedFont>
    <p:embeddedFont>
      <p:font typeface="黑体" panose="02010609060101010101" pitchFamily="49" charset="-122"/>
      <p:regular r:id="rId48"/>
    </p:embeddedFont>
    <p:embeddedFont>
      <p:font typeface="Calibri" panose="020F0502020204030204" charset="0"/>
      <p:regular r:id="rId49"/>
      <p:bold r:id="rId50"/>
      <p:italic r:id="rId51"/>
      <p:boldItalic r:id="rId52"/>
    </p:embeddedFont>
    <p:embeddedFont>
      <p:font typeface="Broadway" panose="04040905080B02020502" pitchFamily="82" charset="0"/>
      <p:regular r:id="rId5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1822" autoAdjust="0"/>
    <p:restoredTop sz="94718" autoAdjust="0"/>
  </p:normalViewPr>
  <p:slideViewPr>
    <p:cSldViewPr>
      <p:cViewPr>
        <p:scale>
          <a:sx n="75" d="100"/>
          <a:sy n="75" d="100"/>
        </p:scale>
        <p:origin x="-288" y="-420"/>
      </p:cViewPr>
      <p:guideLst>
        <p:guide orient="horz" pos="2160"/>
        <p:guide pos="3840"/>
      </p:guideLst>
    </p:cSldViewPr>
  </p:slideViewPr>
  <p:notesTextViewPr>
    <p:cViewPr>
      <p:scale>
        <a:sx n="1" d="1"/>
        <a:sy n="1" d="1"/>
      </p:scale>
      <p:origin x="0" y="0"/>
    </p:cViewPr>
  </p:notesTextViewPr>
  <p:sorterViewPr>
    <p:cViewPr>
      <p:scale>
        <a:sx n="100" d="100"/>
        <a:sy n="100" d="100"/>
      </p:scale>
      <p:origin x="0" y="2574"/>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3" Type="http://schemas.openxmlformats.org/officeDocument/2006/relationships/font" Target="fonts/font10.fntdata"/><Relationship Id="rId52" Type="http://schemas.openxmlformats.org/officeDocument/2006/relationships/font" Target="fonts/font9.fntdata"/><Relationship Id="rId51" Type="http://schemas.openxmlformats.org/officeDocument/2006/relationships/font" Target="fonts/font8.fntdata"/><Relationship Id="rId50" Type="http://schemas.openxmlformats.org/officeDocument/2006/relationships/font" Target="fonts/font7.fntdata"/><Relationship Id="rId5" Type="http://schemas.openxmlformats.org/officeDocument/2006/relationships/slide" Target="slides/slide3.xml"/><Relationship Id="rId49" Type="http://schemas.openxmlformats.org/officeDocument/2006/relationships/font" Target="fonts/font6.fntdata"/><Relationship Id="rId48" Type="http://schemas.openxmlformats.org/officeDocument/2006/relationships/font" Target="fonts/font5.fntdata"/><Relationship Id="rId47" Type="http://schemas.openxmlformats.org/officeDocument/2006/relationships/font" Target="fonts/font4.fntdata"/><Relationship Id="rId46" Type="http://schemas.openxmlformats.org/officeDocument/2006/relationships/font" Target="fonts/font3.fntdata"/><Relationship Id="rId45" Type="http://schemas.openxmlformats.org/officeDocument/2006/relationships/font" Target="fonts/font2.fntdata"/><Relationship Id="rId44" Type="http://schemas.openxmlformats.org/officeDocument/2006/relationships/font" Target="fonts/font1.fntdata"/><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2" name="文本占位符 3"/>
          <p:cNvSpPr>
            <a:spLocks noGrp="1"/>
          </p:cNvSpPr>
          <p:nvPr>
            <p:ph type="body" sz="quarter" idx="10"/>
          </p:nvPr>
        </p:nvSpPr>
        <p:spPr>
          <a:xfrm>
            <a:off x="380165" y="285728"/>
            <a:ext cx="11501519" cy="6072230"/>
          </a:xfrm>
          <a:prstGeom prst="rect">
            <a:avLst/>
          </a:prstGeom>
        </p:spPr>
        <p:txBody>
          <a:bodyPr/>
          <a:lstStyle>
            <a:lvl1pPr marL="0" indent="0" eaLnBrk="1" hangingPunct="0">
              <a:lnSpc>
                <a:spcPts val="5000"/>
              </a:lnSpc>
              <a:buFontTx/>
              <a:buNone/>
              <a:defRPr sz="2800">
                <a:latin typeface="Times New Roman" panose="02020603050405020304" pitchFamily="18" charset="0"/>
                <a:ea typeface="华文细黑" panose="02010600040101010101" pitchFamily="2" charset="-122"/>
                <a:cs typeface="Times New Roman" panose="02020603050405020304" pitchFamily="18" charset="0"/>
              </a:defRPr>
            </a:lvl1pPr>
            <a:lvl2pPr marL="0" indent="0" eaLnBrk="1" hangingPunct="0">
              <a:lnSpc>
                <a:spcPts val="5000"/>
              </a:lnSpc>
              <a:buFontTx/>
              <a:buNone/>
              <a:defRPr sz="2800">
                <a:latin typeface="Times New Roman" panose="02020603050405020304" pitchFamily="18" charset="0"/>
                <a:ea typeface="华文细黑" panose="02010600040101010101" pitchFamily="2" charset="-122"/>
                <a:cs typeface="Times New Roman" panose="02020603050405020304" pitchFamily="18" charset="0"/>
              </a:defRPr>
            </a:lvl2pPr>
            <a:lvl3pPr marL="0" indent="0" eaLnBrk="1" hangingPunct="0">
              <a:lnSpc>
                <a:spcPts val="5000"/>
              </a:lnSpc>
              <a:buFontTx/>
              <a:buNone/>
              <a:defRPr sz="2800">
                <a:latin typeface="Times New Roman" panose="02020603050405020304" pitchFamily="18" charset="0"/>
                <a:ea typeface="华文细黑" panose="02010600040101010101" pitchFamily="2" charset="-122"/>
                <a:cs typeface="Times New Roman" panose="02020603050405020304" pitchFamily="18" charset="0"/>
              </a:defRPr>
            </a:lvl3pPr>
            <a:lvl4pPr marL="0" indent="0" eaLnBrk="1" hangingPunct="0">
              <a:lnSpc>
                <a:spcPts val="5000"/>
              </a:lnSpc>
              <a:buFontTx/>
              <a:buNone/>
              <a:defRPr sz="2800">
                <a:latin typeface="Times New Roman" panose="02020603050405020304" pitchFamily="18" charset="0"/>
                <a:ea typeface="华文细黑" panose="02010600040101010101" pitchFamily="2" charset="-122"/>
                <a:cs typeface="Times New Roman" panose="02020603050405020304" pitchFamily="18" charset="0"/>
              </a:defRPr>
            </a:lvl4pPr>
            <a:lvl5pPr marL="0" indent="0" eaLnBrk="1" hangingPunct="0">
              <a:lnSpc>
                <a:spcPts val="5000"/>
              </a:lnSpc>
              <a:buFontTx/>
              <a:buNone/>
              <a:defRPr sz="2800">
                <a:latin typeface="Times New Roman" panose="02020603050405020304" pitchFamily="18" charset="0"/>
                <a:ea typeface="华文细黑" panose="02010600040101010101" pitchFamily="2" charset="-122"/>
                <a:cs typeface="Times New Roman" panose="02020603050405020304" pitchFamily="18" charset="0"/>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tif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3.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tif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26.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2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slide" Target="slide29.xml"/><Relationship Id="rId3" Type="http://schemas.openxmlformats.org/officeDocument/2006/relationships/slide" Target="slide23.xml"/><Relationship Id="rId2" Type="http://schemas.openxmlformats.org/officeDocument/2006/relationships/slide" Target="slide9.xml"/><Relationship Id="rId1" Type="http://schemas.openxmlformats.org/officeDocument/2006/relationships/slide" Target="slide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3.xml"/><Relationship Id="rId1" Type="http://schemas.openxmlformats.org/officeDocument/2006/relationships/slide" Target="slide36.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3.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3.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0670" y="2627030"/>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第四单元　创造形象     诗文有别</a:t>
            </a:r>
            <a:endParaRPr lang="en-US" altLang="zh-CN" sz="1600" i="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244394" y="3103810"/>
            <a:ext cx="6815348" cy="1292662"/>
          </a:xfrm>
          <a:prstGeom prst="rect">
            <a:avLst/>
          </a:prstGeom>
          <a:noFill/>
        </p:spPr>
        <p:txBody>
          <a:bodyPr wrap="square" rtlCol="0">
            <a:spAutoFit/>
          </a:bodyPr>
          <a:lstStyle/>
          <a:p>
            <a:pPr>
              <a:lnSpc>
                <a:spcPct val="130000"/>
              </a:lnSpc>
            </a:pPr>
            <a:r>
              <a:rPr lang="zh-CN" altLang="en-US"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18</a:t>
            </a:r>
            <a:r>
              <a:rPr lang="zh-CN" altLang="en-US"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课　项羽之死</a:t>
            </a:r>
            <a:endParaRPr lang="en-US" altLang="zh-CN"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5" name="Picture 2" descr="F:\下图\创新粤教唐诗宋词元散曲\第3课.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327454" y="6524"/>
            <a:ext cx="3859857" cy="252195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57972" y="116632"/>
            <a:ext cx="11425866" cy="6644986"/>
          </a:xfrm>
          <a:prstGeom prst="rect">
            <a:avLst/>
          </a:prstGeom>
        </p:spPr>
        <p:txBody>
          <a:bodyPr wrap="square">
            <a:spAutoFit/>
          </a:bodyPr>
          <a:lstStyle/>
          <a:p>
            <a:pPr algn="just">
              <a:lnSpc>
                <a:spcPct val="150000"/>
              </a:lnSpc>
              <a:tabLst>
                <a:tab pos="1890395" algn="l"/>
              </a:tabLst>
            </a:pPr>
            <a:r>
              <a:rPr lang="zh-CN" altLang="zh-CN" sz="2800" kern="100" dirty="0">
                <a:latin typeface="Times New Roman" panose="02020603050405020304"/>
                <a:ea typeface="华文细黑" panose="02010600040101010101"/>
                <a:cs typeface="Times New Roman" panose="02020603050405020304"/>
              </a:rPr>
              <a:t>于现在</a:t>
            </a:r>
            <a:r>
              <a:rPr lang="zh-CN" altLang="zh-CN" sz="2800" kern="100" dirty="0" smtClean="0">
                <a:latin typeface="Times New Roman" panose="02020603050405020304"/>
                <a:ea typeface="华文细黑" panose="02010600040101010101"/>
                <a:cs typeface="Times New Roman" panose="02020603050405020304"/>
              </a:rPr>
              <a:t>国家图书馆馆长一职</a:t>
            </a:r>
            <a:r>
              <a:rPr lang="en-US" altLang="zh-CN" sz="2800" kern="100" dirty="0" smtClean="0">
                <a:latin typeface="Times New Roman" panose="02020603050405020304"/>
                <a:ea typeface="华文细黑" panose="02010600040101010101"/>
                <a:cs typeface="Courier New" panose="02070309020205020404"/>
              </a:rPr>
              <a:t>)</a:t>
            </a:r>
            <a:r>
              <a:rPr lang="zh-CN" altLang="zh-CN" sz="2800" kern="100" dirty="0" smtClean="0">
                <a:latin typeface="Times New Roman" panose="02020603050405020304"/>
                <a:ea typeface="华文细黑" panose="02010600040101010101"/>
                <a:cs typeface="Times New Roman" panose="02020603050405020304"/>
              </a:rPr>
              <a:t>。早年司马迁在故乡过着贫苦的生活。汉武帝元朔二年，司马迁从夏阳迁居长安，从孔安国学《尚书》，从董仲舒学《春秋》。随后他继承父业为太史令。公元前</a:t>
            </a:r>
            <a:r>
              <a:rPr lang="en-US" altLang="zh-CN" sz="2800" kern="100" dirty="0" smtClean="0">
                <a:latin typeface="Times New Roman" panose="02020603050405020304"/>
                <a:ea typeface="华文细黑" panose="02010600040101010101"/>
                <a:cs typeface="Courier New" panose="02070309020205020404"/>
              </a:rPr>
              <a:t>104</a:t>
            </a:r>
            <a:r>
              <a:rPr lang="zh-CN" altLang="zh-CN" sz="2800" kern="100" dirty="0" smtClean="0">
                <a:latin typeface="Times New Roman" panose="02020603050405020304"/>
                <a:ea typeface="华文细黑" panose="02010600040101010101"/>
                <a:cs typeface="Times New Roman" panose="02020603050405020304"/>
              </a:rPr>
              <a:t>年，司马迁在主持历法修改工作的同时，正式动笔写《太史公书》。天汉二年</a:t>
            </a:r>
            <a:r>
              <a:rPr lang="en-US" altLang="zh-CN" sz="2800" kern="100" dirty="0" smtClean="0">
                <a:latin typeface="Times New Roman" panose="02020603050405020304"/>
                <a:ea typeface="华文细黑" panose="02010600040101010101"/>
                <a:cs typeface="Courier New" panose="02070309020205020404"/>
              </a:rPr>
              <a:t>(</a:t>
            </a:r>
            <a:r>
              <a:rPr lang="zh-CN" altLang="zh-CN" sz="2800" kern="100" dirty="0" smtClean="0">
                <a:latin typeface="Times New Roman" panose="02020603050405020304"/>
                <a:ea typeface="华文细黑" panose="02010600040101010101"/>
                <a:cs typeface="Times New Roman" panose="02020603050405020304"/>
              </a:rPr>
              <a:t>公元前</a:t>
            </a:r>
            <a:r>
              <a:rPr lang="en-US" altLang="zh-CN" sz="2800" kern="100" dirty="0" smtClean="0">
                <a:latin typeface="Times New Roman" panose="02020603050405020304"/>
                <a:ea typeface="华文细黑" panose="02010600040101010101"/>
                <a:cs typeface="Courier New" panose="02070309020205020404"/>
              </a:rPr>
              <a:t>99</a:t>
            </a:r>
            <a:r>
              <a:rPr lang="zh-CN" altLang="zh-CN" sz="2800" kern="100" dirty="0" smtClean="0">
                <a:latin typeface="Times New Roman" panose="02020603050405020304"/>
                <a:ea typeface="华文细黑" panose="02010600040101010101"/>
                <a:cs typeface="Times New Roman" panose="02020603050405020304"/>
              </a:rPr>
              <a:t>年</a:t>
            </a:r>
            <a:r>
              <a:rPr lang="en-US" altLang="zh-CN" sz="2800" kern="100" dirty="0" smtClean="0">
                <a:latin typeface="Times New Roman" panose="02020603050405020304"/>
                <a:ea typeface="华文细黑" panose="02010600040101010101"/>
                <a:cs typeface="Courier New" panose="02070309020205020404"/>
              </a:rPr>
              <a:t>)</a:t>
            </a:r>
            <a:r>
              <a:rPr lang="zh-CN" altLang="zh-CN" sz="2800" kern="100" dirty="0" smtClean="0">
                <a:latin typeface="Times New Roman" panose="02020603050405020304"/>
                <a:ea typeface="华文细黑" panose="02010600040101010101"/>
                <a:cs typeface="Times New Roman" panose="02020603050405020304"/>
              </a:rPr>
              <a:t>，他因为</a:t>
            </a:r>
            <a:r>
              <a:rPr lang="en-US" altLang="zh-CN" sz="2800" kern="100" dirty="0" smtClean="0">
                <a:latin typeface="宋体" panose="02010600030101010101" pitchFamily="2" charset="-122"/>
                <a:ea typeface="华文细黑" panose="02010600040101010101"/>
                <a:cs typeface="Times New Roman" panose="02020603050405020304"/>
              </a:rPr>
              <a:t>“</a:t>
            </a:r>
            <a:r>
              <a:rPr lang="zh-CN" altLang="zh-CN" sz="2800" kern="100" dirty="0" smtClean="0">
                <a:latin typeface="Times New Roman" panose="02020603050405020304"/>
                <a:ea typeface="华文细黑" panose="02010600040101010101"/>
                <a:cs typeface="Times New Roman" panose="02020603050405020304"/>
              </a:rPr>
              <a:t>李陵事件</a:t>
            </a:r>
            <a:r>
              <a:rPr lang="en-US" altLang="zh-CN" sz="2800" kern="100" dirty="0" smtClean="0">
                <a:latin typeface="宋体" panose="02010600030101010101" pitchFamily="2" charset="-122"/>
                <a:ea typeface="华文细黑" panose="02010600040101010101"/>
                <a:cs typeface="Times New Roman" panose="02020603050405020304"/>
              </a:rPr>
              <a:t>”</a:t>
            </a:r>
            <a:r>
              <a:rPr lang="zh-CN" altLang="zh-CN" sz="2800" kern="100" dirty="0" smtClean="0">
                <a:latin typeface="Times New Roman" panose="02020603050405020304"/>
                <a:ea typeface="华文细黑" panose="02010600040101010101"/>
                <a:cs typeface="Times New Roman" panose="02020603050405020304"/>
              </a:rPr>
              <a:t>，为投降匈奴的李陵求情，直言触怒了汉武帝，遂遭受宫刑。在狱中司马迁发愤图强，继续编写《史记》。司马迁出狱后任中书令，继续发愤著书，终于于公元前</a:t>
            </a:r>
            <a:r>
              <a:rPr lang="en-US" altLang="zh-CN" sz="2800" kern="100" dirty="0" smtClean="0">
                <a:latin typeface="Times New Roman" panose="02020603050405020304"/>
                <a:ea typeface="华文细黑" panose="02010600040101010101"/>
                <a:cs typeface="Courier New" panose="02070309020205020404"/>
              </a:rPr>
              <a:t>91</a:t>
            </a:r>
            <a:r>
              <a:rPr lang="zh-CN" altLang="zh-CN" sz="2800" kern="100" dirty="0" smtClean="0">
                <a:latin typeface="Times New Roman" panose="02020603050405020304"/>
                <a:ea typeface="华文细黑" panose="02010600040101010101"/>
                <a:cs typeface="Times New Roman" panose="02020603050405020304"/>
              </a:rPr>
              <a:t>年完成了《史记》。约公元前</a:t>
            </a:r>
            <a:r>
              <a:rPr lang="en-US" altLang="zh-CN" sz="2800" kern="100" dirty="0" smtClean="0">
                <a:latin typeface="Times New Roman" panose="02020603050405020304"/>
                <a:ea typeface="华文细黑" panose="02010600040101010101"/>
                <a:cs typeface="Courier New" panose="02070309020205020404"/>
              </a:rPr>
              <a:t>87</a:t>
            </a:r>
            <a:r>
              <a:rPr lang="zh-CN" altLang="zh-CN" sz="2800" kern="100" dirty="0" smtClean="0">
                <a:latin typeface="Times New Roman" panose="02020603050405020304"/>
                <a:ea typeface="华文细黑" panose="02010600040101010101"/>
                <a:cs typeface="Times New Roman" panose="02020603050405020304"/>
              </a:rPr>
              <a:t>年，司马迁逝世，终年</a:t>
            </a:r>
            <a:r>
              <a:rPr lang="en-US" altLang="zh-CN" sz="2800" kern="100" dirty="0" smtClean="0">
                <a:latin typeface="Times New Roman" panose="02020603050405020304"/>
                <a:ea typeface="华文细黑" panose="02010600040101010101"/>
                <a:cs typeface="Courier New" panose="02070309020205020404"/>
              </a:rPr>
              <a:t>58</a:t>
            </a:r>
            <a:r>
              <a:rPr lang="zh-CN" altLang="zh-CN" sz="2800" kern="100" dirty="0" smtClean="0">
                <a:latin typeface="Times New Roman" panose="02020603050405020304"/>
                <a:ea typeface="华文细黑" panose="02010600040101010101"/>
                <a:cs typeface="Times New Roman" panose="02020603050405020304"/>
              </a:rPr>
              <a:t>岁。司马迁被后世尊称为史迁、史圣。</a:t>
            </a:r>
            <a:endParaRPr lang="en-US" altLang="zh-CN" sz="2800" kern="100" dirty="0" smtClean="0">
              <a:latin typeface="Times New Roman" panose="02020603050405020304"/>
              <a:ea typeface="华文细黑" panose="02010600040101010101"/>
              <a:cs typeface="Times New Roman" panose="02020603050405020304"/>
            </a:endParaRPr>
          </a:p>
          <a:p>
            <a:pPr algn="just">
              <a:lnSpc>
                <a:spcPct val="150000"/>
              </a:lnSpc>
              <a:tabLst>
                <a:tab pos="1890395" algn="l"/>
              </a:tabLst>
            </a:pPr>
            <a:r>
              <a:rPr lang="zh-CN" altLang="zh-CN" sz="2800" kern="100" dirty="0" smtClean="0">
                <a:latin typeface="Times New Roman" panose="02020603050405020304"/>
                <a:ea typeface="华文细黑" panose="02010600040101010101"/>
                <a:cs typeface="Times New Roman" panose="02020603050405020304"/>
              </a:rPr>
              <a:t>司马迁最大的贡献是创作了中国第一部纪传体通史《史记》</a:t>
            </a:r>
            <a:r>
              <a:rPr lang="en-US" altLang="zh-CN" sz="2800" kern="100" dirty="0" smtClean="0">
                <a:latin typeface="Times New Roman" panose="02020603050405020304"/>
                <a:ea typeface="华文细黑" panose="02010600040101010101"/>
                <a:cs typeface="Courier New" panose="02070309020205020404"/>
              </a:rPr>
              <a:t>(</a:t>
            </a:r>
            <a:r>
              <a:rPr lang="zh-CN" altLang="zh-CN" sz="2800" kern="100" dirty="0" smtClean="0">
                <a:latin typeface="Times New Roman" panose="02020603050405020304"/>
                <a:ea typeface="华文细黑" panose="02010600040101010101"/>
                <a:cs typeface="Times New Roman" panose="02020603050405020304"/>
              </a:rPr>
              <a:t>原名《太史公书》</a:t>
            </a:r>
            <a:r>
              <a:rPr lang="en-US" altLang="zh-CN" sz="2800" kern="100" dirty="0" smtClean="0">
                <a:latin typeface="Times New Roman" panose="02020603050405020304"/>
                <a:ea typeface="华文细黑" panose="02010600040101010101"/>
                <a:cs typeface="Courier New" panose="02070309020205020404"/>
              </a:rPr>
              <a:t>)</a:t>
            </a:r>
            <a:r>
              <a:rPr lang="zh-CN" altLang="zh-CN" sz="2800" kern="100" dirty="0" smtClean="0">
                <a:latin typeface="Times New Roman" panose="02020603050405020304"/>
                <a:ea typeface="华文细黑" panose="02010600040101010101"/>
                <a:cs typeface="Times New Roman" panose="02020603050405020304"/>
              </a:rPr>
              <a:t>。</a:t>
            </a:r>
            <a:endParaRPr lang="en-US" altLang="zh-CN" sz="2800" kern="100" dirty="0" smtClean="0">
              <a:latin typeface="Times New Roman" panose="02020603050405020304"/>
              <a:ea typeface="华文细黑" panose="02010600040101010101"/>
              <a:cs typeface="Times New Roman" panose="02020603050405020304"/>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78582" y="480855"/>
            <a:ext cx="11089834" cy="5180393"/>
          </a:xfrm>
          <a:prstGeom prst="rect">
            <a:avLst/>
          </a:prstGeom>
        </p:spPr>
        <p:txBody>
          <a:bodyPr wrap="square">
            <a:spAutoFit/>
          </a:bodyPr>
          <a:lstStyle/>
          <a:p>
            <a:pPr algn="just">
              <a:lnSpc>
                <a:spcPct val="150000"/>
              </a:lnSpc>
              <a:spcAft>
                <a:spcPts val="0"/>
              </a:spcAft>
              <a:tabLst>
                <a:tab pos="1890395" algn="l"/>
              </a:tabLst>
            </a:pPr>
            <a:r>
              <a:rPr lang="en-US" altLang="zh-CN" sz="2800" kern="100" dirty="0">
                <a:latin typeface="Times New Roman" panose="02020603050405020304"/>
                <a:ea typeface="华文细黑" panose="02010600040101010101"/>
                <a:cs typeface="Courier New" panose="02070309020205020404"/>
              </a:rPr>
              <a:t>2.</a:t>
            </a:r>
            <a:r>
              <a:rPr lang="zh-CN" altLang="zh-CN" sz="2800" kern="100" dirty="0">
                <a:latin typeface="Times New Roman" panose="02020603050405020304"/>
                <a:ea typeface="华文细黑" panose="02010600040101010101"/>
                <a:cs typeface="Times New Roman" panose="02020603050405020304"/>
              </a:rPr>
              <a:t>背景简介</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项羽，中国秦末反秦领袖，秦亡后自封西楚霸王。下相</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今江苏宿迁西南</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人，名籍，字羽。秦二世元年</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前</a:t>
            </a:r>
            <a:r>
              <a:rPr lang="en-US" altLang="zh-CN" sz="2800" kern="100" dirty="0">
                <a:latin typeface="Times New Roman" panose="02020603050405020304"/>
                <a:ea typeface="华文细黑" panose="02010600040101010101"/>
                <a:cs typeface="Courier New" panose="02070309020205020404"/>
              </a:rPr>
              <a:t>209</a:t>
            </a:r>
            <a:r>
              <a:rPr lang="zh-CN" altLang="zh-CN" sz="2800" kern="100" dirty="0">
                <a:latin typeface="Times New Roman" panose="02020603050405020304"/>
                <a:ea typeface="华文细黑" panose="02010600040101010101"/>
                <a:cs typeface="Times New Roman" panose="02020603050405020304"/>
              </a:rPr>
              <a:t>年</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九月，在吴中举兵反秦。在巨鹿之战中，</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破釜沉舟</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大破秦军，坑杀秦降卒二十万人。进入关中后，与刘邦明争暗斗，鸿门宴上双方暂时和解，项羽西屠咸阳，秦民大失所望。不久，田荣、陈余、彭越等相继举兵反楚，刘邦也进逼西楚，于是爆发了历时四年的楚汉战争。本文记叙的是项羽一生的最后阶段。项羽死后，汉王刘邦以鲁公礼葬项羽于谷城</a:t>
            </a:r>
            <a:r>
              <a:rPr lang="zh-CN" altLang="zh-CN" sz="2800" kern="100" dirty="0" smtClean="0">
                <a:latin typeface="Times New Roman" panose="02020603050405020304"/>
                <a:ea typeface="华文细黑" panose="02010600040101010101"/>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1" name="圆角矩形 3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833518" y="1617181"/>
            <a:ext cx="3101448" cy="3323987"/>
          </a:xfrm>
          <a:prstGeom prst="rect">
            <a:avLst/>
          </a:prstGeom>
        </p:spPr>
        <p:txBody>
          <a:bodyPr wrap="square">
            <a:spAutoFit/>
          </a:bodyPr>
          <a:lstStyle/>
          <a:p>
            <a:pPr algn="just">
              <a:lnSpc>
                <a:spcPct val="150000"/>
              </a:lnSpc>
              <a:spcAft>
                <a:spcPts val="0"/>
              </a:spcAft>
              <a:tabLst>
                <a:tab pos="1890395" algn="l"/>
              </a:tabLst>
            </a:pPr>
            <a:r>
              <a:rPr lang="en-US" altLang="zh-CN" sz="2800" kern="100" dirty="0">
                <a:latin typeface="Times New Roman" panose="02020603050405020304"/>
                <a:ea typeface="华文细黑" panose="02010600040101010101"/>
                <a:cs typeface="Courier New" panose="02070309020205020404"/>
              </a:rPr>
              <a:t>1.</a:t>
            </a:r>
            <a:r>
              <a:rPr lang="zh-CN" altLang="zh-CN" sz="2800" kern="100" dirty="0">
                <a:latin typeface="Times New Roman" panose="02020603050405020304"/>
                <a:ea typeface="华文细黑" panose="02010600040101010101"/>
                <a:cs typeface="Times New Roman" panose="02020603050405020304"/>
              </a:rPr>
              <a:t>字音识记</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①</a:t>
            </a:r>
            <a:r>
              <a:rPr lang="zh-CN" altLang="zh-CN" sz="2800" kern="100" dirty="0">
                <a:solidFill>
                  <a:srgbClr val="FF0000"/>
                </a:solidFill>
                <a:latin typeface="Times New Roman" panose="02020603050405020304"/>
                <a:ea typeface="华文细黑" panose="02010600040101010101"/>
                <a:cs typeface="Times New Roman" panose="02020603050405020304"/>
              </a:rPr>
              <a:t>垓</a:t>
            </a:r>
            <a:r>
              <a:rPr lang="zh-CN" altLang="zh-CN" sz="2800" kern="100" dirty="0">
                <a:latin typeface="Times New Roman" panose="02020603050405020304"/>
                <a:ea typeface="华文细黑" panose="02010600040101010101"/>
                <a:cs typeface="Times New Roman" panose="02020603050405020304"/>
              </a:rPr>
              <a:t>下</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endParaRPr lang="en-US" altLang="zh-CN" sz="2800" kern="100" dirty="0" smtClean="0">
              <a:latin typeface="Times New Roman" panose="02020603050405020304"/>
              <a:ea typeface="华文细黑" panose="02010600040101010101"/>
              <a:cs typeface="Times New Roman" panose="02020603050405020304"/>
            </a:endParaRPr>
          </a:p>
          <a:p>
            <a:pPr algn="just">
              <a:lnSpc>
                <a:spcPct val="150000"/>
              </a:lnSpc>
              <a:spcAft>
                <a:spcPts val="0"/>
              </a:spcAft>
              <a:tabLst>
                <a:tab pos="1890395" algn="l"/>
              </a:tabLst>
            </a:pPr>
            <a:r>
              <a:rPr lang="en-US" altLang="zh-CN" sz="2800" kern="100" dirty="0" smtClean="0">
                <a:latin typeface="宋体" panose="02010600030101010101" pitchFamily="2" charset="-122"/>
                <a:ea typeface="华文细黑" panose="02010600040101010101"/>
                <a:cs typeface="Times New Roman" panose="02020603050405020304"/>
              </a:rPr>
              <a:t>②</a:t>
            </a:r>
            <a:r>
              <a:rPr lang="zh-CN" altLang="zh-CN" sz="2800" kern="100" dirty="0">
                <a:latin typeface="Times New Roman" panose="02020603050405020304"/>
                <a:ea typeface="华文细黑" panose="02010600040101010101"/>
                <a:cs typeface="Times New Roman" panose="02020603050405020304"/>
              </a:rPr>
              <a:t>名</a:t>
            </a:r>
            <a:r>
              <a:rPr lang="zh-CN" altLang="zh-CN" sz="2800" kern="100" dirty="0">
                <a:solidFill>
                  <a:srgbClr val="FF0000"/>
                </a:solidFill>
                <a:latin typeface="Times New Roman" panose="02020603050405020304"/>
                <a:ea typeface="华文细黑" panose="02010600040101010101"/>
                <a:cs typeface="Times New Roman" panose="02020603050405020304"/>
              </a:rPr>
              <a:t>骓</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endParaRPr lang="en-US" altLang="zh-CN" sz="2800" kern="100" dirty="0" smtClean="0">
              <a:latin typeface="Times New Roman" panose="02020603050405020304"/>
              <a:ea typeface="华文细黑" panose="02010600040101010101"/>
              <a:cs typeface="Times New Roman" panose="02020603050405020304"/>
            </a:endParaRPr>
          </a:p>
          <a:p>
            <a:pPr algn="just">
              <a:lnSpc>
                <a:spcPct val="150000"/>
              </a:lnSpc>
              <a:spcAft>
                <a:spcPts val="0"/>
              </a:spcAft>
              <a:tabLst>
                <a:tab pos="1890395" algn="l"/>
              </a:tabLst>
            </a:pPr>
            <a:r>
              <a:rPr lang="en-US" altLang="zh-CN" sz="2800" kern="100" dirty="0" smtClean="0">
                <a:latin typeface="宋体" panose="02010600030101010101" pitchFamily="2" charset="-122"/>
                <a:ea typeface="华文细黑" panose="02010600040101010101"/>
                <a:cs typeface="Times New Roman" panose="02020603050405020304"/>
              </a:rPr>
              <a:t>③</a:t>
            </a:r>
            <a:r>
              <a:rPr lang="zh-CN" altLang="zh-CN" sz="2800" kern="100" dirty="0">
                <a:solidFill>
                  <a:srgbClr val="FF0000"/>
                </a:solidFill>
                <a:latin typeface="Times New Roman" panose="02020603050405020304"/>
                <a:ea typeface="华文细黑" panose="02010600040101010101"/>
                <a:cs typeface="Times New Roman" panose="02020603050405020304"/>
              </a:rPr>
              <a:t>阕</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nSpc>
                <a:spcPct val="150000"/>
              </a:lnSpc>
            </a:pPr>
            <a:r>
              <a:rPr lang="en-US" altLang="zh-CN" sz="2800" kern="100" dirty="0" smtClean="0">
                <a:latin typeface="宋体" panose="02010600030101010101" pitchFamily="2" charset="-122"/>
                <a:ea typeface="华文细黑" panose="02010600040101010101"/>
                <a:cs typeface="Times New Roman" panose="02020603050405020304"/>
              </a:rPr>
              <a:t>④</a:t>
            </a:r>
            <a:r>
              <a:rPr lang="zh-CN" altLang="zh-CN" sz="2800" kern="100" dirty="0">
                <a:solidFill>
                  <a:srgbClr val="FF0000"/>
                </a:solidFill>
                <a:latin typeface="Times New Roman" panose="02020603050405020304"/>
                <a:ea typeface="华文细黑" panose="02010600040101010101"/>
                <a:cs typeface="Times New Roman" panose="02020603050405020304"/>
              </a:rPr>
              <a:t>麾</a:t>
            </a:r>
            <a:r>
              <a:rPr lang="zh-CN" altLang="zh-CN" sz="2800" kern="100" dirty="0">
                <a:latin typeface="Times New Roman" panose="02020603050405020304"/>
                <a:ea typeface="华文细黑" panose="02010600040101010101"/>
                <a:cs typeface="Times New Roman" panose="02020603050405020304"/>
              </a:rPr>
              <a:t>下</a:t>
            </a:r>
            <a:r>
              <a:rPr lang="en-US" altLang="zh-CN" sz="2800" kern="100" dirty="0">
                <a:latin typeface="Times New Roman" panose="02020603050405020304"/>
                <a:ea typeface="华文细黑" panose="02010600040101010101"/>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a:latin typeface="Times New Roman" panose="02020603050405020304"/>
                <a:ea typeface="华文细黑" panose="02010600040101010101"/>
              </a:rPr>
              <a:t>)</a:t>
            </a:r>
            <a:endParaRPr lang="zh-CN" altLang="zh-CN" sz="1050" kern="100" dirty="0">
              <a:effectLst/>
              <a:latin typeface="宋体" panose="02010600030101010101" pitchFamily="2" charset="-122"/>
              <a:cs typeface="Courier New" panose="02070309020205020404"/>
            </a:endParaRPr>
          </a:p>
        </p:txBody>
      </p:sp>
      <p:sp>
        <p:nvSpPr>
          <p:cNvPr id="8" name="矩形 7"/>
          <p:cNvSpPr/>
          <p:nvPr/>
        </p:nvSpPr>
        <p:spPr>
          <a:xfrm>
            <a:off x="406574" y="476672"/>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a:solidFill>
                  <a:sysClr val="window" lastClr="FFFFFF"/>
                </a:solidFill>
                <a:latin typeface="微软雅黑" panose="020B0503020204020204" pitchFamily="34" charset="-122"/>
                <a:ea typeface="微软雅黑" panose="020B0503020204020204" pitchFamily="34" charset="-122"/>
              </a:rPr>
              <a:t>预习作业</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9" name="矩形 8"/>
          <p:cNvSpPr/>
          <p:nvPr/>
        </p:nvSpPr>
        <p:spPr>
          <a:xfrm>
            <a:off x="-2526" y="476672"/>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anose="020B0503020204020204" pitchFamily="34" charset="-122"/>
                <a:ea typeface="微软雅黑" panose="020B0503020204020204" pitchFamily="34" charset="-122"/>
              </a:rPr>
              <a:t>二</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15" name="矩形 14"/>
          <p:cNvSpPr/>
          <p:nvPr/>
        </p:nvSpPr>
        <p:spPr>
          <a:xfrm>
            <a:off x="4361910" y="2345329"/>
            <a:ext cx="3101448" cy="2595839"/>
          </a:xfrm>
          <a:prstGeom prst="rect">
            <a:avLst/>
          </a:prstGeom>
        </p:spPr>
        <p:txBody>
          <a:bodyPr wrap="square">
            <a:spAutoFit/>
          </a:bodyPr>
          <a:lstStyle/>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⑤</a:t>
            </a:r>
            <a:r>
              <a:rPr lang="zh-CN" altLang="zh-CN" sz="2800" kern="100" dirty="0">
                <a:solidFill>
                  <a:srgbClr val="FF0000"/>
                </a:solidFill>
                <a:latin typeface="Times New Roman" panose="02020603050405020304"/>
                <a:ea typeface="华文细黑" panose="02010600040101010101"/>
                <a:cs typeface="Times New Roman" panose="02020603050405020304"/>
              </a:rPr>
              <a:t>绐</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a:latin typeface="Times New Roman" panose="02020603050405020304"/>
                <a:ea typeface="华文细黑" panose="02010600040101010101"/>
                <a:cs typeface="Courier New" panose="02070309020205020404"/>
              </a:rPr>
              <a:t>)  </a:t>
            </a:r>
            <a:endParaRPr lang="en-US" altLang="zh-CN" sz="2800" kern="100" dirty="0" smtClean="0">
              <a:latin typeface="Times New Roman" panose="02020603050405020304"/>
              <a:ea typeface="华文细黑" panose="02010600040101010101"/>
              <a:cs typeface="Courier New" panose="02070309020205020404"/>
            </a:endParaRPr>
          </a:p>
          <a:p>
            <a:pPr algn="just">
              <a:lnSpc>
                <a:spcPct val="150000"/>
              </a:lnSpc>
              <a:spcAft>
                <a:spcPts val="0"/>
              </a:spcAft>
              <a:tabLst>
                <a:tab pos="1890395" algn="l"/>
              </a:tabLst>
            </a:pPr>
            <a:r>
              <a:rPr lang="en-US" altLang="zh-CN" sz="2800" kern="100" dirty="0" smtClean="0">
                <a:latin typeface="宋体" panose="02010600030101010101" pitchFamily="2" charset="-122"/>
                <a:ea typeface="华文细黑" panose="02010600040101010101"/>
                <a:cs typeface="Times New Roman" panose="02020603050405020304"/>
              </a:rPr>
              <a:t>⑥</a:t>
            </a:r>
            <a:r>
              <a:rPr lang="zh-CN" altLang="zh-CN" sz="2800" kern="100" dirty="0">
                <a:solidFill>
                  <a:srgbClr val="FF0000"/>
                </a:solidFill>
                <a:latin typeface="Times New Roman" panose="02020603050405020304"/>
                <a:ea typeface="华文细黑" panose="02010600040101010101"/>
                <a:cs typeface="Times New Roman" panose="02020603050405020304"/>
              </a:rPr>
              <a:t>刈</a:t>
            </a:r>
            <a:r>
              <a:rPr lang="zh-CN" altLang="zh-CN" sz="2800" kern="100" dirty="0">
                <a:latin typeface="Times New Roman" panose="02020603050405020304"/>
                <a:ea typeface="华文细黑" panose="02010600040101010101"/>
                <a:cs typeface="Times New Roman" panose="02020603050405020304"/>
              </a:rPr>
              <a:t>旗</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⑦</a:t>
            </a:r>
            <a:r>
              <a:rPr lang="zh-CN" altLang="zh-CN" sz="2800" kern="100" dirty="0">
                <a:latin typeface="Times New Roman" panose="02020603050405020304"/>
                <a:ea typeface="华文细黑" panose="02010600040101010101"/>
                <a:cs typeface="Times New Roman" panose="02020603050405020304"/>
              </a:rPr>
              <a:t>披</a:t>
            </a:r>
            <a:r>
              <a:rPr lang="zh-CN" altLang="zh-CN" sz="2800" kern="100" dirty="0">
                <a:solidFill>
                  <a:srgbClr val="FF0000"/>
                </a:solidFill>
                <a:latin typeface="Times New Roman" panose="02020603050405020304"/>
                <a:ea typeface="华文细黑" panose="02010600040101010101"/>
                <a:cs typeface="Times New Roman" panose="02020603050405020304"/>
              </a:rPr>
              <a:t>靡</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a:latin typeface="Times New Roman" panose="02020603050405020304"/>
                <a:ea typeface="华文细黑" panose="02010600040101010101"/>
                <a:cs typeface="Courier New" panose="02070309020205020404"/>
              </a:rPr>
              <a:t>)  </a:t>
            </a:r>
            <a:endParaRPr lang="en-US" altLang="zh-CN" sz="2800" kern="100" dirty="0" smtClean="0">
              <a:latin typeface="Times New Roman" panose="02020603050405020304"/>
              <a:ea typeface="华文细黑" panose="02010600040101010101"/>
              <a:cs typeface="Courier New" panose="02070309020205020404"/>
            </a:endParaRPr>
          </a:p>
          <a:p>
            <a:pPr algn="just">
              <a:lnSpc>
                <a:spcPct val="150000"/>
              </a:lnSpc>
              <a:spcAft>
                <a:spcPts val="0"/>
              </a:spcAft>
              <a:tabLst>
                <a:tab pos="1890395" algn="l"/>
              </a:tabLst>
            </a:pPr>
            <a:r>
              <a:rPr lang="en-US" altLang="zh-CN" sz="2800" kern="100" dirty="0" smtClean="0">
                <a:latin typeface="宋体" panose="02010600030101010101" pitchFamily="2" charset="-122"/>
                <a:ea typeface="华文细黑" panose="02010600040101010101"/>
                <a:cs typeface="Times New Roman" panose="02020603050405020304"/>
              </a:rPr>
              <a:t>⑧</a:t>
            </a:r>
            <a:r>
              <a:rPr lang="zh-CN" altLang="zh-CN" sz="2800" kern="100" dirty="0">
                <a:latin typeface="Times New Roman" panose="02020603050405020304"/>
                <a:ea typeface="华文细黑" panose="02010600040101010101"/>
                <a:cs typeface="Times New Roman" panose="02020603050405020304"/>
              </a:rPr>
              <a:t>王</a:t>
            </a:r>
            <a:r>
              <a:rPr lang="zh-CN" altLang="zh-CN" sz="2800" kern="100" dirty="0">
                <a:solidFill>
                  <a:srgbClr val="FF0000"/>
                </a:solidFill>
                <a:latin typeface="Times New Roman" panose="02020603050405020304"/>
                <a:ea typeface="华文细黑" panose="02010600040101010101"/>
                <a:cs typeface="Times New Roman" panose="02020603050405020304"/>
              </a:rPr>
              <a:t>翳</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a:latin typeface="Times New Roman" panose="02020603050405020304"/>
                <a:ea typeface="华文细黑" panose="02010600040101010101"/>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6" name="矩形 5"/>
          <p:cNvSpPr/>
          <p:nvPr/>
        </p:nvSpPr>
        <p:spPr>
          <a:xfrm>
            <a:off x="2080402" y="2473732"/>
            <a:ext cx="702436" cy="523220"/>
          </a:xfrm>
          <a:prstGeom prst="rect">
            <a:avLst/>
          </a:prstGeom>
        </p:spPr>
        <p:txBody>
          <a:bodyPr wrap="none">
            <a:spAutoFit/>
          </a:bodyPr>
          <a:lstStyle/>
          <a:p>
            <a:r>
              <a:rPr lang="en-US" altLang="zh-CN" sz="2800" kern="100" dirty="0" err="1" smtClean="0">
                <a:solidFill>
                  <a:srgbClr val="3333FF"/>
                </a:solidFill>
                <a:latin typeface="Times New Roman" panose="02020603050405020304"/>
                <a:ea typeface="华文细黑" panose="02010600040101010101"/>
              </a:rPr>
              <a:t>Gāi</a:t>
            </a:r>
            <a:endParaRPr lang="zh-CN" altLang="en-US" sz="2800" kern="100" dirty="0">
              <a:solidFill>
                <a:srgbClr val="3333FF"/>
              </a:solidFill>
              <a:latin typeface="Times New Roman" panose="02020603050405020304"/>
              <a:ea typeface="华文细黑" panose="02010600040101010101"/>
            </a:endParaRPr>
          </a:p>
        </p:txBody>
      </p:sp>
      <p:sp>
        <p:nvSpPr>
          <p:cNvPr id="13" name="矩形 12"/>
          <p:cNvSpPr/>
          <p:nvPr/>
        </p:nvSpPr>
        <p:spPr>
          <a:xfrm>
            <a:off x="2042438" y="3037884"/>
            <a:ext cx="801823"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panose="02010600040101010101"/>
              </a:rPr>
              <a:t>zhuī</a:t>
            </a:r>
            <a:endParaRPr lang="zh-CN" altLang="en-US" sz="2800" kern="100" dirty="0">
              <a:solidFill>
                <a:srgbClr val="3333FF"/>
              </a:solidFill>
              <a:latin typeface="Times New Roman" panose="02020603050405020304"/>
              <a:ea typeface="华文细黑" panose="02010600040101010101"/>
            </a:endParaRPr>
          </a:p>
        </p:txBody>
      </p:sp>
      <p:sp>
        <p:nvSpPr>
          <p:cNvPr id="14" name="矩形 13"/>
          <p:cNvSpPr/>
          <p:nvPr/>
        </p:nvSpPr>
        <p:spPr>
          <a:xfrm>
            <a:off x="1702718" y="3645024"/>
            <a:ext cx="702436"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panose="02010600040101010101"/>
              </a:rPr>
              <a:t>què</a:t>
            </a:r>
            <a:endParaRPr lang="zh-CN" altLang="en-US" sz="2800" kern="100" dirty="0">
              <a:solidFill>
                <a:srgbClr val="3333FF"/>
              </a:solidFill>
              <a:latin typeface="Times New Roman" panose="02020603050405020304"/>
              <a:ea typeface="华文细黑" panose="02010600040101010101"/>
            </a:endParaRPr>
          </a:p>
        </p:txBody>
      </p:sp>
      <p:sp>
        <p:nvSpPr>
          <p:cNvPr id="16" name="矩形 15"/>
          <p:cNvSpPr/>
          <p:nvPr/>
        </p:nvSpPr>
        <p:spPr>
          <a:xfrm>
            <a:off x="2116818" y="4293096"/>
            <a:ext cx="643125"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panose="02010600040101010101"/>
              </a:rPr>
              <a:t>huī</a:t>
            </a:r>
            <a:endParaRPr lang="zh-CN" altLang="en-US" sz="2800" kern="100" dirty="0">
              <a:solidFill>
                <a:srgbClr val="3333FF"/>
              </a:solidFill>
              <a:latin typeface="Times New Roman" panose="02020603050405020304"/>
              <a:ea typeface="华文细黑" panose="02010600040101010101"/>
            </a:endParaRPr>
          </a:p>
        </p:txBody>
      </p:sp>
      <p:sp>
        <p:nvSpPr>
          <p:cNvPr id="17" name="矩形 16"/>
          <p:cNvSpPr/>
          <p:nvPr/>
        </p:nvSpPr>
        <p:spPr>
          <a:xfrm>
            <a:off x="5315078" y="2441208"/>
            <a:ext cx="622286"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panose="02010600040101010101"/>
              </a:rPr>
              <a:t>dài</a:t>
            </a:r>
            <a:endParaRPr lang="zh-CN" altLang="en-US" sz="2800" kern="100" dirty="0">
              <a:solidFill>
                <a:srgbClr val="3333FF"/>
              </a:solidFill>
              <a:latin typeface="Times New Roman" panose="02020603050405020304"/>
              <a:ea typeface="华文细黑" panose="02010600040101010101"/>
            </a:endParaRPr>
          </a:p>
        </p:txBody>
      </p:sp>
      <p:sp>
        <p:nvSpPr>
          <p:cNvPr id="18" name="矩形 17"/>
          <p:cNvSpPr/>
          <p:nvPr/>
        </p:nvSpPr>
        <p:spPr>
          <a:xfrm>
            <a:off x="5705570" y="3017272"/>
            <a:ext cx="463588"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panose="02010600040101010101"/>
              </a:rPr>
              <a:t>yì</a:t>
            </a:r>
            <a:endParaRPr lang="zh-CN" altLang="en-US" sz="2800" kern="100" dirty="0">
              <a:solidFill>
                <a:srgbClr val="3333FF"/>
              </a:solidFill>
              <a:latin typeface="Times New Roman" panose="02020603050405020304"/>
              <a:ea typeface="华文细黑" panose="02010600040101010101"/>
            </a:endParaRPr>
          </a:p>
        </p:txBody>
      </p:sp>
      <p:sp>
        <p:nvSpPr>
          <p:cNvPr id="19" name="矩形 18"/>
          <p:cNvSpPr/>
          <p:nvPr/>
        </p:nvSpPr>
        <p:spPr>
          <a:xfrm>
            <a:off x="5735166" y="3665344"/>
            <a:ext cx="562975"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panose="02010600040101010101"/>
              </a:rPr>
              <a:t>mǐ</a:t>
            </a:r>
            <a:endParaRPr lang="zh-CN" altLang="en-US" sz="2800" kern="100" dirty="0">
              <a:solidFill>
                <a:srgbClr val="3333FF"/>
              </a:solidFill>
              <a:latin typeface="Times New Roman" panose="02020603050405020304"/>
              <a:ea typeface="华文细黑" panose="02010600040101010101"/>
            </a:endParaRPr>
          </a:p>
        </p:txBody>
      </p:sp>
      <p:sp>
        <p:nvSpPr>
          <p:cNvPr id="20" name="矩形 19"/>
          <p:cNvSpPr/>
          <p:nvPr/>
        </p:nvSpPr>
        <p:spPr>
          <a:xfrm>
            <a:off x="5735166" y="4366260"/>
            <a:ext cx="463588"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panose="02010600040101010101"/>
              </a:rPr>
              <a:t>yì</a:t>
            </a:r>
            <a:endParaRPr lang="zh-CN" altLang="en-US" sz="2800" kern="100" dirty="0">
              <a:solidFill>
                <a:srgbClr val="3333FF"/>
              </a:solidFill>
              <a:latin typeface="Times New Roman" panose="02020603050405020304"/>
              <a:ea typeface="华文细黑" panose="02010600040101010101"/>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linds(horizontal)">
                                      <p:cBhvr>
                                        <p:cTn id="13" dur="500"/>
                                        <p:tgtEl>
                                          <p:spTgt spid="1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blinds(horizontal)">
                                      <p:cBhvr>
                                        <p:cTn id="16" dur="50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blinds(horizontal)">
                                      <p:cBhvr>
                                        <p:cTn id="21" dur="500"/>
                                        <p:tgtEl>
                                          <p:spTgt spid="17"/>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blinds(horizontal)">
                                      <p:cBhvr>
                                        <p:cTn id="24" dur="500"/>
                                        <p:tgtEl>
                                          <p:spTgt spid="18"/>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blinds(horizontal)">
                                      <p:cBhvr>
                                        <p:cTn id="27" dur="500"/>
                                        <p:tgtEl>
                                          <p:spTgt spid="19"/>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blinds(horizontal)">
                                      <p:cBhvr>
                                        <p:cTn id="30" dur="5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1" nodeType="clickEffect">
                                  <p:stCondLst>
                                    <p:cond delay="0"/>
                                  </p:stCondLst>
                                  <p:childTnLst>
                                    <p:animEffect transition="out" filter="fade">
                                      <p:cBhvr>
                                        <p:cTn id="34" dur="500"/>
                                        <p:tgtEl>
                                          <p:spTgt spid="6"/>
                                        </p:tgtEl>
                                      </p:cBhvr>
                                    </p:animEffect>
                                    <p:set>
                                      <p:cBhvr>
                                        <p:cTn id="35" dur="1" fill="hold">
                                          <p:stCondLst>
                                            <p:cond delay="499"/>
                                          </p:stCondLst>
                                        </p:cTn>
                                        <p:tgtEl>
                                          <p:spTgt spid="6"/>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3"/>
                                        </p:tgtEl>
                                      </p:cBhvr>
                                    </p:animEffect>
                                    <p:set>
                                      <p:cBhvr>
                                        <p:cTn id="38" dur="1" fill="hold">
                                          <p:stCondLst>
                                            <p:cond delay="499"/>
                                          </p:stCondLst>
                                        </p:cTn>
                                        <p:tgtEl>
                                          <p:spTgt spid="13"/>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4"/>
                                        </p:tgtEl>
                                      </p:cBhvr>
                                    </p:animEffect>
                                    <p:set>
                                      <p:cBhvr>
                                        <p:cTn id="41" dur="1" fill="hold">
                                          <p:stCondLst>
                                            <p:cond delay="499"/>
                                          </p:stCondLst>
                                        </p:cTn>
                                        <p:tgtEl>
                                          <p:spTgt spid="14"/>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6"/>
                                        </p:tgtEl>
                                      </p:cBhvr>
                                    </p:animEffect>
                                    <p:set>
                                      <p:cBhvr>
                                        <p:cTn id="44" dur="1" fill="hold">
                                          <p:stCondLst>
                                            <p:cond delay="499"/>
                                          </p:stCondLst>
                                        </p:cTn>
                                        <p:tgtEl>
                                          <p:spTgt spid="16"/>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17"/>
                                        </p:tgtEl>
                                      </p:cBhvr>
                                    </p:animEffect>
                                    <p:set>
                                      <p:cBhvr>
                                        <p:cTn id="47" dur="1" fill="hold">
                                          <p:stCondLst>
                                            <p:cond delay="499"/>
                                          </p:stCondLst>
                                        </p:cTn>
                                        <p:tgtEl>
                                          <p:spTgt spid="17"/>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18"/>
                                        </p:tgtEl>
                                      </p:cBhvr>
                                    </p:animEffect>
                                    <p:set>
                                      <p:cBhvr>
                                        <p:cTn id="50" dur="1" fill="hold">
                                          <p:stCondLst>
                                            <p:cond delay="499"/>
                                          </p:stCondLst>
                                        </p:cTn>
                                        <p:tgtEl>
                                          <p:spTgt spid="18"/>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19"/>
                                        </p:tgtEl>
                                      </p:cBhvr>
                                    </p:animEffect>
                                    <p:set>
                                      <p:cBhvr>
                                        <p:cTn id="53" dur="1" fill="hold">
                                          <p:stCondLst>
                                            <p:cond delay="499"/>
                                          </p:stCondLst>
                                        </p:cTn>
                                        <p:tgtEl>
                                          <p:spTgt spid="19"/>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20"/>
                                        </p:tgtEl>
                                      </p:cBhvr>
                                    </p:animEffect>
                                    <p:set>
                                      <p:cBhvr>
                                        <p:cTn id="56"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31"/>
                  </p:tgtEl>
                </p:cond>
              </p:nextCondLst>
            </p:seq>
          </p:childTnLst>
        </p:cTn>
      </p:par>
    </p:tnLst>
    <p:bldLst>
      <p:bldP spid="6" grpId="0"/>
      <p:bldP spid="6" grpId="1"/>
      <p:bldP spid="13" grpId="0"/>
      <p:bldP spid="13" grpId="1"/>
      <p:bldP spid="14" grpId="0"/>
      <p:bldP spid="14" grpId="1"/>
      <p:bldP spid="16" grpId="0"/>
      <p:bldP spid="16" grpId="1"/>
      <p:bldP spid="17" grpId="0"/>
      <p:bldP spid="17" grpId="1"/>
      <p:bldP spid="18" grpId="0"/>
      <p:bldP spid="18" grpId="1"/>
      <p:bldP spid="19" grpId="0"/>
      <p:bldP spid="19" grpId="1"/>
      <p:bldP spid="20" grpId="0"/>
      <p:bldP spid="20"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7" name="圆角矩形 26"/>
          <p:cNvSpPr/>
          <p:nvPr/>
        </p:nvSpPr>
        <p:spPr>
          <a:xfrm>
            <a:off x="11398413" y="665715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3" name="矩形 2"/>
          <p:cNvSpPr/>
          <p:nvPr/>
        </p:nvSpPr>
        <p:spPr>
          <a:xfrm>
            <a:off x="262558" y="749603"/>
            <a:ext cx="11755638" cy="2031325"/>
          </a:xfrm>
          <a:prstGeom prst="rect">
            <a:avLst/>
          </a:prstGeom>
        </p:spPr>
        <p:txBody>
          <a:bodyPr>
            <a:spAutoFit/>
          </a:bodyPr>
          <a:lstStyle/>
          <a:p>
            <a:pPr algn="just">
              <a:lnSpc>
                <a:spcPct val="150000"/>
              </a:lnSpc>
              <a:spcAft>
                <a:spcPts val="0"/>
              </a:spcAft>
              <a:tabLst>
                <a:tab pos="1890395" algn="l"/>
              </a:tabLst>
            </a:pPr>
            <a:r>
              <a:rPr lang="en-US" altLang="zh-CN" sz="2800" kern="100" dirty="0">
                <a:latin typeface="Times New Roman" panose="02020603050405020304"/>
                <a:ea typeface="华文细黑" panose="02010600040101010101"/>
                <a:cs typeface="Courier New" panose="02070309020205020404"/>
              </a:rPr>
              <a:t>2.</a:t>
            </a:r>
            <a:r>
              <a:rPr lang="zh-CN" altLang="zh-CN" sz="2800" kern="100" dirty="0">
                <a:latin typeface="Times New Roman" panose="02020603050405020304"/>
                <a:ea typeface="华文细黑" panose="02010600040101010101"/>
                <a:cs typeface="Times New Roman" panose="02020603050405020304"/>
              </a:rPr>
              <a:t>通假字</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①</a:t>
            </a:r>
            <a:r>
              <a:rPr lang="zh-CN" altLang="zh-CN" sz="2800" kern="100" dirty="0">
                <a:latin typeface="Times New Roman" panose="02020603050405020304"/>
                <a:ea typeface="华文细黑" panose="02010600040101010101"/>
                <a:cs typeface="Times New Roman" panose="02020603050405020304"/>
              </a:rPr>
              <a:t>骑皆伏曰：</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如大王言。</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a:t>
            </a:r>
            <a:r>
              <a:rPr lang="en-US" altLang="zh-CN" sz="2800" kern="100" dirty="0" smtClean="0">
                <a:latin typeface="Times New Roman" panose="02020603050405020304"/>
                <a:ea typeface="华文细黑" panose="02010600040101010101"/>
                <a:cs typeface="Courier New" panose="02070309020205020404"/>
              </a:rPr>
              <a:t>_____________________</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②</a:t>
            </a:r>
            <a:r>
              <a:rPr lang="zh-CN" altLang="zh-CN" sz="2800" kern="100" dirty="0">
                <a:latin typeface="Times New Roman" panose="02020603050405020304"/>
                <a:ea typeface="华文细黑" panose="02010600040101010101"/>
                <a:cs typeface="Times New Roman" panose="02020603050405020304"/>
              </a:rPr>
              <a:t>乌江亭长</a:t>
            </a:r>
            <a:r>
              <a:rPr lang="zh-CN" altLang="zh-CN" sz="2800" kern="100" dirty="0">
                <a:latin typeface="宋体" panose="02010600030101010101" pitchFamily="2" charset="-122"/>
                <a:ea typeface="Times New Roman" panose="02020603050405020304"/>
                <a:cs typeface="Courier New" panose="02070309020205020404"/>
              </a:rPr>
              <a:t> </a:t>
            </a:r>
            <a:r>
              <a:rPr lang="en-US" altLang="zh-CN" sz="2800" kern="100" dirty="0" smtClean="0">
                <a:latin typeface="宋体" panose="02010600030101010101" pitchFamily="2" charset="-122"/>
                <a:ea typeface="Times New Roman" panose="02020603050405020304"/>
                <a:cs typeface="Courier New" panose="02070309020205020404"/>
              </a:rPr>
              <a:t>  </a:t>
            </a:r>
            <a:r>
              <a:rPr lang="zh-CN" altLang="zh-CN" sz="2800" kern="100" dirty="0" smtClean="0">
                <a:latin typeface="Times New Roman" panose="02020603050405020304"/>
                <a:ea typeface="华文细黑" panose="02010600040101010101"/>
                <a:cs typeface="Times New Roman" panose="02020603050405020304"/>
              </a:rPr>
              <a:t>船</a:t>
            </a:r>
            <a:r>
              <a:rPr lang="zh-CN" altLang="zh-CN" sz="2800" kern="100" dirty="0">
                <a:latin typeface="Times New Roman" panose="02020603050405020304"/>
                <a:ea typeface="华文细黑" panose="02010600040101010101"/>
                <a:cs typeface="Times New Roman" panose="02020603050405020304"/>
              </a:rPr>
              <a:t>待：</a:t>
            </a:r>
            <a:r>
              <a:rPr lang="en-US" altLang="zh-CN" sz="2800" kern="100" dirty="0" smtClean="0">
                <a:latin typeface="Times New Roman" panose="02020603050405020304"/>
                <a:ea typeface="华文细黑" panose="02010600040101010101"/>
                <a:cs typeface="Courier New" panose="02070309020205020404"/>
              </a:rPr>
              <a:t>_____________________________</a:t>
            </a:r>
            <a:endParaRPr lang="zh-CN" altLang="zh-CN" sz="1050" kern="100" dirty="0">
              <a:effectLst/>
              <a:latin typeface="宋体" panose="02010600030101010101" pitchFamily="2" charset="-122"/>
              <a:cs typeface="Courier New" panose="02070309020205020404"/>
            </a:endParaRPr>
          </a:p>
        </p:txBody>
      </p:sp>
      <p:pic>
        <p:nvPicPr>
          <p:cNvPr id="6146" name="Picture 2" descr="\\贾文\贾文\傆文件\2016源文件\创新设计  语文 人教选修（中国古代诗歌散文欣赏）\义.TIF"/>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244304" y="2325586"/>
            <a:ext cx="322510" cy="29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5159102" y="1472596"/>
            <a:ext cx="3775393" cy="523220"/>
          </a:xfrm>
          <a:prstGeom prst="rect">
            <a:avLst/>
          </a:prstGeom>
        </p:spPr>
        <p:txBody>
          <a:bodyPr wrap="none">
            <a:spAutoFit/>
          </a:bodyPr>
          <a:lstStyle/>
          <a:p>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伏</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通</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服</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，心服</a:t>
            </a:r>
            <a:endParaRPr lang="zh-CN" altLang="en-US" sz="2800" dirty="0">
              <a:solidFill>
                <a:srgbClr val="3333FF"/>
              </a:solidFill>
            </a:endParaRPr>
          </a:p>
        </p:txBody>
      </p:sp>
      <p:sp>
        <p:nvSpPr>
          <p:cNvPr id="6" name="矩形 5"/>
          <p:cNvSpPr/>
          <p:nvPr/>
        </p:nvSpPr>
        <p:spPr>
          <a:xfrm>
            <a:off x="3646934" y="2113692"/>
            <a:ext cx="4762842" cy="523220"/>
          </a:xfrm>
          <a:prstGeom prst="rect">
            <a:avLst/>
          </a:prstGeom>
        </p:spPr>
        <p:txBody>
          <a:bodyPr wrap="none">
            <a:spAutoFit/>
          </a:bodyPr>
          <a:lstStyle/>
          <a:p>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en-US" altLang="zh-CN" sz="2800" kern="100" dirty="0">
                <a:solidFill>
                  <a:srgbClr val="3333FF"/>
                </a:solidFill>
                <a:latin typeface="Times New Roman" panose="02020603050405020304"/>
                <a:ea typeface="华文细黑" panose="02010600040101010101"/>
              </a:rPr>
              <a:t>  </a:t>
            </a:r>
            <a:r>
              <a:rPr lang="en-US" altLang="zh-CN" sz="2800" kern="100" dirty="0" smtClean="0">
                <a:solidFill>
                  <a:srgbClr val="3333FF"/>
                </a:solidFill>
                <a:latin typeface="Times New Roman" panose="02020603050405020304"/>
                <a:ea typeface="华文细黑" panose="02010600040101010101"/>
              </a:rPr>
              <a:t>     </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通</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舣</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，使船靠岸</a:t>
            </a:r>
            <a:endParaRPr lang="zh-CN" altLang="en-US" sz="2800" dirty="0">
              <a:solidFill>
                <a:srgbClr val="3333FF"/>
              </a:solidFill>
            </a:endParaRPr>
          </a:p>
        </p:txBody>
      </p:sp>
      <p:pic>
        <p:nvPicPr>
          <p:cNvPr id="16" name="Picture 2" descr="\\贾文\贾文\傆文件\2016源文件\创新设计  语文 人教选修（中国古代诗歌散文欣赏）\义.TIF"/>
          <p:cNvPicPr>
            <a:picLocks noChangeAspect="1" noChangeArrowheads="1"/>
          </p:cNvPicPr>
          <p:nvPr/>
        </p:nvPicPr>
        <p:blipFill>
          <a:blip r:embed="rId1">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158305" y="2211721"/>
            <a:ext cx="352725" cy="327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par>
                                <p:cTn id="13" presetID="3" presetClass="entr" presetSubtype="1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blinds(horizontal)">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1" nodeType="clickEffect">
                                  <p:stCondLst>
                                    <p:cond delay="0"/>
                                  </p:stCondLst>
                                  <p:childTnLst>
                                    <p:animEffect transition="out" filter="fade">
                                      <p:cBhvr>
                                        <p:cTn id="19" dur="500"/>
                                        <p:tgtEl>
                                          <p:spTgt spid="4"/>
                                        </p:tgtEl>
                                      </p:cBhvr>
                                    </p:animEffect>
                                    <p:set>
                                      <p:cBhvr>
                                        <p:cTn id="20" dur="1" fill="hold">
                                          <p:stCondLst>
                                            <p:cond delay="499"/>
                                          </p:stCondLst>
                                        </p:cTn>
                                        <p:tgtEl>
                                          <p:spTgt spid="4"/>
                                        </p:tgtEl>
                                        <p:attrNameLst>
                                          <p:attrName>style.visibility</p:attrName>
                                        </p:attrNameLst>
                                      </p:cBhvr>
                                      <p:to>
                                        <p:strVal val="hidden"/>
                                      </p:to>
                                    </p:set>
                                  </p:childTnLst>
                                </p:cTn>
                              </p:par>
                              <p:par>
                                <p:cTn id="21" presetID="10" presetClass="exit" presetSubtype="0" fill="hold" grpId="1" nodeType="withEffect">
                                  <p:stCondLst>
                                    <p:cond delay="0"/>
                                  </p:stCondLst>
                                  <p:childTnLst>
                                    <p:animEffect transition="out" filter="fade">
                                      <p:cBhvr>
                                        <p:cTn id="22" dur="500"/>
                                        <p:tgtEl>
                                          <p:spTgt spid="6"/>
                                        </p:tgtEl>
                                      </p:cBhvr>
                                    </p:animEffect>
                                    <p:set>
                                      <p:cBhvr>
                                        <p:cTn id="23" dur="1" fill="hold">
                                          <p:stCondLst>
                                            <p:cond delay="499"/>
                                          </p:stCondLst>
                                        </p:cTn>
                                        <p:tgtEl>
                                          <p:spTgt spid="6"/>
                                        </p:tgtEl>
                                        <p:attrNameLst>
                                          <p:attrName>style.visibility</p:attrName>
                                        </p:attrNameLst>
                                      </p:cBhvr>
                                      <p:to>
                                        <p:strVal val="hidden"/>
                                      </p:to>
                                    </p:set>
                                  </p:childTnLst>
                                </p:cTn>
                              </p:par>
                              <p:par>
                                <p:cTn id="24" presetID="10" presetClass="exit" presetSubtype="0" fill="hold" nodeType="withEffect">
                                  <p:stCondLst>
                                    <p:cond delay="0"/>
                                  </p:stCondLst>
                                  <p:childTnLst>
                                    <p:animEffect transition="out" filter="fade">
                                      <p:cBhvr>
                                        <p:cTn id="25" dur="500"/>
                                        <p:tgtEl>
                                          <p:spTgt spid="16"/>
                                        </p:tgtEl>
                                      </p:cBhvr>
                                    </p:animEffect>
                                    <p:set>
                                      <p:cBhvr>
                                        <p:cTn id="26"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27"/>
                  </p:tgtEl>
                </p:cond>
              </p:nextCondLst>
            </p:seq>
          </p:childTnLst>
        </p:cTn>
      </p:par>
    </p:tnLst>
    <p:bldLst>
      <p:bldP spid="4" grpId="0"/>
      <p:bldP spid="4" grpId="1"/>
      <p:bldP spid="6" grpId="0"/>
      <p:bldP spid="6"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7" name="圆角矩形 26"/>
          <p:cNvSpPr/>
          <p:nvPr/>
        </p:nvSpPr>
        <p:spPr>
          <a:xfrm>
            <a:off x="11398413" y="665715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3" name="矩形 2"/>
          <p:cNvSpPr/>
          <p:nvPr/>
        </p:nvSpPr>
        <p:spPr>
          <a:xfrm>
            <a:off x="262558" y="44624"/>
            <a:ext cx="11755638" cy="6555641"/>
          </a:xfrm>
          <a:prstGeom prst="rect">
            <a:avLst/>
          </a:prstGeom>
        </p:spPr>
        <p:txBody>
          <a:bodyPr>
            <a:spAutoFit/>
          </a:bodyPr>
          <a:lstStyle/>
          <a:p>
            <a:pPr algn="just">
              <a:lnSpc>
                <a:spcPct val="150000"/>
              </a:lnSpc>
              <a:spcAft>
                <a:spcPts val="0"/>
              </a:spcAft>
              <a:tabLst>
                <a:tab pos="1890395" algn="l"/>
              </a:tabLst>
            </a:pPr>
            <a:r>
              <a:rPr lang="en-US" altLang="zh-CN" sz="2800" kern="100" dirty="0">
                <a:latin typeface="Times New Roman" panose="02020603050405020304"/>
                <a:ea typeface="华文细黑" panose="02010600040101010101"/>
                <a:cs typeface="Courier New" panose="02070309020205020404"/>
              </a:rPr>
              <a:t>3.</a:t>
            </a:r>
            <a:r>
              <a:rPr lang="zh-CN" altLang="zh-CN" sz="2800" kern="100" dirty="0">
                <a:latin typeface="Times New Roman" panose="02020603050405020304"/>
                <a:ea typeface="华文细黑" panose="02010600040101010101"/>
                <a:cs typeface="Times New Roman" panose="02020603050405020304"/>
              </a:rPr>
              <a:t>古今异义</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①</a:t>
            </a:r>
            <a:r>
              <a:rPr lang="zh-CN" altLang="zh-CN" sz="2800" kern="100" dirty="0">
                <a:latin typeface="Times New Roman" panose="02020603050405020304"/>
                <a:ea typeface="华文细黑" panose="02010600040101010101"/>
                <a:cs typeface="Times New Roman" panose="02020603050405020304"/>
              </a:rPr>
              <a:t>期</a:t>
            </a:r>
            <a:r>
              <a:rPr lang="zh-CN" altLang="zh-CN" sz="2800" kern="100" dirty="0">
                <a:solidFill>
                  <a:srgbClr val="FF0000"/>
                </a:solidFill>
                <a:latin typeface="Times New Roman" panose="02020603050405020304"/>
                <a:ea typeface="华文细黑" panose="02010600040101010101"/>
                <a:cs typeface="Times New Roman" panose="02020603050405020304"/>
              </a:rPr>
              <a:t>山东</a:t>
            </a:r>
            <a:r>
              <a:rPr lang="zh-CN" altLang="zh-CN" sz="2800" kern="100" dirty="0">
                <a:latin typeface="Times New Roman" panose="02020603050405020304"/>
                <a:ea typeface="华文细黑" panose="02010600040101010101"/>
                <a:cs typeface="Times New Roman" panose="02020603050405020304"/>
              </a:rPr>
              <a:t>为三处</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古义：</a:t>
            </a:r>
            <a:r>
              <a:rPr lang="en-US" altLang="zh-CN" sz="2800" kern="100" dirty="0" smtClean="0">
                <a:latin typeface="Times New Roman" panose="02020603050405020304"/>
                <a:ea typeface="华文细黑" panose="02010600040101010101"/>
                <a:cs typeface="Courier New" panose="02070309020205020404"/>
              </a:rPr>
              <a:t>_________</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今义：</a:t>
            </a:r>
            <a:r>
              <a:rPr lang="en-US" altLang="zh-CN" sz="2800" kern="100" dirty="0" smtClean="0">
                <a:latin typeface="Times New Roman" panose="02020603050405020304"/>
                <a:ea typeface="华文细黑" panose="02010600040101010101"/>
                <a:cs typeface="Courier New" panose="02070309020205020404"/>
              </a:rPr>
              <a:t>_______</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②</a:t>
            </a:r>
            <a:r>
              <a:rPr lang="zh-CN" altLang="zh-CN" sz="2800" kern="100" dirty="0">
                <a:latin typeface="Times New Roman" panose="02020603050405020304"/>
                <a:ea typeface="华文细黑" panose="02010600040101010101"/>
                <a:cs typeface="Times New Roman" panose="02020603050405020304"/>
              </a:rPr>
              <a:t>江东虽小，</a:t>
            </a:r>
            <a:r>
              <a:rPr lang="zh-CN" altLang="zh-CN" sz="2800" kern="100" dirty="0">
                <a:solidFill>
                  <a:srgbClr val="FF0000"/>
                </a:solidFill>
                <a:latin typeface="Times New Roman" panose="02020603050405020304"/>
                <a:ea typeface="华文细黑" panose="02010600040101010101"/>
                <a:cs typeface="Times New Roman" panose="02020603050405020304"/>
              </a:rPr>
              <a:t>地方</a:t>
            </a:r>
            <a:r>
              <a:rPr lang="zh-CN" altLang="zh-CN" sz="2800" kern="100" dirty="0">
                <a:latin typeface="Times New Roman" panose="02020603050405020304"/>
                <a:ea typeface="华文细黑" panose="02010600040101010101"/>
                <a:cs typeface="Times New Roman" panose="02020603050405020304"/>
              </a:rPr>
              <a:t>千里</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古义：</a:t>
            </a:r>
            <a:r>
              <a:rPr lang="en-US" altLang="zh-CN" sz="2800" kern="100" dirty="0" smtClean="0">
                <a:latin typeface="Times New Roman" panose="02020603050405020304"/>
                <a:ea typeface="华文细黑" panose="02010600040101010101"/>
                <a:cs typeface="Courier New" panose="02070309020205020404"/>
              </a:rPr>
              <a:t>_________</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今义：</a:t>
            </a:r>
            <a:r>
              <a:rPr lang="en-US" altLang="zh-CN" sz="2800" kern="100" dirty="0" smtClean="0">
                <a:latin typeface="Times New Roman" panose="02020603050405020304"/>
                <a:ea typeface="华文细黑" panose="02010600040101010101"/>
                <a:cs typeface="Courier New" panose="02070309020205020404"/>
              </a:rPr>
              <a:t>_____________________________</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③</a:t>
            </a:r>
            <a:r>
              <a:rPr lang="zh-CN" altLang="zh-CN" sz="2800" kern="100" dirty="0">
                <a:latin typeface="Times New Roman" panose="02020603050405020304"/>
                <a:ea typeface="华文细黑" panose="02010600040101010101"/>
                <a:cs typeface="Times New Roman" panose="02020603050405020304"/>
              </a:rPr>
              <a:t>项王乃悲歌</a:t>
            </a:r>
            <a:r>
              <a:rPr lang="zh-CN" altLang="zh-CN" sz="2800" kern="100" dirty="0">
                <a:solidFill>
                  <a:srgbClr val="FF0000"/>
                </a:solidFill>
                <a:latin typeface="Times New Roman" panose="02020603050405020304"/>
                <a:ea typeface="华文细黑" panose="02010600040101010101"/>
                <a:cs typeface="Times New Roman" panose="02020603050405020304"/>
              </a:rPr>
              <a:t>慷慨</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古义：</a:t>
            </a:r>
            <a:r>
              <a:rPr lang="en-US" altLang="zh-CN" sz="2800" kern="100" dirty="0" smtClean="0">
                <a:latin typeface="Times New Roman" panose="02020603050405020304"/>
                <a:ea typeface="华文细黑" panose="02010600040101010101"/>
                <a:cs typeface="Courier New" panose="02070309020205020404"/>
              </a:rPr>
              <a:t>________</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今义：</a:t>
            </a:r>
            <a:r>
              <a:rPr lang="en-US" altLang="zh-CN" sz="2800" kern="100" dirty="0" smtClean="0">
                <a:latin typeface="Times New Roman" panose="02020603050405020304"/>
                <a:ea typeface="华文细黑" panose="02010600040101010101"/>
                <a:cs typeface="Courier New" panose="02070309020205020404"/>
              </a:rPr>
              <a:t>________________________________</a:t>
            </a:r>
            <a:endParaRPr lang="zh-CN" altLang="zh-CN" sz="1050" kern="100" dirty="0">
              <a:effectLst/>
              <a:latin typeface="宋体" panose="02010600030101010101" pitchFamily="2" charset="-122"/>
              <a:cs typeface="Courier New" panose="02070309020205020404"/>
            </a:endParaRPr>
          </a:p>
        </p:txBody>
      </p:sp>
      <p:sp>
        <p:nvSpPr>
          <p:cNvPr id="7" name="矩形 6"/>
          <p:cNvSpPr/>
          <p:nvPr/>
        </p:nvSpPr>
        <p:spPr>
          <a:xfrm>
            <a:off x="1331630" y="1433096"/>
            <a:ext cx="1620957" cy="523220"/>
          </a:xfrm>
          <a:prstGeom prst="rect">
            <a:avLst/>
          </a:prstGeom>
        </p:spPr>
        <p:txBody>
          <a:bodyPr wrap="none">
            <a:spAutoFit/>
          </a:bodyPr>
          <a:lstStyle/>
          <a:p>
            <a:r>
              <a:rPr lang="zh-CN" altLang="zh-CN" sz="2800" kern="100" dirty="0" smtClean="0">
                <a:solidFill>
                  <a:srgbClr val="3333FF"/>
                </a:solidFill>
                <a:latin typeface="Times New Roman" panose="02020603050405020304"/>
                <a:ea typeface="华文细黑" panose="02010600040101010101"/>
              </a:rPr>
              <a:t>山的东面</a:t>
            </a:r>
            <a:endParaRPr lang="zh-CN" altLang="en-US" sz="2800" kern="100" dirty="0">
              <a:solidFill>
                <a:srgbClr val="3333FF"/>
              </a:solidFill>
              <a:latin typeface="Times New Roman" panose="02020603050405020304"/>
              <a:ea typeface="华文细黑" panose="02010600040101010101"/>
            </a:endParaRPr>
          </a:p>
        </p:txBody>
      </p:sp>
      <p:sp>
        <p:nvSpPr>
          <p:cNvPr id="8" name="矩形 7"/>
          <p:cNvSpPr/>
          <p:nvPr/>
        </p:nvSpPr>
        <p:spPr>
          <a:xfrm>
            <a:off x="1331630" y="2060848"/>
            <a:ext cx="1261884"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山东省</a:t>
            </a:r>
            <a:endParaRPr lang="zh-CN" altLang="en-US" sz="2800" kern="100" dirty="0">
              <a:solidFill>
                <a:srgbClr val="3333FF"/>
              </a:solidFill>
              <a:latin typeface="Times New Roman" panose="02020603050405020304"/>
              <a:ea typeface="华文细黑" panose="02010600040101010101"/>
            </a:endParaRPr>
          </a:p>
        </p:txBody>
      </p:sp>
      <p:sp>
        <p:nvSpPr>
          <p:cNvPr id="9" name="矩形 8"/>
          <p:cNvSpPr/>
          <p:nvPr/>
        </p:nvSpPr>
        <p:spPr>
          <a:xfrm>
            <a:off x="1331630" y="3335784"/>
            <a:ext cx="1620957"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土地方圆</a:t>
            </a:r>
            <a:endParaRPr lang="zh-CN" altLang="en-US" sz="2800" kern="100" dirty="0">
              <a:solidFill>
                <a:srgbClr val="3333FF"/>
              </a:solidFill>
              <a:latin typeface="Times New Roman" panose="02020603050405020304"/>
              <a:ea typeface="华文细黑" panose="02010600040101010101"/>
            </a:endParaRPr>
          </a:p>
        </p:txBody>
      </p:sp>
      <p:sp>
        <p:nvSpPr>
          <p:cNvPr id="11" name="矩形 10"/>
          <p:cNvSpPr/>
          <p:nvPr/>
        </p:nvSpPr>
        <p:spPr>
          <a:xfrm>
            <a:off x="1331630" y="3974584"/>
            <a:ext cx="5211683"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cs typeface="Times New Roman" panose="02020603050405020304"/>
              </a:rPr>
              <a:t>某一区域；空间的一部分；部位</a:t>
            </a:r>
            <a:endParaRPr lang="zh-CN" altLang="en-US" sz="2800" dirty="0">
              <a:solidFill>
                <a:srgbClr val="3333FF"/>
              </a:solidFill>
            </a:endParaRPr>
          </a:p>
        </p:txBody>
      </p:sp>
      <p:sp>
        <p:nvSpPr>
          <p:cNvPr id="12" name="矩形 11"/>
          <p:cNvSpPr/>
          <p:nvPr/>
        </p:nvSpPr>
        <p:spPr>
          <a:xfrm>
            <a:off x="1331630" y="5261724"/>
            <a:ext cx="1620957"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神情激昂</a:t>
            </a:r>
            <a:endParaRPr lang="zh-CN" altLang="en-US" sz="2800" kern="100" dirty="0">
              <a:solidFill>
                <a:srgbClr val="3333FF"/>
              </a:solidFill>
              <a:latin typeface="Times New Roman" panose="02020603050405020304"/>
              <a:ea typeface="华文细黑" panose="02010600040101010101"/>
            </a:endParaRPr>
          </a:p>
        </p:txBody>
      </p:sp>
      <p:sp>
        <p:nvSpPr>
          <p:cNvPr id="13" name="矩形 12"/>
          <p:cNvSpPr/>
          <p:nvPr/>
        </p:nvSpPr>
        <p:spPr>
          <a:xfrm>
            <a:off x="1331630" y="5878428"/>
            <a:ext cx="5929828"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充满正气，情绪激昂；大方，不吝啬</a:t>
            </a:r>
            <a:endParaRPr lang="zh-CN" altLang="en-US" sz="2800" kern="100" dirty="0">
              <a:solidFill>
                <a:srgbClr val="3333FF"/>
              </a:solidFill>
              <a:latin typeface="Times New Roman" panose="02020603050405020304"/>
              <a:ea typeface="华文细黑" panose="02010600040101010101"/>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linds(horizontal)">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blinds(horizontal)">
                                      <p:cBhvr>
                                        <p:cTn id="23" dur="500"/>
                                        <p:tgtEl>
                                          <p:spTgt spid="12"/>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blinds(horizontal)">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7"/>
                                        </p:tgtEl>
                                      </p:cBhvr>
                                    </p:animEffect>
                                    <p:set>
                                      <p:cBhvr>
                                        <p:cTn id="31" dur="1" fill="hold">
                                          <p:stCondLst>
                                            <p:cond delay="499"/>
                                          </p:stCondLst>
                                        </p:cTn>
                                        <p:tgtEl>
                                          <p:spTgt spid="7"/>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8"/>
                                        </p:tgtEl>
                                      </p:cBhvr>
                                    </p:animEffect>
                                    <p:set>
                                      <p:cBhvr>
                                        <p:cTn id="34" dur="1" fill="hold">
                                          <p:stCondLst>
                                            <p:cond delay="499"/>
                                          </p:stCondLst>
                                        </p:cTn>
                                        <p:tgtEl>
                                          <p:spTgt spid="8"/>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9"/>
                                        </p:tgtEl>
                                      </p:cBhvr>
                                    </p:animEffect>
                                    <p:set>
                                      <p:cBhvr>
                                        <p:cTn id="37" dur="1" fill="hold">
                                          <p:stCondLst>
                                            <p:cond delay="499"/>
                                          </p:stCondLst>
                                        </p:cTn>
                                        <p:tgtEl>
                                          <p:spTgt spid="9"/>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12"/>
                                        </p:tgtEl>
                                      </p:cBhvr>
                                    </p:animEffect>
                                    <p:set>
                                      <p:cBhvr>
                                        <p:cTn id="43" dur="1" fill="hold">
                                          <p:stCondLst>
                                            <p:cond delay="499"/>
                                          </p:stCondLst>
                                        </p:cTn>
                                        <p:tgtEl>
                                          <p:spTgt spid="12"/>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3"/>
                                        </p:tgtEl>
                                      </p:cBhvr>
                                    </p:animEffect>
                                    <p:set>
                                      <p:cBhvr>
                                        <p:cTn id="46"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27"/>
                  </p:tgtEl>
                </p:cond>
              </p:nextCondLst>
            </p:seq>
          </p:childTnLst>
        </p:cTn>
      </p:par>
    </p:tnLst>
    <p:bldLst>
      <p:bldP spid="7" grpId="0"/>
      <p:bldP spid="7" grpId="1"/>
      <p:bldP spid="8" grpId="0"/>
      <p:bldP spid="8" grpId="1"/>
      <p:bldP spid="9" grpId="0"/>
      <p:bldP spid="9" grpId="1"/>
      <p:bldP spid="11" grpId="0"/>
      <p:bldP spid="11" grpId="1"/>
      <p:bldP spid="12" grpId="0"/>
      <p:bldP spid="12" grpId="1"/>
      <p:bldP spid="13" grpId="0"/>
      <p:bldP spid="13"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7" name="圆角矩形 26"/>
          <p:cNvSpPr/>
          <p:nvPr/>
        </p:nvSpPr>
        <p:spPr>
          <a:xfrm>
            <a:off x="11398413" y="665715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3" name="矩形 2"/>
          <p:cNvSpPr/>
          <p:nvPr/>
        </p:nvSpPr>
        <p:spPr>
          <a:xfrm>
            <a:off x="334566" y="44624"/>
            <a:ext cx="11524006" cy="5909310"/>
          </a:xfrm>
          <a:prstGeom prst="rect">
            <a:avLst/>
          </a:prstGeom>
        </p:spPr>
        <p:txBody>
          <a:bodyPr>
            <a:spAutoFit/>
          </a:bodyPr>
          <a:lstStyle/>
          <a:p>
            <a:pPr algn="just">
              <a:lnSpc>
                <a:spcPct val="150000"/>
              </a:lnSpc>
              <a:spcAft>
                <a:spcPts val="0"/>
              </a:spcAft>
              <a:tabLst>
                <a:tab pos="1890395" algn="l"/>
              </a:tabLst>
            </a:pPr>
            <a:r>
              <a:rPr lang="en-US" altLang="zh-CN" sz="2800" kern="100" dirty="0">
                <a:latin typeface="Times New Roman" panose="02020603050405020304"/>
                <a:ea typeface="华文细黑" panose="02010600040101010101"/>
                <a:cs typeface="Courier New" panose="02070309020205020404"/>
              </a:rPr>
              <a:t>4.</a:t>
            </a:r>
            <a:r>
              <a:rPr lang="zh-CN" altLang="zh-CN" sz="2800" kern="100" dirty="0">
                <a:latin typeface="Times New Roman" panose="02020603050405020304"/>
                <a:ea typeface="华文细黑" panose="02010600040101010101"/>
                <a:cs typeface="Times New Roman" panose="02020603050405020304"/>
              </a:rPr>
              <a:t>一词多义</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一</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实词</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Times New Roman" panose="02020603050405020304"/>
                <a:ea typeface="华文细黑" panose="02010600040101010101"/>
                <a:cs typeface="Courier New" panose="02070309020205020404"/>
              </a:rPr>
              <a:t>(1)</a:t>
            </a:r>
            <a:r>
              <a:rPr lang="zh-CN" altLang="zh-CN" sz="2800" kern="100" dirty="0">
                <a:latin typeface="Times New Roman" panose="02020603050405020304"/>
                <a:ea typeface="华文细黑" panose="02010600040101010101"/>
                <a:cs typeface="Times New Roman" panose="02020603050405020304"/>
              </a:rPr>
              <a:t>属</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①</a:t>
            </a:r>
            <a:r>
              <a:rPr lang="zh-CN" altLang="zh-CN" sz="2800" kern="100" dirty="0">
                <a:latin typeface="Times New Roman" panose="02020603050405020304"/>
                <a:ea typeface="华文细黑" panose="02010600040101010101"/>
                <a:cs typeface="Times New Roman" panose="02020603050405020304"/>
              </a:rPr>
              <a:t>骑能属者百余人耳</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②</a:t>
            </a:r>
            <a:r>
              <a:rPr lang="zh-CN" altLang="zh-CN" sz="2800" kern="100" dirty="0">
                <a:latin typeface="Times New Roman" panose="02020603050405020304"/>
                <a:ea typeface="华文细黑" panose="02010600040101010101"/>
                <a:cs typeface="Times New Roman" panose="02020603050405020304"/>
              </a:rPr>
              <a:t>忠之属也，可以一战</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③</a:t>
            </a:r>
            <a:r>
              <a:rPr lang="zh-CN" altLang="zh-CN" sz="2800" kern="100" dirty="0">
                <a:latin typeface="Times New Roman" panose="02020603050405020304"/>
                <a:ea typeface="华文细黑" panose="02010600040101010101"/>
                <a:cs typeface="Times New Roman" panose="02020603050405020304"/>
              </a:rPr>
              <a:t>不者，若属皆且为所虏</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④</a:t>
            </a:r>
            <a:r>
              <a:rPr lang="zh-CN" altLang="zh-CN" sz="2800" kern="100" dirty="0">
                <a:latin typeface="Times New Roman" panose="02020603050405020304"/>
                <a:ea typeface="华文细黑" panose="02010600040101010101"/>
                <a:cs typeface="Times New Roman" panose="02020603050405020304"/>
              </a:rPr>
              <a:t>名属教坊第一部</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⑤</a:t>
            </a:r>
            <a:r>
              <a:rPr lang="zh-CN" altLang="zh-CN" sz="2800" kern="100" dirty="0">
                <a:latin typeface="Times New Roman" panose="02020603050405020304"/>
                <a:ea typeface="华文细黑" panose="02010600040101010101"/>
                <a:cs typeface="Times New Roman" panose="02020603050405020304"/>
              </a:rPr>
              <a:t>衡少善属文，游于三辅</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⑥</a:t>
            </a:r>
            <a:r>
              <a:rPr lang="zh-CN" altLang="zh-CN" sz="2800" kern="100" dirty="0">
                <a:latin typeface="Times New Roman" panose="02020603050405020304"/>
                <a:ea typeface="华文细黑" panose="02010600040101010101"/>
                <a:cs typeface="Times New Roman" panose="02020603050405020304"/>
              </a:rPr>
              <a:t>属予作文以记之</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Times New Roman" panose="02020603050405020304"/>
              </a:rPr>
              <a:t>		</a:t>
            </a:r>
            <a:r>
              <a:rPr lang="en-US" altLang="zh-CN" sz="2800" kern="100" dirty="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3718942" y="2113692"/>
            <a:ext cx="902811"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随从</a:t>
            </a:r>
            <a:endParaRPr lang="zh-CN" altLang="en-US" sz="2800" kern="100" dirty="0">
              <a:solidFill>
                <a:srgbClr val="3333FF"/>
              </a:solidFill>
              <a:latin typeface="Times New Roman" panose="02020603050405020304"/>
              <a:ea typeface="华文细黑" panose="02010600040101010101"/>
            </a:endParaRPr>
          </a:p>
        </p:txBody>
      </p:sp>
      <p:sp>
        <p:nvSpPr>
          <p:cNvPr id="5" name="矩形 4"/>
          <p:cNvSpPr/>
          <p:nvPr/>
        </p:nvSpPr>
        <p:spPr>
          <a:xfrm>
            <a:off x="4180219" y="2721114"/>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类</a:t>
            </a:r>
            <a:endParaRPr lang="zh-CN" altLang="en-US" sz="2800" kern="100" dirty="0">
              <a:solidFill>
                <a:srgbClr val="3333FF"/>
              </a:solidFill>
              <a:latin typeface="Times New Roman" panose="02020603050405020304"/>
              <a:ea typeface="华文细黑" panose="02010600040101010101"/>
            </a:endParaRPr>
          </a:p>
        </p:txBody>
      </p:sp>
      <p:sp>
        <p:nvSpPr>
          <p:cNvPr id="7" name="矩形 6"/>
          <p:cNvSpPr/>
          <p:nvPr/>
        </p:nvSpPr>
        <p:spPr>
          <a:xfrm>
            <a:off x="4473282" y="3356992"/>
            <a:ext cx="1261884"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等，辈</a:t>
            </a:r>
            <a:endParaRPr lang="zh-CN" altLang="en-US" sz="2800" kern="100" dirty="0">
              <a:solidFill>
                <a:srgbClr val="3333FF"/>
              </a:solidFill>
              <a:latin typeface="Times New Roman" panose="02020603050405020304"/>
              <a:ea typeface="华文细黑" panose="02010600040101010101"/>
            </a:endParaRPr>
          </a:p>
        </p:txBody>
      </p:sp>
      <p:sp>
        <p:nvSpPr>
          <p:cNvPr id="9" name="矩形 8"/>
          <p:cNvSpPr/>
          <p:nvPr/>
        </p:nvSpPr>
        <p:spPr>
          <a:xfrm>
            <a:off x="3358902" y="4005064"/>
            <a:ext cx="902811"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隶属</a:t>
            </a:r>
            <a:endParaRPr lang="zh-CN" altLang="en-US" sz="2800" kern="100" dirty="0">
              <a:solidFill>
                <a:srgbClr val="3333FF"/>
              </a:solidFill>
              <a:latin typeface="Times New Roman" panose="02020603050405020304"/>
              <a:ea typeface="华文细黑" panose="02010600040101010101"/>
            </a:endParaRPr>
          </a:p>
        </p:txBody>
      </p:sp>
      <p:sp>
        <p:nvSpPr>
          <p:cNvPr id="10" name="矩形 9"/>
          <p:cNvSpPr/>
          <p:nvPr/>
        </p:nvSpPr>
        <p:spPr>
          <a:xfrm>
            <a:off x="4439022" y="4653136"/>
            <a:ext cx="198002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连缀，撰写</a:t>
            </a:r>
            <a:endParaRPr lang="zh-CN" altLang="en-US" sz="2800" kern="100" dirty="0">
              <a:solidFill>
                <a:srgbClr val="3333FF"/>
              </a:solidFill>
              <a:latin typeface="Times New Roman" panose="02020603050405020304"/>
              <a:ea typeface="华文细黑" panose="02010600040101010101"/>
            </a:endParaRPr>
          </a:p>
        </p:txBody>
      </p:sp>
      <p:sp>
        <p:nvSpPr>
          <p:cNvPr id="12" name="矩形 11"/>
          <p:cNvSpPr/>
          <p:nvPr/>
        </p:nvSpPr>
        <p:spPr>
          <a:xfrm>
            <a:off x="3415240" y="5301208"/>
            <a:ext cx="2698175"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cs typeface="Times New Roman" panose="02020603050405020304"/>
              </a:rPr>
              <a:t>通</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嘱</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，嘱托</a:t>
            </a:r>
            <a:endParaRPr lang="zh-CN" altLang="en-US" dirty="0">
              <a:solidFill>
                <a:srgbClr val="3333FF"/>
              </a:solidFill>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linds(horizontal)">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2"/>
                                        </p:tgtEl>
                                      </p:cBhvr>
                                    </p:animEffect>
                                    <p:set>
                                      <p:cBhvr>
                                        <p:cTn id="37" dur="1" fill="hold">
                                          <p:stCondLst>
                                            <p:cond delay="499"/>
                                          </p:stCondLst>
                                        </p:cTn>
                                        <p:tgtEl>
                                          <p:spTgt spid="2"/>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5"/>
                                        </p:tgtEl>
                                      </p:cBhvr>
                                    </p:animEffect>
                                    <p:set>
                                      <p:cBhvr>
                                        <p:cTn id="40" dur="1" fill="hold">
                                          <p:stCondLst>
                                            <p:cond delay="499"/>
                                          </p:stCondLst>
                                        </p:cTn>
                                        <p:tgtEl>
                                          <p:spTgt spid="5"/>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7"/>
                                        </p:tgtEl>
                                      </p:cBhvr>
                                    </p:animEffect>
                                    <p:set>
                                      <p:cBhvr>
                                        <p:cTn id="43" dur="1" fill="hold">
                                          <p:stCondLst>
                                            <p:cond delay="499"/>
                                          </p:stCondLst>
                                        </p:cTn>
                                        <p:tgtEl>
                                          <p:spTgt spid="7"/>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9"/>
                                        </p:tgtEl>
                                      </p:cBhvr>
                                    </p:animEffect>
                                    <p:set>
                                      <p:cBhvr>
                                        <p:cTn id="46" dur="1" fill="hold">
                                          <p:stCondLst>
                                            <p:cond delay="499"/>
                                          </p:stCondLst>
                                        </p:cTn>
                                        <p:tgtEl>
                                          <p:spTgt spid="9"/>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10"/>
                                        </p:tgtEl>
                                      </p:cBhvr>
                                    </p:animEffect>
                                    <p:set>
                                      <p:cBhvr>
                                        <p:cTn id="49" dur="1" fill="hold">
                                          <p:stCondLst>
                                            <p:cond delay="499"/>
                                          </p:stCondLst>
                                        </p:cTn>
                                        <p:tgtEl>
                                          <p:spTgt spid="10"/>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12"/>
                                        </p:tgtEl>
                                      </p:cBhvr>
                                    </p:animEffect>
                                    <p:set>
                                      <p:cBhvr>
                                        <p:cTn id="52"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27"/>
                  </p:tgtEl>
                </p:cond>
              </p:nextCondLst>
            </p:seq>
          </p:childTnLst>
        </p:cTn>
      </p:par>
    </p:tnLst>
    <p:bldLst>
      <p:bldP spid="2" grpId="0"/>
      <p:bldP spid="2" grpId="1"/>
      <p:bldP spid="5" grpId="0"/>
      <p:bldP spid="5" grpId="1"/>
      <p:bldP spid="7" grpId="0"/>
      <p:bldP spid="7" grpId="1"/>
      <p:bldP spid="9" grpId="0"/>
      <p:bldP spid="9" grpId="1"/>
      <p:bldP spid="10" grpId="0"/>
      <p:bldP spid="10" grpId="1"/>
      <p:bldP spid="12" grpId="0"/>
      <p:bldP spid="12"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7" name="圆角矩形 26"/>
          <p:cNvSpPr/>
          <p:nvPr/>
        </p:nvSpPr>
        <p:spPr>
          <a:xfrm>
            <a:off x="11398413" y="665715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3" name="矩形 2"/>
          <p:cNvSpPr/>
          <p:nvPr/>
        </p:nvSpPr>
        <p:spPr>
          <a:xfrm>
            <a:off x="406574" y="468536"/>
            <a:ext cx="11524006" cy="4616648"/>
          </a:xfrm>
          <a:prstGeom prst="rect">
            <a:avLst/>
          </a:prstGeom>
        </p:spPr>
        <p:txBody>
          <a:bodyPr>
            <a:spAutoFit/>
          </a:bodyPr>
          <a:lstStyle/>
          <a:p>
            <a:pPr algn="just">
              <a:lnSpc>
                <a:spcPct val="150000"/>
              </a:lnSpc>
              <a:spcAft>
                <a:spcPts val="0"/>
              </a:spcAft>
              <a:tabLst>
                <a:tab pos="1890395" algn="l"/>
              </a:tabLst>
            </a:pPr>
            <a:r>
              <a:rPr lang="en-US" altLang="zh-CN" sz="2800" kern="100" dirty="0">
                <a:latin typeface="Times New Roman" panose="02020603050405020304"/>
                <a:ea typeface="华文细黑" panose="02010600040101010101"/>
                <a:cs typeface="Courier New" panose="02070309020205020404"/>
              </a:rPr>
              <a:t>(2)</a:t>
            </a:r>
            <a:r>
              <a:rPr lang="zh-CN" altLang="zh-CN" sz="2800" kern="100" dirty="0">
                <a:latin typeface="Times New Roman" panose="02020603050405020304"/>
                <a:ea typeface="华文细黑" panose="02010600040101010101"/>
                <a:cs typeface="Times New Roman" panose="02020603050405020304"/>
              </a:rPr>
              <a:t>卒</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①</a:t>
            </a:r>
            <a:r>
              <a:rPr lang="zh-CN" altLang="zh-CN" sz="2800" kern="100" dirty="0">
                <a:latin typeface="Times New Roman" panose="02020603050405020304"/>
                <a:ea typeface="华文细黑" panose="02010600040101010101"/>
                <a:cs typeface="Times New Roman" panose="02020603050405020304"/>
              </a:rPr>
              <a:t>然今卒困于此</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②</a:t>
            </a:r>
            <a:r>
              <a:rPr lang="zh-CN" altLang="zh-CN" sz="2800" kern="100" dirty="0">
                <a:latin typeface="Times New Roman" panose="02020603050405020304"/>
                <a:ea typeface="华文细黑" panose="02010600040101010101"/>
                <a:cs typeface="Times New Roman" panose="02020603050405020304"/>
              </a:rPr>
              <a:t>信臣精卒陈利兵而谁何</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Times New Roman" panose="02020603050405020304"/>
              </a:rPr>
              <a:t>   </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③</a:t>
            </a:r>
            <a:r>
              <a:rPr lang="zh-CN" altLang="zh-CN" sz="2800" kern="100" dirty="0">
                <a:latin typeface="Times New Roman" panose="02020603050405020304"/>
                <a:ea typeface="华文细黑" panose="02010600040101010101"/>
                <a:cs typeface="Times New Roman" panose="02020603050405020304"/>
              </a:rPr>
              <a:t>初，鲁肃闻刘表卒</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Times New Roman" panose="02020603050405020304"/>
              </a:rPr>
              <a:t> </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④</a:t>
            </a:r>
            <a:r>
              <a:rPr lang="zh-CN" altLang="zh-CN" sz="2800" kern="100" dirty="0">
                <a:latin typeface="Times New Roman" panose="02020603050405020304"/>
                <a:ea typeface="华文细黑" panose="02010600040101010101"/>
                <a:cs typeface="Times New Roman" panose="02020603050405020304"/>
              </a:rPr>
              <a:t>庶刘侥幸，保卒余年</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⑤</a:t>
            </a:r>
            <a:r>
              <a:rPr lang="zh-CN" altLang="zh-CN" sz="2800" kern="100" dirty="0">
                <a:latin typeface="Times New Roman" panose="02020603050405020304"/>
                <a:ea typeface="华文细黑" panose="02010600040101010101"/>
                <a:cs typeface="Times New Roman" panose="02020603050405020304"/>
              </a:rPr>
              <a:t>卒相与欢，为刎颈之交</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⑥</a:t>
            </a:r>
            <a:r>
              <a:rPr lang="zh-CN" altLang="zh-CN" sz="2800" kern="100" dirty="0">
                <a:latin typeface="Times New Roman" panose="02020603050405020304"/>
                <a:ea typeface="华文细黑" panose="02010600040101010101"/>
                <a:cs typeface="Times New Roman" panose="02020603050405020304"/>
              </a:rPr>
              <a:t>五万兵难卒合</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3035057" y="1259736"/>
            <a:ext cx="198002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最终，</a:t>
            </a:r>
            <a:r>
              <a:rPr lang="zh-CN" altLang="zh-CN" sz="2800" kern="100" dirty="0" smtClean="0">
                <a:solidFill>
                  <a:srgbClr val="3333FF"/>
                </a:solidFill>
                <a:latin typeface="Times New Roman" panose="02020603050405020304"/>
                <a:ea typeface="华文细黑" panose="02010600040101010101"/>
              </a:rPr>
              <a:t>终于</a:t>
            </a:r>
            <a:endParaRPr lang="zh-CN" altLang="en-US" sz="2800" kern="100" dirty="0">
              <a:solidFill>
                <a:srgbClr val="3333FF"/>
              </a:solidFill>
              <a:latin typeface="Times New Roman" panose="02020603050405020304"/>
              <a:ea typeface="华文细黑" panose="02010600040101010101"/>
            </a:endParaRPr>
          </a:p>
        </p:txBody>
      </p:sp>
      <p:sp>
        <p:nvSpPr>
          <p:cNvPr id="4" name="矩形 3"/>
          <p:cNvSpPr/>
          <p:nvPr/>
        </p:nvSpPr>
        <p:spPr>
          <a:xfrm>
            <a:off x="4584963" y="1889532"/>
            <a:ext cx="902811"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士兵</a:t>
            </a:r>
            <a:endParaRPr lang="zh-CN" altLang="en-US" sz="2800" kern="100" dirty="0">
              <a:solidFill>
                <a:srgbClr val="3333FF"/>
              </a:solidFill>
              <a:latin typeface="Times New Roman" panose="02020603050405020304"/>
              <a:ea typeface="华文细黑" panose="02010600040101010101"/>
            </a:endParaRPr>
          </a:p>
        </p:txBody>
      </p:sp>
      <p:sp>
        <p:nvSpPr>
          <p:cNvPr id="5" name="矩形 4"/>
          <p:cNvSpPr/>
          <p:nvPr/>
        </p:nvSpPr>
        <p:spPr>
          <a:xfrm>
            <a:off x="3752235" y="2537604"/>
            <a:ext cx="902811"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死亡</a:t>
            </a:r>
            <a:endParaRPr lang="zh-CN" altLang="en-US" sz="2800" kern="100" dirty="0">
              <a:solidFill>
                <a:srgbClr val="3333FF"/>
              </a:solidFill>
              <a:latin typeface="Times New Roman" panose="02020603050405020304"/>
              <a:ea typeface="华文细黑" panose="02010600040101010101"/>
            </a:endParaRPr>
          </a:p>
        </p:txBody>
      </p:sp>
      <p:sp>
        <p:nvSpPr>
          <p:cNvPr id="6" name="矩形 5"/>
          <p:cNvSpPr/>
          <p:nvPr/>
        </p:nvSpPr>
        <p:spPr>
          <a:xfrm>
            <a:off x="4078982" y="3132832"/>
            <a:ext cx="198002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结束，成全</a:t>
            </a:r>
            <a:endParaRPr lang="zh-CN" altLang="en-US" sz="2800" kern="100" dirty="0">
              <a:solidFill>
                <a:srgbClr val="3333FF"/>
              </a:solidFill>
              <a:latin typeface="Times New Roman" panose="02020603050405020304"/>
              <a:ea typeface="华文细黑" panose="02010600040101010101"/>
            </a:endParaRPr>
          </a:p>
        </p:txBody>
      </p:sp>
      <p:sp>
        <p:nvSpPr>
          <p:cNvPr id="7" name="矩形 6"/>
          <p:cNvSpPr/>
          <p:nvPr/>
        </p:nvSpPr>
        <p:spPr>
          <a:xfrm>
            <a:off x="4544323" y="3833748"/>
            <a:ext cx="902811"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终于</a:t>
            </a:r>
            <a:endParaRPr lang="zh-CN" altLang="en-US" sz="2800" kern="100" dirty="0">
              <a:solidFill>
                <a:srgbClr val="3333FF"/>
              </a:solidFill>
              <a:latin typeface="Times New Roman" panose="02020603050405020304"/>
              <a:ea typeface="华文细黑" panose="02010600040101010101"/>
            </a:endParaRPr>
          </a:p>
        </p:txBody>
      </p:sp>
      <p:sp>
        <p:nvSpPr>
          <p:cNvPr id="15" name="矩形 14"/>
          <p:cNvSpPr/>
          <p:nvPr/>
        </p:nvSpPr>
        <p:spPr>
          <a:xfrm>
            <a:off x="3036991" y="4428976"/>
            <a:ext cx="2698175"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cs typeface="Times New Roman" panose="02020603050405020304"/>
              </a:rPr>
              <a:t>通</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猝</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，仓促</a:t>
            </a:r>
            <a:endParaRPr lang="zh-CN" altLang="en-US" dirty="0">
              <a:solidFill>
                <a:srgbClr val="3333FF"/>
              </a:solidFill>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linds(horizontal)">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2"/>
                                        </p:tgtEl>
                                      </p:cBhvr>
                                    </p:animEffect>
                                    <p:set>
                                      <p:cBhvr>
                                        <p:cTn id="37" dur="1" fill="hold">
                                          <p:stCondLst>
                                            <p:cond delay="499"/>
                                          </p:stCondLst>
                                        </p:cTn>
                                        <p:tgtEl>
                                          <p:spTgt spid="2"/>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4"/>
                                        </p:tgtEl>
                                      </p:cBhvr>
                                    </p:animEffect>
                                    <p:set>
                                      <p:cBhvr>
                                        <p:cTn id="40" dur="1" fill="hold">
                                          <p:stCondLst>
                                            <p:cond delay="499"/>
                                          </p:stCondLst>
                                        </p:cTn>
                                        <p:tgtEl>
                                          <p:spTgt spid="4"/>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5"/>
                                        </p:tgtEl>
                                      </p:cBhvr>
                                    </p:animEffect>
                                    <p:set>
                                      <p:cBhvr>
                                        <p:cTn id="43" dur="1" fill="hold">
                                          <p:stCondLst>
                                            <p:cond delay="499"/>
                                          </p:stCondLst>
                                        </p:cTn>
                                        <p:tgtEl>
                                          <p:spTgt spid="5"/>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6"/>
                                        </p:tgtEl>
                                      </p:cBhvr>
                                    </p:animEffect>
                                    <p:set>
                                      <p:cBhvr>
                                        <p:cTn id="46" dur="1" fill="hold">
                                          <p:stCondLst>
                                            <p:cond delay="499"/>
                                          </p:stCondLst>
                                        </p:cTn>
                                        <p:tgtEl>
                                          <p:spTgt spid="6"/>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15"/>
                                        </p:tgtEl>
                                      </p:cBhvr>
                                    </p:animEffect>
                                    <p:set>
                                      <p:cBhvr>
                                        <p:cTn id="49" dur="1" fill="hold">
                                          <p:stCondLst>
                                            <p:cond delay="499"/>
                                          </p:stCondLst>
                                        </p:cTn>
                                        <p:tgtEl>
                                          <p:spTgt spid="15"/>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7"/>
                                        </p:tgtEl>
                                      </p:cBhvr>
                                    </p:animEffect>
                                    <p:set>
                                      <p:cBhvr>
                                        <p:cTn id="5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childTnLst>
        </p:cTn>
      </p:par>
    </p:tnLst>
    <p:bldLst>
      <p:bldP spid="2" grpId="0"/>
      <p:bldP spid="2" grpId="1"/>
      <p:bldP spid="4" grpId="0"/>
      <p:bldP spid="4" grpId="1"/>
      <p:bldP spid="5" grpId="0"/>
      <p:bldP spid="5" grpId="1"/>
      <p:bldP spid="6" grpId="0"/>
      <p:bldP spid="6" grpId="1"/>
      <p:bldP spid="7" grpId="0"/>
      <p:bldP spid="7" grpId="1"/>
      <p:bldP spid="15" grpId="0"/>
      <p:bldP spid="15"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7" name="圆角矩形 26"/>
          <p:cNvSpPr/>
          <p:nvPr/>
        </p:nvSpPr>
        <p:spPr>
          <a:xfrm>
            <a:off x="11398413" y="665715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3" name="矩形 2"/>
          <p:cNvSpPr/>
          <p:nvPr/>
        </p:nvSpPr>
        <p:spPr>
          <a:xfrm>
            <a:off x="334566" y="546870"/>
            <a:ext cx="11524006" cy="3970318"/>
          </a:xfrm>
          <a:prstGeom prst="rect">
            <a:avLst/>
          </a:prstGeom>
        </p:spPr>
        <p:txBody>
          <a:bodyPr>
            <a:spAutoFit/>
          </a:bodyPr>
          <a:lstStyle/>
          <a:p>
            <a:pPr algn="just">
              <a:lnSpc>
                <a:spcPct val="150000"/>
              </a:lnSpc>
              <a:spcAft>
                <a:spcPts val="0"/>
              </a:spcAft>
              <a:tabLst>
                <a:tab pos="1890395" algn="l"/>
              </a:tabLst>
            </a:pPr>
            <a:r>
              <a:rPr lang="en-US" altLang="zh-CN" sz="2800" kern="100" dirty="0">
                <a:latin typeface="Times New Roman" panose="02020603050405020304"/>
                <a:ea typeface="华文细黑" panose="02010600040101010101"/>
                <a:cs typeface="Courier New" panose="02070309020205020404"/>
              </a:rPr>
              <a:t>(3)</a:t>
            </a:r>
            <a:r>
              <a:rPr lang="zh-CN" altLang="zh-CN" sz="2800" kern="100" dirty="0">
                <a:latin typeface="Times New Roman" panose="02020603050405020304"/>
                <a:ea typeface="华文细黑" panose="02010600040101010101"/>
                <a:cs typeface="Times New Roman" panose="02020603050405020304"/>
              </a:rPr>
              <a:t>期</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①</a:t>
            </a:r>
            <a:r>
              <a:rPr lang="zh-CN" altLang="zh-CN" sz="2800" kern="100" dirty="0">
                <a:latin typeface="Times New Roman" panose="02020603050405020304"/>
                <a:ea typeface="华文细黑" panose="02010600040101010101"/>
                <a:cs typeface="Times New Roman" panose="02020603050405020304"/>
              </a:rPr>
              <a:t>期山东为三处</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②</a:t>
            </a:r>
            <a:r>
              <a:rPr lang="zh-CN" altLang="zh-CN" sz="2800" kern="100" dirty="0">
                <a:latin typeface="Times New Roman" panose="02020603050405020304"/>
                <a:ea typeface="华文细黑" panose="02010600040101010101"/>
                <a:cs typeface="Times New Roman" panose="02020603050405020304"/>
              </a:rPr>
              <a:t>以五年为期，必复之全之</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③</a:t>
            </a:r>
            <a:r>
              <a:rPr lang="zh-CN" altLang="zh-CN" sz="2800" kern="100" dirty="0">
                <a:latin typeface="Times New Roman" panose="02020603050405020304"/>
                <a:ea typeface="华文细黑" panose="02010600040101010101"/>
                <a:cs typeface="Times New Roman" panose="02020603050405020304"/>
              </a:rPr>
              <a:t>况修短随化，终期于尽</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④</a:t>
            </a:r>
            <a:r>
              <a:rPr lang="zh-CN" altLang="zh-CN" sz="2800" kern="100" dirty="0">
                <a:latin typeface="Times New Roman" panose="02020603050405020304"/>
                <a:ea typeface="华文细黑" panose="02010600040101010101"/>
                <a:cs typeface="Times New Roman" panose="02020603050405020304"/>
              </a:rPr>
              <a:t>期年之后，虽欲言，无可进者</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⑤</a:t>
            </a:r>
            <a:r>
              <a:rPr lang="zh-CN" altLang="zh-CN" sz="2800" kern="100" dirty="0">
                <a:latin typeface="Times New Roman" panose="02020603050405020304"/>
                <a:ea typeface="华文细黑" panose="02010600040101010101"/>
                <a:cs typeface="Times New Roman" panose="02020603050405020304"/>
              </a:rPr>
              <a:t>失期，法皆斩</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3103195" y="1321604"/>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约</a:t>
            </a:r>
            <a:endParaRPr lang="zh-CN" altLang="en-US" sz="2800" kern="100" dirty="0">
              <a:solidFill>
                <a:srgbClr val="3333FF"/>
              </a:solidFill>
              <a:latin typeface="Times New Roman" panose="02020603050405020304"/>
              <a:ea typeface="华文细黑" panose="02010600040101010101"/>
            </a:endParaRPr>
          </a:p>
        </p:txBody>
      </p:sp>
      <p:sp>
        <p:nvSpPr>
          <p:cNvPr id="4" name="矩形 3"/>
          <p:cNvSpPr/>
          <p:nvPr/>
        </p:nvSpPr>
        <p:spPr>
          <a:xfrm>
            <a:off x="4763249" y="1969676"/>
            <a:ext cx="198002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一定的期限</a:t>
            </a:r>
            <a:endParaRPr lang="zh-CN" altLang="en-US" sz="2800" kern="100" dirty="0">
              <a:solidFill>
                <a:srgbClr val="3333FF"/>
              </a:solidFill>
              <a:latin typeface="Times New Roman" panose="02020603050405020304"/>
              <a:ea typeface="华文细黑" panose="02010600040101010101"/>
            </a:endParaRPr>
          </a:p>
        </p:txBody>
      </p:sp>
      <p:sp>
        <p:nvSpPr>
          <p:cNvPr id="6" name="矩形 5"/>
          <p:cNvSpPr/>
          <p:nvPr/>
        </p:nvSpPr>
        <p:spPr>
          <a:xfrm>
            <a:off x="4424977" y="2617748"/>
            <a:ext cx="1261884"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及，到</a:t>
            </a:r>
            <a:endParaRPr lang="zh-CN" altLang="en-US" sz="2800" kern="100" dirty="0">
              <a:solidFill>
                <a:srgbClr val="3333FF"/>
              </a:solidFill>
              <a:latin typeface="Times New Roman" panose="02020603050405020304"/>
              <a:ea typeface="华文细黑" panose="02010600040101010101"/>
            </a:endParaRPr>
          </a:p>
        </p:txBody>
      </p:sp>
      <p:sp>
        <p:nvSpPr>
          <p:cNvPr id="11" name="矩形 10"/>
          <p:cNvSpPr/>
          <p:nvPr/>
        </p:nvSpPr>
        <p:spPr>
          <a:xfrm>
            <a:off x="5519142" y="3212976"/>
            <a:ext cx="1819729"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panose="02010600040101010101"/>
                <a:cs typeface="Courier New" panose="02070309020205020404"/>
              </a:rPr>
              <a:t>jī</a:t>
            </a:r>
            <a:r>
              <a:rPr lang="zh-CN" altLang="zh-CN" sz="2800" kern="100" dirty="0">
                <a:solidFill>
                  <a:srgbClr val="3333FF"/>
                </a:solidFill>
                <a:latin typeface="Times New Roman" panose="02020603050405020304"/>
                <a:ea typeface="华文细黑" panose="02010600040101010101"/>
                <a:cs typeface="Times New Roman" panose="02020603050405020304"/>
              </a:rPr>
              <a:t>，一周年</a:t>
            </a:r>
            <a:endParaRPr lang="zh-CN" altLang="en-US" dirty="0">
              <a:solidFill>
                <a:srgbClr val="3333FF"/>
              </a:solidFill>
            </a:endParaRPr>
          </a:p>
        </p:txBody>
      </p:sp>
      <p:sp>
        <p:nvSpPr>
          <p:cNvPr id="13" name="矩形 12"/>
          <p:cNvSpPr/>
          <p:nvPr/>
        </p:nvSpPr>
        <p:spPr>
          <a:xfrm>
            <a:off x="3035057" y="3861048"/>
            <a:ext cx="198002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日期，期限</a:t>
            </a:r>
            <a:endParaRPr lang="zh-CN" altLang="en-US" sz="2800" kern="100" dirty="0">
              <a:solidFill>
                <a:srgbClr val="3333FF"/>
              </a:solidFill>
              <a:latin typeface="Times New Roman" panose="02020603050405020304"/>
              <a:ea typeface="华文细黑" panose="02010600040101010101"/>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linds(horizontal)">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2"/>
                                        </p:tgtEl>
                                      </p:cBhvr>
                                    </p:animEffect>
                                    <p:set>
                                      <p:cBhvr>
                                        <p:cTn id="32" dur="1" fill="hold">
                                          <p:stCondLst>
                                            <p:cond delay="499"/>
                                          </p:stCondLst>
                                        </p:cTn>
                                        <p:tgtEl>
                                          <p:spTgt spid="2"/>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4"/>
                                        </p:tgtEl>
                                      </p:cBhvr>
                                    </p:animEffect>
                                    <p:set>
                                      <p:cBhvr>
                                        <p:cTn id="35" dur="1" fill="hold">
                                          <p:stCondLst>
                                            <p:cond delay="499"/>
                                          </p:stCondLst>
                                        </p:cTn>
                                        <p:tgtEl>
                                          <p:spTgt spid="4"/>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6"/>
                                        </p:tgtEl>
                                      </p:cBhvr>
                                    </p:animEffect>
                                    <p:set>
                                      <p:cBhvr>
                                        <p:cTn id="38" dur="1" fill="hold">
                                          <p:stCondLst>
                                            <p:cond delay="499"/>
                                          </p:stCondLst>
                                        </p:cTn>
                                        <p:tgtEl>
                                          <p:spTgt spid="6"/>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1"/>
                                        </p:tgtEl>
                                      </p:cBhvr>
                                    </p:animEffect>
                                    <p:set>
                                      <p:cBhvr>
                                        <p:cTn id="41" dur="1" fill="hold">
                                          <p:stCondLst>
                                            <p:cond delay="499"/>
                                          </p:stCondLst>
                                        </p:cTn>
                                        <p:tgtEl>
                                          <p:spTgt spid="11"/>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3"/>
                                        </p:tgtEl>
                                      </p:cBhvr>
                                    </p:animEffect>
                                    <p:set>
                                      <p:cBhvr>
                                        <p:cTn id="44"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27"/>
                  </p:tgtEl>
                </p:cond>
              </p:nextCondLst>
            </p:seq>
          </p:childTnLst>
        </p:cTn>
      </p:par>
    </p:tnLst>
    <p:bldLst>
      <p:bldP spid="2" grpId="0"/>
      <p:bldP spid="2" grpId="1"/>
      <p:bldP spid="4" grpId="0"/>
      <p:bldP spid="4" grpId="1"/>
      <p:bldP spid="6" grpId="0"/>
      <p:bldP spid="6" grpId="1"/>
      <p:bldP spid="11" grpId="0"/>
      <p:bldP spid="11" grpId="1"/>
      <p:bldP spid="13" grpId="0"/>
      <p:bldP spid="13"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7" name="圆角矩形 26"/>
          <p:cNvSpPr/>
          <p:nvPr/>
        </p:nvSpPr>
        <p:spPr>
          <a:xfrm>
            <a:off x="11398413" y="665715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3" name="矩形 2"/>
          <p:cNvSpPr/>
          <p:nvPr/>
        </p:nvSpPr>
        <p:spPr>
          <a:xfrm>
            <a:off x="334566" y="404664"/>
            <a:ext cx="11524006" cy="4534831"/>
          </a:xfrm>
          <a:prstGeom prst="rect">
            <a:avLst/>
          </a:prstGeom>
        </p:spPr>
        <p:txBody>
          <a:bodyPr>
            <a:spAutoFit/>
          </a:bodyPr>
          <a:lstStyle/>
          <a:p>
            <a:pPr algn="just">
              <a:lnSpc>
                <a:spcPct val="150000"/>
              </a:lnSpc>
              <a:spcAft>
                <a:spcPts val="0"/>
              </a:spcAft>
              <a:tabLst>
                <a:tab pos="1890395" algn="l"/>
              </a:tabLst>
            </a:pP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二</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虚词</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Times New Roman" panose="02020603050405020304"/>
                <a:ea typeface="华文细黑" panose="02010600040101010101"/>
                <a:cs typeface="Courier New" panose="02070309020205020404"/>
              </a:rPr>
              <a:t>(1)</a:t>
            </a:r>
            <a:r>
              <a:rPr lang="zh-CN" altLang="zh-CN" sz="2800" kern="100" dirty="0">
                <a:latin typeface="Times New Roman" panose="02020603050405020304"/>
                <a:ea typeface="华文细黑" panose="02010600040101010101"/>
                <a:cs typeface="Times New Roman" panose="02020603050405020304"/>
              </a:rPr>
              <a:t>则</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①</a:t>
            </a:r>
            <a:r>
              <a:rPr lang="zh-CN" altLang="zh-CN" sz="2800" kern="100" dirty="0">
                <a:latin typeface="Times New Roman" panose="02020603050405020304"/>
                <a:ea typeface="华文细黑" panose="02010600040101010101"/>
                <a:cs typeface="Times New Roman" panose="02020603050405020304"/>
              </a:rPr>
              <a:t>项王则夜起，饮帐中</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②</a:t>
            </a:r>
            <a:r>
              <a:rPr lang="zh-CN" altLang="zh-CN" sz="2800" kern="100" dirty="0">
                <a:latin typeface="Times New Roman" panose="02020603050405020304"/>
                <a:ea typeface="华文细黑" panose="02010600040101010101"/>
                <a:cs typeface="Times New Roman" panose="02020603050405020304"/>
              </a:rPr>
              <a:t>位卑则足羞，官盛则近谀</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③</a:t>
            </a:r>
            <a:r>
              <a:rPr lang="zh-CN" altLang="zh-CN" sz="2800" kern="100" dirty="0">
                <a:latin typeface="Times New Roman" panose="02020603050405020304"/>
                <a:ea typeface="华文细黑" panose="02010600040101010101"/>
                <a:cs typeface="Times New Roman" panose="02020603050405020304"/>
              </a:rPr>
              <a:t>于其身也，则耻师焉，惑矣</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④</a:t>
            </a:r>
            <a:r>
              <a:rPr lang="zh-CN" altLang="zh-CN" sz="2800" kern="100" dirty="0">
                <a:latin typeface="Times New Roman" panose="02020603050405020304"/>
                <a:ea typeface="华文细黑" panose="02010600040101010101"/>
                <a:cs typeface="Times New Roman" panose="02020603050405020304"/>
              </a:rPr>
              <a:t>向吾不为斯役，则久已病矣</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⑤</a:t>
            </a:r>
            <a:r>
              <a:rPr lang="zh-CN" altLang="zh-CN" sz="2800" kern="100" dirty="0">
                <a:latin typeface="Times New Roman" panose="02020603050405020304"/>
                <a:ea typeface="华文细黑" panose="02010600040101010101"/>
                <a:cs typeface="Times New Roman" panose="02020603050405020304"/>
              </a:rPr>
              <a:t>此则岳阳楼之大观也</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p:txBody>
      </p:sp>
      <p:sp>
        <p:nvSpPr>
          <p:cNvPr id="5" name="矩形 4"/>
          <p:cNvSpPr/>
          <p:nvPr/>
        </p:nvSpPr>
        <p:spPr>
          <a:xfrm>
            <a:off x="4016246" y="1825660"/>
            <a:ext cx="1620957"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乃，于是</a:t>
            </a:r>
            <a:endParaRPr lang="zh-CN" altLang="en-US" sz="2800" kern="100" dirty="0">
              <a:solidFill>
                <a:srgbClr val="3333FF"/>
              </a:solidFill>
              <a:latin typeface="Times New Roman" panose="02020603050405020304"/>
              <a:ea typeface="华文细黑" panose="02010600040101010101"/>
            </a:endParaRPr>
          </a:p>
        </p:txBody>
      </p:sp>
      <p:sp>
        <p:nvSpPr>
          <p:cNvPr id="7" name="矩形 6"/>
          <p:cNvSpPr/>
          <p:nvPr/>
        </p:nvSpPr>
        <p:spPr>
          <a:xfrm>
            <a:off x="4871070" y="2458424"/>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就</a:t>
            </a:r>
            <a:endParaRPr lang="zh-CN" altLang="en-US" sz="2800" kern="100" dirty="0">
              <a:solidFill>
                <a:srgbClr val="3333FF"/>
              </a:solidFill>
              <a:latin typeface="Times New Roman" panose="02020603050405020304"/>
              <a:ea typeface="华文细黑" panose="02010600040101010101"/>
            </a:endParaRPr>
          </a:p>
        </p:txBody>
      </p:sp>
      <p:sp>
        <p:nvSpPr>
          <p:cNvPr id="8" name="矩形 7"/>
          <p:cNvSpPr/>
          <p:nvPr/>
        </p:nvSpPr>
        <p:spPr>
          <a:xfrm>
            <a:off x="5119419" y="3068960"/>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却</a:t>
            </a:r>
            <a:endParaRPr lang="zh-CN" altLang="en-US" sz="2800" kern="100" dirty="0">
              <a:solidFill>
                <a:srgbClr val="3333FF"/>
              </a:solidFill>
              <a:latin typeface="Times New Roman" panose="02020603050405020304"/>
              <a:ea typeface="华文细黑" panose="02010600040101010101"/>
            </a:endParaRPr>
          </a:p>
        </p:txBody>
      </p:sp>
      <p:sp>
        <p:nvSpPr>
          <p:cNvPr id="9" name="矩形 8"/>
          <p:cNvSpPr/>
          <p:nvPr/>
        </p:nvSpPr>
        <p:spPr>
          <a:xfrm>
            <a:off x="5087094" y="3717032"/>
            <a:ext cx="902811"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那么</a:t>
            </a:r>
            <a:endParaRPr lang="zh-CN" altLang="en-US" sz="2800" kern="100" dirty="0">
              <a:solidFill>
                <a:srgbClr val="3333FF"/>
              </a:solidFill>
              <a:latin typeface="Times New Roman" panose="02020603050405020304"/>
              <a:ea typeface="华文细黑" panose="02010600040101010101"/>
            </a:endParaRPr>
          </a:p>
        </p:txBody>
      </p:sp>
      <p:sp>
        <p:nvSpPr>
          <p:cNvPr id="10" name="矩形 9"/>
          <p:cNvSpPr/>
          <p:nvPr/>
        </p:nvSpPr>
        <p:spPr>
          <a:xfrm>
            <a:off x="4037454" y="4376420"/>
            <a:ext cx="1620957"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是，就是</a:t>
            </a:r>
            <a:endParaRPr lang="zh-CN" altLang="en-US" sz="2800" kern="100" dirty="0">
              <a:solidFill>
                <a:srgbClr val="3333FF"/>
              </a:solidFill>
              <a:latin typeface="Times New Roman" panose="02020603050405020304"/>
              <a:ea typeface="华文细黑" panose="02010600040101010101"/>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5"/>
                                        </p:tgtEl>
                                      </p:cBhvr>
                                    </p:animEffect>
                                    <p:set>
                                      <p:cBhvr>
                                        <p:cTn id="32" dur="1" fill="hold">
                                          <p:stCondLst>
                                            <p:cond delay="499"/>
                                          </p:stCondLst>
                                        </p:cTn>
                                        <p:tgtEl>
                                          <p:spTgt spid="5"/>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7"/>
                                        </p:tgtEl>
                                      </p:cBhvr>
                                    </p:animEffect>
                                    <p:set>
                                      <p:cBhvr>
                                        <p:cTn id="35" dur="1" fill="hold">
                                          <p:stCondLst>
                                            <p:cond delay="499"/>
                                          </p:stCondLst>
                                        </p:cTn>
                                        <p:tgtEl>
                                          <p:spTgt spid="7"/>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8"/>
                                        </p:tgtEl>
                                      </p:cBhvr>
                                    </p:animEffect>
                                    <p:set>
                                      <p:cBhvr>
                                        <p:cTn id="38" dur="1" fill="hold">
                                          <p:stCondLst>
                                            <p:cond delay="499"/>
                                          </p:stCondLst>
                                        </p:cTn>
                                        <p:tgtEl>
                                          <p:spTgt spid="8"/>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9"/>
                                        </p:tgtEl>
                                      </p:cBhvr>
                                    </p:animEffect>
                                    <p:set>
                                      <p:cBhvr>
                                        <p:cTn id="41" dur="1" fill="hold">
                                          <p:stCondLst>
                                            <p:cond delay="499"/>
                                          </p:stCondLst>
                                        </p:cTn>
                                        <p:tgtEl>
                                          <p:spTgt spid="9"/>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0"/>
                                        </p:tgtEl>
                                      </p:cBhvr>
                                    </p:animEffect>
                                    <p:set>
                                      <p:cBhvr>
                                        <p:cTn id="44"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27"/>
                  </p:tgtEl>
                </p:cond>
              </p:nextCondLst>
            </p:seq>
          </p:childTnLst>
        </p:cTn>
      </p:par>
    </p:tnLst>
    <p:bldLst>
      <p:bldP spid="5" grpId="0"/>
      <p:bldP spid="5" grpId="1"/>
      <p:bldP spid="7" grpId="0"/>
      <p:bldP spid="7" grpId="1"/>
      <p:bldP spid="8" grpId="0"/>
      <p:bldP spid="8" grpId="1"/>
      <p:bldP spid="9" grpId="0"/>
      <p:bldP spid="9" grpId="1"/>
      <p:bldP spid="10" grpId="0"/>
      <p:bldP spid="10"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7" name="圆角矩形 26"/>
          <p:cNvSpPr/>
          <p:nvPr/>
        </p:nvSpPr>
        <p:spPr>
          <a:xfrm>
            <a:off x="11398413" y="665715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3" name="矩形 2"/>
          <p:cNvSpPr/>
          <p:nvPr/>
        </p:nvSpPr>
        <p:spPr>
          <a:xfrm>
            <a:off x="334566" y="404664"/>
            <a:ext cx="11524006" cy="3888500"/>
          </a:xfrm>
          <a:prstGeom prst="rect">
            <a:avLst/>
          </a:prstGeom>
        </p:spPr>
        <p:txBody>
          <a:bodyPr>
            <a:spAutoFit/>
          </a:bodyPr>
          <a:lstStyle/>
          <a:p>
            <a:pPr algn="just">
              <a:lnSpc>
                <a:spcPct val="150000"/>
              </a:lnSpc>
              <a:spcAft>
                <a:spcPts val="0"/>
              </a:spcAft>
              <a:tabLst>
                <a:tab pos="1890395" algn="l"/>
              </a:tabLst>
            </a:pPr>
            <a:r>
              <a:rPr lang="en-US" altLang="zh-CN" sz="2800" kern="100" dirty="0">
                <a:latin typeface="Times New Roman" panose="02020603050405020304"/>
                <a:ea typeface="华文细黑" panose="02010600040101010101"/>
                <a:cs typeface="Courier New" panose="02070309020205020404"/>
              </a:rPr>
              <a:t>(2)</a:t>
            </a:r>
            <a:r>
              <a:rPr lang="zh-CN" altLang="zh-CN" sz="2800" kern="100" dirty="0">
                <a:latin typeface="Times New Roman" panose="02020603050405020304"/>
                <a:ea typeface="华文细黑" panose="02010600040101010101"/>
                <a:cs typeface="Times New Roman" panose="02020603050405020304"/>
              </a:rPr>
              <a:t>于</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①</a:t>
            </a:r>
            <a:r>
              <a:rPr lang="zh-CN" altLang="zh-CN" sz="2800" kern="100" dirty="0">
                <a:latin typeface="Times New Roman" panose="02020603050405020304"/>
                <a:ea typeface="华文细黑" panose="02010600040101010101"/>
                <a:cs typeface="Times New Roman" panose="02020603050405020304"/>
              </a:rPr>
              <a:t>于是项王乃悲歌慷慨</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Times New Roman" panose="02020603050405020304"/>
              </a:rPr>
              <a:t>		</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②</a:t>
            </a:r>
            <a:r>
              <a:rPr lang="zh-CN" altLang="zh-CN" sz="2800" kern="100" dirty="0">
                <a:latin typeface="Times New Roman" panose="02020603050405020304"/>
                <a:ea typeface="华文细黑" panose="02010600040101010101"/>
                <a:cs typeface="Times New Roman" panose="02020603050405020304"/>
              </a:rPr>
              <a:t>然今卒困于此</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③</a:t>
            </a:r>
            <a:r>
              <a:rPr lang="zh-CN" altLang="zh-CN" sz="2800" kern="100" dirty="0">
                <a:latin typeface="Times New Roman" panose="02020603050405020304"/>
                <a:ea typeface="华文细黑" panose="02010600040101010101"/>
                <a:cs typeface="Times New Roman" panose="02020603050405020304"/>
              </a:rPr>
              <a:t>籍独不愧于心乎？</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④</a:t>
            </a:r>
            <a:r>
              <a:rPr lang="zh-CN" altLang="zh-CN" sz="2800" kern="100" dirty="0">
                <a:latin typeface="Times New Roman" panose="02020603050405020304"/>
                <a:ea typeface="华文细黑" panose="02010600040101010101"/>
                <a:cs typeface="Times New Roman" panose="02020603050405020304"/>
              </a:rPr>
              <a:t>冰，水为之，而寒于水</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⑤</a:t>
            </a:r>
            <a:r>
              <a:rPr lang="zh-CN" altLang="zh-CN" sz="2800" kern="100" dirty="0">
                <a:latin typeface="Times New Roman" panose="02020603050405020304"/>
                <a:ea typeface="华文细黑" panose="02010600040101010101"/>
                <a:cs typeface="Times New Roman" panose="02020603050405020304"/>
              </a:rPr>
              <a:t>或脱身以逃，不能容于远近</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p:txBody>
      </p:sp>
      <p:sp>
        <p:nvSpPr>
          <p:cNvPr id="4" name="矩形 3"/>
          <p:cNvSpPr/>
          <p:nvPr/>
        </p:nvSpPr>
        <p:spPr>
          <a:xfrm>
            <a:off x="4118079" y="1196752"/>
            <a:ext cx="3057247"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cs typeface="Times New Roman" panose="02020603050405020304"/>
              </a:rPr>
              <a:t>复音虚词</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于是</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endParaRPr lang="zh-CN" altLang="en-US" dirty="0">
              <a:solidFill>
                <a:srgbClr val="3333FF"/>
              </a:solidFill>
            </a:endParaRPr>
          </a:p>
        </p:txBody>
      </p:sp>
      <p:sp>
        <p:nvSpPr>
          <p:cNvPr id="6" name="矩形 5"/>
          <p:cNvSpPr/>
          <p:nvPr/>
        </p:nvSpPr>
        <p:spPr>
          <a:xfrm>
            <a:off x="3070870" y="1772816"/>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在</a:t>
            </a:r>
            <a:endParaRPr lang="zh-CN" altLang="en-US" sz="2800" kern="100" dirty="0">
              <a:solidFill>
                <a:srgbClr val="3333FF"/>
              </a:solidFill>
              <a:latin typeface="Times New Roman" panose="02020603050405020304"/>
              <a:ea typeface="华文细黑" panose="02010600040101010101"/>
            </a:endParaRPr>
          </a:p>
        </p:txBody>
      </p:sp>
      <p:sp>
        <p:nvSpPr>
          <p:cNvPr id="7" name="矩形 6"/>
          <p:cNvSpPr/>
          <p:nvPr/>
        </p:nvSpPr>
        <p:spPr>
          <a:xfrm>
            <a:off x="3846209" y="2410085"/>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在</a:t>
            </a:r>
            <a:endParaRPr lang="zh-CN" altLang="en-US" sz="2800" kern="100" dirty="0">
              <a:solidFill>
                <a:srgbClr val="3333FF"/>
              </a:solidFill>
              <a:latin typeface="Times New Roman" panose="02020603050405020304"/>
              <a:ea typeface="华文细黑" panose="02010600040101010101"/>
            </a:endParaRPr>
          </a:p>
        </p:txBody>
      </p:sp>
      <p:sp>
        <p:nvSpPr>
          <p:cNvPr id="9" name="矩形 8"/>
          <p:cNvSpPr/>
          <p:nvPr/>
        </p:nvSpPr>
        <p:spPr>
          <a:xfrm>
            <a:off x="4439022" y="3049796"/>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比</a:t>
            </a:r>
            <a:endParaRPr lang="zh-CN" altLang="en-US" sz="2800" kern="100" dirty="0">
              <a:solidFill>
                <a:srgbClr val="3333FF"/>
              </a:solidFill>
              <a:latin typeface="Times New Roman" panose="02020603050405020304"/>
              <a:ea typeface="华文细黑" panose="02010600040101010101"/>
            </a:endParaRPr>
          </a:p>
        </p:txBody>
      </p:sp>
      <p:sp>
        <p:nvSpPr>
          <p:cNvPr id="11" name="矩形 10"/>
          <p:cNvSpPr/>
          <p:nvPr/>
        </p:nvSpPr>
        <p:spPr>
          <a:xfrm>
            <a:off x="5119419" y="3717032"/>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被</a:t>
            </a:r>
            <a:endParaRPr lang="zh-CN" altLang="en-US" sz="2800" kern="100" dirty="0">
              <a:solidFill>
                <a:srgbClr val="3333FF"/>
              </a:solidFill>
              <a:latin typeface="Times New Roman" panose="02020603050405020304"/>
              <a:ea typeface="华文细黑" panose="02010600040101010101"/>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4"/>
                                        </p:tgtEl>
                                      </p:cBhvr>
                                    </p:animEffect>
                                    <p:set>
                                      <p:cBhvr>
                                        <p:cTn id="32" dur="1" fill="hold">
                                          <p:stCondLst>
                                            <p:cond delay="499"/>
                                          </p:stCondLst>
                                        </p:cTn>
                                        <p:tgtEl>
                                          <p:spTgt spid="4"/>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6"/>
                                        </p:tgtEl>
                                      </p:cBhvr>
                                    </p:animEffect>
                                    <p:set>
                                      <p:cBhvr>
                                        <p:cTn id="35" dur="1" fill="hold">
                                          <p:stCondLst>
                                            <p:cond delay="499"/>
                                          </p:stCondLst>
                                        </p:cTn>
                                        <p:tgtEl>
                                          <p:spTgt spid="6"/>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7"/>
                                        </p:tgtEl>
                                      </p:cBhvr>
                                    </p:animEffect>
                                    <p:set>
                                      <p:cBhvr>
                                        <p:cTn id="38" dur="1" fill="hold">
                                          <p:stCondLst>
                                            <p:cond delay="499"/>
                                          </p:stCondLst>
                                        </p:cTn>
                                        <p:tgtEl>
                                          <p:spTgt spid="7"/>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9"/>
                                        </p:tgtEl>
                                      </p:cBhvr>
                                    </p:animEffect>
                                    <p:set>
                                      <p:cBhvr>
                                        <p:cTn id="41" dur="1" fill="hold">
                                          <p:stCondLst>
                                            <p:cond delay="499"/>
                                          </p:stCondLst>
                                        </p:cTn>
                                        <p:tgtEl>
                                          <p:spTgt spid="9"/>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1"/>
                                        </p:tgtEl>
                                      </p:cBhvr>
                                    </p:animEffect>
                                    <p:set>
                                      <p:cBhvr>
                                        <p:cTn id="44"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27"/>
                  </p:tgtEl>
                </p:cond>
              </p:nextCondLst>
            </p:seq>
          </p:childTnLst>
        </p:cTn>
      </p:par>
    </p:tnLst>
    <p:bldLst>
      <p:bldP spid="4" grpId="0"/>
      <p:bldP spid="4" grpId="1"/>
      <p:bldP spid="6" grpId="0"/>
      <p:bldP spid="6" grpId="1"/>
      <p:bldP spid="7" grpId="0"/>
      <p:bldP spid="7" grpId="1"/>
      <p:bldP spid="9" grpId="0"/>
      <p:bldP spid="9" grpId="1"/>
      <p:bldP spid="11" grpId="0"/>
      <p:bldP spid="11"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0676" y="556059"/>
            <a:ext cx="11291298" cy="2595069"/>
          </a:xfrm>
          <a:prstGeom prst="rect">
            <a:avLst/>
          </a:prstGeom>
        </p:spPr>
        <p:txBody>
          <a:bodyPr>
            <a:spAutoFit/>
          </a:bodyPr>
          <a:lstStyle/>
          <a:p>
            <a:pPr algn="just">
              <a:lnSpc>
                <a:spcPct val="1500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本文通过写项羽在与刘邦决战失利的最后阶段的言行，表现了他的英勇顽强的斗志、拔山盖世的气概和个人英雄主义的性格，透露了他无颜见江东父老的羞愧自耻心理，对他在幸存与尊严之间选择后者的举动，表现出深深的赞叹和惋惜之情。</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7" name="圆角矩形 26"/>
          <p:cNvSpPr/>
          <p:nvPr/>
        </p:nvSpPr>
        <p:spPr>
          <a:xfrm>
            <a:off x="11398413" y="665715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3" name="矩形 2"/>
          <p:cNvSpPr/>
          <p:nvPr/>
        </p:nvSpPr>
        <p:spPr>
          <a:xfrm>
            <a:off x="334566" y="335098"/>
            <a:ext cx="11524006" cy="3970318"/>
          </a:xfrm>
          <a:prstGeom prst="rect">
            <a:avLst/>
          </a:prstGeom>
        </p:spPr>
        <p:txBody>
          <a:bodyPr>
            <a:spAutoFit/>
          </a:bodyPr>
          <a:lstStyle/>
          <a:p>
            <a:pPr algn="just">
              <a:lnSpc>
                <a:spcPct val="150000"/>
              </a:lnSpc>
              <a:spcAft>
                <a:spcPts val="0"/>
              </a:spcAft>
              <a:tabLst>
                <a:tab pos="1890395" algn="l"/>
              </a:tabLst>
            </a:pPr>
            <a:r>
              <a:rPr lang="en-US" altLang="zh-CN" sz="2800" kern="100" dirty="0">
                <a:latin typeface="Times New Roman" panose="02020603050405020304"/>
                <a:ea typeface="华文细黑" panose="02010600040101010101"/>
                <a:cs typeface="Courier New" panose="02070309020205020404"/>
              </a:rPr>
              <a:t>(3)</a:t>
            </a:r>
            <a:r>
              <a:rPr lang="zh-CN" altLang="zh-CN" sz="2800" kern="100" dirty="0">
                <a:latin typeface="Times New Roman" panose="02020603050405020304"/>
                <a:ea typeface="华文细黑" panose="02010600040101010101"/>
                <a:cs typeface="Times New Roman" panose="02020603050405020304"/>
              </a:rPr>
              <a:t>且</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①</a:t>
            </a:r>
            <a:r>
              <a:rPr lang="zh-CN" altLang="zh-CN" sz="2800" kern="100" dirty="0">
                <a:latin typeface="Times New Roman" panose="02020603050405020304"/>
                <a:ea typeface="华文细黑" panose="02010600040101010101"/>
                <a:cs typeface="Times New Roman" panose="02020603050405020304"/>
              </a:rPr>
              <a:t>且籍与江东子弟八千人渡江而西</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②</a:t>
            </a:r>
            <a:r>
              <a:rPr lang="zh-CN" altLang="zh-CN" sz="2800" kern="100" dirty="0">
                <a:latin typeface="Times New Roman" panose="02020603050405020304"/>
                <a:ea typeface="华文细黑" panose="02010600040101010101"/>
                <a:cs typeface="Times New Roman" panose="02020603050405020304"/>
              </a:rPr>
              <a:t>不出，火且尽</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③</a:t>
            </a:r>
            <a:r>
              <a:rPr lang="zh-CN" altLang="zh-CN" sz="2800" kern="100" dirty="0">
                <a:latin typeface="Times New Roman" panose="02020603050405020304"/>
                <a:ea typeface="华文细黑" panose="02010600040101010101"/>
                <a:cs typeface="Times New Roman" panose="02020603050405020304"/>
              </a:rPr>
              <a:t>臣死且不避，卮酒安足辞</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④</a:t>
            </a:r>
            <a:r>
              <a:rPr lang="zh-CN" altLang="zh-CN" sz="2800" kern="100" dirty="0">
                <a:latin typeface="Times New Roman" panose="02020603050405020304"/>
                <a:ea typeface="华文细黑" panose="02010600040101010101"/>
                <a:cs typeface="Times New Roman" panose="02020603050405020304"/>
              </a:rPr>
              <a:t>北山愚公者，年且九十</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⑤</a:t>
            </a:r>
            <a:r>
              <a:rPr lang="zh-CN" altLang="zh-CN" sz="2800" kern="100" dirty="0">
                <a:latin typeface="Times New Roman" panose="02020603050405020304"/>
                <a:ea typeface="华文细黑" panose="02010600040101010101"/>
                <a:cs typeface="Times New Roman" panose="02020603050405020304"/>
              </a:rPr>
              <a:t>卿但暂还家，吾今且报府</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p:txBody>
      </p:sp>
      <p:sp>
        <p:nvSpPr>
          <p:cNvPr id="5" name="矩形 4"/>
          <p:cNvSpPr/>
          <p:nvPr/>
        </p:nvSpPr>
        <p:spPr>
          <a:xfrm>
            <a:off x="5951190" y="1124744"/>
            <a:ext cx="902811"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况且</a:t>
            </a:r>
            <a:endParaRPr lang="zh-CN" altLang="en-US" sz="2800" kern="100" dirty="0">
              <a:solidFill>
                <a:srgbClr val="3333FF"/>
              </a:solidFill>
              <a:latin typeface="Times New Roman" panose="02020603050405020304"/>
              <a:ea typeface="华文细黑" panose="02010600040101010101"/>
            </a:endParaRPr>
          </a:p>
        </p:txBody>
      </p:sp>
      <p:sp>
        <p:nvSpPr>
          <p:cNvPr id="8" name="矩形 7"/>
          <p:cNvSpPr/>
          <p:nvPr/>
        </p:nvSpPr>
        <p:spPr>
          <a:xfrm>
            <a:off x="3104163" y="1753652"/>
            <a:ext cx="902811"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将要</a:t>
            </a:r>
            <a:endParaRPr lang="zh-CN" altLang="en-US" sz="2800" kern="100" dirty="0">
              <a:solidFill>
                <a:srgbClr val="3333FF"/>
              </a:solidFill>
              <a:latin typeface="Times New Roman" panose="02020603050405020304"/>
              <a:ea typeface="华文细黑" panose="02010600040101010101"/>
            </a:endParaRPr>
          </a:p>
        </p:txBody>
      </p:sp>
      <p:sp>
        <p:nvSpPr>
          <p:cNvPr id="10" name="矩形 9"/>
          <p:cNvSpPr/>
          <p:nvPr/>
        </p:nvSpPr>
        <p:spPr>
          <a:xfrm>
            <a:off x="4841656" y="2340519"/>
            <a:ext cx="902811"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尚且</a:t>
            </a:r>
            <a:endParaRPr lang="zh-CN" altLang="en-US" sz="2800" kern="100" dirty="0">
              <a:solidFill>
                <a:srgbClr val="3333FF"/>
              </a:solidFill>
              <a:latin typeface="Times New Roman" panose="02020603050405020304"/>
              <a:ea typeface="华文细黑" panose="02010600040101010101"/>
            </a:endParaRPr>
          </a:p>
        </p:txBody>
      </p:sp>
      <p:sp>
        <p:nvSpPr>
          <p:cNvPr id="12" name="矩形 11"/>
          <p:cNvSpPr/>
          <p:nvPr/>
        </p:nvSpPr>
        <p:spPr>
          <a:xfrm>
            <a:off x="4708659" y="3039636"/>
            <a:ext cx="902811"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将近</a:t>
            </a:r>
            <a:endParaRPr lang="zh-CN" altLang="en-US" sz="2800" kern="100" dirty="0">
              <a:solidFill>
                <a:srgbClr val="3333FF"/>
              </a:solidFill>
              <a:latin typeface="Times New Roman" panose="02020603050405020304"/>
              <a:ea typeface="华文细黑" panose="02010600040101010101"/>
            </a:endParaRPr>
          </a:p>
        </p:txBody>
      </p:sp>
      <p:sp>
        <p:nvSpPr>
          <p:cNvPr id="13" name="矩形 12"/>
          <p:cNvSpPr/>
          <p:nvPr/>
        </p:nvSpPr>
        <p:spPr>
          <a:xfrm>
            <a:off x="4832355" y="3645024"/>
            <a:ext cx="902811"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暂且</a:t>
            </a:r>
            <a:endParaRPr lang="zh-CN" altLang="en-US" sz="2800" kern="100" dirty="0">
              <a:solidFill>
                <a:srgbClr val="3333FF"/>
              </a:solidFill>
              <a:latin typeface="Times New Roman" panose="02020603050405020304"/>
              <a:ea typeface="华文细黑" panose="02010600040101010101"/>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linds(horizontal)">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5"/>
                                        </p:tgtEl>
                                      </p:cBhvr>
                                    </p:animEffect>
                                    <p:set>
                                      <p:cBhvr>
                                        <p:cTn id="32" dur="1" fill="hold">
                                          <p:stCondLst>
                                            <p:cond delay="499"/>
                                          </p:stCondLst>
                                        </p:cTn>
                                        <p:tgtEl>
                                          <p:spTgt spid="5"/>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8"/>
                                        </p:tgtEl>
                                      </p:cBhvr>
                                    </p:animEffect>
                                    <p:set>
                                      <p:cBhvr>
                                        <p:cTn id="35" dur="1" fill="hold">
                                          <p:stCondLst>
                                            <p:cond delay="499"/>
                                          </p:stCondLst>
                                        </p:cTn>
                                        <p:tgtEl>
                                          <p:spTgt spid="8"/>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0"/>
                                        </p:tgtEl>
                                      </p:cBhvr>
                                    </p:animEffect>
                                    <p:set>
                                      <p:cBhvr>
                                        <p:cTn id="38" dur="1" fill="hold">
                                          <p:stCondLst>
                                            <p:cond delay="499"/>
                                          </p:stCondLst>
                                        </p:cTn>
                                        <p:tgtEl>
                                          <p:spTgt spid="10"/>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2"/>
                                        </p:tgtEl>
                                      </p:cBhvr>
                                    </p:animEffect>
                                    <p:set>
                                      <p:cBhvr>
                                        <p:cTn id="41" dur="1" fill="hold">
                                          <p:stCondLst>
                                            <p:cond delay="499"/>
                                          </p:stCondLst>
                                        </p:cTn>
                                        <p:tgtEl>
                                          <p:spTgt spid="12"/>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3"/>
                                        </p:tgtEl>
                                      </p:cBhvr>
                                    </p:animEffect>
                                    <p:set>
                                      <p:cBhvr>
                                        <p:cTn id="44"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27"/>
                  </p:tgtEl>
                </p:cond>
              </p:nextCondLst>
            </p:seq>
          </p:childTnLst>
        </p:cTn>
      </p:par>
    </p:tnLst>
    <p:bldLst>
      <p:bldP spid="5" grpId="0"/>
      <p:bldP spid="5" grpId="1"/>
      <p:bldP spid="8" grpId="0"/>
      <p:bldP spid="8" grpId="1"/>
      <p:bldP spid="10" grpId="0"/>
      <p:bldP spid="10" grpId="1"/>
      <p:bldP spid="12" grpId="0"/>
      <p:bldP spid="12" grpId="1"/>
      <p:bldP spid="13" grpId="0"/>
      <p:bldP spid="13"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7" name="圆角矩形 26"/>
          <p:cNvSpPr/>
          <p:nvPr/>
        </p:nvSpPr>
        <p:spPr>
          <a:xfrm>
            <a:off x="11398413" y="665715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3" name="矩形 2"/>
          <p:cNvSpPr/>
          <p:nvPr/>
        </p:nvSpPr>
        <p:spPr>
          <a:xfrm>
            <a:off x="334566" y="400010"/>
            <a:ext cx="11524006" cy="5909310"/>
          </a:xfrm>
          <a:prstGeom prst="rect">
            <a:avLst/>
          </a:prstGeom>
        </p:spPr>
        <p:txBody>
          <a:bodyPr>
            <a:spAutoFit/>
          </a:bodyPr>
          <a:lstStyle/>
          <a:p>
            <a:pPr algn="just">
              <a:lnSpc>
                <a:spcPct val="150000"/>
              </a:lnSpc>
              <a:spcAft>
                <a:spcPts val="0"/>
              </a:spcAft>
              <a:tabLst>
                <a:tab pos="1890395" algn="l"/>
              </a:tabLst>
            </a:pPr>
            <a:r>
              <a:rPr lang="en-US" altLang="zh-CN" sz="2800" kern="100" dirty="0">
                <a:latin typeface="Times New Roman" panose="02020603050405020304"/>
                <a:ea typeface="华文细黑" panose="02010600040101010101"/>
                <a:cs typeface="Courier New" panose="02070309020205020404"/>
              </a:rPr>
              <a:t>5.</a:t>
            </a:r>
            <a:r>
              <a:rPr lang="zh-CN" altLang="zh-CN" sz="2800" kern="100" dirty="0">
                <a:latin typeface="Times New Roman" panose="02020603050405020304"/>
                <a:ea typeface="华文细黑" panose="02010600040101010101"/>
                <a:cs typeface="Times New Roman" panose="02020603050405020304"/>
              </a:rPr>
              <a:t>词类活用</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①</a:t>
            </a:r>
            <a:r>
              <a:rPr lang="zh-CN" altLang="zh-CN" sz="2800" kern="100" dirty="0">
                <a:latin typeface="Times New Roman" panose="02020603050405020304"/>
                <a:ea typeface="华文细黑" panose="02010600040101010101"/>
                <a:cs typeface="Times New Roman" panose="02020603050405020304"/>
              </a:rPr>
              <a:t>项王军</a:t>
            </a:r>
            <a:r>
              <a:rPr lang="zh-CN" altLang="zh-CN" sz="2800" kern="100" dirty="0">
                <a:solidFill>
                  <a:srgbClr val="FF0000"/>
                </a:solidFill>
                <a:latin typeface="Times New Roman" panose="02020603050405020304"/>
                <a:ea typeface="华文细黑" panose="02010600040101010101"/>
                <a:cs typeface="Times New Roman" panose="02020603050405020304"/>
              </a:rPr>
              <a:t>壁</a:t>
            </a:r>
            <a:r>
              <a:rPr lang="zh-CN" altLang="zh-CN" sz="2800" kern="100" dirty="0">
                <a:latin typeface="Times New Roman" panose="02020603050405020304"/>
                <a:ea typeface="华文细黑" panose="02010600040101010101"/>
                <a:cs typeface="Times New Roman" panose="02020603050405020304"/>
              </a:rPr>
              <a:t>垓下：</a:t>
            </a:r>
            <a:r>
              <a:rPr lang="en-US" altLang="zh-CN" sz="2800" kern="100" dirty="0" smtClean="0">
                <a:latin typeface="Times New Roman" panose="02020603050405020304"/>
                <a:ea typeface="华文细黑" panose="02010600040101010101"/>
                <a:cs typeface="Courier New" panose="02070309020205020404"/>
              </a:rPr>
              <a:t>________________________</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②</a:t>
            </a:r>
            <a:r>
              <a:rPr lang="zh-CN" altLang="zh-CN" sz="2800" kern="100" dirty="0">
                <a:latin typeface="Times New Roman" panose="02020603050405020304"/>
                <a:ea typeface="华文细黑" panose="02010600040101010101"/>
                <a:cs typeface="Times New Roman" panose="02020603050405020304"/>
              </a:rPr>
              <a:t>项王乃复引兵而</a:t>
            </a:r>
            <a:r>
              <a:rPr lang="zh-CN" altLang="zh-CN" sz="2800" kern="100" dirty="0">
                <a:solidFill>
                  <a:srgbClr val="FF0000"/>
                </a:solidFill>
                <a:latin typeface="Times New Roman" panose="02020603050405020304"/>
                <a:ea typeface="华文细黑" panose="02010600040101010101"/>
                <a:cs typeface="Times New Roman" panose="02020603050405020304"/>
              </a:rPr>
              <a:t>东</a:t>
            </a:r>
            <a:r>
              <a:rPr lang="zh-CN" altLang="zh-CN" sz="2800" kern="100" dirty="0">
                <a:latin typeface="Times New Roman" panose="02020603050405020304"/>
                <a:ea typeface="华文细黑" panose="02010600040101010101"/>
                <a:cs typeface="Times New Roman" panose="02020603050405020304"/>
              </a:rPr>
              <a:t>：</a:t>
            </a:r>
            <a:r>
              <a:rPr lang="en-US" altLang="zh-CN" sz="2800" kern="100" dirty="0" smtClean="0">
                <a:latin typeface="Times New Roman" panose="02020603050405020304"/>
                <a:ea typeface="华文细黑" panose="02010600040101010101"/>
                <a:cs typeface="Times New Roman" panose="02020603050405020304"/>
              </a:rPr>
              <a:t>______________________</a:t>
            </a:r>
            <a:endParaRPr lang="zh-CN" altLang="zh-CN" sz="2800" kern="100" dirty="0">
              <a:latin typeface="Times New Roman" panose="02020603050405020304"/>
              <a:ea typeface="华文细黑" panose="02010600040101010101"/>
              <a:cs typeface="Times New Roman" panose="020206030504050203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③</a:t>
            </a:r>
            <a:r>
              <a:rPr lang="zh-CN" altLang="zh-CN" sz="2800" kern="100" dirty="0">
                <a:latin typeface="Times New Roman" panose="02020603050405020304"/>
                <a:ea typeface="华文细黑" panose="02010600040101010101"/>
                <a:cs typeface="Times New Roman" panose="02020603050405020304"/>
              </a:rPr>
              <a:t>直夜溃围</a:t>
            </a:r>
            <a:r>
              <a:rPr lang="zh-CN" altLang="zh-CN" sz="2800" kern="100" dirty="0">
                <a:solidFill>
                  <a:srgbClr val="FF0000"/>
                </a:solidFill>
                <a:latin typeface="Times New Roman" panose="02020603050405020304"/>
                <a:ea typeface="华文细黑" panose="02010600040101010101"/>
                <a:cs typeface="Times New Roman" panose="02020603050405020304"/>
              </a:rPr>
              <a:t>南</a:t>
            </a:r>
            <a:r>
              <a:rPr lang="zh-CN" altLang="zh-CN" sz="2800" kern="100" dirty="0">
                <a:latin typeface="Times New Roman" panose="02020603050405020304"/>
                <a:ea typeface="华文细黑" panose="02010600040101010101"/>
                <a:cs typeface="Times New Roman" panose="02020603050405020304"/>
              </a:rPr>
              <a:t>出：</a:t>
            </a:r>
            <a:r>
              <a:rPr lang="en-US" altLang="zh-CN" sz="2800" kern="100" dirty="0" smtClean="0">
                <a:latin typeface="Times New Roman" panose="02020603050405020304"/>
                <a:ea typeface="华文细黑" panose="02010600040101010101"/>
                <a:cs typeface="Courier New" panose="02070309020205020404"/>
              </a:rPr>
              <a:t>___________________</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④</a:t>
            </a:r>
            <a:r>
              <a:rPr lang="zh-CN" altLang="zh-CN" sz="2800" kern="100" dirty="0">
                <a:latin typeface="Times New Roman" panose="02020603050405020304"/>
                <a:ea typeface="华文细黑" panose="02010600040101010101"/>
                <a:cs typeface="Times New Roman" panose="02020603050405020304"/>
              </a:rPr>
              <a:t>众数十万人，亦足</a:t>
            </a:r>
            <a:r>
              <a:rPr lang="zh-CN" altLang="zh-CN" sz="2800" kern="100" dirty="0">
                <a:solidFill>
                  <a:srgbClr val="FF0000"/>
                </a:solidFill>
                <a:latin typeface="Times New Roman" panose="02020603050405020304"/>
                <a:ea typeface="华文细黑" panose="02010600040101010101"/>
                <a:cs typeface="Times New Roman" panose="02020603050405020304"/>
              </a:rPr>
              <a:t>王</a:t>
            </a:r>
            <a:r>
              <a:rPr lang="zh-CN" altLang="zh-CN" sz="2800" kern="100" dirty="0">
                <a:latin typeface="Times New Roman" panose="02020603050405020304"/>
                <a:ea typeface="华文细黑" panose="02010600040101010101"/>
                <a:cs typeface="Times New Roman" panose="02020603050405020304"/>
              </a:rPr>
              <a:t>也：</a:t>
            </a:r>
            <a:r>
              <a:rPr lang="en-US" altLang="zh-CN" sz="2800" kern="100" dirty="0" smtClean="0">
                <a:latin typeface="Times New Roman" panose="02020603050405020304"/>
                <a:ea typeface="华文细黑" panose="02010600040101010101"/>
                <a:cs typeface="Courier New" panose="02070309020205020404"/>
              </a:rPr>
              <a:t>____________________</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⑤</a:t>
            </a:r>
            <a:r>
              <a:rPr lang="zh-CN" altLang="zh-CN" sz="2800" kern="100" dirty="0">
                <a:latin typeface="Times New Roman" panose="02020603050405020304"/>
                <a:ea typeface="华文细黑" panose="02010600040101010101"/>
                <a:cs typeface="Times New Roman" panose="02020603050405020304"/>
              </a:rPr>
              <a:t>纵江东父兄怜而</a:t>
            </a:r>
            <a:r>
              <a:rPr lang="zh-CN" altLang="zh-CN" sz="2800" kern="100" dirty="0">
                <a:solidFill>
                  <a:srgbClr val="FF0000"/>
                </a:solidFill>
                <a:latin typeface="Times New Roman" panose="02020603050405020304"/>
                <a:ea typeface="华文细黑" panose="02010600040101010101"/>
                <a:cs typeface="Times New Roman" panose="02020603050405020304"/>
              </a:rPr>
              <a:t>王</a:t>
            </a:r>
            <a:r>
              <a:rPr lang="zh-CN" altLang="zh-CN" sz="2800" kern="100" dirty="0">
                <a:latin typeface="Times New Roman" panose="02020603050405020304"/>
                <a:ea typeface="华文细黑" panose="02010600040101010101"/>
                <a:cs typeface="Times New Roman" panose="02020603050405020304"/>
              </a:rPr>
              <a:t>我：</a:t>
            </a:r>
            <a:r>
              <a:rPr lang="en-US" altLang="zh-CN" sz="2800" kern="100" dirty="0" smtClean="0">
                <a:latin typeface="Times New Roman" panose="02020603050405020304"/>
                <a:ea typeface="华文细黑" panose="02010600040101010101"/>
                <a:cs typeface="Courier New" panose="02070309020205020404"/>
              </a:rPr>
              <a:t>________________________</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⑥</a:t>
            </a:r>
            <a:r>
              <a:rPr lang="zh-CN" altLang="zh-CN" sz="2800" kern="100" dirty="0">
                <a:latin typeface="Times New Roman" panose="02020603050405020304"/>
                <a:ea typeface="华文细黑" panose="02010600040101010101"/>
                <a:cs typeface="Times New Roman" panose="02020603050405020304"/>
              </a:rPr>
              <a:t>夜闻汉军四面皆</a:t>
            </a:r>
            <a:r>
              <a:rPr lang="zh-CN" altLang="zh-CN" sz="2800" kern="100" dirty="0">
                <a:solidFill>
                  <a:srgbClr val="FF0000"/>
                </a:solidFill>
                <a:latin typeface="Times New Roman" panose="02020603050405020304"/>
                <a:ea typeface="华文细黑" panose="02010600040101010101"/>
                <a:cs typeface="Times New Roman" panose="02020603050405020304"/>
              </a:rPr>
              <a:t>楚歌</a:t>
            </a:r>
            <a:r>
              <a:rPr lang="zh-CN" altLang="zh-CN" sz="2800" kern="100" dirty="0">
                <a:latin typeface="Times New Roman" panose="02020603050405020304"/>
                <a:ea typeface="华文细黑" panose="02010600040101010101"/>
                <a:cs typeface="Times New Roman" panose="02020603050405020304"/>
              </a:rPr>
              <a:t>：</a:t>
            </a:r>
            <a:r>
              <a:rPr lang="en-US" altLang="zh-CN" sz="2800" kern="100" dirty="0" smtClean="0">
                <a:latin typeface="Times New Roman" panose="02020603050405020304"/>
                <a:ea typeface="华文细黑" panose="02010600040101010101"/>
                <a:cs typeface="Courier New" panose="02070309020205020404"/>
              </a:rPr>
              <a:t>______________________</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⑦</a:t>
            </a:r>
            <a:r>
              <a:rPr lang="zh-CN" altLang="zh-CN" sz="2800" kern="100" dirty="0">
                <a:latin typeface="Times New Roman" panose="02020603050405020304"/>
                <a:ea typeface="华文细黑" panose="02010600040101010101"/>
                <a:cs typeface="Times New Roman" panose="02020603050405020304"/>
              </a:rPr>
              <a:t>项王则</a:t>
            </a:r>
            <a:r>
              <a:rPr lang="zh-CN" altLang="zh-CN" sz="2800" kern="100" dirty="0">
                <a:solidFill>
                  <a:srgbClr val="FF0000"/>
                </a:solidFill>
                <a:latin typeface="Times New Roman" panose="02020603050405020304"/>
                <a:ea typeface="华文细黑" panose="02010600040101010101"/>
                <a:cs typeface="Times New Roman" panose="02020603050405020304"/>
              </a:rPr>
              <a:t>夜</a:t>
            </a:r>
            <a:r>
              <a:rPr lang="zh-CN" altLang="zh-CN" sz="2800" kern="100" dirty="0">
                <a:latin typeface="Times New Roman" panose="02020603050405020304"/>
                <a:ea typeface="华文细黑" panose="02010600040101010101"/>
                <a:cs typeface="Times New Roman" panose="02020603050405020304"/>
              </a:rPr>
              <a:t>起：</a:t>
            </a:r>
            <a:r>
              <a:rPr lang="en-US" altLang="zh-CN" sz="2800" kern="100" dirty="0" smtClean="0">
                <a:latin typeface="Times New Roman" panose="02020603050405020304"/>
                <a:ea typeface="华文细黑" panose="02010600040101010101"/>
                <a:cs typeface="Courier New" panose="02070309020205020404"/>
              </a:rPr>
              <a:t>_____________________</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⑧</a:t>
            </a:r>
            <a:r>
              <a:rPr lang="zh-CN" altLang="zh-CN" sz="2800" kern="100" dirty="0">
                <a:latin typeface="Times New Roman" panose="02020603050405020304"/>
                <a:ea typeface="华文细黑" panose="02010600040101010101"/>
                <a:cs typeface="Times New Roman" panose="02020603050405020304"/>
              </a:rPr>
              <a:t>此天之</a:t>
            </a:r>
            <a:r>
              <a:rPr lang="zh-CN" altLang="zh-CN" sz="2800" kern="100" dirty="0">
                <a:solidFill>
                  <a:srgbClr val="FF0000"/>
                </a:solidFill>
                <a:latin typeface="Times New Roman" panose="02020603050405020304"/>
                <a:ea typeface="华文细黑" panose="02010600040101010101"/>
                <a:cs typeface="Times New Roman" panose="02020603050405020304"/>
              </a:rPr>
              <a:t>亡</a:t>
            </a:r>
            <a:r>
              <a:rPr lang="zh-CN" altLang="zh-CN" sz="2800" kern="100" dirty="0">
                <a:latin typeface="Times New Roman" panose="02020603050405020304"/>
                <a:ea typeface="华文细黑" panose="02010600040101010101"/>
                <a:cs typeface="Times New Roman" panose="02020603050405020304"/>
              </a:rPr>
              <a:t>我：</a:t>
            </a:r>
            <a:r>
              <a:rPr lang="en-US" altLang="zh-CN" sz="2800" kern="100" dirty="0" smtClean="0">
                <a:latin typeface="Times New Roman" panose="02020603050405020304"/>
                <a:ea typeface="华文细黑" panose="02010600040101010101"/>
                <a:cs typeface="Courier New" panose="02070309020205020404"/>
              </a:rPr>
              <a:t>____________________________</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3214886" y="1124744"/>
            <a:ext cx="4134465"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cs typeface="Times New Roman" panose="02020603050405020304"/>
              </a:rPr>
              <a:t>设营驻守，名词用作动词</a:t>
            </a:r>
            <a:endParaRPr lang="zh-CN" altLang="en-US" sz="2800" kern="100" dirty="0">
              <a:solidFill>
                <a:srgbClr val="3333FF"/>
              </a:solidFill>
              <a:latin typeface="Times New Roman" panose="02020603050405020304"/>
              <a:ea typeface="华文细黑" panose="02010600040101010101"/>
              <a:cs typeface="Times New Roman" panose="02020603050405020304"/>
            </a:endParaRPr>
          </a:p>
        </p:txBody>
      </p:sp>
      <p:sp>
        <p:nvSpPr>
          <p:cNvPr id="4" name="矩形 3"/>
          <p:cNvSpPr/>
          <p:nvPr/>
        </p:nvSpPr>
        <p:spPr>
          <a:xfrm>
            <a:off x="3903989" y="1772816"/>
            <a:ext cx="3775393"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cs typeface="Times New Roman" panose="02020603050405020304"/>
              </a:rPr>
              <a:t>向东去，名词用作动词</a:t>
            </a:r>
            <a:endParaRPr lang="zh-CN" altLang="en-US" sz="2800" kern="100" dirty="0">
              <a:solidFill>
                <a:srgbClr val="3333FF"/>
              </a:solidFill>
              <a:latin typeface="Times New Roman" panose="02020603050405020304"/>
              <a:ea typeface="华文细黑" panose="02010600040101010101"/>
              <a:cs typeface="Times New Roman" panose="02020603050405020304"/>
            </a:endParaRPr>
          </a:p>
        </p:txBody>
      </p:sp>
      <p:sp>
        <p:nvSpPr>
          <p:cNvPr id="6" name="矩形 5"/>
          <p:cNvSpPr/>
          <p:nvPr/>
        </p:nvSpPr>
        <p:spPr>
          <a:xfrm>
            <a:off x="3254950" y="2401724"/>
            <a:ext cx="3416320"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cs typeface="Times New Roman" panose="02020603050405020304"/>
              </a:rPr>
              <a:t>向南，名词用作状语</a:t>
            </a:r>
            <a:endParaRPr lang="zh-CN" altLang="en-US" sz="2800" kern="100" dirty="0">
              <a:solidFill>
                <a:srgbClr val="3333FF"/>
              </a:solidFill>
              <a:latin typeface="Times New Roman" panose="02020603050405020304"/>
              <a:ea typeface="华文细黑" panose="02010600040101010101"/>
              <a:cs typeface="Times New Roman" panose="02020603050405020304"/>
            </a:endParaRPr>
          </a:p>
        </p:txBody>
      </p:sp>
      <p:sp>
        <p:nvSpPr>
          <p:cNvPr id="7" name="矩形 6"/>
          <p:cNvSpPr/>
          <p:nvPr/>
        </p:nvSpPr>
        <p:spPr>
          <a:xfrm>
            <a:off x="4583038" y="3068960"/>
            <a:ext cx="3416320"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cs typeface="Times New Roman" panose="02020603050405020304"/>
              </a:rPr>
              <a:t>称王，名词用作动词</a:t>
            </a:r>
            <a:endParaRPr lang="zh-CN" altLang="en-US" sz="2800" kern="100" dirty="0">
              <a:solidFill>
                <a:srgbClr val="3333FF"/>
              </a:solidFill>
              <a:latin typeface="Times New Roman" panose="02020603050405020304"/>
              <a:ea typeface="华文细黑" panose="02010600040101010101"/>
              <a:cs typeface="Times New Roman" panose="02020603050405020304"/>
            </a:endParaRPr>
          </a:p>
        </p:txBody>
      </p:sp>
      <p:sp>
        <p:nvSpPr>
          <p:cNvPr id="11" name="矩形 10"/>
          <p:cNvSpPr/>
          <p:nvPr/>
        </p:nvSpPr>
        <p:spPr>
          <a:xfrm>
            <a:off x="4295006" y="3697868"/>
            <a:ext cx="4134465"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cs typeface="Times New Roman" panose="02020603050405020304"/>
              </a:rPr>
              <a:t>使</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做大王，使动用法</a:t>
            </a:r>
            <a:endParaRPr lang="zh-CN" altLang="en-US" sz="2800" dirty="0">
              <a:solidFill>
                <a:srgbClr val="3333FF"/>
              </a:solidFill>
            </a:endParaRPr>
          </a:p>
        </p:txBody>
      </p:sp>
      <p:sp>
        <p:nvSpPr>
          <p:cNvPr id="14" name="矩形 13"/>
          <p:cNvSpPr/>
          <p:nvPr/>
        </p:nvSpPr>
        <p:spPr>
          <a:xfrm>
            <a:off x="4367014" y="4345940"/>
            <a:ext cx="3775393"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cs typeface="Times New Roman" panose="02020603050405020304"/>
              </a:rPr>
              <a:t>唱楚歌，名词用作动词</a:t>
            </a:r>
            <a:endParaRPr lang="zh-CN" altLang="en-US" sz="2800" kern="100" dirty="0">
              <a:solidFill>
                <a:srgbClr val="3333FF"/>
              </a:solidFill>
              <a:latin typeface="Times New Roman" panose="02020603050405020304"/>
              <a:ea typeface="华文细黑" panose="02010600040101010101"/>
              <a:cs typeface="Times New Roman" panose="02020603050405020304"/>
            </a:endParaRPr>
          </a:p>
        </p:txBody>
      </p:sp>
      <p:sp>
        <p:nvSpPr>
          <p:cNvPr id="15" name="矩形 14"/>
          <p:cNvSpPr/>
          <p:nvPr/>
        </p:nvSpPr>
        <p:spPr>
          <a:xfrm>
            <a:off x="2822902" y="4941168"/>
            <a:ext cx="3416320"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cs typeface="Times New Roman" panose="02020603050405020304"/>
              </a:rPr>
              <a:t>在夜里，名词作状语</a:t>
            </a:r>
            <a:endParaRPr lang="zh-CN" altLang="en-US" sz="2800" kern="100" dirty="0">
              <a:solidFill>
                <a:srgbClr val="3333FF"/>
              </a:solidFill>
              <a:latin typeface="Times New Roman" panose="02020603050405020304"/>
              <a:ea typeface="华文细黑" panose="02010600040101010101"/>
              <a:cs typeface="Times New Roman" panose="02020603050405020304"/>
            </a:endParaRPr>
          </a:p>
        </p:txBody>
      </p:sp>
      <p:sp>
        <p:nvSpPr>
          <p:cNvPr id="17" name="矩形 16"/>
          <p:cNvSpPr/>
          <p:nvPr/>
        </p:nvSpPr>
        <p:spPr>
          <a:xfrm>
            <a:off x="2865894" y="5599400"/>
            <a:ext cx="4852610"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cs typeface="Times New Roman" panose="02020603050405020304"/>
              </a:rPr>
              <a:t>使</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灭亡，动词的使动用法</a:t>
            </a:r>
            <a:endParaRPr lang="zh-CN" altLang="en-US" sz="2800" dirty="0">
              <a:solidFill>
                <a:srgbClr val="3333FF"/>
              </a:solidFill>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linds(horizontal)">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linds(horizontal)">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blinds(horizontal)">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1" nodeType="clickEffect">
                                  <p:stCondLst>
                                    <p:cond delay="0"/>
                                  </p:stCondLst>
                                  <p:childTnLst>
                                    <p:animEffect transition="out" filter="fade">
                                      <p:cBhvr>
                                        <p:cTn id="46" dur="500"/>
                                        <p:tgtEl>
                                          <p:spTgt spid="2"/>
                                        </p:tgtEl>
                                      </p:cBhvr>
                                    </p:animEffect>
                                    <p:set>
                                      <p:cBhvr>
                                        <p:cTn id="47" dur="1" fill="hold">
                                          <p:stCondLst>
                                            <p:cond delay="499"/>
                                          </p:stCondLst>
                                        </p:cTn>
                                        <p:tgtEl>
                                          <p:spTgt spid="2"/>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4"/>
                                        </p:tgtEl>
                                      </p:cBhvr>
                                    </p:animEffect>
                                    <p:set>
                                      <p:cBhvr>
                                        <p:cTn id="50" dur="1" fill="hold">
                                          <p:stCondLst>
                                            <p:cond delay="499"/>
                                          </p:stCondLst>
                                        </p:cTn>
                                        <p:tgtEl>
                                          <p:spTgt spid="4"/>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6"/>
                                        </p:tgtEl>
                                      </p:cBhvr>
                                    </p:animEffect>
                                    <p:set>
                                      <p:cBhvr>
                                        <p:cTn id="53" dur="1" fill="hold">
                                          <p:stCondLst>
                                            <p:cond delay="499"/>
                                          </p:stCondLst>
                                        </p:cTn>
                                        <p:tgtEl>
                                          <p:spTgt spid="6"/>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7"/>
                                        </p:tgtEl>
                                      </p:cBhvr>
                                    </p:animEffect>
                                    <p:set>
                                      <p:cBhvr>
                                        <p:cTn id="56" dur="1" fill="hold">
                                          <p:stCondLst>
                                            <p:cond delay="499"/>
                                          </p:stCondLst>
                                        </p:cTn>
                                        <p:tgtEl>
                                          <p:spTgt spid="7"/>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11"/>
                                        </p:tgtEl>
                                      </p:cBhvr>
                                    </p:animEffect>
                                    <p:set>
                                      <p:cBhvr>
                                        <p:cTn id="59" dur="1" fill="hold">
                                          <p:stCondLst>
                                            <p:cond delay="499"/>
                                          </p:stCondLst>
                                        </p:cTn>
                                        <p:tgtEl>
                                          <p:spTgt spid="11"/>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14"/>
                                        </p:tgtEl>
                                      </p:cBhvr>
                                    </p:animEffect>
                                    <p:set>
                                      <p:cBhvr>
                                        <p:cTn id="62" dur="1" fill="hold">
                                          <p:stCondLst>
                                            <p:cond delay="499"/>
                                          </p:stCondLst>
                                        </p:cTn>
                                        <p:tgtEl>
                                          <p:spTgt spid="14"/>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15"/>
                                        </p:tgtEl>
                                      </p:cBhvr>
                                    </p:animEffect>
                                    <p:set>
                                      <p:cBhvr>
                                        <p:cTn id="65" dur="1" fill="hold">
                                          <p:stCondLst>
                                            <p:cond delay="499"/>
                                          </p:stCondLst>
                                        </p:cTn>
                                        <p:tgtEl>
                                          <p:spTgt spid="15"/>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17"/>
                                        </p:tgtEl>
                                      </p:cBhvr>
                                    </p:animEffect>
                                    <p:set>
                                      <p:cBhvr>
                                        <p:cTn id="68"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childTnLst>
        </p:cTn>
      </p:par>
    </p:tnLst>
    <p:bldLst>
      <p:bldP spid="2" grpId="0"/>
      <p:bldP spid="2" grpId="1"/>
      <p:bldP spid="4" grpId="0"/>
      <p:bldP spid="4" grpId="1"/>
      <p:bldP spid="6" grpId="0"/>
      <p:bldP spid="6" grpId="1"/>
      <p:bldP spid="7" grpId="0"/>
      <p:bldP spid="7" grpId="1"/>
      <p:bldP spid="11" grpId="0"/>
      <p:bldP spid="11" grpId="1"/>
      <p:bldP spid="14" grpId="0"/>
      <p:bldP spid="14" grpId="1"/>
      <p:bldP spid="15" grpId="0"/>
      <p:bldP spid="15" grpId="1"/>
      <p:bldP spid="17" grpId="0"/>
      <p:bldP spid="17"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7" name="圆角矩形 26"/>
          <p:cNvSpPr/>
          <p:nvPr/>
        </p:nvSpPr>
        <p:spPr>
          <a:xfrm>
            <a:off x="10271670" y="665715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3" name="矩形 2"/>
          <p:cNvSpPr/>
          <p:nvPr/>
        </p:nvSpPr>
        <p:spPr>
          <a:xfrm>
            <a:off x="334566" y="326261"/>
            <a:ext cx="11524006" cy="3970318"/>
          </a:xfrm>
          <a:prstGeom prst="rect">
            <a:avLst/>
          </a:prstGeom>
        </p:spPr>
        <p:txBody>
          <a:bodyPr>
            <a:spAutoFit/>
          </a:bodyPr>
          <a:lstStyle/>
          <a:p>
            <a:pPr algn="just">
              <a:lnSpc>
                <a:spcPct val="150000"/>
              </a:lnSpc>
              <a:spcAft>
                <a:spcPts val="0"/>
              </a:spcAft>
              <a:tabLst>
                <a:tab pos="1890395" algn="l"/>
              </a:tabLst>
            </a:pPr>
            <a:r>
              <a:rPr lang="en-US" altLang="zh-CN" sz="2800" kern="100" dirty="0">
                <a:latin typeface="Times New Roman" panose="02020603050405020304"/>
                <a:ea typeface="华文细黑" panose="02010600040101010101"/>
                <a:cs typeface="Courier New" panose="02070309020205020404"/>
              </a:rPr>
              <a:t>6.</a:t>
            </a:r>
            <a:r>
              <a:rPr lang="zh-CN" altLang="zh-CN" sz="2800" kern="100" dirty="0">
                <a:latin typeface="Times New Roman" panose="02020603050405020304"/>
                <a:ea typeface="华文细黑" panose="02010600040101010101"/>
                <a:cs typeface="Times New Roman" panose="02020603050405020304"/>
              </a:rPr>
              <a:t>文言句式</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①</a:t>
            </a:r>
            <a:r>
              <a:rPr lang="zh-CN" altLang="zh-CN" sz="2800" kern="100" dirty="0">
                <a:latin typeface="Times New Roman" panose="02020603050405020304"/>
                <a:ea typeface="华文细黑" panose="02010600040101010101"/>
                <a:cs typeface="Times New Roman" panose="02020603050405020304"/>
              </a:rPr>
              <a:t>此天之亡我，非战之罪也</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②</a:t>
            </a:r>
            <a:r>
              <a:rPr lang="zh-CN" altLang="zh-CN" sz="2800" kern="100" dirty="0">
                <a:latin typeface="Times New Roman" panose="02020603050405020304"/>
                <a:ea typeface="华文细黑" panose="02010600040101010101"/>
                <a:cs typeface="Times New Roman" panose="02020603050405020304"/>
              </a:rPr>
              <a:t>所当者破，所击者服，未尝败北</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Times New Roman" panose="02020603050405020304"/>
              </a:rPr>
              <a:t>	</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③</a:t>
            </a:r>
            <a:r>
              <a:rPr lang="zh-CN" altLang="zh-CN" sz="2800" kern="100" dirty="0">
                <a:latin typeface="Times New Roman" panose="02020603050405020304"/>
                <a:ea typeface="华文细黑" panose="02010600040101010101"/>
                <a:cs typeface="Times New Roman" panose="02020603050405020304"/>
              </a:rPr>
              <a:t>籍独不愧于心乎</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Times New Roman" panose="02020603050405020304"/>
              </a:rPr>
              <a:t>		</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④</a:t>
            </a:r>
            <a:r>
              <a:rPr lang="zh-CN" altLang="zh-CN" sz="2800" kern="100" dirty="0">
                <a:latin typeface="Times New Roman" panose="02020603050405020304"/>
                <a:ea typeface="华文细黑" panose="02010600040101010101"/>
                <a:cs typeface="Times New Roman" panose="02020603050405020304"/>
              </a:rPr>
              <a:t>骑能属者百余人耳</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⑤</a:t>
            </a:r>
            <a:r>
              <a:rPr lang="zh-CN" altLang="zh-CN" sz="2800" kern="100" dirty="0">
                <a:latin typeface="Times New Roman" panose="02020603050405020304"/>
                <a:ea typeface="华文细黑" panose="02010600040101010101"/>
                <a:cs typeface="Times New Roman" panose="02020603050405020304"/>
              </a:rPr>
              <a:t>然今卒困于此</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p:txBody>
      </p:sp>
      <p:sp>
        <p:nvSpPr>
          <p:cNvPr id="8" name="矩形 7"/>
          <p:cNvSpPr/>
          <p:nvPr/>
        </p:nvSpPr>
        <p:spPr>
          <a:xfrm>
            <a:off x="4857261" y="1124744"/>
            <a:ext cx="1261884"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cs typeface="Times New Roman" panose="02020603050405020304"/>
              </a:rPr>
              <a:t>判断句</a:t>
            </a:r>
            <a:endParaRPr lang="zh-CN" altLang="en-US" sz="2800" kern="100" dirty="0">
              <a:solidFill>
                <a:srgbClr val="3333FF"/>
              </a:solidFill>
              <a:latin typeface="Times New Roman" panose="02020603050405020304"/>
              <a:ea typeface="华文细黑" panose="02010600040101010101"/>
              <a:cs typeface="Times New Roman" panose="02020603050405020304"/>
            </a:endParaRPr>
          </a:p>
        </p:txBody>
      </p:sp>
      <p:sp>
        <p:nvSpPr>
          <p:cNvPr id="9" name="矩形 8"/>
          <p:cNvSpPr/>
          <p:nvPr/>
        </p:nvSpPr>
        <p:spPr>
          <a:xfrm>
            <a:off x="5773295" y="1753652"/>
            <a:ext cx="2698175"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cs typeface="Times New Roman" panose="02020603050405020304"/>
              </a:rPr>
              <a:t>被动句，省略句</a:t>
            </a:r>
            <a:endParaRPr lang="zh-CN" altLang="en-US" sz="2800" kern="100" dirty="0">
              <a:solidFill>
                <a:srgbClr val="3333FF"/>
              </a:solidFill>
              <a:latin typeface="Times New Roman" panose="02020603050405020304"/>
              <a:ea typeface="华文细黑" panose="02010600040101010101"/>
              <a:cs typeface="Times New Roman" panose="02020603050405020304"/>
            </a:endParaRPr>
          </a:p>
        </p:txBody>
      </p:sp>
      <p:sp>
        <p:nvSpPr>
          <p:cNvPr id="10" name="矩形 9"/>
          <p:cNvSpPr/>
          <p:nvPr/>
        </p:nvSpPr>
        <p:spPr>
          <a:xfrm>
            <a:off x="3398394" y="2348880"/>
            <a:ext cx="2698175"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cs typeface="Times New Roman" panose="02020603050405020304"/>
              </a:rPr>
              <a:t>介词结构后置句</a:t>
            </a:r>
            <a:endParaRPr lang="zh-CN" altLang="en-US" sz="2800" kern="100" dirty="0">
              <a:solidFill>
                <a:srgbClr val="3333FF"/>
              </a:solidFill>
              <a:latin typeface="Times New Roman" panose="02020603050405020304"/>
              <a:ea typeface="华文细黑" panose="02010600040101010101"/>
              <a:cs typeface="Times New Roman" panose="02020603050405020304"/>
            </a:endParaRPr>
          </a:p>
        </p:txBody>
      </p:sp>
      <p:sp>
        <p:nvSpPr>
          <p:cNvPr id="11" name="矩形 10"/>
          <p:cNvSpPr/>
          <p:nvPr/>
        </p:nvSpPr>
        <p:spPr>
          <a:xfrm>
            <a:off x="3646934" y="2996952"/>
            <a:ext cx="1620957"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cs typeface="Times New Roman" panose="02020603050405020304"/>
              </a:rPr>
              <a:t>定语后置</a:t>
            </a:r>
            <a:endParaRPr lang="zh-CN" altLang="en-US" sz="2800" kern="100" dirty="0">
              <a:solidFill>
                <a:srgbClr val="3333FF"/>
              </a:solidFill>
              <a:latin typeface="Times New Roman" panose="02020603050405020304"/>
              <a:ea typeface="华文细黑" panose="02010600040101010101"/>
              <a:cs typeface="Times New Roman" panose="02020603050405020304"/>
            </a:endParaRPr>
          </a:p>
        </p:txBody>
      </p:sp>
      <p:sp>
        <p:nvSpPr>
          <p:cNvPr id="12" name="矩形 11"/>
          <p:cNvSpPr/>
          <p:nvPr/>
        </p:nvSpPr>
        <p:spPr>
          <a:xfrm>
            <a:off x="3015992" y="3645024"/>
            <a:ext cx="1261884"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cs typeface="Times New Roman" panose="02020603050405020304"/>
              </a:rPr>
              <a:t>被动句</a:t>
            </a:r>
            <a:endParaRPr lang="zh-CN" altLang="en-US" sz="2800" kern="100" dirty="0">
              <a:solidFill>
                <a:srgbClr val="3333FF"/>
              </a:solidFill>
              <a:latin typeface="Times New Roman" panose="02020603050405020304"/>
              <a:ea typeface="华文细黑" panose="02010600040101010101"/>
              <a:cs typeface="Times New Roman" panose="02020603050405020304"/>
            </a:endParaRPr>
          </a:p>
        </p:txBody>
      </p:sp>
      <p:sp>
        <p:nvSpPr>
          <p:cNvPr id="15" name="圆角矩形 14">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8"/>
                                        </p:tgtEl>
                                      </p:cBhvr>
                                    </p:animEffect>
                                    <p:set>
                                      <p:cBhvr>
                                        <p:cTn id="32" dur="1" fill="hold">
                                          <p:stCondLst>
                                            <p:cond delay="499"/>
                                          </p:stCondLst>
                                        </p:cTn>
                                        <p:tgtEl>
                                          <p:spTgt spid="8"/>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9"/>
                                        </p:tgtEl>
                                      </p:cBhvr>
                                    </p:animEffect>
                                    <p:set>
                                      <p:cBhvr>
                                        <p:cTn id="35" dur="1" fill="hold">
                                          <p:stCondLst>
                                            <p:cond delay="499"/>
                                          </p:stCondLst>
                                        </p:cTn>
                                        <p:tgtEl>
                                          <p:spTgt spid="9"/>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0"/>
                                        </p:tgtEl>
                                      </p:cBhvr>
                                    </p:animEffect>
                                    <p:set>
                                      <p:cBhvr>
                                        <p:cTn id="38" dur="1" fill="hold">
                                          <p:stCondLst>
                                            <p:cond delay="499"/>
                                          </p:stCondLst>
                                        </p:cTn>
                                        <p:tgtEl>
                                          <p:spTgt spid="10"/>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1"/>
                                        </p:tgtEl>
                                      </p:cBhvr>
                                    </p:animEffect>
                                    <p:set>
                                      <p:cBhvr>
                                        <p:cTn id="41" dur="1" fill="hold">
                                          <p:stCondLst>
                                            <p:cond delay="499"/>
                                          </p:stCondLst>
                                        </p:cTn>
                                        <p:tgtEl>
                                          <p:spTgt spid="11"/>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2"/>
                                        </p:tgtEl>
                                      </p:cBhvr>
                                    </p:animEffect>
                                    <p:set>
                                      <p:cBhvr>
                                        <p:cTn id="44"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27"/>
                  </p:tgtEl>
                </p:cond>
              </p:nextCondLst>
            </p:seq>
          </p:childTnLst>
        </p:cTn>
      </p:par>
    </p:tnLst>
    <p:bldLst>
      <p:bldP spid="8" grpId="0"/>
      <p:bldP spid="8" grpId="1"/>
      <p:bldP spid="9" grpId="0"/>
      <p:bldP spid="9" grpId="1"/>
      <p:bldP spid="10" grpId="0"/>
      <p:bldP spid="10" grpId="1"/>
      <p:bldP spid="11" grpId="0"/>
      <p:bldP spid="11" grpId="1"/>
      <p:bldP spid="12" grpId="0"/>
      <p:bldP spid="12"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27384"/>
            <a:ext cx="12190412" cy="582887"/>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Light" panose="020B0502040204020203" pitchFamily="34" charset="-122"/>
              <a:ea typeface="微软雅黑 Light" panose="020B0502040204020203" pitchFamily="34" charset="-122"/>
            </a:endParaRPr>
          </a:p>
        </p:txBody>
      </p:sp>
      <p:sp>
        <p:nvSpPr>
          <p:cNvPr id="5" name="TextBox 37"/>
          <p:cNvSpPr txBox="1"/>
          <p:nvPr/>
        </p:nvSpPr>
        <p:spPr>
          <a:xfrm>
            <a:off x="90027" y="76145"/>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defRPr/>
            </a:pPr>
            <a:r>
              <a:rPr kumimoji="0" lang="zh-CN" altLang="en-US" sz="2400"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合作探究       </a:t>
            </a:r>
            <a:r>
              <a:rPr kumimoji="0" lang="zh-CN" altLang="en-US" sz="2400" b="1" i="0" u="none" strike="noStrike" kern="0" cap="none" spc="0" normalizeH="0" noProof="0" dirty="0" smtClean="0">
                <a:ln>
                  <a:noFill/>
                </a:ln>
                <a:solidFill>
                  <a:schemeClr val="bg1"/>
                </a:solidFill>
                <a:effectLst/>
                <a:uLnTx/>
                <a:uFillTx/>
                <a:latin typeface="微软雅黑" panose="020B0503020204020204" pitchFamily="34" charset="-122"/>
                <a:ea typeface="微软雅黑" panose="020B0503020204020204" pitchFamily="34" charset="-122"/>
              </a:rPr>
              <a:t>            </a:t>
            </a:r>
            <a:r>
              <a:rPr kumimoji="0" lang="zh-CN" altLang="en-US" sz="2400"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              　　　　　　　　　　　　　　</a:t>
            </a:r>
            <a:r>
              <a:rPr kumimoji="0" lang="zh-CN" altLang="en-US" sz="2400" b="1" i="0" u="none" strike="noStrike" kern="0" cap="none" spc="0" normalizeH="0" baseline="0" noProof="0" dirty="0" smtClean="0">
                <a:ln>
                  <a:noFill/>
                </a:ln>
                <a:solidFill>
                  <a:schemeClr val="bg1"/>
                </a:solidFill>
                <a:effectLst/>
                <a:uLnTx/>
                <a:uFillTx/>
                <a:latin typeface="华文新魏" panose="02010800040101010101" pitchFamily="2" charset="-122"/>
                <a:ea typeface="华文新魏" panose="02010800040101010101" pitchFamily="2" charset="-122"/>
              </a:rPr>
              <a:t>奇文共欣赏，疑义相与析</a:t>
            </a:r>
            <a:endParaRPr lang="zh-CN" altLang="en-US" sz="2400" b="1" kern="0" dirty="0">
              <a:solidFill>
                <a:schemeClr val="bg1"/>
              </a:solidFill>
              <a:latin typeface="华文新魏" panose="02010800040101010101" pitchFamily="2" charset="-122"/>
              <a:ea typeface="华文新魏" panose="02010800040101010101" pitchFamily="2" charset="-122"/>
            </a:endParaRPr>
          </a:p>
        </p:txBody>
      </p:sp>
      <p:sp>
        <p:nvSpPr>
          <p:cNvPr id="8" name="TextBox 7"/>
          <p:cNvSpPr txBox="1"/>
          <p:nvPr/>
        </p:nvSpPr>
        <p:spPr>
          <a:xfrm>
            <a:off x="701015" y="1002173"/>
            <a:ext cx="1636571" cy="492443"/>
          </a:xfrm>
          <a:prstGeom prst="rect">
            <a:avLst/>
          </a:prstGeom>
          <a:noFill/>
        </p:spPr>
        <p:txBody>
          <a:bodyPr wrap="square" rtlCol="0">
            <a:spAutoFit/>
          </a:bodyPr>
          <a:lstStyle/>
          <a:p>
            <a:r>
              <a:rPr lang="zh-CN" altLang="en-US" sz="2600" b="1" dirty="0">
                <a:solidFill>
                  <a:srgbClr val="0066FF"/>
                </a:solidFill>
                <a:latin typeface="微软雅黑" panose="020B0503020204020204" pitchFamily="34" charset="-122"/>
                <a:ea typeface="微软雅黑" panose="020B0503020204020204" pitchFamily="34" charset="-122"/>
              </a:rPr>
              <a:t>结构图示</a:t>
            </a:r>
            <a:endParaRPr lang="zh-CN" altLang="en-US" sz="2600" b="1" dirty="0">
              <a:solidFill>
                <a:srgbClr val="0066FF"/>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12272" y="540768"/>
            <a:ext cx="2147038" cy="1200329"/>
            <a:chOff x="8628686" y="5243102"/>
            <a:chExt cx="2659562" cy="1640185"/>
          </a:xfrm>
        </p:grpSpPr>
        <p:sp>
          <p:nvSpPr>
            <p:cNvPr id="10" name="TextBox 9"/>
            <p:cNvSpPr txBox="1"/>
            <p:nvPr/>
          </p:nvSpPr>
          <p:spPr>
            <a:xfrm>
              <a:off x="8628686" y="5243102"/>
              <a:ext cx="407810" cy="1640185"/>
            </a:xfrm>
            <a:prstGeom prst="rect">
              <a:avLst/>
            </a:prstGeom>
            <a:noFill/>
          </p:spPr>
          <p:txBody>
            <a:bodyPr wrap="square">
              <a:spAutoFit/>
            </a:bodyPr>
            <a:lstStyle/>
            <a:p>
              <a:pPr fontAlgn="auto">
                <a:spcBef>
                  <a:spcPts val="0"/>
                </a:spcBef>
                <a:spcAft>
                  <a:spcPts val="0"/>
                </a:spcAft>
                <a:defRPr/>
              </a:pPr>
              <a:r>
                <a:rPr lang="en-US" altLang="zh-CN" sz="7200" b="1" i="1" dirty="0" smtClean="0">
                  <a:solidFill>
                    <a:srgbClr val="00B0F0"/>
                  </a:solidFill>
                  <a:effectLst>
                    <a:outerShdw blurRad="38100" dist="38100" dir="2700000" algn="tl">
                      <a:srgbClr val="000000">
                        <a:alpha val="43137"/>
                      </a:srgbClr>
                    </a:outerShdw>
                  </a:effectLst>
                  <a:latin typeface="Broadway" panose="04040905080B02020502" pitchFamily="82" charset="0"/>
                  <a:ea typeface="DFPYeaSong-B5" pitchFamily="18" charset="-120"/>
                </a:rPr>
                <a:t>1</a:t>
              </a:r>
              <a:endParaRPr lang="zh-CN" altLang="en-US" sz="7200" b="1" i="1" dirty="0">
                <a:solidFill>
                  <a:srgbClr val="00B0F0"/>
                </a:solidFill>
                <a:effectLst>
                  <a:outerShdw blurRad="38100" dist="38100" dir="2700000" algn="tl">
                    <a:srgbClr val="000000">
                      <a:alpha val="43137"/>
                    </a:srgbClr>
                  </a:outerShdw>
                </a:effectLst>
                <a:latin typeface="Broadway" panose="04040905080B02020502" pitchFamily="82" charset="0"/>
                <a:ea typeface="DFPYeaSong-B5" pitchFamily="18" charset="-120"/>
              </a:endParaRPr>
            </a:p>
          </p:txBody>
        </p:sp>
        <p:cxnSp>
          <p:nvCxnSpPr>
            <p:cNvPr id="11" name="直接连接符 10"/>
            <p:cNvCxnSpPr/>
            <p:nvPr/>
          </p:nvCxnSpPr>
          <p:spPr>
            <a:xfrm>
              <a:off x="8969120" y="6620631"/>
              <a:ext cx="2319128" cy="0"/>
            </a:xfrm>
            <a:prstGeom prst="line">
              <a:avLst/>
            </a:prstGeom>
          </p:spPr>
          <p:style>
            <a:lnRef idx="1">
              <a:schemeClr val="accent5"/>
            </a:lnRef>
            <a:fillRef idx="0">
              <a:schemeClr val="accent5"/>
            </a:fillRef>
            <a:effectRef idx="0">
              <a:schemeClr val="accent5"/>
            </a:effectRef>
            <a:fontRef idx="minor">
              <a:schemeClr val="tx1"/>
            </a:fontRef>
          </p:style>
        </p:cxnSp>
      </p:grpSp>
      <p:sp>
        <p:nvSpPr>
          <p:cNvPr id="3" name="Rectangle 7"/>
          <p:cNvSpPr>
            <a:spLocks noChangeArrowheads="1"/>
          </p:cNvSpPr>
          <p:nvPr/>
        </p:nvSpPr>
        <p:spPr bwMode="auto">
          <a:xfrm>
            <a:off x="0" y="0"/>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4102" name="Picture 6" descr="E:\2016源文件！！\同步@@\创新\创新设计  语文 人教选修（中国古代诗歌散文欣赏）\新建文件夹\BC.TIF"/>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01326" y="1704669"/>
            <a:ext cx="8623827" cy="4606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714219" y="372173"/>
            <a:ext cx="1636571" cy="492443"/>
          </a:xfrm>
          <a:prstGeom prst="rect">
            <a:avLst/>
          </a:prstGeom>
          <a:noFill/>
        </p:spPr>
        <p:txBody>
          <a:bodyPr wrap="square" rtlCol="0">
            <a:spAutoFit/>
          </a:bodyPr>
          <a:lstStyle/>
          <a:p>
            <a:r>
              <a:rPr lang="zh-CN" altLang="en-US" sz="2600" b="1" dirty="0">
                <a:solidFill>
                  <a:srgbClr val="0066FF"/>
                </a:solidFill>
                <a:latin typeface="微软雅黑" panose="020B0503020204020204" pitchFamily="34" charset="-122"/>
                <a:ea typeface="微软雅黑" panose="020B0503020204020204" pitchFamily="34" charset="-122"/>
              </a:rPr>
              <a:t>重点突破</a:t>
            </a:r>
            <a:endParaRPr lang="zh-CN" altLang="en-US" sz="2600" b="1" dirty="0">
              <a:solidFill>
                <a:srgbClr val="0066FF"/>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932" y="-89232"/>
            <a:ext cx="2147038" cy="1200329"/>
            <a:chOff x="8628686" y="5243102"/>
            <a:chExt cx="2659562" cy="1640185"/>
          </a:xfrm>
        </p:grpSpPr>
        <p:sp>
          <p:nvSpPr>
            <p:cNvPr id="12" name="TextBox 11"/>
            <p:cNvSpPr txBox="1"/>
            <p:nvPr/>
          </p:nvSpPr>
          <p:spPr>
            <a:xfrm>
              <a:off x="8628686" y="5243102"/>
              <a:ext cx="407810" cy="1640185"/>
            </a:xfrm>
            <a:prstGeom prst="rect">
              <a:avLst/>
            </a:prstGeom>
            <a:noFill/>
          </p:spPr>
          <p:txBody>
            <a:bodyPr wrap="square">
              <a:spAutoFit/>
            </a:bodyPr>
            <a:lstStyle/>
            <a:p>
              <a:pPr fontAlgn="auto">
                <a:spcBef>
                  <a:spcPts val="0"/>
                </a:spcBef>
                <a:spcAft>
                  <a:spcPts val="0"/>
                </a:spcAft>
                <a:defRPr/>
              </a:pPr>
              <a:r>
                <a:rPr lang="en-US" altLang="zh-CN" sz="7200" b="1" i="1" dirty="0" smtClean="0">
                  <a:solidFill>
                    <a:srgbClr val="00B0F0"/>
                  </a:solidFill>
                  <a:effectLst>
                    <a:outerShdw blurRad="38100" dist="38100" dir="2700000" algn="tl">
                      <a:srgbClr val="000000">
                        <a:alpha val="43137"/>
                      </a:srgbClr>
                    </a:outerShdw>
                  </a:effectLst>
                  <a:latin typeface="Broadway" panose="04040905080B02020502" pitchFamily="82" charset="0"/>
                  <a:ea typeface="DFPYeaSong-B5" pitchFamily="18" charset="-120"/>
                </a:rPr>
                <a:t>2</a:t>
              </a:r>
              <a:endParaRPr lang="zh-CN" altLang="en-US" sz="7200" b="1" i="1" dirty="0">
                <a:solidFill>
                  <a:srgbClr val="00B0F0"/>
                </a:solidFill>
                <a:effectLst>
                  <a:outerShdw blurRad="38100" dist="38100" dir="2700000" algn="tl">
                    <a:srgbClr val="000000">
                      <a:alpha val="43137"/>
                    </a:srgbClr>
                  </a:outerShdw>
                </a:effectLst>
                <a:latin typeface="Broadway" panose="04040905080B02020502" pitchFamily="82" charset="0"/>
                <a:ea typeface="DFPYeaSong-B5" pitchFamily="18" charset="-120"/>
              </a:endParaRPr>
            </a:p>
          </p:txBody>
        </p:sp>
        <p:cxnSp>
          <p:nvCxnSpPr>
            <p:cNvPr id="13" name="直接连接符 12"/>
            <p:cNvCxnSpPr/>
            <p:nvPr/>
          </p:nvCxnSpPr>
          <p:spPr>
            <a:xfrm>
              <a:off x="8969120" y="6620631"/>
              <a:ext cx="2319128" cy="0"/>
            </a:xfrm>
            <a:prstGeom prst="line">
              <a:avLst/>
            </a:prstGeom>
          </p:spPr>
          <p:style>
            <a:lnRef idx="1">
              <a:schemeClr val="accent5"/>
            </a:lnRef>
            <a:fillRef idx="0">
              <a:schemeClr val="accent5"/>
            </a:fillRef>
            <a:effectRef idx="0">
              <a:schemeClr val="accent5"/>
            </a:effectRef>
            <a:fontRef idx="minor">
              <a:schemeClr val="tx1"/>
            </a:fontRef>
          </p:style>
        </p:cxnSp>
      </p:grpSp>
      <p:sp>
        <p:nvSpPr>
          <p:cNvPr id="15" name="矩形 14"/>
          <p:cNvSpPr/>
          <p:nvPr/>
        </p:nvSpPr>
        <p:spPr>
          <a:xfrm>
            <a:off x="206102" y="892296"/>
            <a:ext cx="11404211" cy="1302408"/>
          </a:xfrm>
          <a:prstGeom prst="rect">
            <a:avLst/>
          </a:prstGeom>
        </p:spPr>
        <p:txBody>
          <a:bodyPr>
            <a:spAutoFit/>
          </a:bodyPr>
          <a:lstStyle/>
          <a:p>
            <a:pPr algn="just">
              <a:lnSpc>
                <a:spcPct val="1500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一、人物的塑造不仅在于对历史材料的取舍，也在于巧妙的构思。请对选文进行分析。</a:t>
            </a:r>
            <a:endParaRPr lang="zh-CN" altLang="zh-CN" sz="1050" kern="100" dirty="0">
              <a:effectLst/>
              <a:latin typeface="宋体" panose="02010600030101010101" pitchFamily="2" charset="-122"/>
              <a:cs typeface="Courier New" panose="02070309020205020404"/>
            </a:endParaRPr>
          </a:p>
        </p:txBody>
      </p:sp>
      <p:sp>
        <p:nvSpPr>
          <p:cNvPr id="9" name="矩形 8"/>
          <p:cNvSpPr/>
          <p:nvPr/>
        </p:nvSpPr>
        <p:spPr>
          <a:xfrm>
            <a:off x="170722" y="2122696"/>
            <a:ext cx="11633436" cy="4821128"/>
          </a:xfrm>
          <a:prstGeom prst="rect">
            <a:avLst/>
          </a:prstGeom>
        </p:spPr>
        <p:txBody>
          <a:bodyPr>
            <a:spAutoFit/>
          </a:bodyPr>
          <a:lstStyle/>
          <a:p>
            <a:pPr algn="just">
              <a:lnSpc>
                <a:spcPct val="150000"/>
              </a:lnSpc>
              <a:spcAft>
                <a:spcPts val="0"/>
              </a:spcAft>
              <a:tabLst>
                <a:tab pos="189039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提示　</a:t>
            </a:r>
            <a:r>
              <a:rPr lang="zh-CN" altLang="zh-CN" sz="2800" kern="100" dirty="0">
                <a:solidFill>
                  <a:srgbClr val="3333FF"/>
                </a:solidFill>
                <a:latin typeface="Times New Roman" panose="02020603050405020304"/>
                <a:ea typeface="华文细黑" panose="02010600040101010101"/>
                <a:cs typeface="Times New Roman" panose="02020603050405020304"/>
              </a:rPr>
              <a:t>本篇巧于构思，善于将复杂的事件安排得井然有序，丝毫没有杂乱之感。作者在激烈的军事冲突中，突然插入情意缠绵的悲歌别姬一段，使情节发展急徐有致，节奏疏密相间成趣。对突围、快战诸场面，描摹得异常精彩。各战事皆有高潮迭起，各情节之间连接紧密，过渡自然，整篇结构浑成，气势磅礴。同时再辅以对人物富有性格特征的言语、行动的生动描写，不同性格人物互相映衬等艺术手法，使所塑造的人物活灵活现，几乎达到呼之欲出的</a:t>
            </a:r>
            <a:r>
              <a:rPr lang="zh-CN" altLang="zh-CN" sz="2800" kern="100">
                <a:solidFill>
                  <a:srgbClr val="3333FF"/>
                </a:solidFill>
                <a:latin typeface="Times New Roman" panose="02020603050405020304"/>
                <a:ea typeface="华文细黑" panose="02010600040101010101"/>
                <a:cs typeface="Times New Roman" panose="02020603050405020304"/>
              </a:rPr>
              <a:t>程度</a:t>
            </a:r>
            <a:r>
              <a:rPr lang="zh-CN" altLang="zh-CN" sz="2800" kern="100" smtClean="0">
                <a:solidFill>
                  <a:srgbClr val="3333FF"/>
                </a:solidFill>
                <a:latin typeface="Times New Roman" panose="02020603050405020304"/>
                <a:ea typeface="华文细黑" panose="02010600040101010101"/>
                <a:cs typeface="Times New Roman" panose="02020603050405020304"/>
              </a:rPr>
              <a:t>。</a:t>
            </a:r>
            <a:endParaRPr lang="en-US" altLang="zh-CN" sz="2800" kern="100" dirty="0" smtClean="0">
              <a:solidFill>
                <a:srgbClr val="3333FF"/>
              </a:solidFill>
              <a:latin typeface="Times New Roman" panose="02020603050405020304"/>
              <a:ea typeface="华文细黑" panose="02010600040101010101"/>
              <a:cs typeface="Times New Roman" panose="02020603050405020304"/>
            </a:endParaRPr>
          </a:p>
          <a:p>
            <a:pPr algn="just">
              <a:lnSpc>
                <a:spcPct val="150000"/>
              </a:lnSpc>
              <a:spcAft>
                <a:spcPts val="0"/>
              </a:spcAft>
              <a:tabLst>
                <a:tab pos="1890395" algn="l"/>
              </a:tabLst>
            </a:pPr>
            <a:endParaRPr lang="zh-CN" altLang="zh-CN" sz="1050" kern="100" dirty="0">
              <a:solidFill>
                <a:srgbClr val="3333FF"/>
              </a:solidFill>
              <a:effectLst/>
              <a:latin typeface="宋体" panose="02010600030101010101" pitchFamily="2" charset="-122"/>
              <a:cs typeface="Courier New" panose="02070309020205020404"/>
            </a:endParaRPr>
          </a:p>
        </p:txBody>
      </p:sp>
      <p:sp>
        <p:nvSpPr>
          <p:cNvPr id="14" name="矩形 1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8" name="圆角矩形 17"/>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bldLst>
      <p:bldP spid="9" grpId="0"/>
      <p:bldP spid="9"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07055" y="340296"/>
            <a:ext cx="11518253" cy="656077"/>
          </a:xfrm>
          <a:prstGeom prst="rect">
            <a:avLst/>
          </a:prstGeom>
        </p:spPr>
        <p:txBody>
          <a:bodyPr>
            <a:spAutoFit/>
          </a:bodyPr>
          <a:lstStyle/>
          <a:p>
            <a:pPr algn="just">
              <a:lnSpc>
                <a:spcPct val="1500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二、请阅读全文，分析项羽的形象。</a:t>
            </a:r>
            <a:endParaRPr lang="zh-CN" altLang="zh-CN" sz="2800" kern="100" dirty="0">
              <a:effectLst/>
              <a:latin typeface="宋体" panose="02010600030101010101" pitchFamily="2" charset="-122"/>
              <a:cs typeface="Courier New" panose="02070309020205020404"/>
            </a:endParaRPr>
          </a:p>
        </p:txBody>
      </p:sp>
      <p:sp>
        <p:nvSpPr>
          <p:cNvPr id="12" name="矩形 11"/>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矩形 3"/>
          <p:cNvSpPr/>
          <p:nvPr/>
        </p:nvSpPr>
        <p:spPr>
          <a:xfrm>
            <a:off x="307055" y="192823"/>
            <a:ext cx="11518253" cy="5262979"/>
          </a:xfrm>
          <a:prstGeom prst="rect">
            <a:avLst/>
          </a:prstGeom>
        </p:spPr>
        <p:txBody>
          <a:bodyPr>
            <a:spAutoFit/>
          </a:bodyPr>
          <a:lstStyle/>
          <a:p>
            <a:pPr algn="just">
              <a:lnSpc>
                <a:spcPct val="150000"/>
              </a:lnSpc>
              <a:spcAft>
                <a:spcPts val="0"/>
              </a:spcAft>
              <a:tabLst>
                <a:tab pos="189039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提示　</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①</a:t>
            </a:r>
            <a:r>
              <a:rPr lang="zh-CN" altLang="zh-CN" sz="2800" kern="100" dirty="0">
                <a:solidFill>
                  <a:srgbClr val="3333FF"/>
                </a:solidFill>
                <a:latin typeface="Times New Roman" panose="02020603050405020304"/>
                <a:ea typeface="华文细黑" panose="02010600040101010101"/>
                <a:cs typeface="Times New Roman" panose="02020603050405020304"/>
              </a:rPr>
              <a:t>在垓下之围中，项羽慷慨悲歌表现了他多情善感的性格特征。项羽是一个勇猛豪爽的大丈夫，在预料到失败命运的时刻，唱出了柔肠百转的《垓下歌》，为项羽这个形象增添了一股柔情。</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慷慨悲歌</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一段充分表现出项羽多情善感的性格侧面。</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②</a:t>
            </a:r>
            <a:r>
              <a:rPr lang="zh-CN" altLang="zh-CN" sz="2800" kern="100" dirty="0">
                <a:solidFill>
                  <a:srgbClr val="3333FF"/>
                </a:solidFill>
                <a:latin typeface="Times New Roman" panose="02020603050405020304"/>
                <a:ea typeface="华文细黑" panose="02010600040101010101"/>
                <a:cs typeface="Times New Roman" panose="02020603050405020304"/>
              </a:rPr>
              <a:t>在东城快战中可以看到，项羽是一个勇猛无敌的人，同时也表现了他的自负。在身当绝境的情况下，项羽每战都能给敌军以有效的打击，丝毫没有兵败的萎靡和绝望，确实表现了他的骁勇善战。他充满自信地问属下战果何如，这一问表现了他的自负</a:t>
            </a:r>
            <a:r>
              <a:rPr lang="zh-CN" altLang="zh-CN" sz="2800" kern="100" dirty="0" smtClean="0">
                <a:solidFill>
                  <a:srgbClr val="3333FF"/>
                </a:solidFill>
                <a:latin typeface="Times New Roman" panose="02020603050405020304"/>
                <a:ea typeface="华文细黑" panose="02010600040101010101"/>
                <a:cs typeface="Times New Roman" panose="02020603050405020304"/>
              </a:rPr>
              <a:t>。</a:t>
            </a:r>
            <a:endParaRPr lang="zh-CN" altLang="zh-CN" sz="1050" kern="100" dirty="0">
              <a:solidFill>
                <a:srgbClr val="3333FF"/>
              </a:solidFill>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750"/>
                                        <p:tgtEl>
                                          <p:spTgt spid="4">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blinds(horizontal)">
                                      <p:cBhvr>
                                        <p:cTn id="11" dur="75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矩形 3"/>
          <p:cNvSpPr/>
          <p:nvPr/>
        </p:nvSpPr>
        <p:spPr>
          <a:xfrm>
            <a:off x="249463" y="405365"/>
            <a:ext cx="11633436" cy="3887731"/>
          </a:xfrm>
          <a:prstGeom prst="rect">
            <a:avLst/>
          </a:prstGeom>
        </p:spPr>
        <p:txBody>
          <a:bodyPr>
            <a:spAutoFit/>
          </a:bodyPr>
          <a:lstStyle/>
          <a:p>
            <a:pPr algn="just">
              <a:lnSpc>
                <a:spcPct val="150000"/>
              </a:lnSpc>
              <a:spcAft>
                <a:spcPts val="0"/>
              </a:spcAft>
              <a:tabLst>
                <a:tab pos="1890395" algn="l"/>
              </a:tabLst>
            </a:pP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③</a:t>
            </a:r>
            <a:r>
              <a:rPr lang="zh-CN" altLang="zh-CN" sz="2800" kern="100" dirty="0">
                <a:solidFill>
                  <a:srgbClr val="3333FF"/>
                </a:solidFill>
                <a:latin typeface="Times New Roman" panose="02020603050405020304"/>
                <a:ea typeface="华文细黑" panose="02010600040101010101"/>
                <a:cs typeface="Times New Roman" panose="02020603050405020304"/>
              </a:rPr>
              <a:t>项羽在乌江边拒渡、赠马、赐头，表现了他知耻重义、视死如归的性格。项羽说：</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且籍与江东子弟八千人渡江而西，今无一人还，纵江东父兄怜而王我，我何面目见之？纵彼不言，籍独不愧于心乎？</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这番话发自肺腑，表现了项羽知耻重义的性格，赐马给亭长又表现了他心地仁善。项羽进行了最后短兵相接的搏杀之后身受重伤，此时看到背楚投汉的故人吕马童，于是赠头给他，自刎而死，这个情节再次表现了项羽的视死如归。</a:t>
            </a:r>
            <a:endParaRPr lang="zh-CN" altLang="zh-CN" sz="1050" kern="100" dirty="0">
              <a:solidFill>
                <a:srgbClr val="3333FF"/>
              </a:solidFill>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75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8983" y="292298"/>
            <a:ext cx="11633436" cy="3323987"/>
          </a:xfrm>
          <a:prstGeom prst="rect">
            <a:avLst/>
          </a:prstGeom>
        </p:spPr>
        <p:txBody>
          <a:bodyPr>
            <a:spAutoFit/>
          </a:bodyPr>
          <a:lstStyle/>
          <a:p>
            <a:pPr algn="just">
              <a:lnSpc>
                <a:spcPct val="1500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三、项羽面临败亡时，多次强调</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此天之亡我，非战之罪也</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，这表现了项羽怎样复杂的心理</a:t>
            </a:r>
            <a:r>
              <a:rPr lang="zh-CN" altLang="zh-CN" sz="2800" kern="100" dirty="0" smtClean="0">
                <a:latin typeface="Times New Roman" panose="02020603050405020304"/>
                <a:ea typeface="华文细黑" panose="02010600040101010101"/>
                <a:cs typeface="Times New Roman" panose="02020603050405020304"/>
              </a:rPr>
              <a:t>？</a:t>
            </a:r>
            <a:endParaRPr lang="en-US" altLang="zh-CN" sz="2800" kern="100" dirty="0" smtClean="0">
              <a:latin typeface="Times New Roman" panose="02020603050405020304"/>
              <a:ea typeface="华文细黑" panose="02010600040101010101"/>
              <a:cs typeface="Times New Roman" panose="02020603050405020304"/>
            </a:endParaRPr>
          </a:p>
          <a:p>
            <a:pPr algn="just">
              <a:lnSpc>
                <a:spcPct val="150000"/>
              </a:lnSpc>
              <a:spcAft>
                <a:spcPts val="0"/>
              </a:spcAft>
              <a:tabLst>
                <a:tab pos="189039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提示　</a:t>
            </a:r>
            <a:r>
              <a:rPr lang="zh-CN" altLang="zh-CN" sz="2800" kern="100" dirty="0">
                <a:solidFill>
                  <a:srgbClr val="3333FF"/>
                </a:solidFill>
                <a:latin typeface="Times New Roman" panose="02020603050405020304"/>
                <a:ea typeface="华文细黑" panose="02010600040101010101"/>
                <a:cs typeface="Times New Roman" panose="02020603050405020304"/>
              </a:rPr>
              <a:t>项羽带领的楚军已经面临绝境，项羽也知道自己必死无疑。</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此天之亡我，非战之罪也</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，表现了项羽对自己的战斗能力充满了自信，可是又无法面对楚军即将彻底覆亡的现实，于是他认为这一切都是天命的安排</a:t>
            </a:r>
            <a:r>
              <a:rPr lang="zh-CN" altLang="zh-CN" sz="2800" kern="100" dirty="0" smtClean="0">
                <a:solidFill>
                  <a:srgbClr val="3333FF"/>
                </a:solidFill>
                <a:latin typeface="Times New Roman" panose="02020603050405020304"/>
                <a:ea typeface="华文细黑" panose="02010600040101010101"/>
                <a:cs typeface="Times New Roman" panose="02020603050405020304"/>
              </a:rPr>
              <a:t>。</a:t>
            </a:r>
            <a:endParaRPr lang="zh-CN" altLang="zh-CN" sz="1050" kern="100" dirty="0">
              <a:solidFill>
                <a:srgbClr val="3333FF"/>
              </a:solidFill>
              <a:latin typeface="宋体" panose="02010600030101010101" pitchFamily="2" charset="-122"/>
              <a:cs typeface="Courier New" panose="02070309020205020404"/>
            </a:endParaRPr>
          </a:p>
        </p:txBody>
      </p:sp>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0343678" y="6669360"/>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9" name="圆角矩形 8">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4">
                                            <p:txEl>
                                              <p:pRg st="1" end="1"/>
                                            </p:txEl>
                                          </p:spTgt>
                                        </p:tgtEl>
                                      </p:cBhvr>
                                    </p:animEffect>
                                    <p:set>
                                      <p:cBhvr>
                                        <p:cTn id="12" dur="1" fill="hold">
                                          <p:stCondLst>
                                            <p:cond delay="499"/>
                                          </p:stCondLst>
                                        </p:cTn>
                                        <p:tgtEl>
                                          <p:spTgt spid="4">
                                            <p:txEl>
                                              <p:pRg st="1" end="1"/>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4" grpId="0" uiExpand="1" build="allAtOnce"/>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1"/>
            <a:ext cx="12190413" cy="53781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400">
              <a:latin typeface="微软雅黑" panose="020B0503020204020204" pitchFamily="34" charset="-122"/>
              <a:ea typeface="微软雅黑" panose="020B0503020204020204" pitchFamily="34" charset="-122"/>
            </a:endParaRPr>
          </a:p>
        </p:txBody>
      </p:sp>
      <p:sp>
        <p:nvSpPr>
          <p:cNvPr id="5" name="TextBox 37"/>
          <p:cNvSpPr txBox="1"/>
          <p:nvPr/>
        </p:nvSpPr>
        <p:spPr>
          <a:xfrm>
            <a:off x="90027" y="76145"/>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defRPr/>
            </a:pPr>
            <a:r>
              <a:rPr lang="zh-CN" altLang="en-US" sz="2400" b="1" kern="0" dirty="0" smtClean="0">
                <a:solidFill>
                  <a:schemeClr val="bg1"/>
                </a:solidFill>
                <a:latin typeface="微软雅黑" panose="020B0503020204020204" pitchFamily="34" charset="-122"/>
                <a:ea typeface="微软雅黑" panose="020B0503020204020204" pitchFamily="34" charset="-122"/>
              </a:rPr>
              <a:t>文本拓展　　　　　　　　　　　　　　　　　　　　　         </a:t>
            </a:r>
            <a:r>
              <a:rPr lang="zh-CN" altLang="en-US" sz="2400" b="1" kern="0" dirty="0" smtClean="0">
                <a:solidFill>
                  <a:schemeClr val="bg1"/>
                </a:solidFill>
                <a:latin typeface="华文新魏" panose="02010800040101010101" pitchFamily="2" charset="-122"/>
                <a:ea typeface="华文新魏" panose="02010800040101010101" pitchFamily="2" charset="-122"/>
              </a:rPr>
              <a:t>掬</a:t>
            </a:r>
            <a:r>
              <a:rPr lang="zh-CN" altLang="en-US" sz="2400" b="1" kern="0" dirty="0">
                <a:solidFill>
                  <a:schemeClr val="bg1"/>
                </a:solidFill>
                <a:latin typeface="华文新魏" panose="02010800040101010101" pitchFamily="2" charset="-122"/>
                <a:ea typeface="华文新魏" panose="02010800040101010101" pitchFamily="2" charset="-122"/>
              </a:rPr>
              <a:t>水月在手，弄花香满衣</a:t>
            </a:r>
            <a:endParaRPr lang="zh-CN" altLang="en-US" sz="2400" b="1" kern="0" dirty="0">
              <a:solidFill>
                <a:schemeClr val="bg1"/>
              </a:solidFill>
              <a:latin typeface="华文新魏" panose="02010800040101010101" pitchFamily="2" charset="-122"/>
              <a:ea typeface="华文新魏" panose="02010800040101010101" pitchFamily="2" charset="-122"/>
            </a:endParaRPr>
          </a:p>
        </p:txBody>
      </p:sp>
      <p:sp>
        <p:nvSpPr>
          <p:cNvPr id="6" name="矩形 5"/>
          <p:cNvSpPr/>
          <p:nvPr/>
        </p:nvSpPr>
        <p:spPr>
          <a:xfrm>
            <a:off x="202430" y="857582"/>
            <a:ext cx="11572430" cy="5286062"/>
          </a:xfrm>
          <a:prstGeom prst="rect">
            <a:avLst/>
          </a:prstGeom>
        </p:spPr>
        <p:txBody>
          <a:bodyPr>
            <a:spAutoFit/>
          </a:bodyPr>
          <a:lstStyle/>
          <a:p>
            <a:pPr algn="just">
              <a:lnSpc>
                <a:spcPts val="5500"/>
              </a:lnSpc>
              <a:spcAft>
                <a:spcPts val="0"/>
              </a:spcAft>
              <a:tabLst>
                <a:tab pos="1890395" algn="l"/>
              </a:tabLst>
            </a:pPr>
            <a:r>
              <a:rPr lang="zh-CN" altLang="en-US" sz="2800" b="1" dirty="0" smtClean="0">
                <a:solidFill>
                  <a:srgbClr val="3333FF"/>
                </a:solidFill>
                <a:latin typeface="微软雅黑" panose="020B0503020204020204" pitchFamily="34" charset="-122"/>
                <a:ea typeface="微软雅黑" panose="020B0503020204020204" pitchFamily="34" charset="-122"/>
              </a:rPr>
              <a:t>一、阅读延伸</a:t>
            </a:r>
            <a:endParaRPr lang="zh-CN" altLang="zh-CN" sz="2800" b="1" dirty="0" smtClean="0">
              <a:solidFill>
                <a:srgbClr val="3333FF"/>
              </a:solidFill>
              <a:latin typeface="微软雅黑" panose="020B0503020204020204" pitchFamily="34" charset="-122"/>
              <a:ea typeface="微软雅黑" panose="020B0503020204020204" pitchFamily="34" charset="-122"/>
            </a:endParaRPr>
          </a:p>
          <a:p>
            <a:pPr hangingPunct="0">
              <a:lnSpc>
                <a:spcPts val="5000"/>
              </a:lnSpc>
            </a:pPr>
            <a:r>
              <a:rPr lang="en-US" altLang="zh-CN" sz="2800" dirty="0" smtClean="0">
                <a:latin typeface="Times New Roman" panose="02020603050405020304" pitchFamily="18" charset="0"/>
                <a:ea typeface="华文细黑" panose="02010600040101010101" pitchFamily="2" charset="-122"/>
                <a:cs typeface="Times New Roman" panose="02020603050405020304" pitchFamily="18" charset="0"/>
              </a:rPr>
              <a:t>					</a:t>
            </a:r>
            <a:r>
              <a:rPr lang="zh-CN" altLang="en-US" sz="2800" b="1" dirty="0" smtClean="0">
                <a:solidFill>
                  <a:srgbClr val="C00000"/>
                </a:solidFill>
                <a:latin typeface="Times New Roman" panose="02020603050405020304" pitchFamily="18" charset="0"/>
                <a:ea typeface="华文细黑" panose="02010600040101010101" pitchFamily="2" charset="-122"/>
                <a:cs typeface="Times New Roman" panose="02020603050405020304" pitchFamily="18" charset="0"/>
              </a:rPr>
              <a:t>探究项羽之死</a:t>
            </a:r>
            <a:endParaRPr lang="zh-CN" altLang="en-US" sz="2800" b="1" dirty="0" smtClean="0">
              <a:solidFill>
                <a:srgbClr val="C00000"/>
              </a:solidFill>
              <a:latin typeface="Times New Roman" panose="02020603050405020304" pitchFamily="18" charset="0"/>
              <a:ea typeface="华文细黑" panose="02010600040101010101" pitchFamily="2" charset="-122"/>
              <a:cs typeface="Times New Roman" panose="02020603050405020304" pitchFamily="18" charset="0"/>
            </a:endParaRPr>
          </a:p>
          <a:p>
            <a:pPr hangingPunct="0">
              <a:lnSpc>
                <a:spcPts val="5000"/>
              </a:lnSpc>
            </a:pPr>
            <a:r>
              <a:rPr lang="zh-CN" altLang="en-US" sz="2800" dirty="0" smtClean="0">
                <a:latin typeface="Times New Roman" panose="02020603050405020304" pitchFamily="18" charset="0"/>
                <a:ea typeface="华文细黑" panose="02010600040101010101" pitchFamily="2" charset="-122"/>
                <a:cs typeface="Times New Roman" panose="02020603050405020304" pitchFamily="18" charset="0"/>
              </a:rPr>
              <a:t>        司马迁以饱含深情的笔调，浓墨重彩地描绘了项羽身陷四面楚歌、面临生死抉择时的悲壮一幕</a:t>
            </a:r>
            <a:r>
              <a:rPr lang="en-US" sz="2800" dirty="0" smtClean="0">
                <a:latin typeface="Times New Roman" panose="02020603050405020304" pitchFamily="18" charset="0"/>
                <a:ea typeface="华文细黑" panose="02010600040101010101" pitchFamily="2" charset="-122"/>
                <a:cs typeface="Times New Roman" panose="02020603050405020304" pitchFamily="18" charset="0"/>
              </a:rPr>
              <a:t>——</a:t>
            </a:r>
            <a:r>
              <a:rPr lang="zh-CN" altLang="en-US" sz="2800" dirty="0" smtClean="0">
                <a:latin typeface="Times New Roman" panose="02020603050405020304" pitchFamily="18" charset="0"/>
                <a:ea typeface="华文细黑" panose="02010600040101010101" pitchFamily="2" charset="-122"/>
                <a:cs typeface="Times New Roman" panose="02020603050405020304" pitchFamily="18" charset="0"/>
              </a:rPr>
              <a:t>自刎而死。面对生的希望，项羽宁愿选择自刎而不肯渡江，笔者认为，大概有以下原因。</a:t>
            </a:r>
            <a:endParaRPr lang="zh-CN" altLang="en-US" sz="2800" dirty="0" smtClean="0">
              <a:latin typeface="Times New Roman" panose="02020603050405020304" pitchFamily="18" charset="0"/>
              <a:ea typeface="华文细黑" panose="02010600040101010101" pitchFamily="2" charset="-122"/>
              <a:cs typeface="Times New Roman" panose="02020603050405020304" pitchFamily="18" charset="0"/>
            </a:endParaRPr>
          </a:p>
          <a:p>
            <a:pPr hangingPunct="0">
              <a:lnSpc>
                <a:spcPts val="5000"/>
              </a:lnSpc>
            </a:pPr>
            <a:r>
              <a:rPr lang="en-US" sz="2800" dirty="0" smtClean="0">
                <a:latin typeface="Times New Roman" panose="02020603050405020304" pitchFamily="18" charset="0"/>
                <a:ea typeface="华文细黑" panose="02010600040101010101" pitchFamily="2" charset="-122"/>
                <a:cs typeface="Times New Roman" panose="02020603050405020304" pitchFamily="18" charset="0"/>
              </a:rPr>
              <a:t>         </a:t>
            </a:r>
            <a:r>
              <a:rPr lang="zh-CN" altLang="en-US" sz="2800" dirty="0" smtClean="0">
                <a:latin typeface="Times New Roman" panose="02020603050405020304" pitchFamily="18" charset="0"/>
                <a:ea typeface="华文细黑" panose="02010600040101010101" pitchFamily="2" charset="-122"/>
                <a:cs typeface="Times New Roman" panose="02020603050405020304" pitchFamily="18" charset="0"/>
              </a:rPr>
              <a:t>一、天命思想的主导，使其失去斗志。项羽在陷入困境将要突围时向手下将士强调：“吾起兵至今八岁矣，身七十余战，所当者破，所击者服，未尝败北，遂霸有天下。然今卒困于此，此天之亡我，非战之罪也。</a:t>
            </a:r>
            <a:endParaRPr lang="zh-CN" altLang="zh-CN" sz="1050" kern="100" dirty="0">
              <a:effectLst/>
              <a:latin typeface="Times New Roman" panose="02020603050405020304" pitchFamily="18" charset="0"/>
              <a:ea typeface="华文细黑" panose="02010600040101010101" pitchFamily="2"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a:hlinkClick r:id="rId1" action="ppaction://hlinksldjump"/>
          </p:cNvPr>
          <p:cNvSpPr txBox="1"/>
          <p:nvPr/>
        </p:nvSpPr>
        <p:spPr>
          <a:xfrm>
            <a:off x="2638822" y="1556792"/>
            <a:ext cx="7767251" cy="615549"/>
          </a:xfrm>
          <a:prstGeom prst="rect">
            <a:avLst/>
          </a:prstGeom>
          <a:noFill/>
        </p:spPr>
        <p:txBody>
          <a:bodyPr wrap="square" lIns="121917" tIns="60958" rIns="121917" bIns="60958" rtlCol="0">
            <a:spAutoFit/>
          </a:bodyPr>
          <a:lstStyle/>
          <a:p>
            <a:pPr lvl="0">
              <a:defRPr/>
            </a:pP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温馨晨读           </a:t>
            </a:r>
            <a:r>
              <a:rPr lang="zh-CN" altLang="en-US" sz="2600" dirty="0" smtClean="0">
                <a:solidFill>
                  <a:schemeClr val="accent6">
                    <a:lumMod val="75000"/>
                  </a:schemeClr>
                </a:solidFill>
                <a:latin typeface="微软雅黑" panose="020B0503020204020204" pitchFamily="34" charset="-122"/>
                <a:ea typeface="微软雅黑" panose="020B0503020204020204" pitchFamily="34" charset="-122"/>
              </a:rPr>
              <a:t>鸡</a:t>
            </a:r>
            <a:r>
              <a:rPr lang="zh-CN" altLang="en-US" sz="2600" dirty="0">
                <a:solidFill>
                  <a:schemeClr val="accent6">
                    <a:lumMod val="75000"/>
                  </a:schemeClr>
                </a:solidFill>
                <a:latin typeface="微软雅黑" panose="020B0503020204020204" pitchFamily="34" charset="-122"/>
                <a:ea typeface="微软雅黑" panose="020B0503020204020204" pitchFamily="34" charset="-122"/>
              </a:rPr>
              <a:t>声茅店月，人迹板桥霜</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24" name="TextBox 23">
            <a:hlinkClick r:id="rId2" action="ppaction://hlinksldjump"/>
          </p:cNvPr>
          <p:cNvSpPr txBox="1"/>
          <p:nvPr/>
        </p:nvSpPr>
        <p:spPr>
          <a:xfrm>
            <a:off x="2638822" y="2604389"/>
            <a:ext cx="7768598" cy="615549"/>
          </a:xfrm>
          <a:prstGeom prst="rect">
            <a:avLst/>
          </a:prstGeom>
          <a:noFill/>
        </p:spPr>
        <p:txBody>
          <a:bodyPr wrap="square" lIns="121917" tIns="60958" rIns="121917" bIns="60958" rtlCol="0">
            <a:spAutoFit/>
          </a:bodyPr>
          <a:lstStyle/>
          <a:p>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自主</a:t>
            </a: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积累           </a:t>
            </a:r>
            <a:r>
              <a:rPr lang="zh-CN" altLang="en-US" sz="2600" dirty="0" smtClean="0">
                <a:solidFill>
                  <a:schemeClr val="accent6">
                    <a:lumMod val="75000"/>
                  </a:schemeClr>
                </a:solidFill>
                <a:latin typeface="微软雅黑" panose="020B0503020204020204" pitchFamily="34" charset="-122"/>
                <a:ea typeface="微软雅黑" panose="020B0503020204020204" pitchFamily="34" charset="-122"/>
              </a:rPr>
              <a:t>博</a:t>
            </a:r>
            <a:r>
              <a:rPr lang="zh-CN" altLang="en-US" sz="2600" dirty="0">
                <a:solidFill>
                  <a:schemeClr val="accent6">
                    <a:lumMod val="75000"/>
                  </a:schemeClr>
                </a:solidFill>
                <a:latin typeface="微软雅黑" panose="020B0503020204020204" pitchFamily="34" charset="-122"/>
                <a:ea typeface="微软雅黑" panose="020B0503020204020204" pitchFamily="34" charset="-122"/>
              </a:rPr>
              <a:t>观而约取，厚积而薄发</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25" name="TextBox 24">
            <a:hlinkClick r:id="rId3" action="ppaction://hlinksldjump"/>
          </p:cNvPr>
          <p:cNvSpPr txBox="1"/>
          <p:nvPr/>
        </p:nvSpPr>
        <p:spPr>
          <a:xfrm>
            <a:off x="2638822" y="3645024"/>
            <a:ext cx="7773662"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合作探究</a:t>
            </a:r>
            <a:r>
              <a:rPr lang="zh-CN" altLang="en-US" sz="2600" dirty="0">
                <a:solidFill>
                  <a:schemeClr val="accent6">
                    <a:lumMod val="75000"/>
                  </a:schemeClr>
                </a:solidFill>
                <a:latin typeface="微软雅黑" panose="020B0503020204020204" pitchFamily="34" charset="-122"/>
                <a:ea typeface="微软雅黑" panose="020B0503020204020204" pitchFamily="34" charset="-122"/>
              </a:rPr>
              <a:t>　　　</a:t>
            </a:r>
            <a:r>
              <a:rPr lang="zh-CN" altLang="en-US" sz="2600" dirty="0" smtClean="0">
                <a:solidFill>
                  <a:schemeClr val="accent6">
                    <a:lumMod val="75000"/>
                  </a:schemeClr>
                </a:solidFill>
                <a:latin typeface="微软雅黑" panose="020B0503020204020204" pitchFamily="34" charset="-122"/>
                <a:ea typeface="微软雅黑" panose="020B0503020204020204" pitchFamily="34" charset="-122"/>
              </a:rPr>
              <a:t>   奇文</a:t>
            </a:r>
            <a:r>
              <a:rPr lang="zh-CN" altLang="en-US" sz="2600" dirty="0">
                <a:solidFill>
                  <a:schemeClr val="accent6">
                    <a:lumMod val="75000"/>
                  </a:schemeClr>
                </a:solidFill>
                <a:latin typeface="微软雅黑" panose="020B0503020204020204" pitchFamily="34" charset="-122"/>
                <a:ea typeface="微软雅黑" panose="020B0503020204020204" pitchFamily="34" charset="-122"/>
              </a:rPr>
              <a:t>共欣赏，疑义相与</a:t>
            </a:r>
            <a:r>
              <a:rPr lang="zh-CN" altLang="en-US" sz="2600" dirty="0" smtClean="0">
                <a:solidFill>
                  <a:schemeClr val="accent6">
                    <a:lumMod val="75000"/>
                  </a:schemeClr>
                </a:solidFill>
                <a:latin typeface="微软雅黑" panose="020B0503020204020204" pitchFamily="34" charset="-122"/>
                <a:ea typeface="微软雅黑" panose="020B0503020204020204" pitchFamily="34" charset="-122"/>
              </a:rPr>
              <a:t>析 </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26" name="直接连接符 25"/>
          <p:cNvCxnSpPr/>
          <p:nvPr/>
        </p:nvCxnSpPr>
        <p:spPr>
          <a:xfrm>
            <a:off x="2748930" y="2138512"/>
            <a:ext cx="6696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9" name="直接连接符 28"/>
          <p:cNvCxnSpPr/>
          <p:nvPr/>
        </p:nvCxnSpPr>
        <p:spPr>
          <a:xfrm>
            <a:off x="2748930" y="3183497"/>
            <a:ext cx="6696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30" name="直接连接符 29"/>
          <p:cNvCxnSpPr/>
          <p:nvPr/>
        </p:nvCxnSpPr>
        <p:spPr>
          <a:xfrm>
            <a:off x="2748930" y="4228482"/>
            <a:ext cx="6696000" cy="0"/>
          </a:xfrm>
          <a:prstGeom prst="line">
            <a:avLst/>
          </a:prstGeom>
        </p:spPr>
        <p:style>
          <a:lnRef idx="1">
            <a:schemeClr val="accent6"/>
          </a:lnRef>
          <a:fillRef idx="0">
            <a:schemeClr val="accent6"/>
          </a:fillRef>
          <a:effectRef idx="0">
            <a:schemeClr val="accent6"/>
          </a:effectRef>
          <a:fontRef idx="minor">
            <a:schemeClr val="tx1"/>
          </a:fontRef>
        </p:style>
      </p:cxnSp>
      <p:sp>
        <p:nvSpPr>
          <p:cNvPr id="31" name="TextBox 30">
            <a:hlinkClick r:id="rId4" action="ppaction://hlinksldjump"/>
          </p:cNvPr>
          <p:cNvSpPr txBox="1"/>
          <p:nvPr/>
        </p:nvSpPr>
        <p:spPr>
          <a:xfrm>
            <a:off x="2638822" y="4548605"/>
            <a:ext cx="7773662" cy="738660"/>
          </a:xfrm>
          <a:prstGeom prst="rect">
            <a:avLst/>
          </a:prstGeom>
          <a:noFill/>
        </p:spPr>
        <p:txBody>
          <a:bodyPr wrap="square" lIns="121917" tIns="60958" rIns="121917" bIns="60958" rtlCol="0">
            <a:spAutoFit/>
          </a:bodyPr>
          <a:lstStyle/>
          <a:p>
            <a:pPr>
              <a:defRPr/>
            </a:pP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文本拓展</a:t>
            </a:r>
            <a:r>
              <a:rPr lang="zh-CN" altLang="en-US" sz="4000" b="1" kern="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4000" b="1" kern="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2600" dirty="0" smtClean="0">
                <a:solidFill>
                  <a:schemeClr val="accent6">
                    <a:lumMod val="75000"/>
                  </a:schemeClr>
                </a:solidFill>
                <a:latin typeface="微软雅黑" panose="020B0503020204020204" pitchFamily="34" charset="-122"/>
                <a:ea typeface="微软雅黑" panose="020B0503020204020204" pitchFamily="34" charset="-122"/>
              </a:rPr>
              <a:t>掬</a:t>
            </a:r>
            <a:r>
              <a:rPr lang="zh-CN" altLang="en-US" sz="2600" dirty="0">
                <a:solidFill>
                  <a:schemeClr val="accent6">
                    <a:lumMod val="75000"/>
                  </a:schemeClr>
                </a:solidFill>
                <a:latin typeface="微软雅黑" panose="020B0503020204020204" pitchFamily="34" charset="-122"/>
                <a:ea typeface="微软雅黑" panose="020B0503020204020204" pitchFamily="34" charset="-122"/>
              </a:rPr>
              <a:t>水月在手，弄花香满衣</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32" name="直接连接符 31"/>
          <p:cNvCxnSpPr/>
          <p:nvPr/>
        </p:nvCxnSpPr>
        <p:spPr>
          <a:xfrm>
            <a:off x="2748930" y="5273468"/>
            <a:ext cx="6696000" cy="0"/>
          </a:xfrm>
          <a:prstGeom prst="line">
            <a:avLst/>
          </a:prstGeom>
        </p:spPr>
        <p:style>
          <a:lnRef idx="1">
            <a:schemeClr val="accent6"/>
          </a:lnRef>
          <a:fillRef idx="0">
            <a:schemeClr val="accent6"/>
          </a:fillRef>
          <a:effectRef idx="0">
            <a:schemeClr val="accent6"/>
          </a:effectRef>
          <a:fontRef idx="minor">
            <a:schemeClr val="tx1"/>
          </a:fontRef>
        </p:style>
      </p:cxnSp>
      <p:sp>
        <p:nvSpPr>
          <p:cNvPr id="14" name="矩形 13"/>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5" name="TextBox 14"/>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rPr>
              <a:t>栏目索引</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380165" y="857232"/>
            <a:ext cx="11501519" cy="5500726"/>
          </a:xfrm>
        </p:spPr>
        <p:txBody>
          <a:bodyPr/>
          <a:lstStyle/>
          <a:p>
            <a:r>
              <a:rPr lang="zh-CN" altLang="en-US" dirty="0" smtClean="0"/>
              <a:t>今日固决死，愿为诸君快战，</a:t>
            </a:r>
            <a:r>
              <a:rPr lang="en-US" altLang="zh-CN" dirty="0" smtClean="0"/>
              <a:t>……</a:t>
            </a:r>
            <a:r>
              <a:rPr lang="zh-CN" altLang="en-US" dirty="0" smtClean="0"/>
              <a:t>令诸君知天亡我，非战之罪也。”面对亭长的施救，项羽又感叹说：“天之亡我，我何渡为！</a:t>
            </a:r>
            <a:r>
              <a:rPr lang="en-US" dirty="0" smtClean="0"/>
              <a:t>”</a:t>
            </a:r>
            <a:r>
              <a:rPr lang="zh-CN" altLang="en-US" dirty="0" smtClean="0"/>
              <a:t>中国古人尤其是君王贵族大多有着非常浓厚的天命思想，连项羽的对手刘邦也不例外，刘邦在临终时就说过：</a:t>
            </a:r>
            <a:r>
              <a:rPr lang="en-US" dirty="0" smtClean="0"/>
              <a:t>“</a:t>
            </a:r>
            <a:r>
              <a:rPr lang="zh-CN" altLang="en-US" dirty="0" smtClean="0"/>
              <a:t>吾以布衣提三尺剑取天下，此非天命乎？</a:t>
            </a:r>
            <a:r>
              <a:rPr lang="en-US" dirty="0" smtClean="0"/>
              <a:t>”“</a:t>
            </a:r>
            <a:r>
              <a:rPr lang="zh-CN" altLang="en-US" dirty="0" smtClean="0"/>
              <a:t>天之亡我，我何渡为！</a:t>
            </a:r>
            <a:r>
              <a:rPr lang="en-US" dirty="0" smtClean="0"/>
              <a:t>”</a:t>
            </a:r>
            <a:r>
              <a:rPr lang="zh-CN" altLang="en-US" dirty="0" smtClean="0"/>
              <a:t>正是这个天命观，主导了项羽思想，使项羽觉得这一切都是上天的安排，个人是斗不过天的，天命难违。于是，他毅然放弃了东渡乌江。</a:t>
            </a:r>
            <a:endParaRPr lang="zh-CN" altLang="zh-CN" sz="1050" kern="100" dirty="0" smtClean="0"/>
          </a:p>
          <a:p>
            <a:endParaRPr lang="zh-CN" alt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380165" y="428604"/>
            <a:ext cx="11501519" cy="6072230"/>
          </a:xfrm>
        </p:spPr>
        <p:txBody>
          <a:bodyPr/>
          <a:lstStyle/>
          <a:p>
            <a:pPr indent="720090"/>
            <a:r>
              <a:rPr lang="zh-CN" altLang="en-US" dirty="0" smtClean="0"/>
              <a:t> 二、羞愧之心的萌生，使其耻于东渡。面对乌江亭长的劝说，项羽说：</a:t>
            </a:r>
            <a:r>
              <a:rPr lang="en-US" dirty="0" smtClean="0"/>
              <a:t>“</a:t>
            </a:r>
            <a:r>
              <a:rPr lang="zh-CN" altLang="en-US" dirty="0" smtClean="0"/>
              <a:t>籍与江东子弟八千人渡江而西，今无一人还，纵江东父兄怜而王我，我何面目见之？纵彼不言，籍独不愧于心乎？</a:t>
            </a:r>
            <a:r>
              <a:rPr lang="en-US" dirty="0" smtClean="0"/>
              <a:t>”</a:t>
            </a:r>
            <a:r>
              <a:rPr lang="zh-CN" altLang="en-US" dirty="0" smtClean="0"/>
              <a:t>说明项羽内心萌生了深重的羞愧感，他觉得对不起江东子弟及其家人，再无颜见江东父老，自己应该与将士们同生共死，绝不可一人过江，苟且偷生。项羽意识到，如果再起兵的话，那将是耻辱，与其屈辱的活着不如就这么悲壮地死去。唐朝诗人胡曾在</a:t>
            </a:r>
            <a:r>
              <a:rPr lang="en-US" altLang="zh-CN" dirty="0" smtClean="0"/>
              <a:t>《</a:t>
            </a:r>
            <a:r>
              <a:rPr lang="zh-CN" altLang="en-US" dirty="0" smtClean="0"/>
              <a:t>乌江</a:t>
            </a:r>
            <a:r>
              <a:rPr lang="en-US" altLang="zh-CN" dirty="0" smtClean="0"/>
              <a:t>》</a:t>
            </a:r>
            <a:r>
              <a:rPr lang="zh-CN" altLang="en-US" dirty="0" smtClean="0"/>
              <a:t>中写道：</a:t>
            </a:r>
            <a:r>
              <a:rPr lang="en-US" dirty="0" smtClean="0"/>
              <a:t>“</a:t>
            </a:r>
            <a:r>
              <a:rPr lang="zh-CN" altLang="en-US" dirty="0" smtClean="0"/>
              <a:t>争帝图王势已倾，八千兵散楚歌声，乌江不是无船渡，耻向东吴再起兵。”杜牧在</a:t>
            </a:r>
            <a:r>
              <a:rPr lang="en-US" altLang="zh-CN" dirty="0" smtClean="0"/>
              <a:t>《</a:t>
            </a:r>
            <a:r>
              <a:rPr lang="zh-CN" altLang="en-US" dirty="0" smtClean="0"/>
              <a:t>题乌江亭</a:t>
            </a:r>
            <a:r>
              <a:rPr lang="en-US" altLang="zh-CN" dirty="0" smtClean="0"/>
              <a:t>》</a:t>
            </a:r>
            <a:r>
              <a:rPr lang="zh-CN" altLang="en-US" dirty="0" smtClean="0"/>
              <a:t>中以“包羞忍耻是男儿”的诗句，批评了项羽无法忍受一时的羞耻。</a:t>
            </a:r>
            <a:endParaRPr lang="zh-CN" alt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380165" y="428604"/>
            <a:ext cx="11501519" cy="6072230"/>
          </a:xfrm>
        </p:spPr>
        <p:txBody>
          <a:bodyPr/>
          <a:lstStyle/>
          <a:p>
            <a:r>
              <a:rPr lang="zh-CN" altLang="en-US" dirty="0" smtClean="0"/>
              <a:t>         三、忏悔意识的觉醒，使其回归人性。</a:t>
            </a:r>
            <a:r>
              <a:rPr lang="en-US" altLang="zh-CN" dirty="0" smtClean="0"/>
              <a:t>《</a:t>
            </a:r>
            <a:r>
              <a:rPr lang="zh-CN" altLang="en-US" dirty="0" smtClean="0"/>
              <a:t>史记</a:t>
            </a:r>
            <a:r>
              <a:rPr lang="en-US" dirty="0" smtClean="0"/>
              <a:t>·</a:t>
            </a:r>
            <a:r>
              <a:rPr lang="zh-CN" altLang="en-US" dirty="0" smtClean="0"/>
              <a:t>项羽本纪</a:t>
            </a:r>
            <a:r>
              <a:rPr lang="en-US" altLang="zh-CN" dirty="0" smtClean="0"/>
              <a:t>》</a:t>
            </a:r>
            <a:r>
              <a:rPr lang="zh-CN" altLang="en-US" dirty="0" smtClean="0"/>
              <a:t>记载，楚汉在荥阳交战数年相争不下时，项羽曾对刘邦说：</a:t>
            </a:r>
            <a:r>
              <a:rPr lang="en-US" dirty="0" smtClean="0"/>
              <a:t>“</a:t>
            </a:r>
            <a:r>
              <a:rPr lang="zh-CN" altLang="en-US" dirty="0" smtClean="0"/>
              <a:t>天下匈匈数岁者，徒以吾两人耳，愿与汉王挑战，决雌雄，毋徒苦天下之民父子也。</a:t>
            </a:r>
            <a:r>
              <a:rPr lang="en-US" dirty="0" smtClean="0"/>
              <a:t>”</a:t>
            </a:r>
            <a:r>
              <a:rPr lang="zh-CN" altLang="en-US" dirty="0" smtClean="0"/>
              <a:t>说明项羽对荣、辱已经有了自己的看法</a:t>
            </a:r>
            <a:r>
              <a:rPr lang="en-US" dirty="0" smtClean="0"/>
              <a:t>——</a:t>
            </a:r>
            <a:r>
              <a:rPr lang="zh-CN" altLang="en-US" dirty="0" smtClean="0"/>
              <a:t>造福百姓为荣，祸国扰民为辱。唐朝的曹松在</a:t>
            </a:r>
            <a:r>
              <a:rPr lang="en-US" altLang="zh-CN" dirty="0" smtClean="0"/>
              <a:t>《</a:t>
            </a:r>
            <a:r>
              <a:rPr lang="zh-CN" altLang="en-US" dirty="0" smtClean="0"/>
              <a:t>己亥岁感事</a:t>
            </a:r>
            <a:r>
              <a:rPr lang="en-US" altLang="zh-CN" dirty="0" smtClean="0"/>
              <a:t>》</a:t>
            </a:r>
            <a:r>
              <a:rPr lang="zh-CN" altLang="en-US" dirty="0" smtClean="0"/>
              <a:t>中写过</a:t>
            </a:r>
            <a:r>
              <a:rPr lang="en-US" dirty="0" smtClean="0"/>
              <a:t>“</a:t>
            </a:r>
            <a:r>
              <a:rPr lang="zh-CN" altLang="en-US" dirty="0" smtClean="0"/>
              <a:t>凭君莫话封侯事，一将功成万骨枯</a:t>
            </a:r>
            <a:r>
              <a:rPr lang="en-US" dirty="0" smtClean="0"/>
              <a:t>”</a:t>
            </a:r>
            <a:r>
              <a:rPr lang="zh-CN" altLang="en-US" dirty="0" smtClean="0"/>
              <a:t>，长年旷日持久的战争，使得生灵涂炭，民不聊生。</a:t>
            </a:r>
            <a:r>
              <a:rPr lang="en-US" dirty="0" smtClean="0"/>
              <a:t>“</a:t>
            </a:r>
            <a:r>
              <a:rPr lang="zh-CN" altLang="en-US" dirty="0" smtClean="0"/>
              <a:t>楚国久相持不决</a:t>
            </a:r>
            <a:r>
              <a:rPr lang="en-US" dirty="0" smtClean="0"/>
              <a:t>”“</a:t>
            </a:r>
            <a:r>
              <a:rPr lang="zh-CN" altLang="en-US" dirty="0" smtClean="0"/>
              <a:t>丁壮苦军旅，老弱”的景象使他有一种忏悔意识，甚至不惜牺牲个人利益，想要通过和谈，以鸿沟为界换取刘邦的让步。正是认识到长期的征战使人民痛苦不堪，他才希望早日结束战争。可是最终刘邦却违约出了</a:t>
            </a:r>
            <a:endParaRPr lang="zh-CN" alt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380165" y="142852"/>
            <a:ext cx="11501519" cy="6072230"/>
          </a:xfrm>
        </p:spPr>
        <p:txBody>
          <a:bodyPr/>
          <a:lstStyle/>
          <a:p>
            <a:r>
              <a:rPr lang="zh-CN" altLang="en-US" dirty="0" smtClean="0"/>
              <a:t>兵，此时项羽认识到自己无法消灭刘邦但又无法和谈，如果继续争战只会使百姓遭殃。项羽想到百姓的疾苦，想到自己的将士，人性中善良的一面开始回归，他才选择自刎以结束持续数年的争霸残杀。</a:t>
            </a:r>
            <a:endParaRPr lang="zh-CN" altLang="en-US" dirty="0" smtClean="0"/>
          </a:p>
          <a:p>
            <a:r>
              <a:rPr lang="zh-CN" altLang="en-US" dirty="0" smtClean="0"/>
              <a:t>        四、众叛亲离的现实，使其万念俱灰。从故交旧部来看，当时项羽的主要谋士亚父范增已死，曾经的得力助手陈平、韩信等人也为刘邦效力。</a:t>
            </a:r>
            <a:r>
              <a:rPr lang="en-US" dirty="0" smtClean="0"/>
              <a:t>“</a:t>
            </a:r>
            <a:r>
              <a:rPr lang="zh-CN" altLang="en-US" dirty="0" smtClean="0"/>
              <a:t>吾闻购我头千金，邑万户，吾为若德</a:t>
            </a:r>
            <a:r>
              <a:rPr lang="en-US" dirty="0" smtClean="0"/>
              <a:t>”</a:t>
            </a:r>
            <a:r>
              <a:rPr lang="zh-CN" altLang="en-US" dirty="0" smtClean="0"/>
              <a:t>，项羽曾经的朋友吕马童背叛了他，为了悬赏封侯正在追杀他，曾经的“结义兄弟”刘邦为争夺天下背信弃义，撕毁盟约。北宋政治家、文学家王安石在</a:t>
            </a:r>
            <a:r>
              <a:rPr lang="en-US" altLang="zh-CN" dirty="0" smtClean="0"/>
              <a:t>《</a:t>
            </a:r>
            <a:r>
              <a:rPr lang="zh-CN" altLang="en-US" dirty="0" smtClean="0"/>
              <a:t>乌江亭</a:t>
            </a:r>
            <a:r>
              <a:rPr lang="en-US" altLang="zh-CN" dirty="0" smtClean="0"/>
              <a:t>》</a:t>
            </a:r>
            <a:r>
              <a:rPr lang="zh-CN" altLang="en-US" dirty="0" smtClean="0"/>
              <a:t>中写道：“百战疲劳壮士哀，中原一败势难回，江东子弟今虽在，肯与君王卷土来？”认为项羽的这一败已经大势已去，江东子弟即使还在的话，</a:t>
            </a:r>
            <a:endParaRPr lang="zh-CN" alt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也没有人愿意为他卷土重来了。从爱情方面来看，项羽是一个至情至义的人，</a:t>
            </a:r>
            <a:r>
              <a:rPr lang="en-US" altLang="zh-CN" dirty="0" smtClean="0"/>
              <a:t>《</a:t>
            </a:r>
            <a:r>
              <a:rPr lang="zh-CN" altLang="en-US" dirty="0" smtClean="0"/>
              <a:t>项羽本纪</a:t>
            </a:r>
            <a:r>
              <a:rPr lang="en-US" altLang="zh-CN" dirty="0" smtClean="0"/>
              <a:t>》</a:t>
            </a:r>
            <a:r>
              <a:rPr lang="zh-CN" altLang="en-US" dirty="0" smtClean="0"/>
              <a:t>里提及“有美人常幸从”便可看出项羽和虞姬感情之深，虞姬是项王至亲至爱的女人，虞姬的死让项王既自责又心痛，也无意独生。故交旧部的背叛反戈，对手刘邦的背信弃义，谋臣将士的离心离德，红颜知己的香消玉殒，这些变故使项羽陷入人生的绝望，再无心思东山再起、重振霸业了。</a:t>
            </a:r>
            <a:endParaRPr lang="zh-CN" altLang="en-US" dirty="0" smtClean="0"/>
          </a:p>
          <a:p>
            <a:r>
              <a:rPr lang="zh-CN" altLang="en-US" dirty="0" smtClean="0"/>
              <a:t>         项羽面对生的希望却选择了自刎而死，引发了后人无尽的感慨与思考，对其原因的探讨自然是见仁见智，但笔者认为，主要是由天命思想、羞愧之心、忏悔意识、众叛亲离等四个方面的因素所致。</a:t>
            </a:r>
            <a:endParaRPr lang="zh-CN" alt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09220" y="332656"/>
            <a:ext cx="11688154" cy="662554"/>
          </a:xfrm>
          <a:prstGeom prst="rect">
            <a:avLst/>
          </a:prstGeom>
        </p:spPr>
        <p:txBody>
          <a:bodyPr>
            <a:spAutoFit/>
          </a:bodyPr>
          <a:lstStyle/>
          <a:p>
            <a:pPr algn="just">
              <a:lnSpc>
                <a:spcPct val="150000"/>
              </a:lnSpc>
              <a:spcAft>
                <a:spcPts val="0"/>
              </a:spcAft>
              <a:tabLst>
                <a:tab pos="1890395" algn="l"/>
              </a:tabLst>
            </a:pPr>
            <a:r>
              <a:rPr lang="zh-CN" altLang="zh-CN" sz="2800" b="1" dirty="0" smtClean="0">
                <a:solidFill>
                  <a:srgbClr val="3333FF"/>
                </a:solidFill>
                <a:latin typeface="微软雅黑" panose="020B0503020204020204" pitchFamily="34" charset="-122"/>
                <a:ea typeface="微软雅黑" panose="020B0503020204020204" pitchFamily="34" charset="-122"/>
              </a:rPr>
              <a:t>二、</a:t>
            </a:r>
            <a:r>
              <a:rPr lang="zh-CN" altLang="zh-CN" sz="2800" b="1" smtClean="0">
                <a:solidFill>
                  <a:srgbClr val="3333FF"/>
                </a:solidFill>
                <a:latin typeface="微软雅黑" panose="020B0503020204020204" pitchFamily="34" charset="-122"/>
                <a:ea typeface="微软雅黑" panose="020B0503020204020204" pitchFamily="34" charset="-122"/>
              </a:rPr>
              <a:t>写作迁移</a:t>
            </a:r>
            <a:endParaRPr lang="zh-CN" altLang="zh-CN" sz="2800" b="1" dirty="0">
              <a:solidFill>
                <a:srgbClr val="3333FF"/>
              </a:solidFill>
              <a:latin typeface="微软雅黑" panose="020B0503020204020204" pitchFamily="34" charset="-122"/>
              <a:ea typeface="微软雅黑" panose="020B0503020204020204" pitchFamily="34" charset="-122"/>
            </a:endParaRPr>
          </a:p>
        </p:txBody>
      </p:sp>
      <p:sp>
        <p:nvSpPr>
          <p:cNvPr id="4" name="矩形 3"/>
          <p:cNvSpPr/>
          <p:nvPr/>
        </p:nvSpPr>
        <p:spPr>
          <a:xfrm>
            <a:off x="252398" y="1161301"/>
            <a:ext cx="2375102" cy="539507"/>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a:solidFill>
                  <a:srgbClr val="FF6600"/>
                </a:solidFill>
                <a:latin typeface="微软雅黑" panose="020B0503020204020204" pitchFamily="34" charset="-122"/>
                <a:ea typeface="微软雅黑" panose="020B0503020204020204" pitchFamily="34" charset="-122"/>
              </a:rPr>
              <a:t>角度一</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272718" y="1770035"/>
            <a:ext cx="11518253" cy="2595069"/>
          </a:xfrm>
          <a:prstGeom prst="rect">
            <a:avLst/>
          </a:prstGeom>
        </p:spPr>
        <p:txBody>
          <a:bodyPr>
            <a:spAutoFit/>
          </a:bodyPr>
          <a:lstStyle/>
          <a:p>
            <a:pPr algn="just">
              <a:lnSpc>
                <a:spcPct val="1500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项羽在乌江边，面对束手就擒和自刎两种抉择，他毅然选择自刎。一旦被擒，受到的羞辱就无以计数，人的尊严也就丢失了。古语云：</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男儿膝下有黄金。</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所谓</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黄金</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，就是这珍贵无比的尊严。</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请以</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尊严</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为话题写一个片段。</a:t>
            </a:r>
            <a:endParaRPr lang="zh-CN" altLang="zh-CN" sz="1050" kern="100" dirty="0">
              <a:effectLst/>
              <a:latin typeface="宋体" panose="02010600030101010101" pitchFamily="2" charset="-122"/>
              <a:cs typeface="Courier New" panose="02070309020205020404"/>
            </a:endParaRPr>
          </a:p>
        </p:txBody>
      </p:sp>
      <p:sp>
        <p:nvSpPr>
          <p:cNvPr id="6" name="矩形 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1" action="ppaction://hlinksldjump"/>
          </p:cNvPr>
          <p:cNvSpPr/>
          <p:nvPr/>
        </p:nvSpPr>
        <p:spPr>
          <a:xfrm>
            <a:off x="10343678" y="6653651"/>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8" name="圆角矩形 7">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矩形 3"/>
          <p:cNvSpPr/>
          <p:nvPr/>
        </p:nvSpPr>
        <p:spPr>
          <a:xfrm>
            <a:off x="217244" y="548680"/>
            <a:ext cx="11572430" cy="5909310"/>
          </a:xfrm>
          <a:prstGeom prst="rect">
            <a:avLst/>
          </a:prstGeom>
        </p:spPr>
        <p:txBody>
          <a:bodyPr>
            <a:spAutoFit/>
          </a:bodyPr>
          <a:lstStyle/>
          <a:p>
            <a:pPr algn="ctr">
              <a:lnSpc>
                <a:spcPct val="150000"/>
              </a:lnSpc>
              <a:spcAft>
                <a:spcPts val="0"/>
              </a:spcAft>
              <a:tabLst>
                <a:tab pos="1890395" algn="l"/>
              </a:tabLst>
            </a:pPr>
            <a:r>
              <a:rPr lang="zh-CN" altLang="zh-CN" sz="2800" kern="100" dirty="0">
                <a:solidFill>
                  <a:srgbClr val="3333FF"/>
                </a:solidFill>
                <a:latin typeface="Times New Roman" panose="02020603050405020304"/>
                <a:ea typeface="华文细黑" panose="02010600040101010101"/>
                <a:cs typeface="Times New Roman" panose="02020603050405020304"/>
              </a:rPr>
              <a:t>做人必须要有尊严</a:t>
            </a:r>
            <a:endParaRPr lang="zh-CN" altLang="zh-CN" sz="1050" kern="100" dirty="0">
              <a:solidFill>
                <a:srgbClr val="3333FF"/>
              </a:solidFill>
              <a:latin typeface="宋体" panose="02010600030101010101" pitchFamily="2" charset="-122"/>
              <a:cs typeface="Courier New" panose="02070309020205020404"/>
            </a:endParaRPr>
          </a:p>
          <a:p>
            <a:pPr indent="714375" algn="just">
              <a:lnSpc>
                <a:spcPct val="150000"/>
              </a:lnSpc>
              <a:spcAft>
                <a:spcPts val="0"/>
              </a:spcAft>
              <a:tabLst>
                <a:tab pos="1890395" algn="l"/>
              </a:tabLst>
            </a:pPr>
            <a:r>
              <a:rPr lang="zh-CN" altLang="zh-CN" sz="2800" kern="100" dirty="0">
                <a:solidFill>
                  <a:srgbClr val="3333FF"/>
                </a:solidFill>
                <a:latin typeface="Times New Roman" panose="02020603050405020304"/>
                <a:ea typeface="华文细黑" panose="02010600040101010101"/>
                <a:cs typeface="Times New Roman" panose="02020603050405020304"/>
              </a:rPr>
              <a:t>德国文学家席勒曾经说过：</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不知道他自己的尊严的人，便不能尊重别人的尊严。</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在大是大非面前，有许多先烈志士，视尊严如生命，他们宁为玉碎，不为瓦全，在历史的长河中留下了许多千古美谈。西汉时苏武出使西域，身陷大漠牧羊几十年，但始终心系皇上，忠于汉朝，在威逼利诱之下，不为所动。文天祥面对劝降，写下了</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人生自古谁无死，留取丹心照汗青</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的诗句。刘胡兰面对敌人的铡刀，昂首挺胸，大义凛然，被赞为</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生的伟大，死的光荣</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。在他们看来，国家、民族、信仰就是尊严，是置于自己的一切利益之上的，是不能违反的</a:t>
            </a:r>
            <a:r>
              <a:rPr lang="zh-CN" altLang="zh-CN" sz="2800" kern="100" dirty="0" smtClean="0">
                <a:solidFill>
                  <a:srgbClr val="3333FF"/>
                </a:solidFill>
                <a:latin typeface="Times New Roman" panose="02020603050405020304"/>
                <a:ea typeface="华文细黑" panose="02010600040101010101"/>
                <a:cs typeface="Times New Roman" panose="02020603050405020304"/>
              </a:rPr>
              <a:t>。</a:t>
            </a:r>
            <a:endParaRPr lang="zh-CN" altLang="zh-CN" sz="1050" kern="100" dirty="0">
              <a:solidFill>
                <a:srgbClr val="3333FF"/>
              </a:solidFill>
              <a:effectLst/>
              <a:latin typeface="宋体" panose="02010600030101010101" pitchFamily="2" charset="-122"/>
              <a:cs typeface="Courier New" panose="02070309020205020404"/>
            </a:endParaRPr>
          </a:p>
        </p:txBody>
      </p:sp>
      <p:sp>
        <p:nvSpPr>
          <p:cNvPr id="5" name="矩形 4"/>
          <p:cNvSpPr/>
          <p:nvPr/>
        </p:nvSpPr>
        <p:spPr>
          <a:xfrm>
            <a:off x="283766" y="188640"/>
            <a:ext cx="2375102" cy="539507"/>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写作示例</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矩形 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75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pic>
        <p:nvPicPr>
          <p:cNvPr id="5" name="Picture 2" descr="F:\下图\创新粤教唐诗宋词元散曲\第3课.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327454" y="6524"/>
            <a:ext cx="3859857" cy="252195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14664" y="938093"/>
            <a:ext cx="1681415" cy="546691"/>
          </a:xfrm>
          <a:prstGeom prst="roundRect">
            <a:avLst>
              <a:gd name="adj" fmla="val 608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30000"/>
              </a:lnSpc>
              <a:spcBef>
                <a:spcPts val="600"/>
              </a:spcBef>
            </a:pPr>
            <a:r>
              <a:rPr lang="zh-CN" altLang="en-US" sz="2600" b="1" dirty="0" smtClean="0">
                <a:solidFill>
                  <a:prstClr val="white">
                    <a:lumMod val="50000"/>
                  </a:prstClr>
                </a:solidFill>
                <a:latin typeface="微软雅黑" panose="020B0503020204020204" pitchFamily="34" charset="-122"/>
                <a:ea typeface="微软雅黑" panose="020B0503020204020204" pitchFamily="34" charset="-122"/>
              </a:rPr>
              <a:t>品赏作者</a:t>
            </a:r>
            <a:endParaRPr lang="en-US" altLang="zh-CN" sz="26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2" name="矩形 1"/>
          <p:cNvSpPr/>
          <p:nvPr/>
        </p:nvSpPr>
        <p:spPr>
          <a:xfrm>
            <a:off x="-1" y="4173"/>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7"/>
          <p:cNvSpPr txBox="1"/>
          <p:nvPr/>
        </p:nvSpPr>
        <p:spPr>
          <a:xfrm>
            <a:off x="0" y="87015"/>
            <a:ext cx="12190413" cy="461665"/>
          </a:xfrm>
          <a:prstGeom prst="rect">
            <a:avLst/>
          </a:prstGeom>
          <a:noFill/>
        </p:spPr>
        <p:txBody>
          <a:bodyPr wrap="square" rtlCol="0">
            <a:spAutoFit/>
          </a:bodyPr>
          <a:lstStyle/>
          <a:p>
            <a:pPr>
              <a:defRPr/>
            </a:pPr>
            <a:r>
              <a:rPr kumimoji="0" lang="zh-CN" altLang="en-US" sz="2400"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 温馨晨读        </a:t>
            </a:r>
            <a:r>
              <a:rPr kumimoji="0" lang="zh-CN" altLang="en-US" sz="2400" b="1" i="0" u="none" strike="noStrike" kern="0" cap="none" spc="0" normalizeH="0" noProof="0" dirty="0" smtClean="0">
                <a:ln>
                  <a:noFill/>
                </a:ln>
                <a:solidFill>
                  <a:schemeClr val="bg1"/>
                </a:solidFill>
                <a:effectLst/>
                <a:uLnTx/>
                <a:uFillTx/>
                <a:latin typeface="微软雅黑" panose="020B0503020204020204" pitchFamily="34" charset="-122"/>
                <a:ea typeface="微软雅黑" panose="020B0503020204020204" pitchFamily="34" charset="-122"/>
              </a:rPr>
              <a:t>            </a:t>
            </a:r>
            <a:r>
              <a:rPr kumimoji="0" lang="zh-CN" altLang="en-US" sz="2400"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                 　 　　　　　　　　　　　</a:t>
            </a:r>
            <a:r>
              <a:rPr lang="zh-CN" altLang="en-US" sz="2400" kern="0" dirty="0" smtClean="0">
                <a:solidFill>
                  <a:schemeClr val="bg1"/>
                </a:solidFill>
                <a:latin typeface="华文新魏" panose="02010800040101010101" pitchFamily="2" charset="-122"/>
                <a:ea typeface="华文新魏" panose="02010800040101010101" pitchFamily="2" charset="-122"/>
              </a:rPr>
              <a:t>鸡</a:t>
            </a:r>
            <a:r>
              <a:rPr lang="zh-CN" altLang="en-US" sz="2400" kern="0" dirty="0">
                <a:solidFill>
                  <a:schemeClr val="bg1"/>
                </a:solidFill>
                <a:latin typeface="华文新魏" panose="02010800040101010101" pitchFamily="2" charset="-122"/>
                <a:ea typeface="华文新魏" panose="02010800040101010101" pitchFamily="2" charset="-122"/>
              </a:rPr>
              <a:t>声茅店月，人迹板桥霜</a:t>
            </a:r>
            <a:endParaRPr lang="zh-CN" altLang="en-US" sz="2400" kern="0" dirty="0">
              <a:solidFill>
                <a:schemeClr val="bg1"/>
              </a:solidFill>
              <a:latin typeface="华文新魏" panose="02010800040101010101" pitchFamily="2" charset="-122"/>
              <a:ea typeface="华文新魏" panose="02010800040101010101" pitchFamily="2" charset="-122"/>
            </a:endParaRPr>
          </a:p>
        </p:txBody>
      </p:sp>
      <p:sp>
        <p:nvSpPr>
          <p:cNvPr id="5" name="矩形 4"/>
          <p:cNvSpPr/>
          <p:nvPr/>
        </p:nvSpPr>
        <p:spPr>
          <a:xfrm>
            <a:off x="87768" y="1324213"/>
            <a:ext cx="11886485" cy="5262979"/>
          </a:xfrm>
          <a:prstGeom prst="rect">
            <a:avLst/>
          </a:prstGeom>
        </p:spPr>
        <p:txBody>
          <a:bodyPr wrap="square">
            <a:spAutoFit/>
          </a:bodyPr>
          <a:lstStyle/>
          <a:p>
            <a:pPr algn="ctr">
              <a:lnSpc>
                <a:spcPct val="150000"/>
              </a:lnSpc>
              <a:spcAft>
                <a:spcPts val="0"/>
              </a:spcAft>
              <a:tabLst>
                <a:tab pos="1890395" algn="l"/>
              </a:tabLst>
            </a:pPr>
            <a:r>
              <a:rPr lang="zh-CN" altLang="zh-CN" sz="2800" b="1" kern="100" dirty="0">
                <a:solidFill>
                  <a:srgbClr val="C00000"/>
                </a:solidFill>
                <a:latin typeface="Times New Roman" panose="02020603050405020304"/>
                <a:ea typeface="华文细黑" panose="02010600040101010101"/>
                <a:cs typeface="Times New Roman" panose="02020603050405020304"/>
              </a:rPr>
              <a:t>一代史圣司马迁</a:t>
            </a:r>
            <a:endParaRPr lang="zh-CN" altLang="zh-CN" sz="1050" kern="100" dirty="0">
              <a:latin typeface="宋体" panose="02010600030101010101" pitchFamily="2" charset="-122"/>
              <a:cs typeface="Courier New" panose="02070309020205020404"/>
            </a:endParaRPr>
          </a:p>
          <a:p>
            <a:pPr indent="628650" algn="just">
              <a:lnSpc>
                <a:spcPct val="1500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他是个史官，而历史是公正的，他无法不说出事实，无法违背作为一个史官的神圣使命。于是，他挺身而出，说出了别人都不敢说出的事实，说出了将让他一生蒙受耻辱的事实，也说出了一个让他成为伟大史圣的事实！</a:t>
            </a:r>
            <a:endParaRPr lang="zh-CN" altLang="zh-CN" sz="1050" kern="100" dirty="0">
              <a:latin typeface="宋体" panose="02010600030101010101" pitchFamily="2" charset="-122"/>
              <a:cs typeface="Courier New" panose="02070309020205020404"/>
            </a:endParaRPr>
          </a:p>
          <a:p>
            <a:pPr indent="628650" algn="just">
              <a:lnSpc>
                <a:spcPct val="1500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他，受了腐刑，原本他可以选择死亡，选择解脱。腐刑，对于当时有自尊的读书人来说是比死亡还要难受的耻辱，而他却选择了它，不是怕死，而是为了对父亲的许诺，为了《史记》。他的生命已不属于他自己，而是属于历史</a:t>
            </a:r>
            <a:r>
              <a:rPr lang="zh-CN" altLang="zh-CN" sz="2800" kern="100" dirty="0" smtClean="0">
                <a:latin typeface="Times New Roman" panose="02020603050405020304"/>
                <a:ea typeface="华文细黑" panose="02010600040101010101"/>
                <a:cs typeface="Times New Roman" panose="02020603050405020304"/>
              </a:rPr>
              <a:t>！</a:t>
            </a:r>
            <a:endParaRPr lang="en-US" altLang="zh-CN" sz="2800" kern="100" dirty="0" smtClean="0">
              <a:latin typeface="Times New Roman" panose="02020603050405020304"/>
              <a:ea typeface="华文细黑" panose="02010600040101010101"/>
              <a:cs typeface="Times New Roman" panose="02020603050405020304"/>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19671" y="621389"/>
            <a:ext cx="11422678" cy="5181162"/>
          </a:xfrm>
          <a:prstGeom prst="rect">
            <a:avLst/>
          </a:prstGeom>
        </p:spPr>
        <p:txBody>
          <a:bodyPr wrap="square">
            <a:spAutoFit/>
          </a:bodyPr>
          <a:lstStyle/>
          <a:p>
            <a:pPr indent="714375" algn="just">
              <a:lnSpc>
                <a:spcPct val="1500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于是乎，官场中少了一个热忱的青年，却正有一个奇迹在被创造！</a:t>
            </a:r>
            <a:endParaRPr lang="zh-CN" altLang="zh-CN" sz="1050" kern="100" dirty="0">
              <a:latin typeface="宋体" panose="02010600030101010101" pitchFamily="2" charset="-122"/>
              <a:cs typeface="Courier New" panose="02070309020205020404"/>
            </a:endParaRPr>
          </a:p>
          <a:p>
            <a:pPr indent="714375" algn="just">
              <a:lnSpc>
                <a:spcPct val="1500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从此，他，冷峻地注视着历史，超脱在风云变幻之外，默默地躲在现实的阴影中，他只为了一个目标活着</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完成《史记》，他的全部生命与激情都凝聚在了笔上，他没日没夜地写作，任凭历史的狂涛怒吼如何翻滚，都不能震撼他那重如泰山的铁笔！他的力量来自</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真实</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，那是任何君主都要感到害怕的。现在，该轮到历史来审判一切了！</a:t>
            </a:r>
            <a:endParaRPr lang="zh-CN" altLang="zh-CN" sz="1050" kern="100" dirty="0">
              <a:latin typeface="宋体" panose="02010600030101010101" pitchFamily="2" charset="-122"/>
              <a:cs typeface="Courier New" panose="02070309020205020404"/>
            </a:endParaRPr>
          </a:p>
          <a:p>
            <a:pPr indent="714375" algn="just">
              <a:lnSpc>
                <a:spcPct val="1500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他所以要在屈辱中活下去，哪怕沉浮在臭粪中也不放弃生命，是因为他的使命还没有完成，他不能不为后世留下一点有价值的东西。</a:t>
            </a:r>
            <a:r>
              <a:rPr lang="en-US" altLang="zh-CN" sz="2800" kern="100" dirty="0">
                <a:latin typeface="Times New Roman" panose="02020603050405020304"/>
                <a:ea typeface="华文细黑" panose="02010600040101010101"/>
                <a:cs typeface="Courier New" panose="02070309020205020404"/>
              </a:rPr>
              <a:t> </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76219" y="761923"/>
            <a:ext cx="11309582" cy="2595069"/>
          </a:xfrm>
          <a:prstGeom prst="rect">
            <a:avLst/>
          </a:prstGeom>
        </p:spPr>
        <p:txBody>
          <a:bodyPr wrap="square">
            <a:spAutoFit/>
          </a:bodyPr>
          <a:lstStyle/>
          <a:p>
            <a:pPr indent="714375" algn="just">
              <a:lnSpc>
                <a:spcPct val="150000"/>
              </a:lnSpc>
              <a:spcAft>
                <a:spcPts val="0"/>
              </a:spcAft>
              <a:tabLst>
                <a:tab pos="1890395" algn="l"/>
              </a:tabLst>
            </a:pPr>
            <a:r>
              <a:rPr lang="zh-CN" altLang="zh-CN" sz="2800" kern="100" dirty="0">
                <a:latin typeface="宋体" panose="02010600030101010101" pitchFamily="2" charset="-122"/>
                <a:ea typeface="华文细黑" panose="02010600040101010101"/>
                <a:cs typeface="Times New Roman" panose="02020603050405020304"/>
              </a:rPr>
              <a:t> </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人固有一死，或重于泰山，或轻于鸿毛。</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历史，正是由于有了司马迁这样的人才被一代代传承下去，帝王时代总被更替，而司马迁作为一个洞穿历史的巨人却成了一座千古不倒的丰碑永远矗立在历史的大舞台上，比泰山更永垂不朽！</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0550" y="1188616"/>
            <a:ext cx="11630187" cy="4616648"/>
          </a:xfrm>
          <a:prstGeom prst="rect">
            <a:avLst/>
          </a:prstGeom>
          <a:noFill/>
        </p:spPr>
        <p:txBody>
          <a:bodyPr wrap="square" rtlCol="0">
            <a:spAutoFit/>
          </a:bodyPr>
          <a:lstStyle/>
          <a:p>
            <a:pPr algn="ctr">
              <a:lnSpc>
                <a:spcPct val="150000"/>
              </a:lnSpc>
              <a:spcAft>
                <a:spcPts val="0"/>
              </a:spcAft>
              <a:tabLst>
                <a:tab pos="1890395" algn="l"/>
              </a:tabLst>
            </a:pPr>
            <a:r>
              <a:rPr lang="zh-CN" altLang="zh-CN" sz="2800" b="1" kern="100" dirty="0">
                <a:solidFill>
                  <a:srgbClr val="C00000"/>
                </a:solidFill>
                <a:latin typeface="Times New Roman" panose="02020603050405020304"/>
                <a:ea typeface="华文细黑" panose="02010600040101010101"/>
                <a:cs typeface="Times New Roman" panose="02020603050405020304"/>
              </a:rPr>
              <a:t>修　身</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Times New Roman" panose="02020603050405020304"/>
                <a:ea typeface="华文细黑" panose="02010600040101010101"/>
                <a:cs typeface="Courier New" panose="02070309020205020404"/>
              </a:rPr>
              <a:t>1.</a:t>
            </a:r>
            <a:r>
              <a:rPr lang="zh-CN" altLang="zh-CN" sz="2800" kern="100" dirty="0">
                <a:latin typeface="Times New Roman" panose="02020603050405020304"/>
                <a:ea typeface="华文细黑" panose="02010600040101010101"/>
                <a:cs typeface="Times New Roman" panose="02020603050405020304"/>
              </a:rPr>
              <a:t>君子欲讷于言而敏于行</a:t>
            </a:r>
            <a:r>
              <a:rPr lang="zh-CN" altLang="zh-CN" sz="2800" kern="100" dirty="0" smtClean="0">
                <a:latin typeface="Times New Roman" panose="02020603050405020304"/>
                <a:ea typeface="华文细黑" panose="02010600040101010101"/>
                <a:cs typeface="Times New Roman" panose="02020603050405020304"/>
              </a:rPr>
              <a:t>。</a:t>
            </a:r>
            <a:r>
              <a:rPr lang="en-US" altLang="zh-CN" sz="2800" kern="100" dirty="0" smtClean="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《论语》</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zh-CN" altLang="zh-CN" sz="2800" b="1" kern="100" dirty="0">
                <a:solidFill>
                  <a:srgbClr val="00B050"/>
                </a:solidFill>
                <a:latin typeface="Times New Roman" panose="02020603050405020304"/>
                <a:ea typeface="华文细黑" panose="02010600040101010101"/>
                <a:cs typeface="Times New Roman" panose="02020603050405020304"/>
              </a:rPr>
              <a:t>赏读：</a:t>
            </a:r>
            <a:r>
              <a:rPr lang="zh-CN" altLang="zh-CN" sz="2800" kern="100" dirty="0">
                <a:latin typeface="Times New Roman" panose="02020603050405020304"/>
                <a:ea typeface="华文细黑" panose="02010600040101010101"/>
                <a:cs typeface="Times New Roman" panose="02020603050405020304"/>
              </a:rPr>
              <a:t>君子不会夸夸其谈，做起事来却敏捷灵巧。</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Times New Roman" panose="02020603050405020304"/>
                <a:ea typeface="华文细黑" panose="02010600040101010101"/>
                <a:cs typeface="Courier New" panose="02070309020205020404"/>
              </a:rPr>
              <a:t>2.</a:t>
            </a:r>
            <a:r>
              <a:rPr lang="zh-CN" altLang="zh-CN" sz="2800" kern="100" dirty="0">
                <a:latin typeface="Times New Roman" panose="02020603050405020304"/>
                <a:ea typeface="华文细黑" panose="02010600040101010101"/>
                <a:cs typeface="Times New Roman" panose="02020603050405020304"/>
              </a:rPr>
              <a:t>蓬生麻中，不扶而直；白沙在涅，与之俱黑</a:t>
            </a:r>
            <a:r>
              <a:rPr lang="zh-CN" altLang="zh-CN" sz="2800" kern="100" dirty="0" smtClean="0">
                <a:latin typeface="Times New Roman" panose="02020603050405020304"/>
                <a:ea typeface="华文细黑" panose="02010600040101010101"/>
                <a:cs typeface="Times New Roman" panose="02020603050405020304"/>
              </a:rPr>
              <a:t>。</a:t>
            </a:r>
            <a:r>
              <a:rPr lang="en-US" altLang="zh-CN" sz="2800" kern="100" dirty="0" smtClean="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《荀子</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劝学》</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zh-CN" altLang="zh-CN" sz="2800" b="1" kern="100" dirty="0">
                <a:solidFill>
                  <a:srgbClr val="00B050"/>
                </a:solidFill>
                <a:latin typeface="Times New Roman" panose="02020603050405020304"/>
                <a:ea typeface="华文细黑" panose="02010600040101010101"/>
                <a:cs typeface="Times New Roman" panose="02020603050405020304"/>
              </a:rPr>
              <a:t>赏读：</a:t>
            </a:r>
            <a:r>
              <a:rPr lang="zh-CN" altLang="zh-CN" sz="2800" kern="100" dirty="0">
                <a:latin typeface="Times New Roman" panose="02020603050405020304"/>
                <a:ea typeface="华文细黑" panose="02010600040101010101"/>
                <a:cs typeface="Times New Roman" panose="02020603050405020304"/>
              </a:rPr>
              <a:t>蓬草长在大麻田里，不用扶持，自然挺直。比喻生活在好的环境里，得到健康成长。白色的细沙混在黑土中自然变黑。比喻好人处在坏的环境里，也会逐渐变坏。</a:t>
            </a:r>
            <a:endParaRPr lang="zh-CN" altLang="zh-CN" sz="1050" kern="100" dirty="0">
              <a:effectLst/>
              <a:latin typeface="宋体" panose="02010600030101010101" pitchFamily="2" charset="-122"/>
              <a:cs typeface="Courier New" panose="02070309020205020404"/>
            </a:endParaRPr>
          </a:p>
        </p:txBody>
      </p:sp>
      <p:sp>
        <p:nvSpPr>
          <p:cNvPr id="8" name="圆角矩形 7"/>
          <p:cNvSpPr/>
          <p:nvPr/>
        </p:nvSpPr>
        <p:spPr>
          <a:xfrm>
            <a:off x="14664" y="506680"/>
            <a:ext cx="1681415" cy="547200"/>
          </a:xfrm>
          <a:prstGeom prst="roundRect">
            <a:avLst>
              <a:gd name="adj" fmla="val 608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smtClean="0">
                <a:solidFill>
                  <a:prstClr val="white">
                    <a:lumMod val="50000"/>
                  </a:prstClr>
                </a:solidFill>
                <a:latin typeface="微软雅黑" panose="020B0503020204020204" pitchFamily="34" charset="-122"/>
                <a:ea typeface="微软雅黑" panose="020B0503020204020204" pitchFamily="34" charset="-122"/>
              </a:rPr>
              <a:t>修身名句</a:t>
            </a:r>
            <a:endParaRPr lang="zh-CN"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06903" y="1052736"/>
            <a:ext cx="11065725" cy="2677656"/>
          </a:xfrm>
          <a:prstGeom prst="rect">
            <a:avLst/>
          </a:prstGeom>
          <a:noFill/>
        </p:spPr>
        <p:txBody>
          <a:bodyPr wrap="square" rtlCol="0">
            <a:spAutoFit/>
          </a:bodyPr>
          <a:lstStyle/>
          <a:p>
            <a:pPr algn="just">
              <a:lnSpc>
                <a:spcPct val="150000"/>
              </a:lnSpc>
              <a:spcAft>
                <a:spcPts val="0"/>
              </a:spcAft>
              <a:tabLst>
                <a:tab pos="1890395" algn="l"/>
              </a:tabLst>
            </a:pPr>
            <a:r>
              <a:rPr lang="en-US" altLang="zh-CN" sz="2800" kern="100" dirty="0">
                <a:latin typeface="Times New Roman" panose="02020603050405020304"/>
                <a:ea typeface="华文细黑" panose="02010600040101010101"/>
                <a:cs typeface="Courier New" panose="02070309020205020404"/>
              </a:rPr>
              <a:t>3.</a:t>
            </a:r>
            <a:r>
              <a:rPr lang="zh-CN" altLang="zh-CN" sz="2800" kern="100" dirty="0">
                <a:latin typeface="Times New Roman" panose="02020603050405020304"/>
                <a:ea typeface="华文细黑" panose="02010600040101010101"/>
                <a:cs typeface="Times New Roman" panose="02020603050405020304"/>
              </a:rPr>
              <a:t>养心莫善于寡欲。</a:t>
            </a:r>
            <a:endParaRPr lang="zh-CN" altLang="zh-CN" sz="1050" kern="100" dirty="0">
              <a:latin typeface="宋体" panose="02010600030101010101" pitchFamily="2" charset="-122"/>
              <a:cs typeface="Courier New" panose="02070309020205020404"/>
            </a:endParaRPr>
          </a:p>
          <a:p>
            <a:pPr algn="r">
              <a:lnSpc>
                <a:spcPct val="150000"/>
              </a:lnSpc>
              <a:spcAft>
                <a:spcPts val="0"/>
              </a:spcAft>
              <a:tabLst>
                <a:tab pos="1890395" algn="l"/>
              </a:tabLst>
            </a:pP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《孟子</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尽心下》</a:t>
            </a:r>
            <a:endParaRPr lang="zh-CN" altLang="zh-CN" sz="1050" kern="100" dirty="0">
              <a:latin typeface="宋体" panose="02010600030101010101" pitchFamily="2" charset="-122"/>
              <a:cs typeface="Courier New" panose="02070309020205020404"/>
            </a:endParaRPr>
          </a:p>
          <a:p>
            <a:pPr>
              <a:lnSpc>
                <a:spcPct val="150000"/>
              </a:lnSpc>
            </a:pPr>
            <a:r>
              <a:rPr lang="zh-CN" altLang="zh-CN" sz="2800" b="1" kern="100" dirty="0">
                <a:solidFill>
                  <a:srgbClr val="00B050"/>
                </a:solidFill>
                <a:latin typeface="Times New Roman" panose="02020603050405020304"/>
                <a:ea typeface="华文细黑" panose="02010600040101010101"/>
                <a:cs typeface="Times New Roman" panose="02020603050405020304"/>
              </a:rPr>
              <a:t>赏读：</a:t>
            </a:r>
            <a:r>
              <a:rPr lang="zh-CN" altLang="zh-CN" sz="2800" kern="100" dirty="0">
                <a:latin typeface="Times New Roman" panose="02020603050405020304"/>
                <a:ea typeface="华文细黑" panose="02010600040101010101"/>
                <a:cs typeface="Times New Roman" panose="02020603050405020304"/>
              </a:rPr>
              <a:t>饱食伤胃，欲多伤心。修养思想，培养高尚的情操，最好的办法是减少私欲。</a:t>
            </a:r>
            <a:endParaRPr lang="zh-CN" altLang="zh-CN" sz="1050" kern="100" dirty="0">
              <a:effectLst/>
              <a:latin typeface="宋体" panose="02010600030101010101" pitchFamily="2" charset="-122"/>
              <a:cs typeface="Courier New" panose="02070309020205020404"/>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1"/>
            <a:ext cx="12190413" cy="53781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400">
              <a:latin typeface="微软雅黑" panose="020B0503020204020204" pitchFamily="34" charset="-122"/>
              <a:ea typeface="微软雅黑" panose="020B0503020204020204" pitchFamily="34" charset="-122"/>
            </a:endParaRPr>
          </a:p>
        </p:txBody>
      </p:sp>
      <p:sp>
        <p:nvSpPr>
          <p:cNvPr id="5" name="矩形 4"/>
          <p:cNvSpPr/>
          <p:nvPr/>
        </p:nvSpPr>
        <p:spPr>
          <a:xfrm>
            <a:off x="177403" y="1692672"/>
            <a:ext cx="11772081" cy="4616648"/>
          </a:xfrm>
          <a:prstGeom prst="rect">
            <a:avLst/>
          </a:prstGeom>
        </p:spPr>
        <p:txBody>
          <a:bodyPr wrap="square">
            <a:spAutoFit/>
          </a:bodyPr>
          <a:lstStyle/>
          <a:p>
            <a:pPr algn="just">
              <a:lnSpc>
                <a:spcPct val="150000"/>
              </a:lnSpc>
              <a:spcAft>
                <a:spcPts val="0"/>
              </a:spcAft>
              <a:tabLst>
                <a:tab pos="1890395" algn="l"/>
              </a:tabLst>
            </a:pPr>
            <a:r>
              <a:rPr lang="en-US" altLang="zh-CN" sz="2800" kern="100" dirty="0">
                <a:latin typeface="Times New Roman" panose="02020603050405020304"/>
                <a:ea typeface="华文细黑" panose="02010600040101010101"/>
                <a:cs typeface="Courier New" panose="02070309020205020404"/>
              </a:rPr>
              <a:t>1.</a:t>
            </a:r>
            <a:r>
              <a:rPr lang="zh-CN" altLang="zh-CN" sz="2800" kern="100" dirty="0">
                <a:latin typeface="Times New Roman" panose="02020603050405020304"/>
                <a:ea typeface="华文细黑" panose="02010600040101010101"/>
                <a:cs typeface="Times New Roman" panose="02020603050405020304"/>
              </a:rPr>
              <a:t>作家作品</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司马迁</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公元前</a:t>
            </a:r>
            <a:r>
              <a:rPr lang="en-US" altLang="zh-CN" sz="2800" kern="100" dirty="0">
                <a:latin typeface="Times New Roman" panose="02020603050405020304"/>
                <a:ea typeface="华文细黑" panose="02010600040101010101"/>
                <a:cs typeface="Courier New" panose="02070309020205020404"/>
              </a:rPr>
              <a:t>145—</a:t>
            </a:r>
            <a:r>
              <a:rPr lang="zh-CN" altLang="zh-CN" sz="2800" kern="100" dirty="0">
                <a:latin typeface="Times New Roman" panose="02020603050405020304"/>
                <a:ea typeface="华文细黑" panose="02010600040101010101"/>
                <a:cs typeface="Times New Roman" panose="02020603050405020304"/>
              </a:rPr>
              <a:t>约公元前</a:t>
            </a:r>
            <a:r>
              <a:rPr lang="en-US" altLang="zh-CN" sz="2800" kern="100" dirty="0">
                <a:latin typeface="Times New Roman" panose="02020603050405020304"/>
                <a:ea typeface="华文细黑" panose="02010600040101010101"/>
                <a:cs typeface="Courier New" panose="02070309020205020404"/>
              </a:rPr>
              <a:t>87)</a:t>
            </a:r>
            <a:r>
              <a:rPr lang="zh-CN" altLang="zh-CN" sz="2800" kern="100" dirty="0" smtClean="0">
                <a:latin typeface="Times New Roman" panose="02020603050405020304"/>
                <a:ea typeface="华文细黑" panose="02010600040101010101"/>
                <a:cs typeface="Times New Roman" panose="02020603050405020304"/>
              </a:rPr>
              <a:t>，字</a:t>
            </a:r>
            <a:r>
              <a:rPr lang="zh-CN" altLang="zh-CN" sz="2800" kern="100" dirty="0">
                <a:latin typeface="Times New Roman" panose="02020603050405020304"/>
                <a:ea typeface="华文细黑" panose="02010600040101010101"/>
                <a:cs typeface="Times New Roman" panose="02020603050405020304"/>
              </a:rPr>
              <a:t>子长，一说左</a:t>
            </a:r>
            <a:r>
              <a:rPr lang="zh-CN" altLang="zh-CN" sz="2800" kern="100" dirty="0" smtClean="0">
                <a:latin typeface="Times New Roman" panose="02020603050405020304"/>
                <a:ea typeface="华文细黑" panose="02010600040101010101"/>
                <a:cs typeface="Times New Roman" panose="02020603050405020304"/>
              </a:rPr>
              <a:t>冯翊</a:t>
            </a:r>
            <a:endParaRPr lang="en-US" altLang="zh-CN" sz="2800" kern="100" dirty="0" smtClean="0">
              <a:latin typeface="Times New Roman" panose="02020603050405020304"/>
              <a:ea typeface="华文细黑" panose="02010600040101010101"/>
              <a:cs typeface="Times New Roman" panose="02020603050405020304"/>
            </a:endParaRPr>
          </a:p>
          <a:p>
            <a:pPr algn="just">
              <a:lnSpc>
                <a:spcPct val="150000"/>
              </a:lnSpc>
              <a:spcAft>
                <a:spcPts val="0"/>
              </a:spcAft>
              <a:tabLst>
                <a:tab pos="1890395" algn="l"/>
              </a:tabLst>
            </a:pPr>
            <a:r>
              <a:rPr lang="zh-CN" altLang="zh-CN" sz="2800" kern="100" dirty="0" smtClean="0">
                <a:latin typeface="Times New Roman" panose="02020603050405020304"/>
                <a:ea typeface="华文细黑" panose="02010600040101010101"/>
                <a:cs typeface="Times New Roman" panose="02020603050405020304"/>
              </a:rPr>
              <a:t>夏</a:t>
            </a:r>
            <a:r>
              <a:rPr lang="zh-CN" altLang="zh-CN" sz="2800" kern="100" dirty="0">
                <a:latin typeface="Times New Roman" panose="02020603050405020304"/>
                <a:ea typeface="华文细黑" panose="02010600040101010101"/>
                <a:cs typeface="Times New Roman" panose="02020603050405020304"/>
              </a:rPr>
              <a:t>阳</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今陕西韩城南</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人</a:t>
            </a:r>
            <a:r>
              <a:rPr lang="zh-CN" altLang="zh-CN" sz="2800" kern="100" dirty="0" smtClean="0">
                <a:latin typeface="Times New Roman" panose="02020603050405020304"/>
                <a:ea typeface="华文细黑" panose="02010600040101010101"/>
                <a:cs typeface="Times New Roman" panose="02020603050405020304"/>
              </a:rPr>
              <a:t>，一</a:t>
            </a:r>
            <a:r>
              <a:rPr lang="zh-CN" altLang="zh-CN" sz="2800" kern="100" dirty="0">
                <a:latin typeface="Times New Roman" panose="02020603050405020304"/>
                <a:ea typeface="华文细黑" panose="02010600040101010101"/>
                <a:cs typeface="Times New Roman" panose="02020603050405020304"/>
              </a:rPr>
              <a:t>说龙门</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今山西河津</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人</a:t>
            </a:r>
            <a:r>
              <a:rPr lang="zh-CN" altLang="zh-CN" sz="2800" kern="100" dirty="0" smtClean="0">
                <a:latin typeface="Times New Roman" panose="02020603050405020304"/>
                <a:ea typeface="华文细黑" panose="02010600040101010101"/>
                <a:cs typeface="Times New Roman" panose="02020603050405020304"/>
              </a:rPr>
              <a:t>，我国</a:t>
            </a:r>
            <a:endParaRPr lang="en-US" altLang="zh-CN" sz="2800" kern="100" dirty="0" smtClean="0">
              <a:latin typeface="Times New Roman" panose="02020603050405020304"/>
              <a:ea typeface="华文细黑" panose="02010600040101010101"/>
              <a:cs typeface="Times New Roman" panose="02020603050405020304"/>
            </a:endParaRPr>
          </a:p>
          <a:p>
            <a:pPr algn="just">
              <a:lnSpc>
                <a:spcPct val="150000"/>
              </a:lnSpc>
              <a:spcAft>
                <a:spcPts val="0"/>
              </a:spcAft>
              <a:tabLst>
                <a:tab pos="1890395" algn="l"/>
              </a:tabLst>
            </a:pPr>
            <a:r>
              <a:rPr lang="zh-CN" altLang="zh-CN" sz="2800" kern="100" dirty="0" smtClean="0">
                <a:latin typeface="Times New Roman" panose="02020603050405020304"/>
                <a:ea typeface="华文细黑" panose="02010600040101010101"/>
                <a:cs typeface="Times New Roman" panose="02020603050405020304"/>
              </a:rPr>
              <a:t>西汉</a:t>
            </a:r>
            <a:r>
              <a:rPr lang="zh-CN" altLang="zh-CN" sz="2800" kern="100" dirty="0">
                <a:latin typeface="Times New Roman" panose="02020603050405020304"/>
                <a:ea typeface="华文细黑" panose="02010600040101010101"/>
                <a:cs typeface="Times New Roman" panose="02020603050405020304"/>
              </a:rPr>
              <a:t>伟大的史学家、文学家、思想家。他编撰</a:t>
            </a:r>
            <a:r>
              <a:rPr lang="zh-CN" altLang="zh-CN" sz="2800" kern="100" dirty="0" smtClean="0">
                <a:latin typeface="Times New Roman" panose="02020603050405020304"/>
                <a:ea typeface="华文细黑" panose="02010600040101010101"/>
                <a:cs typeface="Times New Roman" panose="02020603050405020304"/>
              </a:rPr>
              <a:t>的《史记》</a:t>
            </a:r>
            <a:endParaRPr lang="en-US" altLang="zh-CN" sz="2800" kern="100" dirty="0" smtClean="0">
              <a:latin typeface="Times New Roman" panose="02020603050405020304"/>
              <a:ea typeface="华文细黑" panose="02010600040101010101"/>
              <a:cs typeface="Times New Roman" panose="02020603050405020304"/>
            </a:endParaRPr>
          </a:p>
          <a:p>
            <a:pPr algn="just">
              <a:lnSpc>
                <a:spcPct val="150000"/>
              </a:lnSpc>
              <a:spcAft>
                <a:spcPts val="0"/>
              </a:spcAft>
              <a:tabLst>
                <a:tab pos="1890395" algn="l"/>
              </a:tabLst>
            </a:pPr>
            <a:r>
              <a:rPr lang="zh-CN" altLang="zh-CN" sz="2800" kern="100" dirty="0" smtClean="0">
                <a:latin typeface="Times New Roman" panose="02020603050405020304"/>
                <a:ea typeface="华文细黑" panose="02010600040101010101"/>
                <a:cs typeface="Times New Roman" panose="02020603050405020304"/>
              </a:rPr>
              <a:t>记载</a:t>
            </a:r>
            <a:r>
              <a:rPr lang="zh-CN" altLang="zh-CN" sz="2800" kern="100" dirty="0">
                <a:latin typeface="Times New Roman" panose="02020603050405020304"/>
                <a:ea typeface="华文细黑" panose="02010600040101010101"/>
                <a:cs typeface="Times New Roman" panose="02020603050405020304"/>
              </a:rPr>
              <a:t>了从上古传说中的黄帝时期，到汉武帝元狩元年</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公元前</a:t>
            </a:r>
            <a:r>
              <a:rPr lang="en-US" altLang="zh-CN" sz="2800" kern="100" dirty="0">
                <a:latin typeface="Times New Roman" panose="02020603050405020304"/>
                <a:ea typeface="华文细黑" panose="02010600040101010101"/>
                <a:cs typeface="Courier New" panose="02070309020205020404"/>
              </a:rPr>
              <a:t>122</a:t>
            </a:r>
            <a:r>
              <a:rPr lang="zh-CN" altLang="zh-CN" sz="2800" kern="100" dirty="0">
                <a:latin typeface="Times New Roman" panose="02020603050405020304"/>
                <a:ea typeface="华文细黑" panose="02010600040101010101"/>
                <a:cs typeface="Times New Roman" panose="02020603050405020304"/>
              </a:rPr>
              <a:t>年</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，长达</a:t>
            </a:r>
            <a:r>
              <a:rPr lang="en-US" altLang="zh-CN" sz="2800" kern="100" dirty="0">
                <a:latin typeface="Times New Roman" panose="02020603050405020304"/>
                <a:ea typeface="华文细黑" panose="02010600040101010101"/>
                <a:cs typeface="Courier New" panose="02070309020205020404"/>
              </a:rPr>
              <a:t>3 000</a:t>
            </a:r>
            <a:r>
              <a:rPr lang="zh-CN" altLang="zh-CN" sz="2800" kern="100" dirty="0">
                <a:latin typeface="Times New Roman" panose="02020603050405020304"/>
                <a:ea typeface="华文细黑" panose="02010600040101010101"/>
                <a:cs typeface="Times New Roman" panose="02020603050405020304"/>
              </a:rPr>
              <a:t>多年的历史。被鲁迅誉为</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史家之绝唱，无韵之《离骚》</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，对后世的影响极为巨大。司马迁一生只写了《史记》。其父司马谈为太史令</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smtClean="0">
                <a:latin typeface="Times New Roman" panose="02020603050405020304"/>
                <a:ea typeface="华文细黑" panose="02010600040101010101"/>
                <a:cs typeface="Times New Roman" panose="02020603050405020304"/>
              </a:rPr>
              <a:t>相当</a:t>
            </a:r>
            <a:endParaRPr lang="zh-CN" altLang="zh-CN" sz="1050" kern="100" dirty="0">
              <a:effectLst/>
              <a:latin typeface="宋体" panose="02010600030101010101" pitchFamily="2" charset="-122"/>
              <a:cs typeface="Courier New" panose="02070309020205020404"/>
            </a:endParaRPr>
          </a:p>
        </p:txBody>
      </p:sp>
      <p:sp>
        <p:nvSpPr>
          <p:cNvPr id="4" name="TextBox 37"/>
          <p:cNvSpPr txBox="1"/>
          <p:nvPr/>
        </p:nvSpPr>
        <p:spPr>
          <a:xfrm>
            <a:off x="90027" y="76145"/>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defRPr/>
            </a:pPr>
            <a:r>
              <a:rPr lang="zh-CN" altLang="en-US" sz="2400" b="1" kern="0" dirty="0">
                <a:solidFill>
                  <a:schemeClr val="bg1"/>
                </a:solidFill>
                <a:latin typeface="微软雅黑" panose="020B0503020204020204" pitchFamily="34" charset="-122"/>
                <a:ea typeface="微软雅黑" panose="020B0503020204020204" pitchFamily="34" charset="-122"/>
              </a:rPr>
              <a:t>自主积累</a:t>
            </a:r>
            <a:r>
              <a:rPr kumimoji="0" lang="zh-CN" altLang="en-US" sz="2400"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　　　　　　　　　　　　　　                               </a:t>
            </a:r>
            <a:r>
              <a:rPr lang="zh-CN" altLang="en-US" sz="2400" b="1" kern="0" dirty="0" smtClean="0">
                <a:solidFill>
                  <a:schemeClr val="bg1"/>
                </a:solidFill>
                <a:latin typeface="华文新魏" panose="02010800040101010101" pitchFamily="2" charset="-122"/>
                <a:ea typeface="华文新魏" panose="02010800040101010101" pitchFamily="2" charset="-122"/>
              </a:rPr>
              <a:t>博</a:t>
            </a:r>
            <a:r>
              <a:rPr lang="zh-CN" altLang="en-US" sz="2400" b="1" kern="0" dirty="0">
                <a:solidFill>
                  <a:schemeClr val="bg1"/>
                </a:solidFill>
                <a:latin typeface="华文新魏" panose="02010800040101010101" pitchFamily="2" charset="-122"/>
                <a:ea typeface="华文新魏" panose="02010800040101010101" pitchFamily="2" charset="-122"/>
              </a:rPr>
              <a:t>观而约取，厚积而薄</a:t>
            </a:r>
            <a:r>
              <a:rPr lang="zh-CN" altLang="en-US" sz="2400" b="1" kern="0" dirty="0" smtClean="0">
                <a:solidFill>
                  <a:schemeClr val="bg1"/>
                </a:solidFill>
                <a:latin typeface="华文新魏" panose="02010800040101010101" pitchFamily="2" charset="-122"/>
                <a:ea typeface="华文新魏" panose="02010800040101010101" pitchFamily="2" charset="-122"/>
              </a:rPr>
              <a:t>发 </a:t>
            </a:r>
            <a:endParaRPr lang="zh-CN" altLang="en-US" sz="2400" b="1" kern="0" dirty="0">
              <a:solidFill>
                <a:schemeClr val="bg1"/>
              </a:solidFill>
              <a:latin typeface="华文新魏" panose="02010800040101010101" pitchFamily="2" charset="-122"/>
              <a:ea typeface="华文新魏" panose="02010800040101010101" pitchFamily="2" charset="-122"/>
            </a:endParaRPr>
          </a:p>
        </p:txBody>
      </p:sp>
      <p:sp>
        <p:nvSpPr>
          <p:cNvPr id="9" name="矩形 8"/>
          <p:cNvSpPr/>
          <p:nvPr/>
        </p:nvSpPr>
        <p:spPr>
          <a:xfrm>
            <a:off x="406574" y="908720"/>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latin typeface="微软雅黑" panose="020B0503020204020204" pitchFamily="34" charset="-122"/>
                <a:ea typeface="微软雅黑" panose="020B0503020204020204" pitchFamily="34" charset="-122"/>
              </a:rPr>
              <a:t> 知识</a:t>
            </a:r>
            <a:r>
              <a:rPr lang="zh-CN" altLang="en-US" sz="2400" kern="0" dirty="0">
                <a:solidFill>
                  <a:sysClr val="window" lastClr="FFFFFF"/>
                </a:solidFill>
                <a:latin typeface="微软雅黑" panose="020B0503020204020204" pitchFamily="34" charset="-122"/>
                <a:ea typeface="微软雅黑" panose="020B0503020204020204" pitchFamily="34" charset="-122"/>
              </a:rPr>
              <a:t>卡片</a:t>
            </a:r>
            <a:endParaRPr lang="zh-CN" altLang="en-US" sz="2400" kern="0" dirty="0">
              <a:solidFill>
                <a:sysClr val="window" lastClr="FFFFFF"/>
              </a:solidFill>
              <a:effectLst/>
              <a:latin typeface="微软雅黑" panose="020B0503020204020204" pitchFamily="34" charset="-122"/>
              <a:ea typeface="微软雅黑" panose="020B0503020204020204" pitchFamily="34" charset="-122"/>
            </a:endParaRPr>
          </a:p>
        </p:txBody>
      </p:sp>
      <p:sp>
        <p:nvSpPr>
          <p:cNvPr id="10" name="矩形 9"/>
          <p:cNvSpPr/>
          <p:nvPr/>
        </p:nvSpPr>
        <p:spPr>
          <a:xfrm>
            <a:off x="-2526" y="908720"/>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anose="020B0503020204020204" pitchFamily="34" charset="-122"/>
                <a:ea typeface="微软雅黑" panose="020B0503020204020204" pitchFamily="34" charset="-122"/>
              </a:rPr>
              <a:t>一</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pic>
        <p:nvPicPr>
          <p:cNvPr id="5122" name="Picture 2" descr="E:\2016源文件！！\同步@@\创新\创新设计  语文 人教选修（中国古代诗歌散文欣赏）\新建文件夹\Y18.TIF"/>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9263114" y="2238002"/>
            <a:ext cx="2210476" cy="2155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6250</Words>
  <Application>WPS 演示</Application>
  <PresentationFormat>自定义</PresentationFormat>
  <Paragraphs>377</Paragraphs>
  <Slides>37</Slides>
  <Notes>1</Notes>
  <HiddenSlides>3</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37</vt:i4>
      </vt:variant>
    </vt:vector>
  </HeadingPairs>
  <TitlesOfParts>
    <vt:vector size="55" baseType="lpstr">
      <vt:lpstr>Arial</vt:lpstr>
      <vt:lpstr>宋体</vt:lpstr>
      <vt:lpstr>Wingdings</vt:lpstr>
      <vt:lpstr>Times New Roman</vt:lpstr>
      <vt:lpstr>华文细黑</vt:lpstr>
      <vt:lpstr>微软雅黑</vt:lpstr>
      <vt:lpstr>Times New Roman</vt:lpstr>
      <vt:lpstr>华文细黑</vt:lpstr>
      <vt:lpstr>Courier New</vt:lpstr>
      <vt:lpstr>华文新魏</vt:lpstr>
      <vt:lpstr>黑体</vt:lpstr>
      <vt:lpstr>Arial Unicode MS</vt:lpstr>
      <vt:lpstr>Calibri</vt:lpstr>
      <vt:lpstr>微软雅黑 Light</vt:lpstr>
      <vt:lpstr>Broadway</vt:lpstr>
      <vt:lpstr>DFPYeaSong-B5</vt:lpstr>
      <vt:lpstr>MingLiU</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壹點KeTang</cp:lastModifiedBy>
  <cp:revision>402</cp:revision>
  <dcterms:created xsi:type="dcterms:W3CDTF">2016-03-28T08:27:00Z</dcterms:created>
  <dcterms:modified xsi:type="dcterms:W3CDTF">2018-02-13T16:22:04Z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