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3" r:id="rId2"/>
    <p:sldId id="523" r:id="rId3"/>
    <p:sldId id="1012" r:id="rId4"/>
    <p:sldId id="1107" r:id="rId5"/>
    <p:sldId id="1108" r:id="rId6"/>
    <p:sldId id="1109" r:id="rId7"/>
    <p:sldId id="1113" r:id="rId8"/>
    <p:sldId id="1114" r:id="rId9"/>
    <p:sldId id="1103" r:id="rId10"/>
    <p:sldId id="1115" r:id="rId11"/>
    <p:sldId id="1117" r:id="rId12"/>
    <p:sldId id="1116" r:id="rId13"/>
    <p:sldId id="1118" r:id="rId14"/>
    <p:sldId id="1119" r:id="rId15"/>
    <p:sldId id="1120" r:id="rId16"/>
  </p:sldIdLst>
  <p:sldSz cx="9144000" cy="5143500" type="screen16x9"/>
  <p:notesSz cx="6858000" cy="9144000"/>
  <p:embeddedFontLst>
    <p:embeddedFont>
      <p:font typeface="楷体" pitchFamily="49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黑体" pitchFamily="49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878" y="-70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21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554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口语交际：聊聊书法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587974"/>
            <a:ext cx="1331640" cy="14401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3998"/>
            <a:ext cx="9144000" cy="14401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5053930"/>
            <a:ext cx="9144000" cy="0"/>
          </a:xfrm>
          <a:prstGeom prst="line">
            <a:avLst/>
          </a:prstGeom>
          <a:ln w="38100">
            <a:solidFill>
              <a:srgbClr val="00B050"/>
            </a:solidFill>
            <a:prstDash val="lgDashDot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35842" name="Picture 2" descr="http://image.tupian114.com/20140328/13102312.jpg"/>
          <p:cNvPicPr>
            <a:picLocks noChangeAspect="1" noChangeArrowheads="1"/>
          </p:cNvPicPr>
          <p:nvPr userDrawn="1"/>
        </p:nvPicPr>
        <p:blipFill>
          <a:blip r:embed="rId10" cstate="print"/>
          <a:srcRect l="74199" b="5455"/>
          <a:stretch>
            <a:fillRect/>
          </a:stretch>
        </p:blipFill>
        <p:spPr bwMode="auto">
          <a:xfrm rot="16200000">
            <a:off x="1512969" y="2912053"/>
            <a:ext cx="718477" cy="3744416"/>
          </a:xfrm>
          <a:prstGeom prst="rect">
            <a:avLst/>
          </a:prstGeom>
          <a:noFill/>
        </p:spPr>
      </p:pic>
      <p:pic>
        <p:nvPicPr>
          <p:cNvPr id="10" name="Picture 2" descr="http://image.tupian114.com/20140328/13102312.jpg"/>
          <p:cNvPicPr>
            <a:picLocks noChangeAspect="1" noChangeArrowheads="1"/>
          </p:cNvPicPr>
          <p:nvPr userDrawn="1"/>
        </p:nvPicPr>
        <p:blipFill>
          <a:blip r:embed="rId10" cstate="print"/>
          <a:srcRect l="74199" b="5455"/>
          <a:stretch>
            <a:fillRect/>
          </a:stretch>
        </p:blipFill>
        <p:spPr bwMode="auto">
          <a:xfrm rot="16200000" flipV="1">
            <a:off x="5054410" y="3078516"/>
            <a:ext cx="718477" cy="3411490"/>
          </a:xfrm>
          <a:prstGeom prst="rect">
            <a:avLst/>
          </a:prstGeom>
          <a:noFill/>
        </p:spPr>
      </p:pic>
      <p:pic>
        <p:nvPicPr>
          <p:cNvPr id="12" name="Picture 2" descr="http://image.tupian114.com/20140328/13102312.jpg"/>
          <p:cNvPicPr>
            <a:picLocks noChangeAspect="1" noChangeArrowheads="1"/>
          </p:cNvPicPr>
          <p:nvPr userDrawn="1"/>
        </p:nvPicPr>
        <p:blipFill>
          <a:blip r:embed="rId10" cstate="print"/>
          <a:srcRect l="74199" b="5455"/>
          <a:stretch>
            <a:fillRect/>
          </a:stretch>
        </p:blipFill>
        <p:spPr bwMode="auto">
          <a:xfrm rot="16200000">
            <a:off x="7758902" y="3758400"/>
            <a:ext cx="718477" cy="205172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ic34.nipic.com/20131024/13221282_180317179000_2.jpg"/>
          <p:cNvPicPr>
            <a:picLocks noChangeAspect="1" noChangeArrowheads="1"/>
          </p:cNvPicPr>
          <p:nvPr/>
        </p:nvPicPr>
        <p:blipFill>
          <a:blip r:embed="rId3" cstate="print"/>
          <a:srcRect b="2609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253047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书法，是我国传统文化中的一部分，也是我国独有的一种文字艺术书写样式。书法作为我国的国粹，散发着艺术的魅力，受到人们的喜爱和珍视。今天，我们一起来聊聊书法吧！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mmbiz.qpic.cn/mmbiz_png/JbFfmbW6F3Y8Xr3QAwiaqeA1GcOL3DnHyXPVLt8RAGOvH6ql9K0Akd7lNZicvs3H3jegzBkOwhkmRibfK3lkcUStA/640?wx_fmt=png&amp;tp=webp&amp;wxfrom=5&amp;wx_lazy=1&amp;wx_co=1"/>
          <p:cNvPicPr>
            <a:picLocks noChangeAspect="1" noChangeArrowheads="1"/>
          </p:cNvPicPr>
          <p:nvPr/>
        </p:nvPicPr>
        <p:blipFill>
          <a:blip r:embed="rId2" cstate="print"/>
          <a:srcRect t="6826" r="2197"/>
          <a:stretch>
            <a:fillRect/>
          </a:stretch>
        </p:blipFill>
        <p:spPr bwMode="auto">
          <a:xfrm>
            <a:off x="0" y="627534"/>
            <a:ext cx="5328592" cy="39315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652120" y="555526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王献之与十八缸墨水</a:t>
            </a:r>
            <a:endParaRPr lang="zh-CN" altLang="en-US" sz="2400" dirty="0"/>
          </a:p>
        </p:txBody>
      </p:sp>
      <p:pic>
        <p:nvPicPr>
          <p:cNvPr id="38916" name="Picture 4" descr="http://www.yac8.com/upFiles/infoImg/2012072263553845.jpg"/>
          <p:cNvPicPr>
            <a:picLocks noChangeAspect="1" noChangeArrowheads="1"/>
          </p:cNvPicPr>
          <p:nvPr/>
        </p:nvPicPr>
        <p:blipFill>
          <a:blip r:embed="rId3" cstate="print"/>
          <a:srcRect l="2992" r="14223" b="3509"/>
          <a:stretch>
            <a:fillRect/>
          </a:stretch>
        </p:blipFill>
        <p:spPr bwMode="auto">
          <a:xfrm>
            <a:off x="5796280" y="1203325"/>
            <a:ext cx="2736215" cy="32658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pic32.photophoto.cn/20140913/0006018841011583_b.jpg"/>
          <p:cNvPicPr>
            <a:picLocks noChangeAspect="1" noChangeArrowheads="1"/>
          </p:cNvPicPr>
          <p:nvPr/>
        </p:nvPicPr>
        <p:blipFill>
          <a:blip r:embed="rId2" cstate="print"/>
          <a:srcRect t="17412" b="8585"/>
          <a:stretch>
            <a:fillRect/>
          </a:stretch>
        </p:blipFill>
        <p:spPr bwMode="auto">
          <a:xfrm>
            <a:off x="251520" y="555526"/>
            <a:ext cx="8676456" cy="326684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067724" y="3737337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王羲之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兰亭集序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（局部）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83518"/>
            <a:ext cx="849694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王羲之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七岁开始学书，先后从师于出身书法世家的卫夫人和叔父王廙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（yì）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，以后又博览了秦汉篆隶大师淳古朴茂的精品，精研体势，心摹手追，广采众长，冶于一炉，创造出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天质自然，丰神盖代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的行书，被后人誉为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书圣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。北京大学教授、引碑入草开创者的李志敏评价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王羲之的书法既表现以老庄哲学为基础的简淡玄远，又表现以儒家的中庸之道为基础的冲和。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晚年书法炉火纯青，达到了登峰造极的境界，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兰亭序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就是他晚年的得意之作。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photocdn.sohu.com/20110628/Img311948946.jpg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b="20542"/>
          <a:stretch>
            <a:fillRect/>
          </a:stretch>
        </p:blipFill>
        <p:spPr bwMode="auto">
          <a:xfrm>
            <a:off x="81280" y="484505"/>
            <a:ext cx="4544695" cy="3240405"/>
          </a:xfrm>
          <a:prstGeom prst="rect">
            <a:avLst/>
          </a:prstGeom>
          <a:noFill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 bwMode="auto">
          <a:xfrm>
            <a:off x="4625340" y="484505"/>
            <a:ext cx="4452620" cy="3240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367043" y="3724766"/>
            <a:ext cx="2520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参观书法展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imgshuhua.gmw.cn/attachement/jpg/site2/20190117/f44d305ea4821daa2cf83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03598"/>
            <a:ext cx="3810000" cy="23762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03848" y="3795886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学习书法</a:t>
            </a:r>
            <a:endParaRPr lang="zh-CN" altLang="en-US" sz="3600" dirty="0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4825" y="1203598"/>
            <a:ext cx="4001591" cy="238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575" y="715010"/>
            <a:ext cx="883285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中国书法已有三千多年的历史，是古人聪明和智慧的结晶，是祖先留给我们的一笔巨大的宝贵财富，是我国独有的一门艺术。书法有严格的书写法则，少年儿童，尤其是小学阶段，主要是识字，在学习文化的同时又学习书法，既可以巩固所学的知识，又能促进文字书写水平的提高，把字写得更加整洁美观，又合乎规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uploads.5068.com/allimg/1803/147-1P3061I418-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67336" y="0"/>
            <a:ext cx="5976664" cy="4770147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190"/>
            <a:ext cx="3073400" cy="26416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418465" y="2145665"/>
            <a:ext cx="2967990" cy="852805"/>
          </a:xfrm>
          <a:prstGeom prst="rect">
            <a:avLst/>
          </a:prstGeom>
          <a:solidFill>
            <a:srgbClr val="92D050">
              <a:alpha val="57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聊聊书法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27584" y="627534"/>
            <a:ext cx="1512168" cy="1152128"/>
          </a:xfrm>
          <a:prstGeom prst="roundRect">
            <a:avLst/>
          </a:prstGeom>
          <a:solidFill>
            <a:srgbClr val="00B050"/>
          </a:solidFill>
          <a:ln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</a:rPr>
              <a:t>口语交际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570990" y="1433195"/>
            <a:ext cx="659003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书法作为我国的国粹，散发着艺术的魅力，受到人们的喜爱和珍视。我们一起欣赏一些书法作品吧。</a:t>
            </a:r>
            <a:endParaRPr lang="en-US" altLang="zh-CN" sz="3200" b="1" dirty="0" smtClean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790" y="1419354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yac8.com/upFiles/2013/2013091323716625.jpg"/>
          <p:cNvPicPr>
            <a:picLocks noChangeAspect="1" noChangeArrowheads="1"/>
          </p:cNvPicPr>
          <p:nvPr/>
        </p:nvPicPr>
        <p:blipFill>
          <a:blip r:embed="rId2" cstate="print"/>
          <a:srcRect b="470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4443958"/>
            <a:ext cx="1008112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草书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yac8.com/upFiles/infoImg/201803/20180328212215980.jpg"/>
          <p:cNvPicPr>
            <a:picLocks noChangeAspect="1" noChangeArrowheads="1"/>
          </p:cNvPicPr>
          <p:nvPr/>
        </p:nvPicPr>
        <p:blipFill>
          <a:blip r:embed="rId2" cstate="print"/>
          <a:srcRect b="777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4443958"/>
            <a:ext cx="1008112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行书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file7.gucn.com/file/CurioPicfile/20140916/Gucn_20140916484417164858Pic1.jpg"/>
          <p:cNvPicPr>
            <a:picLocks noChangeAspect="1" noChangeArrowheads="1"/>
          </p:cNvPicPr>
          <p:nvPr/>
        </p:nvPicPr>
        <p:blipFill>
          <a:blip r:embed="rId2" cstate="print"/>
          <a:srcRect l="984" t="5762" r="1565" b="811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4443958"/>
            <a:ext cx="1008112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楷书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zihua01.com/Storage/FCKPro/Files/98765019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4443958"/>
            <a:ext cx="1008112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隶书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gdwhfw.com/UploadFiles_dafen/images/20141024647563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4443958"/>
            <a:ext cx="1008112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小篆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63345" y="1275715"/>
            <a:ext cx="695325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你知道我国古代哪些著名的书法家？你知道他们的哪些故事？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你参观过书法艺术作品展览吗？你欣赏哪些人的作品？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你学习过书法吗？在这一过程中，你有什么特别的感受？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4.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你认为练习书法有什么益处？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258" y="2872864"/>
            <a:ext cx="1139535" cy="15821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1023" y="591974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交际内容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</Words>
  <Application>WPS 演示</Application>
  <PresentationFormat>全屏显示(16:9)</PresentationFormat>
  <Paragraphs>23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楷体</vt:lpstr>
      <vt:lpstr>Times New Roman</vt:lpstr>
      <vt:lpstr>微软雅黑</vt:lpstr>
      <vt:lpstr>黑体</vt:lpstr>
      <vt:lpstr>Kaiti SC</vt:lpstr>
      <vt:lpstr>Calibri</vt:lpstr>
      <vt:lpstr>Heiti SC Light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99</cp:revision>
  <dcterms:created xsi:type="dcterms:W3CDTF">2017-03-17T02:28:00Z</dcterms:created>
  <dcterms:modified xsi:type="dcterms:W3CDTF">2019-06-18T07:27:17Z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