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334" r:id="rId3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3" autoAdjust="0"/>
    <p:restoredTop sz="94414" autoAdjust="0"/>
  </p:normalViewPr>
  <p:slideViewPr>
    <p:cSldViewPr snapToGrid="0" showGuides="1">
      <p:cViewPr>
        <p:scale>
          <a:sx n="60" d="100"/>
          <a:sy n="60" d="100"/>
        </p:scale>
        <p:origin x="-1260" y="-606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9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jpeg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png"/><Relationship Id="rId3" Type="http://schemas.openxmlformats.org/officeDocument/2006/relationships/image" Target="../media/image16.jpe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GIF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935592" y="1889507"/>
            <a:ext cx="389509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10. </a:t>
            </a:r>
            <a:r>
              <a:rPr lang="zh-CN" altLang="en-US" sz="5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升 国 旗</a:t>
            </a:r>
            <a:endParaRPr lang="zh-CN" altLang="en-US" sz="5400" b="1" dirty="0" smtClean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291351" y="305506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文一年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49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56242" y="374845"/>
            <a:ext cx="160528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朗读课文</a:t>
            </a:r>
            <a:endParaRPr lang="zh-CN" altLang="en-US" sz="28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9795" y="3917950"/>
            <a:ext cx="1080770" cy="19748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842135" y="1346200"/>
            <a:ext cx="785177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0" dirty="0" smtClean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400" b="0" dirty="0" smtClean="0">
                <a:latin typeface="微软雅黑" panose="020B0503020204020204" charset="-122"/>
                <a:ea typeface="微软雅黑" panose="020B0503020204020204" charset="-122"/>
              </a:rPr>
              <a:t>国歌声中，鲜艳的五星红旗升得多高啊！飘扬在祖国的蓝天上，多美啊！让我们一起带着激动的心情读好课文。</a:t>
            </a:r>
            <a:endParaRPr lang="zh-CN" altLang="en-US" sz="2400" b="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73" name="图片 28685" descr="477b521f665e19d91ad576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4005" y="2933700"/>
            <a:ext cx="4810125" cy="3143250"/>
          </a:xfrm>
          <a:prstGeom prst="roundRect">
            <a:avLst/>
          </a:prstGeom>
          <a:noFill/>
          <a:ln w="9525">
            <a:solidFill>
              <a:schemeClr val="accent1"/>
            </a:soli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66010" y="4730115"/>
            <a:ext cx="559498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你们什么时候见过我们的国旗呢?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77025" y="4802505"/>
            <a:ext cx="1701165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lg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升国旗时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092" t="17682" r="7389" b="20374"/>
          <a:stretch>
            <a:fillRect/>
          </a:stretch>
        </p:blipFill>
        <p:spPr>
          <a:xfrm>
            <a:off x="8920383" y="4651846"/>
            <a:ext cx="1840865" cy="1744345"/>
          </a:xfrm>
          <a:prstGeom prst="ellipse">
            <a:avLst/>
          </a:prstGeom>
          <a:effectLst>
            <a:softEdge rad="3175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129155" y="2727325"/>
            <a:ext cx="1176020" cy="1601470"/>
          </a:xfrm>
          <a:prstGeom prst="rect">
            <a:avLst/>
          </a:prstGeom>
        </p:spPr>
      </p:pic>
      <p:pic>
        <p:nvPicPr>
          <p:cNvPr id="21509" name="图片 21508" descr="200881850173086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7825" y="1808480"/>
            <a:ext cx="3035300" cy="2520315"/>
          </a:xfrm>
          <a:prstGeom prst="ellipse">
            <a:avLst/>
          </a:prstGeom>
          <a:noFill/>
          <a:ln w="9525">
            <a:solidFill>
              <a:srgbClr val="00206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4036867" y="726992"/>
            <a:ext cx="3336925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4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让我们一起走进课文吧!</a:t>
            </a:r>
            <a:endParaRPr lang="zh-CN" altLang="en-US" sz="2400" b="1" cap="none" spc="0" dirty="0" smtClean="0">
              <a:solidFill>
                <a:schemeClr val="accent5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79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853940" y="3385820"/>
            <a:ext cx="4152265" cy="6889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向着国旗我们立正，望着国旗我们敬礼。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64760" y="1687830"/>
            <a:ext cx="61861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n w="0"/>
                <a:solidFill>
                  <a:srgbClr val="73000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升国旗时，我们要怎么做呢？</a:t>
            </a:r>
            <a:endParaRPr lang="zh-CN" altLang="en-US" dirty="0">
              <a:ln w="0"/>
              <a:solidFill>
                <a:srgbClr val="73000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64760" y="2183130"/>
            <a:ext cx="73533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答：我们要脱帽立正，向国旗敬礼。</a:t>
            </a:r>
            <a:endParaRPr lang="zh-CN" altLang="en-US" sz="2000" dirty="0">
              <a:ln w="0"/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688205" y="1450340"/>
            <a:ext cx="5019040" cy="1391285"/>
          </a:xfrm>
          <a:prstGeom prst="roundRect">
            <a:avLst/>
          </a:prstGeom>
          <a:noFill/>
          <a:ln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65" name="图片 21509" descr="图片1"/>
          <p:cNvPicPr>
            <a:picLocks noChangeAspect="1"/>
          </p:cNvPicPr>
          <p:nvPr/>
        </p:nvPicPr>
        <p:blipFill>
          <a:blip r:embed="rId1"/>
          <a:srcRect t="27831" b="3869"/>
          <a:stretch>
            <a:fillRect/>
          </a:stretch>
        </p:blipFill>
        <p:spPr>
          <a:xfrm>
            <a:off x="835025" y="2749550"/>
            <a:ext cx="3266440" cy="1961515"/>
          </a:xfrm>
          <a:prstGeom prst="parallelogram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/>
      <p:bldP spid="3" grpId="0"/>
      <p:bldP spid="4" grpId="0" animBg="1"/>
      <p:bldP spid="4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431"/>
          <a:stretch>
            <a:fillRect/>
          </a:stretch>
        </p:blipFill>
        <p:spPr>
          <a:xfrm>
            <a:off x="10217785" y="1567815"/>
            <a:ext cx="853440" cy="59118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9140000">
            <a:off x="7378065" y="662305"/>
            <a:ext cx="1514475" cy="66802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9459" name="图片 19458" descr="国旗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0" y="1517015"/>
            <a:ext cx="4886325" cy="3153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664970" y="5088255"/>
            <a:ext cx="8552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我们来看一看，五星红旗是怎么样的？（形状、颜色、图案）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6000"/>
          </a:blip>
          <a:srcRect/>
          <a:stretch>
            <a:fillRect/>
          </a:stretch>
        </p:blipFill>
        <p:spPr>
          <a:xfrm rot="20880000">
            <a:off x="1305560" y="2191385"/>
            <a:ext cx="1425575" cy="19672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79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874520" y="1647825"/>
            <a:ext cx="6570345" cy="63627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961640" y="2939415"/>
            <a:ext cx="7535545" cy="6889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14220" y="1766570"/>
            <a:ext cx="618617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五星红旗是长方形的、底色是鲜艳的红色，象征革命。</a:t>
            </a:r>
            <a:endParaRPr lang="zh-CN" altLang="en-US" sz="2000" b="1" dirty="0">
              <a:ln w="0"/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43885" y="3084195"/>
            <a:ext cx="73533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一颗大五星代表中国共产党，四颗小五角星代表全国各族人民。</a:t>
            </a:r>
            <a:endParaRPr lang="zh-CN" altLang="en-US" sz="2000" b="1" dirty="0">
              <a:ln w="0"/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701165" y="1252220"/>
            <a:ext cx="9304655" cy="2658745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" grpId="0"/>
      <p:bldP spid="3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上凸带形 4"/>
          <p:cNvSpPr/>
          <p:nvPr/>
        </p:nvSpPr>
        <p:spPr>
          <a:xfrm>
            <a:off x="4813300" y="620395"/>
            <a:ext cx="6318885" cy="611505"/>
          </a:xfrm>
          <a:prstGeom prst="ribbon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35579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685290" y="4659630"/>
            <a:ext cx="8376285" cy="637540"/>
          </a:xfrm>
          <a:prstGeom prst="roundRect">
            <a:avLst/>
          </a:prstGeom>
          <a:noFill/>
          <a:ln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80235" y="4748530"/>
            <a:ext cx="810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五星红旗代表中国，它是我们中国的国旗，是我们的骄傲。</a:t>
            </a:r>
            <a:endParaRPr lang="zh-CN" altLang="en-US" sz="2400" b="1" dirty="0">
              <a:ln w="0"/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49060" y="726440"/>
            <a:ext cx="323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告诉全世界：我是中国人！</a:t>
            </a:r>
            <a:endParaRPr lang="zh-CN" altLang="en-US" sz="2000" b="1" dirty="0">
              <a:ln w="0"/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9060" y="1720850"/>
            <a:ext cx="2711450" cy="2166620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r="18805"/>
          <a:stretch>
            <a:fillRect/>
          </a:stretch>
        </p:blipFill>
        <p:spPr>
          <a:xfrm>
            <a:off x="1959610" y="1720850"/>
            <a:ext cx="2486025" cy="216598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Group 33"/>
          <p:cNvGraphicFramePr>
            <a:graphicFrameLocks noGrp="1"/>
          </p:cNvGraphicFramePr>
          <p:nvPr/>
        </p:nvGraphicFramePr>
        <p:xfrm>
          <a:off x="1784985" y="1652905"/>
          <a:ext cx="1965325" cy="1934464"/>
        </p:xfrm>
        <a:graphic>
          <a:graphicData uri="http://schemas.openxmlformats.org/drawingml/2006/table">
            <a:tbl>
              <a:tblPr/>
              <a:tblGrid>
                <a:gridCol w="1019810"/>
                <a:gridCol w="945515"/>
              </a:tblGrid>
              <a:tr h="10299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2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Group 33"/>
          <p:cNvGraphicFramePr>
            <a:graphicFrameLocks noGrp="1"/>
          </p:cNvGraphicFramePr>
          <p:nvPr/>
        </p:nvGraphicFramePr>
        <p:xfrm>
          <a:off x="9646285" y="1652905"/>
          <a:ext cx="1965325" cy="1949704"/>
        </p:xfrm>
        <a:graphic>
          <a:graphicData uri="http://schemas.openxmlformats.org/drawingml/2006/table">
            <a:tbl>
              <a:tblPr/>
              <a:tblGrid>
                <a:gridCol w="1019810"/>
                <a:gridCol w="945515"/>
              </a:tblGrid>
              <a:tr h="10299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48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Group 33"/>
          <p:cNvGraphicFramePr>
            <a:graphicFrameLocks noGrp="1"/>
          </p:cNvGraphicFramePr>
          <p:nvPr/>
        </p:nvGraphicFramePr>
        <p:xfrm>
          <a:off x="4401185" y="1652905"/>
          <a:ext cx="1965325" cy="1949704"/>
        </p:xfrm>
        <a:graphic>
          <a:graphicData uri="http://schemas.openxmlformats.org/drawingml/2006/table">
            <a:tbl>
              <a:tblPr/>
              <a:tblGrid>
                <a:gridCol w="1019810"/>
                <a:gridCol w="945515"/>
              </a:tblGrid>
              <a:tr h="10299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48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Group 33"/>
          <p:cNvGraphicFramePr>
            <a:graphicFrameLocks noGrp="1"/>
          </p:cNvGraphicFramePr>
          <p:nvPr/>
        </p:nvGraphicFramePr>
        <p:xfrm>
          <a:off x="7004685" y="1652905"/>
          <a:ext cx="1965325" cy="1949450"/>
        </p:xfrm>
        <a:graphic>
          <a:graphicData uri="http://schemas.openxmlformats.org/drawingml/2006/table">
            <a:tbl>
              <a:tblPr/>
              <a:tblGrid>
                <a:gridCol w="1019810"/>
                <a:gridCol w="945515"/>
              </a:tblGrid>
              <a:tr h="11042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51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WordArt 34"/>
          <p:cNvSpPr>
            <a:spLocks noChangeArrowheads="1" noChangeShapeType="1" noTextEdit="1"/>
          </p:cNvSpPr>
          <p:nvPr/>
        </p:nvSpPr>
        <p:spPr bwMode="auto">
          <a:xfrm>
            <a:off x="2097405" y="1920240"/>
            <a:ext cx="1440815" cy="139954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endParaRPr lang="zh-CN" altLang="en-US" sz="44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WordArt 34"/>
          <p:cNvSpPr>
            <a:spLocks noChangeArrowheads="1" noChangeShapeType="1" noTextEdit="1"/>
          </p:cNvSpPr>
          <p:nvPr/>
        </p:nvSpPr>
        <p:spPr bwMode="auto">
          <a:xfrm>
            <a:off x="9908540" y="1996440"/>
            <a:ext cx="1440815" cy="139954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正</a:t>
            </a:r>
            <a:endParaRPr lang="zh-CN" altLang="en-US" sz="44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WordArt 34"/>
          <p:cNvSpPr>
            <a:spLocks noChangeArrowheads="1" noChangeShapeType="1" noTextEdit="1"/>
          </p:cNvSpPr>
          <p:nvPr/>
        </p:nvSpPr>
        <p:spPr bwMode="auto">
          <a:xfrm>
            <a:off x="4747895" y="1920240"/>
            <a:ext cx="1440815" cy="139954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五</a:t>
            </a:r>
            <a:endParaRPr lang="zh-CN" altLang="en-US" sz="44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WordArt 34"/>
          <p:cNvSpPr>
            <a:spLocks noChangeArrowheads="1" noChangeShapeType="1" noTextEdit="1"/>
          </p:cNvSpPr>
          <p:nvPr/>
        </p:nvSpPr>
        <p:spPr bwMode="auto">
          <a:xfrm>
            <a:off x="7361555" y="1996440"/>
            <a:ext cx="1346200" cy="139954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立</a:t>
            </a:r>
            <a:endParaRPr lang="zh-CN" altLang="en-US" sz="44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79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7800" y="439420"/>
            <a:ext cx="1514475" cy="66802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5" name="圆角矩形 14"/>
          <p:cNvSpPr/>
          <p:nvPr/>
        </p:nvSpPr>
        <p:spPr>
          <a:xfrm>
            <a:off x="5041900" y="2138045"/>
            <a:ext cx="5690235" cy="36125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346700" y="122840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你们知道五星红旗为什么是红色的吗？</a:t>
            </a:r>
            <a:endParaRPr lang="zh-CN" altLang="en-US" sz="2400" b="1" dirty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6230" y="2406650"/>
            <a:ext cx="533590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它是被革命烈士的鲜血染红的，革命烈士为了我们今天的幸福生活勇敢地和坏人作斗争，死在战场上，鲜血染红了这面旗帜。我们要感谢革命先烈，珍惜今天的幸福生活，好好学习。</a:t>
            </a:r>
            <a:endParaRPr lang="zh-CN" altLang="en-US" sz="2400" b="1" dirty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459" name="图片 19458" descr="国旗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58265"/>
            <a:ext cx="3481705" cy="2419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0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79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6000"/>
          </a:blip>
          <a:srcRect/>
          <a:stretch>
            <a:fillRect/>
          </a:stretch>
        </p:blipFill>
        <p:spPr>
          <a:xfrm>
            <a:off x="9621331" y="2363470"/>
            <a:ext cx="1425575" cy="19672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69720" y="1632585"/>
            <a:ext cx="9803765" cy="341503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wǒ men shì　　 　　 　　  　　 　　 　  běi jīnɡ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我   们    是　　 　　 　　    　　 　　     北  京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wǒmen de ɡuómínɡ shì 　　 　　 　　  wǔ xīnɡ hónɡ qí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我   们    的  国   名     是  　　 　　 　　  五  星     红    旗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wǒmen de shǒu dū shì 　　 　　 　　   zhōnɡ ɡuó rén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我   们    的  首     都 是    　　 　　 　　  中       国   人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wǒ men de ɡuó qí shì 　　 　　 　　    zhōnɡ huá rén mí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ɡònɡ hé ɡuó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我   们    的   国  旗  是    　　 　　 　　    中     华   人     民      共    和  国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20613"/>
          <a:stretch>
            <a:fillRect/>
          </a:stretch>
        </p:blipFill>
        <p:spPr>
          <a:xfrm>
            <a:off x="3709670" y="233045"/>
            <a:ext cx="1322705" cy="103695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084320" y="1059180"/>
            <a:ext cx="1756410" cy="5118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>
                <a:alpha val="0"/>
              </a:srgbClr>
            </a:solidFill>
            <a:prstDash val="dash"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2000" b="1" dirty="0">
                <a:ln w="0"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找朋友，连线</a:t>
            </a:r>
            <a:endParaRPr lang="zh-CN" altLang="en-US" sz="2000" b="1" dirty="0">
              <a:ln w="0"/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709670" y="2363470"/>
            <a:ext cx="2734945" cy="16421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855845" y="3325495"/>
            <a:ext cx="1802765" cy="15354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663440" y="2363470"/>
            <a:ext cx="1864995" cy="15354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4655820" y="3195955"/>
            <a:ext cx="1857375" cy="16878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092" t="17682" r="7389" b="20374"/>
          <a:stretch>
            <a:fillRect/>
          </a:stretch>
        </p:blipFill>
        <p:spPr>
          <a:xfrm>
            <a:off x="7997728" y="4420577"/>
            <a:ext cx="2463800" cy="1989455"/>
          </a:xfrm>
          <a:prstGeom prst="ellipse">
            <a:avLst/>
          </a:prstGeom>
          <a:effectLst>
            <a:softEdge rad="3175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275" y="1663065"/>
            <a:ext cx="5233670" cy="382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42662" y="2851702"/>
            <a:ext cx="4333240" cy="11988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、让我们一起大声朗读课文。</a:t>
            </a:r>
            <a:endParaRPr lang="zh-CN" altLang="en-US" sz="2400" b="1" dirty="0" smtClean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、试一试，动手制作国旗。</a:t>
            </a:r>
            <a:endParaRPr lang="zh-CN" altLang="en-US" sz="2400" b="1" dirty="0" smtClean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11181"/>
          <a:stretch>
            <a:fillRect/>
          </a:stretch>
        </p:blipFill>
        <p:spPr>
          <a:xfrm flipH="1">
            <a:off x="8133715" y="578485"/>
            <a:ext cx="2898140" cy="122936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56380" y="1438910"/>
            <a:ext cx="3027680" cy="353822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/>
            <a:lightRig rig="threePt" dir="t"/>
          </a:scene3d>
        </p:spPr>
        <p:txBody>
          <a:bodyPr wrap="none" rtlCol="0" anchor="t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国旗国旗真美丽，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五颗金星照大地，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我愿变朵小红云，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飞上蓝天亲亲你。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4195314" y="417660"/>
            <a:ext cx="2749291" cy="914400"/>
          </a:xfrm>
          <a:prstGeom prst="horizontalScroll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儿    歌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7" descr="xxyw2bp69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9" t="45428" r="28760" b="34"/>
          <a:stretch>
            <a:fillRect/>
          </a:stretch>
        </p:blipFill>
        <p:spPr bwMode="auto">
          <a:xfrm>
            <a:off x="462915" y="615315"/>
            <a:ext cx="1367790" cy="266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竖卷形 7"/>
          <p:cNvSpPr/>
          <p:nvPr/>
        </p:nvSpPr>
        <p:spPr>
          <a:xfrm>
            <a:off x="1554480" y="1193165"/>
            <a:ext cx="1050290" cy="1652905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读</a:t>
            </a:r>
            <a:endParaRPr lang="zh-CN" altLang="en-US" sz="2800" b="1" dirty="0" smtClean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endParaRPr lang="zh-CN" altLang="en-US" sz="2800" b="1" dirty="0" smtClean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读</a:t>
            </a:r>
            <a:endParaRPr lang="zh-CN" altLang="en-US" sz="2800" b="1" dirty="0" smtClean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74" name="Picture 3" descr="bbb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916" b="4034"/>
          <a:stretch>
            <a:fillRect/>
          </a:stretch>
        </p:blipFill>
        <p:spPr>
          <a:xfrm>
            <a:off x="2473960" y="672465"/>
            <a:ext cx="8155940" cy="5513705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61970" y="1168400"/>
            <a:ext cx="80772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/>
              <a:t> 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这首儿歌告诉我们，五星红旗是我们的国旗。</a:t>
            </a:r>
            <a:endParaRPr lang="zh-CN" altLang="en-US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6110" y="2245360"/>
            <a:ext cx="3547110" cy="2647950"/>
          </a:xfrm>
          <a:prstGeom prst="roundRect">
            <a:avLst/>
          </a:prstGeom>
          <a:ln>
            <a:solidFill>
              <a:schemeClr val="accent1"/>
            </a:solidFill>
          </a:ln>
        </p:spPr>
      </p:pic>
      <p:pic>
        <p:nvPicPr>
          <p:cNvPr id="3073" name="图片 28685" descr="477b521f665e19d91ad576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1490" y="2245995"/>
            <a:ext cx="3542030" cy="2647315"/>
          </a:xfrm>
          <a:prstGeom prst="roundRect">
            <a:avLst/>
          </a:prstGeom>
          <a:noFill/>
          <a:ln w="9525">
            <a:solidFill>
              <a:schemeClr val="accent1"/>
            </a:soli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8331" y="294396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读一读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b="3564"/>
          <a:stretch>
            <a:fillRect/>
          </a:stretch>
        </p:blipFill>
        <p:spPr>
          <a:xfrm>
            <a:off x="1949450" y="947420"/>
            <a:ext cx="8041640" cy="446024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275" y="2834640"/>
            <a:ext cx="1193165" cy="2244090"/>
          </a:xfrm>
          <a:prstGeom prst="rect">
            <a:avLst/>
          </a:prstGeom>
        </p:spPr>
      </p:pic>
      <p:sp>
        <p:nvSpPr>
          <p:cNvPr id="7171" name="文本框 7170"/>
          <p:cNvSpPr txBox="1"/>
          <p:nvPr/>
        </p:nvSpPr>
        <p:spPr>
          <a:xfrm>
            <a:off x="2897505" y="1961515"/>
            <a:ext cx="6641465" cy="2861310"/>
          </a:xfrm>
          <a:prstGeom prst="rect">
            <a:avLst/>
          </a:prstGeom>
          <a:noFill/>
          <a:ln w="9525">
            <a:noFill/>
            <a:prstDash val="dash"/>
          </a:ln>
        </p:spPr>
        <p:txBody>
          <a:bodyPr wrap="square" anchor="t">
            <a:spAutoFit/>
          </a:bodyPr>
          <a:lstStyle/>
          <a:p>
            <a:r>
              <a:rPr lang="en-US" altLang="zh-CN" sz="3600" b="1" dirty="0" err="1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shēnɡ</a:t>
            </a:r>
            <a:r>
              <a:rPr lang="en-US" altLang="zh-CN" sz="3600" b="1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3600" b="1" dirty="0" err="1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qǐ</a:t>
            </a:r>
            <a:r>
              <a:rPr lang="en-US" altLang="zh-CN" sz="3600" b="1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3600" b="1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guó  qí </a:t>
            </a:r>
            <a:r>
              <a:rPr lang="en-US" altLang="zh-CN" sz="3600" b="1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3600" b="1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zhōng</a:t>
            </a:r>
            <a:endParaRPr lang="en-US" altLang="zh-CN" sz="3600" b="1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/>
            <a:r>
              <a:rPr lang="en-US" altLang="zh-CN" sz="3600" b="1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升 </a:t>
            </a:r>
            <a:r>
              <a:rPr lang="zh-CN" altLang="en-US" sz="36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起       国   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旗      中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en-US" altLang="zh-CN" sz="3600" b="1" dirty="0" err="1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hónɡ</a:t>
            </a:r>
            <a:r>
              <a:rPr lang="en-US" altLang="zh-CN" sz="3600" b="1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600" b="1" dirty="0" err="1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gē</a:t>
            </a:r>
            <a:r>
              <a:rPr lang="en-US" altLang="zh-CN" sz="3600" b="1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3600" b="1" dirty="0">
                <a:solidFill>
                  <a:srgbClr val="990033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  </a:t>
            </a:r>
            <a:r>
              <a:rPr lang="en-US" altLang="zh-CN" sz="3600" b="1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</a:t>
            </a:r>
            <a:r>
              <a:rPr lang="en-US" altLang="zh-CN" sz="3600" b="1" dirty="0">
                <a:solidFill>
                  <a:srgbClr val="990033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ĕ</a:t>
            </a:r>
            <a:r>
              <a:rPr lang="en-US" altLang="zh-CN" sz="3600" b="1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    lì     </a:t>
            </a:r>
            <a:r>
              <a:rPr lang="en-US" altLang="zh-CN" sz="3600" b="1" dirty="0" err="1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lì</a:t>
            </a:r>
            <a:endParaRPr lang="en-US" altLang="zh-CN" sz="3600" b="1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/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红     </a:t>
            </a:r>
            <a:r>
              <a:rPr lang="zh-CN" altLang="en-US" sz="36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歌    </a:t>
            </a:r>
            <a:r>
              <a:rPr lang="zh-CN" altLang="en-US" sz="36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么   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美     丽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立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17107" y="389173"/>
            <a:ext cx="1402080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学习生字</a:t>
            </a:r>
            <a:endParaRPr lang="zh-CN" altLang="en-US" sz="2400" b="1" dirty="0" smtClean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5" name="Group 33"/>
          <p:cNvGraphicFramePr>
            <a:graphicFrameLocks noGrp="1"/>
          </p:cNvGraphicFramePr>
          <p:nvPr/>
        </p:nvGraphicFramePr>
        <p:xfrm>
          <a:off x="6269404" y="2170137"/>
          <a:ext cx="2459982" cy="2517140"/>
        </p:xfrm>
        <a:graphic>
          <a:graphicData uri="http://schemas.openxmlformats.org/drawingml/2006/table">
            <a:tbl>
              <a:tblPr/>
              <a:tblGrid>
                <a:gridCol w="1276985"/>
                <a:gridCol w="1182997"/>
              </a:tblGrid>
              <a:tr h="12268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0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WordArt 35"/>
          <p:cNvSpPr>
            <a:spLocks noChangeArrowheads="1" noChangeShapeType="1" noTextEdit="1"/>
          </p:cNvSpPr>
          <p:nvPr/>
        </p:nvSpPr>
        <p:spPr bwMode="auto">
          <a:xfrm>
            <a:off x="6777990" y="2479040"/>
            <a:ext cx="1560830" cy="184594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CC33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endParaRPr lang="zh-CN" altLang="en-US" sz="4400" kern="10" dirty="0">
              <a:ln w="9525">
                <a:solidFill>
                  <a:srgbClr val="CC3300"/>
                </a:solidFill>
                <a:round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Picture 7" descr="xxyw2bp69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9" t="45428" r="-43" b="34"/>
          <a:stretch>
            <a:fillRect/>
          </a:stretch>
        </p:blipFill>
        <p:spPr bwMode="auto">
          <a:xfrm>
            <a:off x="9064625" y="116840"/>
            <a:ext cx="1437005" cy="162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22" name="Text Box 10"/>
          <p:cNvSpPr txBox="1"/>
          <p:nvPr/>
        </p:nvSpPr>
        <p:spPr>
          <a:xfrm>
            <a:off x="2331085" y="3486468"/>
            <a:ext cx="1871663" cy="107721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中国</a:t>
            </a:r>
            <a:endParaRPr lang="zh-CN" altLang="en-US" sz="2800" b="1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459" name="图片 19458" descr="国旗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5485" y="1617345"/>
            <a:ext cx="2964180" cy="1640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729355" y="3541395"/>
            <a:ext cx="254000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心</a:t>
            </a:r>
            <a:endParaRPr lang="zh-CN" altLang="en-US" sz="2400" b="1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中间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6777990" y="1285240"/>
            <a:ext cx="14547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zhōng</a:t>
            </a:r>
            <a:endParaRPr lang="en-US" altLang="zh-CN" sz="3200" b="1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8922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7587" y="373298"/>
            <a:ext cx="1402080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学习生字</a:t>
            </a:r>
            <a:endParaRPr lang="zh-CN" altLang="en-US" sz="2400" b="1" dirty="0" smtClean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Group 33"/>
          <p:cNvGraphicFramePr>
            <a:graphicFrameLocks noGrp="1"/>
          </p:cNvGraphicFramePr>
          <p:nvPr/>
        </p:nvGraphicFramePr>
        <p:xfrm>
          <a:off x="6278245" y="2005965"/>
          <a:ext cx="2225675" cy="2206625"/>
        </p:xfrm>
        <a:graphic>
          <a:graphicData uri="http://schemas.openxmlformats.org/drawingml/2006/table">
            <a:tbl>
              <a:tblPr/>
              <a:tblGrid>
                <a:gridCol w="1198245"/>
                <a:gridCol w="1027430"/>
              </a:tblGrid>
              <a:tr h="11931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3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WordArt 34"/>
          <p:cNvSpPr>
            <a:spLocks noChangeArrowheads="1" noChangeShapeType="1" noTextEdit="1"/>
          </p:cNvSpPr>
          <p:nvPr/>
        </p:nvSpPr>
        <p:spPr bwMode="auto">
          <a:xfrm>
            <a:off x="6745605" y="2536825"/>
            <a:ext cx="1440815" cy="139954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48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五</a:t>
            </a:r>
            <a:endParaRPr lang="zh-CN" altLang="en-US" sz="48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Picture 7" descr="xxyw2bp69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9" t="45428" r="-43" b="34"/>
          <a:stretch>
            <a:fillRect/>
          </a:stretch>
        </p:blipFill>
        <p:spPr bwMode="auto">
          <a:xfrm>
            <a:off x="9064625" y="116840"/>
            <a:ext cx="1437005" cy="162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2889250" y="4169410"/>
            <a:ext cx="16243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五  个</a:t>
            </a:r>
            <a:endParaRPr lang="zh-CN" altLang="en-US" sz="24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7555" y="1778635"/>
            <a:ext cx="3264535" cy="18573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39305" y="1322070"/>
            <a:ext cx="868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wŭ</a:t>
            </a:r>
            <a:endParaRPr lang="en-US" altLang="zh-CN" sz="3600" b="1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bldLvl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184722" y="373933"/>
            <a:ext cx="160528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学习生字</a:t>
            </a:r>
            <a:endParaRPr lang="zh-CN" altLang="en-US" sz="28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Group 33"/>
          <p:cNvGraphicFramePr>
            <a:graphicFrameLocks noGrp="1"/>
          </p:cNvGraphicFramePr>
          <p:nvPr/>
        </p:nvGraphicFramePr>
        <p:xfrm>
          <a:off x="6327823" y="1437348"/>
          <a:ext cx="2215661" cy="2356411"/>
        </p:xfrm>
        <a:graphic>
          <a:graphicData uri="http://schemas.openxmlformats.org/drawingml/2006/table">
            <a:tbl>
              <a:tblPr/>
              <a:tblGrid>
                <a:gridCol w="1192844"/>
                <a:gridCol w="1022817"/>
              </a:tblGrid>
              <a:tr h="11556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07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WordArt 34"/>
          <p:cNvSpPr>
            <a:spLocks noChangeArrowheads="1" noChangeShapeType="1" noTextEdit="1"/>
          </p:cNvSpPr>
          <p:nvPr/>
        </p:nvSpPr>
        <p:spPr bwMode="auto">
          <a:xfrm>
            <a:off x="6750050" y="1875155"/>
            <a:ext cx="1370965" cy="152527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立</a:t>
            </a:r>
            <a:endParaRPr lang="zh-CN" altLang="en-US" sz="44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195" y="5018405"/>
            <a:ext cx="8150225" cy="1306195"/>
          </a:xfrm>
          <a:prstGeom prst="rect">
            <a:avLst/>
          </a:prstGeom>
        </p:spPr>
      </p:pic>
      <p:pic>
        <p:nvPicPr>
          <p:cNvPr id="14" name="Picture 7" descr="xxyw2bp6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9" t="45428" r="-43" b="34"/>
          <a:stretch>
            <a:fillRect/>
          </a:stretch>
        </p:blipFill>
        <p:spPr bwMode="auto">
          <a:xfrm>
            <a:off x="9064625" y="116840"/>
            <a:ext cx="1437005" cy="162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6" name="Text Box 10"/>
          <p:cNvSpPr txBox="1"/>
          <p:nvPr/>
        </p:nvSpPr>
        <p:spPr>
          <a:xfrm>
            <a:off x="2738120" y="3748405"/>
            <a:ext cx="187166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立正     站立</a:t>
            </a:r>
            <a:endParaRPr lang="zh-CN" altLang="en-US" sz="60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18698"/>
          <a:stretch>
            <a:fillRect/>
          </a:stretch>
        </p:blipFill>
        <p:spPr>
          <a:xfrm>
            <a:off x="1976755" y="1187450"/>
            <a:ext cx="3129280" cy="2343150"/>
          </a:xfrm>
          <a:prstGeom prst="round2Diag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282815" y="743585"/>
            <a:ext cx="48387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4000" b="1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lì</a:t>
            </a:r>
            <a:endParaRPr lang="en-US" altLang="zh-CN" sz="4000" b="1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994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324422" y="319323"/>
            <a:ext cx="1402080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学习生字</a:t>
            </a:r>
            <a:endParaRPr lang="zh-CN" altLang="en-US" sz="24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Group 33"/>
          <p:cNvGraphicFramePr>
            <a:graphicFrameLocks noGrp="1"/>
          </p:cNvGraphicFramePr>
          <p:nvPr/>
        </p:nvGraphicFramePr>
        <p:xfrm>
          <a:off x="6098588" y="1807553"/>
          <a:ext cx="2215661" cy="2356411"/>
        </p:xfrm>
        <a:graphic>
          <a:graphicData uri="http://schemas.openxmlformats.org/drawingml/2006/table">
            <a:tbl>
              <a:tblPr/>
              <a:tblGrid>
                <a:gridCol w="1192844"/>
                <a:gridCol w="1022817"/>
              </a:tblGrid>
              <a:tr h="11556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07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WordArt 34"/>
          <p:cNvSpPr>
            <a:spLocks noChangeArrowheads="1" noChangeShapeType="1" noTextEdit="1"/>
          </p:cNvSpPr>
          <p:nvPr/>
        </p:nvSpPr>
        <p:spPr bwMode="auto">
          <a:xfrm>
            <a:off x="6420485" y="2216150"/>
            <a:ext cx="1572260" cy="166814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40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正</a:t>
            </a:r>
            <a:endParaRPr lang="zh-CN" altLang="en-US" sz="40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Picture 7" descr="xxyw2bp69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9" t="45428" r="-43" b="34"/>
          <a:stretch>
            <a:fillRect/>
          </a:stretch>
        </p:blipFill>
        <p:spPr bwMode="auto">
          <a:xfrm>
            <a:off x="9064625" y="116840"/>
            <a:ext cx="1437005" cy="162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70" name="Text Box 10"/>
          <p:cNvSpPr txBox="1"/>
          <p:nvPr/>
        </p:nvSpPr>
        <p:spPr>
          <a:xfrm>
            <a:off x="2960370" y="2443798"/>
            <a:ext cx="1871663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正  午</a:t>
            </a:r>
            <a:endParaRPr lang="zh-CN" altLang="en-US" sz="24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39205" y="635635"/>
            <a:ext cx="173418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4000" b="1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zhèng</a:t>
            </a:r>
            <a:endParaRPr lang="en-US" altLang="zh-CN" sz="4000" b="1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1022350"/>
            <a:ext cx="2286000" cy="1524000"/>
          </a:xfrm>
          <a:prstGeom prst="rect">
            <a:avLst/>
          </a:prstGeom>
        </p:spPr>
      </p:pic>
      <p:sp>
        <p:nvSpPr>
          <p:cNvPr id="5" name="Text Box 10"/>
          <p:cNvSpPr txBox="1"/>
          <p:nvPr/>
        </p:nvSpPr>
        <p:spPr>
          <a:xfrm>
            <a:off x="2381250" y="3749358"/>
            <a:ext cx="1871663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正好    正在</a:t>
            </a:r>
            <a:endParaRPr lang="zh-CN" altLang="en-US" sz="24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0970" grpId="0"/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58825" y="2286000"/>
            <a:ext cx="1024255" cy="1372870"/>
          </a:xfrm>
          <a:prstGeom prst="rect">
            <a:avLst/>
          </a:prstGeom>
        </p:spPr>
      </p:pic>
      <p:sp>
        <p:nvSpPr>
          <p:cNvPr id="15363" name="Text Box 3"/>
          <p:cNvSpPr txBox="1"/>
          <p:nvPr/>
        </p:nvSpPr>
        <p:spPr>
          <a:xfrm>
            <a:off x="2299335" y="1819910"/>
            <a:ext cx="6308725" cy="3785652"/>
          </a:xfrm>
          <a:prstGeom prst="rect">
            <a:avLst/>
          </a:prstGeom>
          <a:noFill/>
          <a:ln w="6350">
            <a:noFill/>
            <a:prstDash val="sysDot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2000" dirty="0" err="1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zhōng</a:t>
            </a:r>
            <a:r>
              <a:rPr lang="en-US" altLang="zh-CN" sz="20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000" dirty="0" err="1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guó</a:t>
            </a:r>
            <a:r>
              <a:rPr lang="en-US" altLang="zh-CN" sz="20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en-US" altLang="zh-CN" sz="2000" dirty="0" err="1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guó</a:t>
            </a:r>
            <a:r>
              <a:rPr lang="en-US" altLang="zh-CN" sz="20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qí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wŭ   xīng   hóng  qí</a:t>
            </a:r>
            <a:endParaRPr lang="en-US" altLang="zh-CN" sz="2000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fontAlgn="auto" hangingPunct="0"/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中     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国  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国   旗 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    星     红    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旗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fontAlgn="auto" hangingPunct="0"/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wŭ   xīng   hóng  qí     w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ŏ   men   de  guó  qí</a:t>
            </a:r>
            <a:endParaRPr lang="en-US" altLang="zh-CN" sz="2000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fontAlgn="auto" hangingPunct="0"/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五    星     红    旗，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我     们     的    国   旗</a:t>
            </a: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fontAlgn="auto" hangingPunct="0"/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guó  gē  shēng zhōng    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xú    xú    shēng  qĭ</a:t>
            </a:r>
            <a:endParaRPr lang="en-US" altLang="zh-CN" sz="2000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fontAlgn="auto" hangingPunct="0"/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国     歌     声       中,      徐    徐      升       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</a:t>
            </a:r>
            <a:r>
              <a:rPr lang="en-US" altLang="zh-CN" sz="20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</a:t>
            </a:r>
            <a:endParaRPr lang="zh-CN" altLang="en-US" sz="20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fontAlgn="auto" hangingPunct="0"/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y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í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ng   </a:t>
            </a:r>
            <a:r>
              <a:rPr lang="en-US" altLang="zh-CN" sz="2000" dirty="0" err="1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en-US" altLang="zh-CN" sz="2000" dirty="0" err="1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ē</a:t>
            </a:r>
            <a:r>
              <a:rPr lang="en-US" altLang="zh-CN" sz="2000" dirty="0" err="1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ng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2000" dirty="0" err="1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altLang="zh-CN" sz="2000" dirty="0" err="1" smtClean="0">
                <a:solidFill>
                  <a:srgbClr val="990033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i</a:t>
            </a:r>
            <a:r>
              <a:rPr lang="en-US" altLang="zh-CN" sz="2000" dirty="0" err="1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āo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y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á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ng  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du</a:t>
            </a:r>
            <a:r>
              <a:rPr lang="en-US" altLang="zh-CN" sz="2000" dirty="0">
                <a:solidFill>
                  <a:srgbClr val="990033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ō   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   m</a:t>
            </a:r>
            <a:r>
              <a:rPr lang="en-US" altLang="zh-CN" sz="2000" dirty="0">
                <a:solidFill>
                  <a:srgbClr val="990033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ĕ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   lì</a:t>
            </a:r>
            <a:endParaRPr lang="en-US" altLang="zh-CN" sz="2000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eaLnBrk="0" fontAlgn="auto" hangingPunct="0"/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迎      风      飘      扬，    多     么     美    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丽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000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eaLnBrk="0" fontAlgn="auto" hangingPunct="0"/>
            <a:r>
              <a:rPr lang="zh-CN" altLang="en-US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xiàng  zhe  guó    qí     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wŏ  men  lì   zhèng</a:t>
            </a:r>
            <a:endParaRPr lang="en-US" altLang="zh-CN" sz="2000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fontAlgn="auto" hangingPunct="0"/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向      着       国     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旗， 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    们     立     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fontAlgn="auto" hangingPunct="0"/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2000" dirty="0" err="1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en-US" altLang="zh-CN" sz="2000" dirty="0" err="1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à</a:t>
            </a:r>
            <a:r>
              <a:rPr lang="en-US" altLang="zh-CN" sz="2000" dirty="0" err="1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ng</a:t>
            </a:r>
            <a:r>
              <a:rPr lang="en-US" altLang="zh-CN" sz="20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zhe   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guó    </a:t>
            </a:r>
            <a:r>
              <a:rPr lang="en-US" altLang="zh-CN" sz="2000" dirty="0" err="1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qí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0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en-US" altLang="zh-CN" sz="2000" dirty="0" err="1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wŏ</a:t>
            </a:r>
            <a:r>
              <a:rPr lang="en-US" altLang="zh-CN" sz="20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men </a:t>
            </a:r>
            <a:r>
              <a:rPr lang="en-US" altLang="zh-CN" sz="20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2000" dirty="0" err="1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jìng</a:t>
            </a:r>
            <a:r>
              <a:rPr lang="en-US" altLang="zh-CN" sz="20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20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lĭ</a:t>
            </a:r>
            <a:endParaRPr lang="en-US" altLang="zh-CN" sz="2000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fontAlgn="auto" hangingPunct="0"/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望   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着      国      旗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    我    们   敬    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礼</a:t>
            </a: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0" name="直接连接符 4099"/>
          <p:cNvSpPr/>
          <p:nvPr/>
        </p:nvSpPr>
        <p:spPr>
          <a:xfrm>
            <a:off x="8601075" y="495935"/>
            <a:ext cx="6985" cy="5866130"/>
          </a:xfrm>
          <a:prstGeom prst="line">
            <a:avLst/>
          </a:prstGeom>
          <a:ln w="88900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" name="文本框 3"/>
          <p:cNvSpPr txBox="1"/>
          <p:nvPr/>
        </p:nvSpPr>
        <p:spPr>
          <a:xfrm>
            <a:off x="1581150" y="1393190"/>
            <a:ext cx="901700" cy="306705"/>
          </a:xfrm>
          <a:prstGeom prst="rect">
            <a:avLst/>
          </a:prstGeom>
          <a:solidFill>
            <a:srgbClr val="BED63A"/>
          </a:solidFill>
          <a:ln w="9525">
            <a:solidFill>
              <a:schemeClr val="tx1"/>
            </a:solidFill>
            <a:prstDash val="sysDash"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  <a:softEdge rad="12700"/>
          </a:effectLst>
          <a:scene3d>
            <a:camera prst="obliqueTopLeft"/>
            <a:lightRig rig="threePt" dir="t"/>
          </a:scene3d>
        </p:spPr>
        <p:txBody>
          <a:bodyPr wrap="square">
            <a:spAutoFit/>
          </a:bodyPr>
          <a:lstStyle/>
          <a:p>
            <a:pPr indent="0"/>
            <a:r>
              <a:rPr lang="zh-CN" sz="1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朗读课文</a:t>
            </a:r>
            <a:endParaRPr lang="zh-CN" altLang="en-US" sz="1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3936869" y="569425"/>
            <a:ext cx="2749291" cy="914400"/>
          </a:xfrm>
          <a:prstGeom prst="horizontalScroll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升 国 旗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099" name="图片 4098" descr="国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2798" y="355600"/>
            <a:ext cx="2824162" cy="193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9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1801</Words>
  <Application>WPS 演示</Application>
  <PresentationFormat>自定义</PresentationFormat>
  <Paragraphs>174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楷体_GB2312</vt:lpstr>
      <vt:lpstr>Calibri</vt:lpstr>
      <vt:lpstr>Arial Unicode MS</vt:lpstr>
      <vt:lpstr>Calibri Light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cp:lastPrinted>2018-04-06T08:03:00Z</cp:lastPrinted>
  <dcterms:created xsi:type="dcterms:W3CDTF">2016-02-25T11:28:00Z</dcterms:created>
  <dcterms:modified xsi:type="dcterms:W3CDTF">2018-07-06T01:08:44Z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