
<file path=[Content_Types].xml><?xml version="1.0" encoding="utf-8"?>
<Types xmlns="http://schemas.openxmlformats.org/package/2006/content-types">
  <Default Extension="jpeg" ContentType="image/jpe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23"/>
  </p:notesMasterIdLst>
  <p:handoutMasterIdLst>
    <p:handoutMasterId r:id="rId24"/>
  </p:handoutMasterIdLst>
  <p:sldIdLst>
    <p:sldId id="260" r:id="rId4"/>
    <p:sldId id="494" r:id="rId5"/>
    <p:sldId id="533" r:id="rId6"/>
    <p:sldId id="534" r:id="rId7"/>
    <p:sldId id="535" r:id="rId8"/>
    <p:sldId id="725" r:id="rId9"/>
    <p:sldId id="537" r:id="rId10"/>
    <p:sldId id="544" r:id="rId11"/>
    <p:sldId id="545" r:id="rId12"/>
    <p:sldId id="547" r:id="rId13"/>
    <p:sldId id="548" r:id="rId14"/>
    <p:sldId id="272" r:id="rId15"/>
    <p:sldId id="495" r:id="rId16"/>
    <p:sldId id="550" r:id="rId17"/>
    <p:sldId id="728" r:id="rId18"/>
    <p:sldId id="729" r:id="rId19"/>
    <p:sldId id="554" r:id="rId20"/>
    <p:sldId id="556" r:id="rId21"/>
    <p:sldId id="557" r:id="rId22"/>
  </p:sldIdLst>
  <p:sldSz cx="9144000" cy="6858000" type="screen4x3"/>
  <p:notesSz cx="6858000" cy="9144000"/>
  <p:custDataLst>
    <p:tags r:id="rId28"/>
  </p:custDataLst>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86" autoAdjust="0"/>
    <p:restoredTop sz="94660"/>
  </p:normalViewPr>
  <p:slideViewPr>
    <p:cSldViewPr snapToObjects="1">
      <p:cViewPr>
        <p:scale>
          <a:sx n="100" d="100"/>
          <a:sy n="100" d="100"/>
        </p:scale>
        <p:origin x="-126" y="-264"/>
      </p:cViewPr>
      <p:guideLst>
        <p:guide orient="horz" pos="2160"/>
        <p:guide pos="3840"/>
        <p:guide pos="2880"/>
      </p:guideLst>
    </p:cSldViewPr>
  </p:slideViewPr>
  <p:notesTextViewPr>
    <p:cViewPr>
      <p:scale>
        <a:sx n="1" d="1"/>
        <a:sy n="1" d="1"/>
      </p:scale>
      <p:origin x="0" y="0"/>
    </p:cViewPr>
  </p:notesTextViewPr>
  <p:sorterViewPr>
    <p:cViewPr>
      <p:scale>
        <a:sx n="124" d="100"/>
        <a:sy n="124" d="100"/>
      </p:scale>
      <p:origin x="0" y="0"/>
    </p:cViewPr>
  </p:sorterViewPr>
  <p:notesViewPr>
    <p:cSldViewPr snapToObjects="1">
      <p:cViewPr varScale="1">
        <p:scale>
          <a:sx n="68" d="100"/>
          <a:sy n="68" d="100"/>
        </p:scale>
        <p:origin x="-2856" y="-108"/>
      </p:cViewPr>
      <p:guideLst>
        <p:guide orient="horz" pos="2880"/>
        <p:guide pos="2160"/>
      </p:guideLst>
    </p:cSldViewPr>
  </p:notesViewPr>
  <p:gridSpacing cx="72010" cy="7201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8" Type="http://schemas.openxmlformats.org/officeDocument/2006/relationships/tags" Target="tags/tag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notesMaster" Target="notesMasters/notesMaster1.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ct val="0"/>
              </a:spcBef>
              <a:spcAft>
                <a:spcPct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eaLnBrk="1" fontAlgn="auto" hangingPunct="1">
              <a:spcBef>
                <a:spcPct val="0"/>
              </a:spcBef>
              <a:spcAft>
                <a:spcPct val="0"/>
              </a:spcAft>
              <a:defRPr sz="1200">
                <a:latin typeface="+mn-lt"/>
                <a:ea typeface="+mn-ea"/>
              </a:defRPr>
            </a:lvl1pPr>
          </a:lstStyle>
          <a:p>
            <a:pPr>
              <a:defRPr/>
            </a:pPr>
            <a:fld id="{8D3C32A1-84B6-4B9B-A2E1-273321B5DFEB}" type="datetimeFigureOut">
              <a:rPr lang="zh-CN" altLang="en-US"/>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eaLnBrk="1" fontAlgn="auto" hangingPunct="1">
              <a:spcBef>
                <a:spcPct val="0"/>
              </a:spcBef>
              <a:spcAft>
                <a:spcPct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defRPr sz="1200"/>
            </a:lvl1pPr>
          </a:lstStyle>
          <a:p>
            <a:pPr>
              <a:defRPr/>
            </a:pPr>
            <a:fld id="{5CC9EBE4-1E7D-4A52-8E4F-D9044F08A105}"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30FD0D6-3A86-46BE-8775-7677E600C28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5F63BF-869F-4E41-B635-778DB159781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4" Type="http://schemas.openxmlformats.org/officeDocument/2006/relationships/image" Target="../media/image3.emf"/><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4" name="图片 10"/>
          <p:cNvPicPr>
            <a:picLocks noChangeAspect="1"/>
          </p:cNvPicPr>
          <p:nvPr userDrawn="1"/>
        </p:nvPicPr>
        <p:blipFill>
          <a:blip r:embed="rId2"/>
          <a:stretch>
            <a:fillRect/>
          </a:stretch>
        </p:blipFill>
        <p:spPr bwMode="auto">
          <a:xfrm rot="1515377" flipH="1" flipV="1">
            <a:off x="-834628" y="-349250"/>
            <a:ext cx="3395663" cy="407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11"/>
          <p:cNvPicPr>
            <a:picLocks noChangeAspect="1"/>
          </p:cNvPicPr>
          <p:nvPr userDrawn="1"/>
        </p:nvPicPr>
        <p:blipFill>
          <a:blip r:embed="rId3"/>
          <a:stretch>
            <a:fillRect/>
          </a:stretch>
        </p:blipFill>
        <p:spPr bwMode="auto">
          <a:xfrm rot="16585734" flipH="1" flipV="1">
            <a:off x="7838282" y="5541963"/>
            <a:ext cx="1487487"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图片 6"/>
          <p:cNvPicPr>
            <a:picLocks noChangeAspect="1"/>
          </p:cNvPicPr>
          <p:nvPr userDrawn="1"/>
        </p:nvPicPr>
        <p:blipFill>
          <a:blip r:embed="rId4"/>
          <a:stretch>
            <a:fillRect/>
          </a:stretch>
        </p:blipFill>
        <p:spPr bwMode="auto">
          <a:xfrm>
            <a:off x="744141" y="5872164"/>
            <a:ext cx="7653338"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副标题 2"/>
          <p:cNvSpPr>
            <a:spLocks noGrp="1"/>
          </p:cNvSpPr>
          <p:nvPr>
            <p:ph type="subTitle" idx="1"/>
          </p:nvPr>
        </p:nvSpPr>
        <p:spPr>
          <a:xfrm>
            <a:off x="1228732" y="3910928"/>
            <a:ext cx="6773636" cy="808237"/>
          </a:xfrm>
        </p:spPr>
        <p:txBody>
          <a:bodyPr>
            <a:normAutofit/>
          </a:bodyPr>
          <a:lstStyle>
            <a:lvl1pPr marL="0" indent="0" algn="ctr">
              <a:buNone/>
              <a:defRPr sz="4800" b="1">
                <a:solidFill>
                  <a:srgbClr val="0000FF"/>
                </a:solidFill>
                <a:latin typeface="微软雅黑" panose="020B0503020204020204" pitchFamily="34" charset="-122"/>
                <a:ea typeface="微软雅黑" panose="020B0503020204020204"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showMasterSp="0">
  <p:cSld name="1_标题幻灯片">
    <p:spTree>
      <p:nvGrpSpPr>
        <p:cNvPr id="1" name=""/>
        <p:cNvGrpSpPr/>
        <p:nvPr/>
      </p:nvGrpSpPr>
      <p:grpSpPr>
        <a:xfrm>
          <a:off x="0" y="0"/>
          <a:ext cx="0" cy="0"/>
          <a:chOff x="0" y="0"/>
          <a:chExt cx="0" cy="0"/>
        </a:xfrm>
      </p:grpSpPr>
      <p:sp>
        <p:nvSpPr>
          <p:cNvPr id="18" name="矩形 17"/>
          <p:cNvSpPr/>
          <p:nvPr userDrawn="1"/>
        </p:nvSpPr>
        <p:spPr>
          <a:xfrm>
            <a:off x="3635870" y="692620"/>
            <a:ext cx="735006" cy="241289"/>
          </a:xfrm>
          <a:prstGeom prst="rect">
            <a:avLst/>
          </a:prstGeom>
          <a:noFill/>
          <a:ln w="25400" cap="flat" cmpd="sng" algn="ctr">
            <a:noFill/>
            <a:prstDash val="solid"/>
          </a:ln>
          <a:effectLst/>
        </p:spPr>
        <p:txBody>
          <a:bodyPr rtlCol="0" anchor="ctr"/>
          <a:lstStyle/>
          <a:p>
            <a:pPr marL="0" marR="0" lvl="0" indent="0" defTabSz="914400" eaLnBrk="1" fontAlgn="auto" latinLnBrk="0" hangingPunct="1">
              <a:lnSpc>
                <a:spcPct val="100000"/>
              </a:lnSpc>
              <a:spcBef>
                <a:spcPct val="0"/>
              </a:spcBef>
              <a:spcAft>
                <a:spcPct val="0"/>
              </a:spcAft>
              <a:buClrTx/>
              <a:buSzTx/>
              <a:buFontTx/>
              <a:buNone/>
              <a:defRPr/>
            </a:pP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模板：</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www.1ppt.com/moban/                  PPT</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素材：</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www.1ppt.com/sucai/</a:t>
            </a:r>
            <a:endPar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ct val="0"/>
              </a:spcBef>
              <a:spcAft>
                <a:spcPct val="0"/>
              </a:spcAft>
              <a:buClrTx/>
              <a:buSzTx/>
              <a:buFontTx/>
              <a:buNone/>
              <a:defRPr/>
            </a:pP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背景：</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www.1ppt.com/beijing/                   PPT</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图表：</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www.1ppt.com/tubiao/      </a:t>
            </a:r>
            <a:endPar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ct val="0"/>
              </a:spcBef>
              <a:spcAft>
                <a:spcPct val="0"/>
              </a:spcAft>
              <a:buClrTx/>
              <a:buSzTx/>
              <a:buFontTx/>
              <a:buNone/>
              <a:defRPr/>
            </a:pP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下载：</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www.1ppt.com/xiazai/                     PPT</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教程： </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www.1ppt.com/powerpoint/      </a:t>
            </a:r>
            <a:endPar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资料下载：</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www.1ppt.com/ziliao/                   </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范文下载：</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www.1ppt.com/fanwen/             </a:t>
            </a:r>
            <a:endPar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试卷下载：</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www.1ppt.com/shiti/                     </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教案下载：</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www.1ppt.com/jiaoan/               </a:t>
            </a:r>
            <a:endPar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ct val="0"/>
              </a:spcBef>
              <a:spcAft>
                <a:spcPct val="0"/>
              </a:spcAft>
              <a:buClrTx/>
              <a:buSzTx/>
              <a:buFontTx/>
              <a:buNone/>
              <a:defRPr/>
            </a:pP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PPT</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论坛：</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www.1ppt.cn                                     PPT</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课件：</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www.1ppt.com/kejian/ </a:t>
            </a:r>
            <a:endPar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语文课件：</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www.1ppt.com/kejian/yuwen/    </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数学课件：</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www.1ppt.com/kejian/shuxue/ </a:t>
            </a:r>
            <a:endPar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英语课件：</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www.1ppt.com/kejian/yingyu/    </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美术课件：</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www.1ppt.com/kejian/meishu/ </a:t>
            </a:r>
            <a:endPar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科学课件：</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www.1ppt.com/kejian/kexue/     </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物理课件：</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www.1ppt.com/kejian/wuli/ </a:t>
            </a:r>
            <a:endPar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化学课件：</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www.1ppt.com/kejian/huaxue/  </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生物课件：</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www.1ppt.com/kejian/shengwu/ </a:t>
            </a:r>
            <a:endPar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a:p>
            <a:pPr marL="0" marR="0" lvl="0" indent="0" defTabSz="914400" eaLnBrk="1" fontAlgn="auto" latinLnBrk="0" hangingPunct="1">
              <a:lnSpc>
                <a:spcPct val="100000"/>
              </a:lnSpc>
              <a:spcBef>
                <a:spcPct val="0"/>
              </a:spcBef>
              <a:spcAft>
                <a:spcPct val="0"/>
              </a:spcAft>
              <a:buClrTx/>
              <a:buSzTx/>
              <a:buFontTx/>
              <a:buNone/>
              <a:defRPr/>
            </a:pP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地理课件：</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www.1ppt.com/kejian/dili/          </a:t>
            </a:r>
            <a:r>
              <a:rPr kumimoji="0" lang="zh-CN" altLang="en-US"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历史课件：</a:t>
            </a:r>
            <a:r>
              <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rPr>
              <a:t>www.1ppt.com/kejian/lishi/        </a:t>
            </a:r>
            <a:endParaRPr kumimoji="0" lang="en-US" altLang="zh-CN" sz="1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nvGrpSpPr>
          <p:cNvPr id="4" name="组合 10"/>
          <p:cNvGrpSpPr/>
          <p:nvPr userDrawn="1"/>
        </p:nvGrpSpPr>
        <p:grpSpPr>
          <a:xfrm>
            <a:off x="85726" y="1908176"/>
            <a:ext cx="2270522" cy="2905125"/>
            <a:chOff x="71850" y="1261711"/>
            <a:chExt cx="3026493" cy="2905010"/>
          </a:xfrm>
        </p:grpSpPr>
        <p:grpSp>
          <p:nvGrpSpPr>
            <p:cNvPr id="5" name="Group 1"/>
            <p:cNvGrpSpPr/>
            <p:nvPr userDrawn="1"/>
          </p:nvGrpSpPr>
          <p:grpSpPr>
            <a:xfrm>
              <a:off x="129104" y="1261711"/>
              <a:ext cx="2969239" cy="2905010"/>
              <a:chOff x="-949635" y="0"/>
              <a:chExt cx="7009631" cy="6858000"/>
            </a:xfrm>
          </p:grpSpPr>
          <p:sp>
            <p:nvSpPr>
              <p:cNvPr id="11" name="Diamond 3"/>
              <p:cNvSpPr/>
              <p:nvPr/>
            </p:nvSpPr>
            <p:spPr bwMode="auto">
              <a:xfrm>
                <a:off x="-949918" y="0"/>
                <a:ext cx="7009914"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ct val="0"/>
                  </a:spcBef>
                  <a:spcAft>
                    <a:spcPct val="0"/>
                  </a:spcAft>
                  <a:defRPr/>
                </a:pPr>
                <a:endParaRPr>
                  <a:latin typeface="+mn-lt"/>
                  <a:ea typeface="+mn-ea"/>
                </a:endParaRPr>
              </a:p>
            </p:txBody>
          </p:sp>
          <p:sp>
            <p:nvSpPr>
              <p:cNvPr id="12" name="Diamond 4"/>
              <p:cNvSpPr/>
              <p:nvPr/>
            </p:nvSpPr>
            <p:spPr bwMode="auto">
              <a:xfrm>
                <a:off x="-178116" y="652072"/>
                <a:ext cx="5649892" cy="5527624"/>
              </a:xfrm>
              <a:prstGeom prst="diamond">
                <a:avLst/>
              </a:prstGeom>
              <a:solidFill>
                <a:schemeClr val="tx2">
                  <a:lumMod val="20000"/>
                  <a:lumOff val="80000"/>
                </a:schemeClr>
              </a:solidFill>
              <a:ln w="19050">
                <a:noFill/>
                <a:round/>
              </a:ln>
            </p:spPr>
            <p:txBody>
              <a:bodyPr anchor="ctr"/>
              <a:lstStyle/>
              <a:p>
                <a:pPr algn="ctr" eaLnBrk="1" fontAlgn="auto" hangingPunct="1">
                  <a:spcBef>
                    <a:spcPct val="0"/>
                  </a:spcBef>
                  <a:spcAft>
                    <a:spcPct val="0"/>
                  </a:spcAft>
                  <a:defRPr/>
                </a:pPr>
                <a:endParaRPr>
                  <a:latin typeface="+mn-lt"/>
                  <a:ea typeface="+mn-ea"/>
                </a:endParaRPr>
              </a:p>
            </p:txBody>
          </p:sp>
        </p:grpSp>
        <p:grpSp>
          <p:nvGrpSpPr>
            <p:cNvPr id="6" name="Group 2"/>
            <p:cNvGrpSpPr/>
            <p:nvPr userDrawn="1"/>
          </p:nvGrpSpPr>
          <p:grpSpPr>
            <a:xfrm>
              <a:off x="71850" y="1824845"/>
              <a:ext cx="1778742" cy="1778742"/>
              <a:chOff x="990600" y="2044717"/>
              <a:chExt cx="2768566" cy="2768566"/>
            </a:xfrm>
          </p:grpSpPr>
          <p:sp>
            <p:nvSpPr>
              <p:cNvPr id="7" name="Diamond 5"/>
              <p:cNvSpPr>
                <a:spLocks noChangeArrowheads="1"/>
              </p:cNvSpPr>
              <p:nvPr/>
            </p:nvSpPr>
            <p:spPr bwMode="auto">
              <a:xfrm>
                <a:off x="990600" y="2045350"/>
                <a:ext cx="2769087" cy="2767302"/>
              </a:xfrm>
              <a:prstGeom prst="diamond">
                <a:avLst/>
              </a:prstGeom>
              <a:solidFill>
                <a:schemeClr val="accent1"/>
              </a:solidFill>
              <a:ln>
                <a:noFill/>
              </a:ln>
              <a:extLst>
                <a:ext uri="{91240B29-F687-4F45-9708-019B960494DF}">
                  <a14:hiddenLine xmlns:a14="http://schemas.microsoft.com/office/drawing/2010/main" w="50800">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8" name="Group 9"/>
              <p:cNvGrpSpPr/>
              <p:nvPr/>
            </p:nvGrpSpPr>
            <p:grpSpPr>
              <a:xfrm>
                <a:off x="1429100" y="2771847"/>
                <a:ext cx="1800200" cy="992584"/>
                <a:chOff x="2345143" y="2365645"/>
                <a:chExt cx="1800200" cy="992584"/>
              </a:xfrm>
            </p:grpSpPr>
            <p:sp>
              <p:nvSpPr>
                <p:cNvPr id="9" name="TextBox 7"/>
                <p:cNvSpPr txBox="1"/>
                <p:nvPr/>
              </p:nvSpPr>
              <p:spPr>
                <a:xfrm>
                  <a:off x="2346338" y="2365566"/>
                  <a:ext cx="1798300" cy="677001"/>
                </a:xfrm>
                <a:prstGeom prst="rect">
                  <a:avLst/>
                </a:prstGeom>
                <a:noFill/>
              </p:spPr>
              <p:txBody>
                <a:bodyPr lIns="0" tIns="0" rIns="0" bIns="0">
                  <a:normAutofit fontScale="77500" lnSpcReduction="20000"/>
                </a:bodyPr>
                <a:lstStyle/>
                <a:p>
                  <a:pPr algn="ctr" eaLnBrk="1" fontAlgn="auto" hangingPunct="1">
                    <a:spcBef>
                      <a:spcPct val="0"/>
                    </a:spcBef>
                    <a:spcAft>
                      <a:spcPct val="0"/>
                    </a:spcAft>
                    <a:defRPr/>
                  </a:pPr>
                  <a:r>
                    <a:rPr lang="zh-CN" altLang="en-US" sz="4400">
                      <a:solidFill>
                        <a:schemeClr val="bg1"/>
                      </a:solidFill>
                      <a:latin typeface="+mn-lt"/>
                      <a:ea typeface="+mn-ea"/>
                    </a:rPr>
                    <a:t>目录</a:t>
                  </a:r>
                  <a:endParaRPr lang="zh-CN" altLang="en-US" sz="4400">
                    <a:solidFill>
                      <a:schemeClr val="bg1"/>
                    </a:solidFill>
                    <a:latin typeface="+mn-lt"/>
                    <a:ea typeface="+mn-ea"/>
                  </a:endParaRPr>
                </a:p>
              </p:txBody>
            </p:sp>
            <p:sp>
              <p:nvSpPr>
                <p:cNvPr id="10" name="TextBox 8"/>
                <p:cNvSpPr txBox="1"/>
                <p:nvPr/>
              </p:nvSpPr>
              <p:spPr>
                <a:xfrm>
                  <a:off x="2346338" y="3143869"/>
                  <a:ext cx="1798300" cy="214961"/>
                </a:xfrm>
                <a:prstGeom prst="rect">
                  <a:avLst/>
                </a:prstGeom>
                <a:noFill/>
              </p:spPr>
              <p:txBody>
                <a:bodyPr lIns="0" tIns="0" rIns="0" bIns="0">
                  <a:normAutofit fontScale="77500" lnSpcReduction="20000"/>
                </a:bodyPr>
                <a:lstStyle/>
                <a:p>
                  <a:pPr algn="ctr" eaLnBrk="1" fontAlgn="auto" hangingPunct="1">
                    <a:spcBef>
                      <a:spcPct val="0"/>
                    </a:spcBef>
                    <a:spcAft>
                      <a:spcPct val="0"/>
                    </a:spcAft>
                    <a:defRPr/>
                  </a:pPr>
                  <a:r>
                    <a:rPr lang="en-US" altLang="zh-CN" sz="1400">
                      <a:solidFill>
                        <a:schemeClr val="bg1"/>
                      </a:solidFill>
                      <a:latin typeface="+mn-lt"/>
                      <a:ea typeface="+mn-ea"/>
                    </a:rPr>
                    <a:t>CONTENTS</a:t>
                  </a:r>
                  <a:endParaRPr lang="en-US" altLang="zh-CN" sz="1400">
                    <a:solidFill>
                      <a:schemeClr val="bg1"/>
                    </a:solidFill>
                    <a:latin typeface="+mn-lt"/>
                    <a:ea typeface="+mn-ea"/>
                  </a:endParaRPr>
                </a:p>
              </p:txBody>
            </p:sp>
          </p:grpSp>
        </p:grpSp>
      </p:grpSp>
      <p:sp>
        <p:nvSpPr>
          <p:cNvPr id="13" name="动作按钮: 后退或前一项 12">
            <a:hlinkClick r:id="" action="ppaction://hlinkshowjump?jump=previousslide" highlightClick="1"/>
          </p:cNvPr>
          <p:cNvSpPr/>
          <p:nvPr userDrawn="1"/>
        </p:nvSpPr>
        <p:spPr>
          <a:xfrm>
            <a:off x="8242697" y="6513513"/>
            <a:ext cx="20955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
        <p:nvSpPr>
          <p:cNvPr id="14" name="动作按钮: 前进或下一项 13">
            <a:hlinkClick r:id="" action="ppaction://hlinkshowjump?jump=nextslide" highlightClick="1"/>
          </p:cNvPr>
          <p:cNvSpPr/>
          <p:nvPr userDrawn="1"/>
        </p:nvSpPr>
        <p:spPr>
          <a:xfrm>
            <a:off x="8515351" y="6526213"/>
            <a:ext cx="202406"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
        <p:nvSpPr>
          <p:cNvPr id="15" name="动作按钮: 结束 21">
            <a:hlinkClick r:id="" action="ppaction://hlinkshowjump?jump=endshow" highlightClick="1"/>
          </p:cNvPr>
          <p:cNvSpPr/>
          <p:nvPr userDrawn="1"/>
        </p:nvSpPr>
        <p:spPr>
          <a:xfrm>
            <a:off x="8780860" y="6515101"/>
            <a:ext cx="1905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cxnSp>
        <p:nvCxnSpPr>
          <p:cNvPr id="16" name="直接连接符 15"/>
          <p:cNvCxnSpPr/>
          <p:nvPr userDrawn="1"/>
        </p:nvCxnSpPr>
        <p:spPr>
          <a:xfrm>
            <a:off x="2106216" y="1104900"/>
            <a:ext cx="6865144"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p:nvPr>
        </p:nvSpPr>
        <p:spPr>
          <a:xfrm>
            <a:off x="2105891" y="317360"/>
            <a:ext cx="6858000" cy="761855"/>
          </a:xfrm>
        </p:spPr>
        <p:txBody>
          <a:bodyPr anchor="b">
            <a:normAutofit/>
          </a:bodyPr>
          <a:lstStyle>
            <a:lvl1pPr algn="ctr">
              <a:defRPr sz="3200" b="1"/>
            </a:lvl1pPr>
          </a:lstStyle>
          <a:p>
            <a:r>
              <a:rPr lang="zh-CN" altLang="en-US"/>
              <a:t>单击此处编辑母版标题样式</a:t>
            </a:r>
            <a:endParaRPr lang="zh-CN" altLang="en-US"/>
          </a:p>
        </p:txBody>
      </p:sp>
      <p:sp>
        <p:nvSpPr>
          <p:cNvPr id="3" name="副标题 2"/>
          <p:cNvSpPr>
            <a:spLocks noGrp="1"/>
          </p:cNvSpPr>
          <p:nvPr>
            <p:ph type="subTitle" idx="1"/>
          </p:nvPr>
        </p:nvSpPr>
        <p:spPr>
          <a:xfrm>
            <a:off x="2105891" y="1147313"/>
            <a:ext cx="6858000" cy="5322498"/>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标题和内容">
    <p:spTree>
      <p:nvGrpSpPr>
        <p:cNvPr id="1" name=""/>
        <p:cNvGrpSpPr/>
        <p:nvPr/>
      </p:nvGrpSpPr>
      <p:grpSpPr>
        <a:xfrm>
          <a:off x="0" y="0"/>
          <a:ext cx="0" cy="0"/>
          <a:chOff x="0" y="0"/>
          <a:chExt cx="0" cy="0"/>
        </a:xfrm>
      </p:grpSpPr>
      <p:grpSp>
        <p:nvGrpSpPr>
          <p:cNvPr id="2" name="Group 1"/>
          <p:cNvGrpSpPr/>
          <p:nvPr userDrawn="1"/>
        </p:nvGrpSpPr>
        <p:grpSpPr>
          <a:xfrm>
            <a:off x="616744" y="1262064"/>
            <a:ext cx="2226469" cy="2905125"/>
            <a:chOff x="-949635" y="0"/>
            <a:chExt cx="7009631" cy="6858000"/>
          </a:xfrm>
        </p:grpSpPr>
        <p:sp>
          <p:nvSpPr>
            <p:cNvPr id="3" name="Diamond 3"/>
            <p:cNvSpPr/>
            <p:nvPr/>
          </p:nvSpPr>
          <p:spPr bwMode="auto">
            <a:xfrm>
              <a:off x="-949635" y="0"/>
              <a:ext cx="7009631"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ct val="0"/>
                </a:spcBef>
                <a:spcAft>
                  <a:spcPct val="0"/>
                </a:spcAft>
                <a:defRPr/>
              </a:pPr>
              <a:endParaRPr>
                <a:latin typeface="+mn-lt"/>
                <a:ea typeface="+mn-ea"/>
              </a:endParaRPr>
            </a:p>
          </p:txBody>
        </p:sp>
        <p:sp>
          <p:nvSpPr>
            <p:cNvPr id="4" name="Diamond 4"/>
            <p:cNvSpPr/>
            <p:nvPr/>
          </p:nvSpPr>
          <p:spPr bwMode="auto">
            <a:xfrm>
              <a:off x="-177451" y="652072"/>
              <a:ext cx="5648939" cy="5527622"/>
            </a:xfrm>
            <a:prstGeom prst="diamond">
              <a:avLst/>
            </a:prstGeom>
            <a:solidFill>
              <a:schemeClr val="tx2">
                <a:lumMod val="20000"/>
                <a:lumOff val="80000"/>
              </a:schemeClr>
            </a:solidFill>
            <a:ln w="19050">
              <a:noFill/>
              <a:round/>
            </a:ln>
          </p:spPr>
          <p:txBody>
            <a:bodyPr anchor="ctr"/>
            <a:lstStyle/>
            <a:p>
              <a:pPr algn="ctr" eaLnBrk="1" fontAlgn="auto" hangingPunct="1">
                <a:spcBef>
                  <a:spcPct val="0"/>
                </a:spcBef>
                <a:spcAft>
                  <a:spcPct val="0"/>
                </a:spcAft>
                <a:defRPr/>
              </a:pPr>
              <a:endParaRPr>
                <a:latin typeface="+mn-lt"/>
                <a:ea typeface="+mn-ea"/>
              </a:endParaRPr>
            </a:p>
          </p:txBody>
        </p:sp>
      </p:grpSp>
      <p:grpSp>
        <p:nvGrpSpPr>
          <p:cNvPr id="5" name="Group 2"/>
          <p:cNvGrpSpPr/>
          <p:nvPr userDrawn="1"/>
        </p:nvGrpSpPr>
        <p:grpSpPr>
          <a:xfrm>
            <a:off x="573881" y="1825625"/>
            <a:ext cx="1333500" cy="1778000"/>
            <a:chOff x="990600" y="2044717"/>
            <a:chExt cx="2768566" cy="2768566"/>
          </a:xfrm>
        </p:grpSpPr>
        <p:sp>
          <p:nvSpPr>
            <p:cNvPr id="6" name="Diamond 5"/>
            <p:cNvSpPr>
              <a:spLocks noChangeArrowheads="1"/>
            </p:cNvSpPr>
            <p:nvPr/>
          </p:nvSpPr>
          <p:spPr bwMode="auto">
            <a:xfrm>
              <a:off x="990600" y="2044717"/>
              <a:ext cx="2768566" cy="2768566"/>
            </a:xfrm>
            <a:prstGeom prst="diamond">
              <a:avLst/>
            </a:prstGeom>
            <a:solidFill>
              <a:schemeClr val="accent1"/>
            </a:solidFill>
            <a:ln>
              <a:noFill/>
            </a:ln>
            <a:extLst>
              <a:ext uri="{91240B29-F687-4F45-9708-019B960494DF}">
                <a14:hiddenLine xmlns:a14="http://schemas.microsoft.com/office/drawing/2010/main" w="50800">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7" name="Group 9"/>
            <p:cNvGrpSpPr/>
            <p:nvPr/>
          </p:nvGrpSpPr>
          <p:grpSpPr>
            <a:xfrm>
              <a:off x="1429100" y="2771847"/>
              <a:ext cx="1800200" cy="992584"/>
              <a:chOff x="2345143" y="2365645"/>
              <a:chExt cx="1800200" cy="992584"/>
            </a:xfrm>
          </p:grpSpPr>
          <p:sp>
            <p:nvSpPr>
              <p:cNvPr id="8" name="TextBox 16"/>
              <p:cNvSpPr txBox="1"/>
              <p:nvPr/>
            </p:nvSpPr>
            <p:spPr>
              <a:xfrm>
                <a:off x="2344176" y="2365264"/>
                <a:ext cx="1802039" cy="677310"/>
              </a:xfrm>
              <a:prstGeom prst="rect">
                <a:avLst/>
              </a:prstGeom>
              <a:noFill/>
            </p:spPr>
            <p:txBody>
              <a:bodyPr lIns="0" tIns="0" rIns="0" bIns="0">
                <a:normAutofit fontScale="77500" lnSpcReduction="20000"/>
              </a:bodyPr>
              <a:lstStyle/>
              <a:p>
                <a:pPr algn="ctr" eaLnBrk="1" fontAlgn="auto" hangingPunct="1">
                  <a:spcBef>
                    <a:spcPct val="0"/>
                  </a:spcBef>
                  <a:spcAft>
                    <a:spcPct val="0"/>
                  </a:spcAft>
                  <a:defRPr/>
                </a:pPr>
                <a:r>
                  <a:rPr lang="zh-CN" altLang="en-US" sz="4400">
                    <a:solidFill>
                      <a:schemeClr val="bg1"/>
                    </a:solidFill>
                    <a:latin typeface="+mn-lt"/>
                    <a:ea typeface="+mn-ea"/>
                  </a:rPr>
                  <a:t>目录</a:t>
                </a:r>
                <a:endParaRPr lang="zh-CN" altLang="en-US" sz="4400">
                  <a:solidFill>
                    <a:schemeClr val="bg1"/>
                  </a:solidFill>
                  <a:latin typeface="+mn-lt"/>
                  <a:ea typeface="+mn-ea"/>
                </a:endParaRPr>
              </a:p>
            </p:txBody>
          </p:sp>
          <p:sp>
            <p:nvSpPr>
              <p:cNvPr id="9" name="TextBox 17"/>
              <p:cNvSpPr txBox="1"/>
              <p:nvPr/>
            </p:nvSpPr>
            <p:spPr>
              <a:xfrm>
                <a:off x="2344176" y="3143924"/>
                <a:ext cx="1802039" cy="215058"/>
              </a:xfrm>
              <a:prstGeom prst="rect">
                <a:avLst/>
              </a:prstGeom>
              <a:noFill/>
            </p:spPr>
            <p:txBody>
              <a:bodyPr lIns="0" tIns="0" rIns="0" bIns="0">
                <a:normAutofit fontScale="77500" lnSpcReduction="20000"/>
              </a:bodyPr>
              <a:lstStyle/>
              <a:p>
                <a:pPr algn="ctr" eaLnBrk="1" fontAlgn="auto" hangingPunct="1">
                  <a:spcBef>
                    <a:spcPct val="0"/>
                  </a:spcBef>
                  <a:spcAft>
                    <a:spcPct val="0"/>
                  </a:spcAft>
                  <a:defRPr/>
                </a:pPr>
                <a:r>
                  <a:rPr lang="en-US" altLang="zh-CN" sz="1400">
                    <a:solidFill>
                      <a:schemeClr val="bg1"/>
                    </a:solidFill>
                    <a:latin typeface="+mn-lt"/>
                    <a:ea typeface="+mn-ea"/>
                  </a:rPr>
                  <a:t>CONTENTS</a:t>
                </a:r>
                <a:endParaRPr lang="en-US" altLang="zh-CN" sz="1400">
                  <a:solidFill>
                    <a:schemeClr val="bg1"/>
                  </a:solidFill>
                  <a:latin typeface="+mn-lt"/>
                  <a:ea typeface="+mn-ea"/>
                </a:endParaRPr>
              </a:p>
            </p:txBody>
          </p:sp>
        </p:grpSp>
      </p:grpSp>
      <p:sp>
        <p:nvSpPr>
          <p:cNvPr id="10" name="Diamond 11"/>
          <p:cNvSpPr/>
          <p:nvPr userDrawn="1"/>
        </p:nvSpPr>
        <p:spPr bwMode="auto">
          <a:xfrm>
            <a:off x="1409701" y="950914"/>
            <a:ext cx="554831" cy="739775"/>
          </a:xfrm>
          <a:prstGeom prst="diamond">
            <a:avLst/>
          </a:prstGeom>
          <a:solidFill>
            <a:schemeClr val="accent2"/>
          </a:solidFill>
          <a:ln w="19050">
            <a:noFill/>
            <a:round/>
          </a:ln>
        </p:spPr>
        <p:txBody>
          <a:bodyPr wrap="none" anchor="ctr" anchorCtr="1">
            <a:normAutofit fontScale="92500" lnSpcReduction="20000"/>
          </a:bodyPr>
          <a:lstStyle/>
          <a:p>
            <a:pPr algn="ctr" eaLnBrk="1" fontAlgn="auto" hangingPunct="1">
              <a:spcBef>
                <a:spcPct val="0"/>
              </a:spcBef>
              <a:spcAft>
                <a:spcPct val="0"/>
              </a:spcAft>
              <a:defRPr/>
            </a:pPr>
            <a:r>
              <a:rPr lang="en-US" altLang="zh-CN" sz="2400" b="1">
                <a:solidFill>
                  <a:schemeClr val="bg1"/>
                </a:solidFill>
                <a:latin typeface="Impact" panose="020B0806030902050204" pitchFamily="34" charset="0"/>
                <a:ea typeface="+mn-ea"/>
              </a:rPr>
              <a:t>01</a:t>
            </a:r>
            <a:endParaRPr lang="en-US" altLang="zh-CN" sz="2400" b="1">
              <a:solidFill>
                <a:schemeClr val="bg1"/>
              </a:solidFill>
              <a:latin typeface="Impact" panose="020B0806030902050204" pitchFamily="34" charset="0"/>
              <a:ea typeface="+mn-ea"/>
            </a:endParaRPr>
          </a:p>
        </p:txBody>
      </p:sp>
      <p:sp>
        <p:nvSpPr>
          <p:cNvPr id="11" name="Diamond 12"/>
          <p:cNvSpPr/>
          <p:nvPr userDrawn="1"/>
        </p:nvSpPr>
        <p:spPr bwMode="auto">
          <a:xfrm>
            <a:off x="2030017" y="1762126"/>
            <a:ext cx="554831" cy="739775"/>
          </a:xfrm>
          <a:prstGeom prst="diamond">
            <a:avLst/>
          </a:prstGeom>
          <a:solidFill>
            <a:schemeClr val="accent3"/>
          </a:solidFill>
          <a:ln w="19050">
            <a:noFill/>
            <a:round/>
          </a:ln>
        </p:spPr>
        <p:txBody>
          <a:bodyPr wrap="none" anchor="ctr" anchorCtr="1">
            <a:normAutofit fontScale="92500" lnSpcReduction="20000"/>
          </a:bodyPr>
          <a:lstStyle/>
          <a:p>
            <a:pPr algn="ctr" eaLnBrk="1" fontAlgn="auto" hangingPunct="1">
              <a:spcBef>
                <a:spcPct val="0"/>
              </a:spcBef>
              <a:spcAft>
                <a:spcPct val="0"/>
              </a:spcAft>
              <a:defRPr/>
            </a:pPr>
            <a:r>
              <a:rPr lang="en-US" altLang="zh-CN" sz="2400" b="1">
                <a:solidFill>
                  <a:schemeClr val="bg1"/>
                </a:solidFill>
                <a:latin typeface="Impact" panose="020B0806030902050204" pitchFamily="34" charset="0"/>
                <a:ea typeface="+mn-ea"/>
              </a:rPr>
              <a:t>02</a:t>
            </a:r>
            <a:endParaRPr lang="en-US" altLang="zh-CN" sz="2400" b="1">
              <a:solidFill>
                <a:schemeClr val="bg1"/>
              </a:solidFill>
              <a:latin typeface="Impact" panose="020B0806030902050204" pitchFamily="34" charset="0"/>
              <a:ea typeface="+mn-ea"/>
            </a:endParaRPr>
          </a:p>
        </p:txBody>
      </p:sp>
      <p:sp>
        <p:nvSpPr>
          <p:cNvPr id="12" name="Diamond 13"/>
          <p:cNvSpPr/>
          <p:nvPr userDrawn="1"/>
        </p:nvSpPr>
        <p:spPr bwMode="auto">
          <a:xfrm>
            <a:off x="2030017" y="2908301"/>
            <a:ext cx="554831" cy="739775"/>
          </a:xfrm>
          <a:prstGeom prst="diamond">
            <a:avLst/>
          </a:prstGeom>
          <a:solidFill>
            <a:schemeClr val="accent4"/>
          </a:solidFill>
          <a:ln w="19050">
            <a:noFill/>
            <a:round/>
          </a:ln>
        </p:spPr>
        <p:txBody>
          <a:bodyPr wrap="none" anchor="ctr" anchorCtr="1">
            <a:normAutofit fontScale="92500" lnSpcReduction="20000"/>
          </a:bodyPr>
          <a:lstStyle/>
          <a:p>
            <a:pPr algn="ctr" eaLnBrk="1" fontAlgn="auto" hangingPunct="1">
              <a:spcBef>
                <a:spcPct val="0"/>
              </a:spcBef>
              <a:spcAft>
                <a:spcPct val="0"/>
              </a:spcAft>
              <a:defRPr/>
            </a:pPr>
            <a:r>
              <a:rPr lang="en-US" altLang="zh-CN" sz="2400" b="1">
                <a:solidFill>
                  <a:schemeClr val="bg1"/>
                </a:solidFill>
                <a:latin typeface="Impact" panose="020B0806030902050204" pitchFamily="34" charset="0"/>
                <a:ea typeface="+mn-ea"/>
              </a:rPr>
              <a:t>03</a:t>
            </a:r>
            <a:endParaRPr lang="en-US" altLang="zh-CN" sz="2400" b="1">
              <a:solidFill>
                <a:schemeClr val="bg1"/>
              </a:solidFill>
              <a:latin typeface="Impact" panose="020B0806030902050204" pitchFamily="34" charset="0"/>
              <a:ea typeface="+mn-ea"/>
            </a:endParaRPr>
          </a:p>
        </p:txBody>
      </p:sp>
      <p:sp>
        <p:nvSpPr>
          <p:cNvPr id="13" name="Diamond 14"/>
          <p:cNvSpPr/>
          <p:nvPr userDrawn="1"/>
        </p:nvSpPr>
        <p:spPr bwMode="auto">
          <a:xfrm>
            <a:off x="1409701" y="3768725"/>
            <a:ext cx="554831" cy="739775"/>
          </a:xfrm>
          <a:prstGeom prst="diamond">
            <a:avLst/>
          </a:prstGeom>
          <a:solidFill>
            <a:schemeClr val="accent5"/>
          </a:solidFill>
          <a:ln w="19050">
            <a:noFill/>
            <a:round/>
          </a:ln>
        </p:spPr>
        <p:txBody>
          <a:bodyPr wrap="none" anchor="ctr" anchorCtr="1">
            <a:normAutofit fontScale="92500" lnSpcReduction="20000"/>
          </a:bodyPr>
          <a:lstStyle/>
          <a:p>
            <a:pPr algn="ctr" eaLnBrk="1" fontAlgn="auto" hangingPunct="1">
              <a:spcBef>
                <a:spcPct val="0"/>
              </a:spcBef>
              <a:spcAft>
                <a:spcPct val="0"/>
              </a:spcAft>
              <a:defRPr/>
            </a:pPr>
            <a:r>
              <a:rPr lang="en-US" altLang="zh-CN" sz="2400" b="1">
                <a:solidFill>
                  <a:schemeClr val="bg1"/>
                </a:solidFill>
                <a:latin typeface="Impact" panose="020B0806030902050204" pitchFamily="34" charset="0"/>
                <a:ea typeface="+mn-ea"/>
              </a:rPr>
              <a:t>04</a:t>
            </a:r>
            <a:endParaRPr lang="en-US" altLang="zh-CN" sz="2400" b="1">
              <a:solidFill>
                <a:schemeClr val="bg1"/>
              </a:solidFill>
              <a:latin typeface="Impact" panose="020B0806030902050204" pitchFamily="34" charset="0"/>
              <a:ea typeface="+mn-ea"/>
            </a:endParaRPr>
          </a:p>
        </p:txBody>
      </p:sp>
      <p:grpSp>
        <p:nvGrpSpPr>
          <p:cNvPr id="14" name="Group 21"/>
          <p:cNvGrpSpPr/>
          <p:nvPr userDrawn="1"/>
        </p:nvGrpSpPr>
        <p:grpSpPr>
          <a:xfrm>
            <a:off x="1964532" y="1135063"/>
            <a:ext cx="1908572" cy="361950"/>
            <a:chOff x="3943834" y="704409"/>
            <a:chExt cx="3962574" cy="563232"/>
          </a:xfrm>
        </p:grpSpPr>
        <p:sp>
          <p:nvSpPr>
            <p:cNvPr id="15" name="TextBox 23"/>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ct val="0"/>
                </a:spcBef>
                <a:spcAft>
                  <a:spcPct val="0"/>
                </a:spcAft>
                <a:defRPr/>
              </a:pPr>
              <a:r>
                <a:rPr lang="zh-CN" altLang="en-US" sz="1600" b="1">
                  <a:solidFill>
                    <a:schemeClr val="accent1">
                      <a:lumMod val="100000"/>
                    </a:schemeClr>
                  </a:solidFill>
                  <a:latin typeface="+mn-lt"/>
                  <a:ea typeface="+mn-ea"/>
                </a:rPr>
                <a:t>标题文本预设</a:t>
              </a:r>
              <a:endParaRPr lang="zh-CN" altLang="en-US" sz="1600" b="1">
                <a:solidFill>
                  <a:schemeClr val="accent1">
                    <a:lumMod val="100000"/>
                  </a:schemeClr>
                </a:solidFill>
                <a:latin typeface="+mn-lt"/>
                <a:ea typeface="+mn-ea"/>
              </a:endParaRPr>
            </a:p>
          </p:txBody>
        </p:sp>
        <p:sp>
          <p:nvSpPr>
            <p:cNvPr id="16" name="TextBox 24"/>
            <p:cNvSpPr txBox="1"/>
            <p:nvPr/>
          </p:nvSpPr>
          <p:spPr>
            <a:xfrm>
              <a:off x="3943834" y="946500"/>
              <a:ext cx="3962574" cy="321141"/>
            </a:xfrm>
            <a:prstGeom prst="rect">
              <a:avLst/>
            </a:prstGeom>
          </p:spPr>
          <p:txBody>
            <a:bodyPr lIns="360000" tIns="0" rIns="0" bIns="0" anchor="ctr">
              <a:normAutofit fontScale="55000" lnSpcReduction="20000"/>
            </a:bodyPr>
            <a:lstStyle/>
            <a:p>
              <a:pPr eaLnBrk="1" fontAlgn="auto" hangingPunct="1">
                <a:lnSpc>
                  <a:spcPct val="120000"/>
                </a:lnSpc>
                <a:spcBef>
                  <a:spcPct val="0"/>
                </a:spcBef>
                <a:spcAft>
                  <a:spcPct val="0"/>
                </a:spcAft>
                <a:defRPr/>
              </a:pPr>
              <a:r>
                <a:rPr lang="zh-CN" altLang="en-US" sz="1050">
                  <a:solidFill>
                    <a:schemeClr val="dk1">
                      <a:lumMod val="100000"/>
                    </a:schemeClr>
                  </a:solidFill>
                  <a:latin typeface="+mn-lt"/>
                  <a:ea typeface="+mn-ea"/>
                </a:rPr>
                <a:t>此部分内容作为文字排版占位显示 （建议使用主题字体）</a:t>
              </a:r>
              <a:endParaRPr lang="zh-CN" altLang="en-US" sz="1050">
                <a:solidFill>
                  <a:schemeClr val="dk1">
                    <a:lumMod val="100000"/>
                  </a:schemeClr>
                </a:solidFill>
                <a:latin typeface="+mn-lt"/>
                <a:ea typeface="+mn-ea"/>
              </a:endParaRPr>
            </a:p>
          </p:txBody>
        </p:sp>
      </p:grpSp>
      <p:grpSp>
        <p:nvGrpSpPr>
          <p:cNvPr id="17" name="Group 22"/>
          <p:cNvGrpSpPr/>
          <p:nvPr userDrawn="1"/>
        </p:nvGrpSpPr>
        <p:grpSpPr>
          <a:xfrm>
            <a:off x="2584847" y="1930400"/>
            <a:ext cx="1909763" cy="361950"/>
            <a:chOff x="3943834" y="704409"/>
            <a:chExt cx="3962574" cy="563232"/>
          </a:xfrm>
        </p:grpSpPr>
        <p:sp>
          <p:nvSpPr>
            <p:cNvPr id="18" name="TextBox 23"/>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ct val="0"/>
                </a:spcBef>
                <a:spcAft>
                  <a:spcPct val="0"/>
                </a:spcAft>
                <a:defRPr/>
              </a:pPr>
              <a:r>
                <a:rPr lang="zh-CN" altLang="en-US" sz="1600" b="1">
                  <a:solidFill>
                    <a:schemeClr val="accent2">
                      <a:lumMod val="100000"/>
                    </a:schemeClr>
                  </a:solidFill>
                  <a:latin typeface="+mn-lt"/>
                  <a:ea typeface="+mn-ea"/>
                </a:rPr>
                <a:t>标题文本预设</a:t>
              </a:r>
              <a:endParaRPr lang="zh-CN" altLang="en-US" sz="1600" b="1">
                <a:solidFill>
                  <a:schemeClr val="accent2">
                    <a:lumMod val="100000"/>
                  </a:schemeClr>
                </a:solidFill>
                <a:latin typeface="+mn-lt"/>
                <a:ea typeface="+mn-ea"/>
              </a:endParaRPr>
            </a:p>
          </p:txBody>
        </p:sp>
        <p:sp>
          <p:nvSpPr>
            <p:cNvPr id="19" name="TextBox 24"/>
            <p:cNvSpPr txBox="1"/>
            <p:nvPr/>
          </p:nvSpPr>
          <p:spPr>
            <a:xfrm>
              <a:off x="3943834" y="946500"/>
              <a:ext cx="3962574" cy="321141"/>
            </a:xfrm>
            <a:prstGeom prst="rect">
              <a:avLst/>
            </a:prstGeom>
          </p:spPr>
          <p:txBody>
            <a:bodyPr lIns="360000" tIns="0" rIns="0" bIns="0" anchor="ctr">
              <a:normAutofit fontScale="55000" lnSpcReduction="20000"/>
            </a:bodyPr>
            <a:lstStyle/>
            <a:p>
              <a:pPr eaLnBrk="1" fontAlgn="auto" hangingPunct="1">
                <a:lnSpc>
                  <a:spcPct val="120000"/>
                </a:lnSpc>
                <a:spcBef>
                  <a:spcPct val="0"/>
                </a:spcBef>
                <a:spcAft>
                  <a:spcPct val="0"/>
                </a:spcAft>
                <a:defRPr/>
              </a:pPr>
              <a:r>
                <a:rPr lang="zh-CN" altLang="en-US" sz="1050">
                  <a:solidFill>
                    <a:schemeClr val="dk1">
                      <a:lumMod val="100000"/>
                    </a:schemeClr>
                  </a:solidFill>
                  <a:latin typeface="+mn-lt"/>
                  <a:ea typeface="+mn-ea"/>
                </a:rPr>
                <a:t>此部分内容作为文字排版占位显示 （建议使用主题字体）</a:t>
              </a:r>
              <a:endParaRPr lang="zh-CN" altLang="en-US" sz="1050">
                <a:solidFill>
                  <a:schemeClr val="dk1">
                    <a:lumMod val="100000"/>
                  </a:schemeClr>
                </a:solidFill>
                <a:latin typeface="+mn-lt"/>
                <a:ea typeface="+mn-ea"/>
              </a:endParaRPr>
            </a:p>
          </p:txBody>
        </p:sp>
      </p:grpSp>
      <p:grpSp>
        <p:nvGrpSpPr>
          <p:cNvPr id="20" name="Group 25"/>
          <p:cNvGrpSpPr/>
          <p:nvPr userDrawn="1"/>
        </p:nvGrpSpPr>
        <p:grpSpPr>
          <a:xfrm>
            <a:off x="2584847" y="3149600"/>
            <a:ext cx="1909763" cy="361950"/>
            <a:chOff x="3943834" y="704409"/>
            <a:chExt cx="3962574" cy="563232"/>
          </a:xfrm>
        </p:grpSpPr>
        <p:sp>
          <p:nvSpPr>
            <p:cNvPr id="21" name="TextBox 26"/>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ct val="0"/>
                </a:spcBef>
                <a:spcAft>
                  <a:spcPct val="0"/>
                </a:spcAft>
                <a:defRPr/>
              </a:pPr>
              <a:r>
                <a:rPr lang="zh-CN" altLang="en-US" sz="1600" b="1">
                  <a:solidFill>
                    <a:schemeClr val="accent3">
                      <a:lumMod val="100000"/>
                    </a:schemeClr>
                  </a:solidFill>
                  <a:latin typeface="+mn-lt"/>
                  <a:ea typeface="+mn-ea"/>
                </a:rPr>
                <a:t>标题文本预设</a:t>
              </a:r>
              <a:endParaRPr lang="zh-CN" altLang="en-US" sz="1600" b="1">
                <a:solidFill>
                  <a:schemeClr val="accent3">
                    <a:lumMod val="100000"/>
                  </a:schemeClr>
                </a:solidFill>
                <a:latin typeface="+mn-lt"/>
                <a:ea typeface="+mn-ea"/>
              </a:endParaRPr>
            </a:p>
          </p:txBody>
        </p:sp>
        <p:sp>
          <p:nvSpPr>
            <p:cNvPr id="22" name="TextBox 27"/>
            <p:cNvSpPr txBox="1"/>
            <p:nvPr/>
          </p:nvSpPr>
          <p:spPr>
            <a:xfrm>
              <a:off x="3943834" y="946500"/>
              <a:ext cx="3962574" cy="321141"/>
            </a:xfrm>
            <a:prstGeom prst="rect">
              <a:avLst/>
            </a:prstGeom>
          </p:spPr>
          <p:txBody>
            <a:bodyPr lIns="360000" tIns="0" rIns="0" bIns="0" anchor="ctr">
              <a:normAutofit fontScale="55000" lnSpcReduction="20000"/>
            </a:bodyPr>
            <a:lstStyle/>
            <a:p>
              <a:pPr eaLnBrk="1" fontAlgn="auto" hangingPunct="1">
                <a:lnSpc>
                  <a:spcPct val="120000"/>
                </a:lnSpc>
                <a:spcBef>
                  <a:spcPct val="0"/>
                </a:spcBef>
                <a:spcAft>
                  <a:spcPct val="0"/>
                </a:spcAft>
                <a:defRPr/>
              </a:pPr>
              <a:r>
                <a:rPr lang="zh-CN" altLang="en-US" sz="1050">
                  <a:solidFill>
                    <a:schemeClr val="dk1">
                      <a:lumMod val="100000"/>
                    </a:schemeClr>
                  </a:solidFill>
                  <a:latin typeface="+mn-lt"/>
                  <a:ea typeface="+mn-ea"/>
                </a:rPr>
                <a:t>此部分内容作为文字排版占位显示 （建议使用主题字体）</a:t>
              </a:r>
              <a:endParaRPr lang="zh-CN" altLang="en-US" sz="1050">
                <a:solidFill>
                  <a:schemeClr val="dk1">
                    <a:lumMod val="100000"/>
                  </a:schemeClr>
                </a:solidFill>
                <a:latin typeface="+mn-lt"/>
                <a:ea typeface="+mn-ea"/>
              </a:endParaRPr>
            </a:p>
          </p:txBody>
        </p:sp>
      </p:grpSp>
      <p:grpSp>
        <p:nvGrpSpPr>
          <p:cNvPr id="23" name="Group 28"/>
          <p:cNvGrpSpPr/>
          <p:nvPr userDrawn="1"/>
        </p:nvGrpSpPr>
        <p:grpSpPr>
          <a:xfrm>
            <a:off x="1964532" y="4024313"/>
            <a:ext cx="1908572" cy="361950"/>
            <a:chOff x="3943834" y="704409"/>
            <a:chExt cx="3962574" cy="563232"/>
          </a:xfrm>
        </p:grpSpPr>
        <p:sp>
          <p:nvSpPr>
            <p:cNvPr id="24" name="TextBox 29"/>
            <p:cNvSpPr txBox="1"/>
            <p:nvPr/>
          </p:nvSpPr>
          <p:spPr>
            <a:xfrm>
              <a:off x="3943834" y="704409"/>
              <a:ext cx="3962574" cy="242091"/>
            </a:xfrm>
            <a:prstGeom prst="rect">
              <a:avLst/>
            </a:prstGeom>
            <a:noFill/>
          </p:spPr>
          <p:txBody>
            <a:bodyPr wrap="none" lIns="360000" tIns="0" rIns="0" bIns="0" anchor="b">
              <a:normAutofit fontScale="77500" lnSpcReduction="20000"/>
            </a:bodyPr>
            <a:lstStyle/>
            <a:p>
              <a:pPr eaLnBrk="1" fontAlgn="auto" hangingPunct="1">
                <a:spcBef>
                  <a:spcPct val="0"/>
                </a:spcBef>
                <a:spcAft>
                  <a:spcPct val="0"/>
                </a:spcAft>
                <a:defRPr/>
              </a:pPr>
              <a:r>
                <a:rPr lang="zh-CN" altLang="en-US" sz="1600" b="1">
                  <a:solidFill>
                    <a:schemeClr val="accent4">
                      <a:lumMod val="100000"/>
                    </a:schemeClr>
                  </a:solidFill>
                  <a:latin typeface="+mn-lt"/>
                  <a:ea typeface="+mn-ea"/>
                </a:rPr>
                <a:t>标题文本预设</a:t>
              </a:r>
              <a:endParaRPr lang="zh-CN" altLang="en-US" sz="1600" b="1">
                <a:solidFill>
                  <a:schemeClr val="accent4">
                    <a:lumMod val="100000"/>
                  </a:schemeClr>
                </a:solidFill>
                <a:latin typeface="+mn-lt"/>
                <a:ea typeface="+mn-ea"/>
              </a:endParaRPr>
            </a:p>
          </p:txBody>
        </p:sp>
        <p:sp>
          <p:nvSpPr>
            <p:cNvPr id="25" name="TextBox 30"/>
            <p:cNvSpPr txBox="1"/>
            <p:nvPr/>
          </p:nvSpPr>
          <p:spPr>
            <a:xfrm>
              <a:off x="3943834" y="946500"/>
              <a:ext cx="3962574" cy="321141"/>
            </a:xfrm>
            <a:prstGeom prst="rect">
              <a:avLst/>
            </a:prstGeom>
          </p:spPr>
          <p:txBody>
            <a:bodyPr lIns="360000" tIns="0" rIns="0" bIns="0" anchor="ctr">
              <a:normAutofit fontScale="55000" lnSpcReduction="20000"/>
            </a:bodyPr>
            <a:lstStyle/>
            <a:p>
              <a:pPr eaLnBrk="1" fontAlgn="auto" hangingPunct="1">
                <a:lnSpc>
                  <a:spcPct val="120000"/>
                </a:lnSpc>
                <a:spcBef>
                  <a:spcPct val="0"/>
                </a:spcBef>
                <a:spcAft>
                  <a:spcPct val="0"/>
                </a:spcAft>
                <a:defRPr/>
              </a:pPr>
              <a:r>
                <a:rPr lang="zh-CN" altLang="en-US" sz="1050">
                  <a:solidFill>
                    <a:schemeClr val="dk1">
                      <a:lumMod val="100000"/>
                    </a:schemeClr>
                  </a:solidFill>
                  <a:latin typeface="+mn-lt"/>
                  <a:ea typeface="+mn-ea"/>
                </a:rPr>
                <a:t>此部分内容作为文字排版占位显示 （建议使用主题字体）</a:t>
              </a:r>
              <a:endParaRPr lang="zh-CN" altLang="en-US" sz="1050">
                <a:solidFill>
                  <a:schemeClr val="dk1">
                    <a:lumMod val="100000"/>
                  </a:schemeClr>
                </a:solidFill>
                <a:latin typeface="+mn-lt"/>
                <a:ea typeface="+mn-ea"/>
              </a:endParaRPr>
            </a:p>
          </p:txBody>
        </p:sp>
      </p:grpSp>
      <p:sp>
        <p:nvSpPr>
          <p:cNvPr id="26" name="动作按钮: 后退或前一项 25">
            <a:hlinkClick r:id="" action="ppaction://hlinkshowjump?jump=previousslide" highlightClick="1"/>
          </p:cNvPr>
          <p:cNvSpPr/>
          <p:nvPr userDrawn="1"/>
        </p:nvSpPr>
        <p:spPr>
          <a:xfrm>
            <a:off x="8281988" y="6513513"/>
            <a:ext cx="20955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
        <p:nvSpPr>
          <p:cNvPr id="27" name="动作按钮: 前进或下一项 26">
            <a:hlinkClick r:id="" action="ppaction://hlinkshowjump?jump=nextslide" highlightClick="1"/>
          </p:cNvPr>
          <p:cNvSpPr/>
          <p:nvPr userDrawn="1"/>
        </p:nvSpPr>
        <p:spPr>
          <a:xfrm>
            <a:off x="8554642" y="6526213"/>
            <a:ext cx="202406"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
        <p:nvSpPr>
          <p:cNvPr id="28" name="动作按钮: 结束 36">
            <a:hlinkClick r:id="" action="ppaction://hlinkshowjump?jump=endshow" highlightClick="1"/>
          </p:cNvPr>
          <p:cNvSpPr/>
          <p:nvPr userDrawn="1"/>
        </p:nvSpPr>
        <p:spPr>
          <a:xfrm>
            <a:off x="8820150" y="6515101"/>
            <a:ext cx="1905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par>
                          <p:cTn id="14" fill="hold">
                            <p:stCondLst>
                              <p:cond delay="1500"/>
                            </p:stCondLst>
                            <p:childTnLst>
                              <p:par>
                                <p:cTn id="15" presetID="2" presetClass="entr" presetSubtype="8" fill="hold" grpId="0" nodeType="afterEffec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par>
                                <p:cTn id="19" presetID="2" presetClass="entr" presetSubtype="8" fill="hold" grpId="1" nodeType="withEffec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par>
                                <p:cTn id="23" presetID="2" presetClass="entr" presetSubtype="8" fill="hold" grpId="2" nodeType="withEffec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0-#ppt_w/2"/>
                                          </p:val>
                                        </p:tav>
                                        <p:tav tm="100000">
                                          <p:val>
                                            <p:strVal val="#ppt_x"/>
                                          </p:val>
                                        </p:tav>
                                      </p:tavLst>
                                    </p:anim>
                                    <p:anim calcmode="lin" valueType="num">
                                      <p:cBhvr additive="base">
                                        <p:cTn id="26" dur="500" fill="hold"/>
                                        <p:tgtEl>
                                          <p:spTgt spid="12"/>
                                        </p:tgtEl>
                                        <p:attrNameLst>
                                          <p:attrName>ppt_y</p:attrName>
                                        </p:attrNameLst>
                                      </p:cBhvr>
                                      <p:tavLst>
                                        <p:tav tm="0">
                                          <p:val>
                                            <p:strVal val="#ppt_y"/>
                                          </p:val>
                                        </p:tav>
                                        <p:tav tm="100000">
                                          <p:val>
                                            <p:strVal val="#ppt_y"/>
                                          </p:val>
                                        </p:tav>
                                      </p:tavLst>
                                    </p:anim>
                                  </p:childTnLst>
                                </p:cTn>
                              </p:par>
                              <p:par>
                                <p:cTn id="27" presetID="2" presetClass="entr" presetSubtype="8" fill="hold" grpId="3" nodeType="withEffec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0-#ppt_w/2"/>
                                          </p:val>
                                        </p:tav>
                                        <p:tav tm="100000">
                                          <p:val>
                                            <p:strVal val="#ppt_x"/>
                                          </p:val>
                                        </p:tav>
                                      </p:tavLst>
                                    </p:anim>
                                    <p:anim calcmode="lin" valueType="num">
                                      <p:cBhvr additive="base">
                                        <p:cTn id="34" dur="500" fill="hold"/>
                                        <p:tgtEl>
                                          <p:spTgt spid="23"/>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0-#ppt_w/2"/>
                                          </p:val>
                                        </p:tav>
                                        <p:tav tm="100000">
                                          <p:val>
                                            <p:strVal val="#ppt_x"/>
                                          </p:val>
                                        </p:tav>
                                      </p:tavLst>
                                    </p:anim>
                                    <p:anim calcmode="lin" valueType="num">
                                      <p:cBhvr additive="base">
                                        <p:cTn id="38" dur="500" fill="hold"/>
                                        <p:tgtEl>
                                          <p:spTgt spid="20"/>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0-#ppt_w/2"/>
                                          </p:val>
                                        </p:tav>
                                        <p:tav tm="100000">
                                          <p:val>
                                            <p:strVal val="#ppt_x"/>
                                          </p:val>
                                        </p:tav>
                                      </p:tavLst>
                                    </p:anim>
                                    <p:anim calcmode="lin" valueType="num">
                                      <p:cBhvr additive="base">
                                        <p:cTn id="42" dur="500" fill="hold"/>
                                        <p:tgtEl>
                                          <p:spTgt spid="17"/>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0-#ppt_w/2"/>
                                          </p:val>
                                        </p:tav>
                                        <p:tav tm="100000">
                                          <p:val>
                                            <p:strVal val="#ppt_x"/>
                                          </p:val>
                                        </p:tav>
                                      </p:tavLst>
                                    </p:anim>
                                    <p:anim calcmode="lin" valueType="num">
                                      <p:cBhvr additive="base">
                                        <p:cTn id="46"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1" animBg="1"/>
      <p:bldP spid="12" grpId="2" animBg="1"/>
      <p:bldP spid="13" grpId="3"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sp>
        <p:nvSpPr>
          <p:cNvPr id="3" name="动作按钮: 自定义 10">
            <a:hlinkClick r:id="" action="ppaction://noaction" highlightClick="1"/>
          </p:cNvPr>
          <p:cNvSpPr/>
          <p:nvPr userDrawn="1"/>
        </p:nvSpPr>
        <p:spPr>
          <a:xfrm>
            <a:off x="564357" y="5360988"/>
            <a:ext cx="1279922" cy="368300"/>
          </a:xfrm>
          <a:prstGeom prst="actionButtonBlank">
            <a:avLst/>
          </a:prstGeom>
        </p:spPr>
        <p:style>
          <a:lnRef idx="1">
            <a:schemeClr val="accent3"/>
          </a:lnRef>
          <a:fillRef idx="2">
            <a:schemeClr val="accent3"/>
          </a:fillRef>
          <a:effectRef idx="1">
            <a:schemeClr val="accent3"/>
          </a:effectRef>
          <a:fontRef idx="minor">
            <a:schemeClr val="dk1"/>
          </a:fontRef>
        </p:style>
        <p:txBody>
          <a:bodyPr anchor="ctr"/>
          <a:lstStyle/>
          <a:p>
            <a:pPr algn="ctr" eaLnBrk="1" fontAlgn="auto" hangingPunct="1">
              <a:spcBef>
                <a:spcPct val="0"/>
              </a:spcBef>
              <a:spcAft>
                <a:spcPct val="0"/>
              </a:spcAft>
              <a:defRPr/>
            </a:pPr>
            <a:endParaRPr lang="zh-CN" altLang="en-US"/>
          </a:p>
        </p:txBody>
      </p:sp>
      <p:sp>
        <p:nvSpPr>
          <p:cNvPr id="4" name="动作按钮: 后退或前一项 3">
            <a:hlinkClick r:id="" action="ppaction://hlinkshowjump?jump=previousslide" highlightClick="1"/>
          </p:cNvPr>
          <p:cNvSpPr/>
          <p:nvPr userDrawn="1"/>
        </p:nvSpPr>
        <p:spPr>
          <a:xfrm>
            <a:off x="8281988" y="6513513"/>
            <a:ext cx="20955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
        <p:nvSpPr>
          <p:cNvPr id="5" name="动作按钮: 前进或下一项 4">
            <a:hlinkClick r:id="" action="ppaction://hlinkshowjump?jump=nextslide" highlightClick="1"/>
          </p:cNvPr>
          <p:cNvSpPr/>
          <p:nvPr userDrawn="1"/>
        </p:nvSpPr>
        <p:spPr>
          <a:xfrm>
            <a:off x="8554642" y="6526213"/>
            <a:ext cx="202406"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
        <p:nvSpPr>
          <p:cNvPr id="6" name="动作按钮: 结束 13">
            <a:hlinkClick r:id="" action="ppaction://hlinkshowjump?jump=endshow" highlightClick="1"/>
          </p:cNvPr>
          <p:cNvSpPr/>
          <p:nvPr userDrawn="1"/>
        </p:nvSpPr>
        <p:spPr>
          <a:xfrm>
            <a:off x="8820150" y="6515101"/>
            <a:ext cx="1905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cxnSp>
        <p:nvCxnSpPr>
          <p:cNvPr id="7" name="直接连接符 6"/>
          <p:cNvCxnSpPr/>
          <p:nvPr userDrawn="1"/>
        </p:nvCxnSpPr>
        <p:spPr>
          <a:xfrm>
            <a:off x="104775" y="6292850"/>
            <a:ext cx="8905875"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a:off x="104775" y="792163"/>
            <a:ext cx="8905875"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flipH="1">
            <a:off x="2347913" y="1222376"/>
            <a:ext cx="0" cy="4640263"/>
          </a:xfrm>
          <a:prstGeom prst="line">
            <a:avLst/>
          </a:prstGeom>
          <a:ln>
            <a:solidFill>
              <a:srgbClr val="00B050"/>
            </a:solidFill>
            <a:prstDash val="dashDot"/>
          </a:ln>
        </p:spPr>
        <p:style>
          <a:lnRef idx="1">
            <a:schemeClr val="accent1"/>
          </a:lnRef>
          <a:fillRef idx="0">
            <a:schemeClr val="accent1"/>
          </a:fillRef>
          <a:effectRef idx="0">
            <a:schemeClr val="accent1"/>
          </a:effectRef>
          <a:fontRef idx="minor">
            <a:schemeClr val="tx1"/>
          </a:fontRef>
        </p:style>
      </p:cxnSp>
      <p:grpSp>
        <p:nvGrpSpPr>
          <p:cNvPr id="10" name="组合 20"/>
          <p:cNvGrpSpPr/>
          <p:nvPr userDrawn="1"/>
        </p:nvGrpSpPr>
        <p:grpSpPr>
          <a:xfrm>
            <a:off x="80963" y="2106614"/>
            <a:ext cx="2270522" cy="2905125"/>
            <a:chOff x="755951" y="2210607"/>
            <a:chExt cx="3026493" cy="2905010"/>
          </a:xfrm>
        </p:grpSpPr>
        <p:grpSp>
          <p:nvGrpSpPr>
            <p:cNvPr id="11" name="Group 1"/>
            <p:cNvGrpSpPr/>
            <p:nvPr/>
          </p:nvGrpSpPr>
          <p:grpSpPr>
            <a:xfrm>
              <a:off x="813205" y="2210607"/>
              <a:ext cx="2969239" cy="2905010"/>
              <a:chOff x="-949635" y="0"/>
              <a:chExt cx="7009631" cy="6858000"/>
            </a:xfrm>
          </p:grpSpPr>
          <p:sp>
            <p:nvSpPr>
              <p:cNvPr id="17" name="Diamond 3"/>
              <p:cNvSpPr/>
              <p:nvPr/>
            </p:nvSpPr>
            <p:spPr bwMode="auto">
              <a:xfrm>
                <a:off x="-949918" y="0"/>
                <a:ext cx="7009914" cy="6858000"/>
              </a:xfrm>
              <a:prstGeom prst="diamond">
                <a:avLst/>
              </a:prstGeom>
              <a:solidFill>
                <a:schemeClr val="tx2">
                  <a:lumMod val="20000"/>
                  <a:lumOff val="80000"/>
                  <a:alpha val="35000"/>
                </a:schemeClr>
              </a:solidFill>
              <a:ln w="19050">
                <a:noFill/>
                <a:round/>
              </a:ln>
            </p:spPr>
            <p:txBody>
              <a:bodyPr anchor="ctr"/>
              <a:lstStyle/>
              <a:p>
                <a:pPr algn="ctr" eaLnBrk="1" fontAlgn="auto" hangingPunct="1">
                  <a:spcBef>
                    <a:spcPct val="0"/>
                  </a:spcBef>
                  <a:spcAft>
                    <a:spcPct val="0"/>
                  </a:spcAft>
                  <a:defRPr/>
                </a:pPr>
                <a:endParaRPr>
                  <a:latin typeface="+mn-lt"/>
                  <a:ea typeface="+mn-ea"/>
                </a:endParaRPr>
              </a:p>
            </p:txBody>
          </p:sp>
          <p:sp>
            <p:nvSpPr>
              <p:cNvPr id="18" name="Diamond 4"/>
              <p:cNvSpPr/>
              <p:nvPr/>
            </p:nvSpPr>
            <p:spPr bwMode="auto">
              <a:xfrm>
                <a:off x="-178116" y="652072"/>
                <a:ext cx="5649892" cy="5527622"/>
              </a:xfrm>
              <a:prstGeom prst="diamond">
                <a:avLst/>
              </a:prstGeom>
              <a:solidFill>
                <a:schemeClr val="tx2">
                  <a:lumMod val="20000"/>
                  <a:lumOff val="80000"/>
                </a:schemeClr>
              </a:solidFill>
              <a:ln w="19050">
                <a:noFill/>
                <a:round/>
              </a:ln>
            </p:spPr>
            <p:txBody>
              <a:bodyPr anchor="ctr"/>
              <a:lstStyle/>
              <a:p>
                <a:pPr algn="ctr" eaLnBrk="1" fontAlgn="auto" hangingPunct="1">
                  <a:spcBef>
                    <a:spcPct val="0"/>
                  </a:spcBef>
                  <a:spcAft>
                    <a:spcPct val="0"/>
                  </a:spcAft>
                  <a:defRPr/>
                </a:pPr>
                <a:endParaRPr>
                  <a:latin typeface="+mn-lt"/>
                  <a:ea typeface="+mn-ea"/>
                </a:endParaRPr>
              </a:p>
            </p:txBody>
          </p:sp>
        </p:grpSp>
        <p:grpSp>
          <p:nvGrpSpPr>
            <p:cNvPr id="12" name="Group 2"/>
            <p:cNvGrpSpPr/>
            <p:nvPr/>
          </p:nvGrpSpPr>
          <p:grpSpPr>
            <a:xfrm>
              <a:off x="755951" y="2773741"/>
              <a:ext cx="1778742" cy="1778742"/>
              <a:chOff x="990600" y="2044717"/>
              <a:chExt cx="2768566" cy="2768566"/>
            </a:xfrm>
          </p:grpSpPr>
          <p:sp>
            <p:nvSpPr>
              <p:cNvPr id="13" name="Diamond 5"/>
              <p:cNvSpPr>
                <a:spLocks noChangeArrowheads="1"/>
              </p:cNvSpPr>
              <p:nvPr/>
            </p:nvSpPr>
            <p:spPr bwMode="auto">
              <a:xfrm>
                <a:off x="990600" y="2045349"/>
                <a:ext cx="2769087" cy="2767302"/>
              </a:xfrm>
              <a:prstGeom prst="diamond">
                <a:avLst/>
              </a:prstGeom>
              <a:solidFill>
                <a:schemeClr val="accent1"/>
              </a:solidFill>
              <a:ln>
                <a:noFill/>
              </a:ln>
              <a:extLst>
                <a:ext uri="{91240B29-F687-4F45-9708-019B960494DF}">
                  <a14:hiddenLine xmlns:a14="http://schemas.microsoft.com/office/drawing/2010/main" w="50800">
                    <a:solidFill>
                      <a:srgbClr val="000000"/>
                    </a:solidFill>
                    <a:round/>
                  </a14:hiddenLine>
                </a:ext>
              </a:extLst>
            </p:spPr>
            <p:txBody>
              <a:bodyPr anchor="ct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lang="zh-CN" altLang="zh-CN"/>
              </a:p>
            </p:txBody>
          </p:sp>
          <p:grpSp>
            <p:nvGrpSpPr>
              <p:cNvPr id="14" name="Group 9"/>
              <p:cNvGrpSpPr/>
              <p:nvPr/>
            </p:nvGrpSpPr>
            <p:grpSpPr>
              <a:xfrm>
                <a:off x="1429100" y="2771847"/>
                <a:ext cx="1800200" cy="992584"/>
                <a:chOff x="2345143" y="2365645"/>
                <a:chExt cx="1800200" cy="992584"/>
              </a:xfrm>
            </p:grpSpPr>
            <p:sp>
              <p:nvSpPr>
                <p:cNvPr id="15" name="TextBox 7"/>
                <p:cNvSpPr txBox="1"/>
                <p:nvPr/>
              </p:nvSpPr>
              <p:spPr>
                <a:xfrm>
                  <a:off x="2346338" y="2365564"/>
                  <a:ext cx="1798300" cy="677001"/>
                </a:xfrm>
                <a:prstGeom prst="rect">
                  <a:avLst/>
                </a:prstGeom>
                <a:noFill/>
              </p:spPr>
              <p:txBody>
                <a:bodyPr lIns="0" tIns="0" rIns="0" bIns="0">
                  <a:normAutofit fontScale="77500" lnSpcReduction="20000"/>
                </a:bodyPr>
                <a:lstStyle/>
                <a:p>
                  <a:pPr algn="ctr" eaLnBrk="1" fontAlgn="auto" hangingPunct="1">
                    <a:spcBef>
                      <a:spcPct val="0"/>
                    </a:spcBef>
                    <a:spcAft>
                      <a:spcPct val="0"/>
                    </a:spcAft>
                    <a:defRPr/>
                  </a:pPr>
                  <a:r>
                    <a:rPr lang="zh-CN" altLang="en-US" sz="4400">
                      <a:solidFill>
                        <a:schemeClr val="bg1"/>
                      </a:solidFill>
                      <a:latin typeface="+mn-lt"/>
                      <a:ea typeface="+mn-ea"/>
                    </a:rPr>
                    <a:t>目录</a:t>
                  </a:r>
                  <a:endParaRPr lang="zh-CN" altLang="en-US" sz="4400">
                    <a:solidFill>
                      <a:schemeClr val="bg1"/>
                    </a:solidFill>
                    <a:latin typeface="+mn-lt"/>
                    <a:ea typeface="+mn-ea"/>
                  </a:endParaRPr>
                </a:p>
              </p:txBody>
            </p:sp>
            <p:sp>
              <p:nvSpPr>
                <p:cNvPr id="16" name="TextBox 8"/>
                <p:cNvSpPr txBox="1"/>
                <p:nvPr/>
              </p:nvSpPr>
              <p:spPr>
                <a:xfrm>
                  <a:off x="2346338" y="3143869"/>
                  <a:ext cx="1798300" cy="214959"/>
                </a:xfrm>
                <a:prstGeom prst="rect">
                  <a:avLst/>
                </a:prstGeom>
                <a:noFill/>
              </p:spPr>
              <p:txBody>
                <a:bodyPr lIns="0" tIns="0" rIns="0" bIns="0">
                  <a:normAutofit fontScale="77500" lnSpcReduction="20000"/>
                </a:bodyPr>
                <a:lstStyle/>
                <a:p>
                  <a:pPr algn="ctr" eaLnBrk="1" fontAlgn="auto" hangingPunct="1">
                    <a:spcBef>
                      <a:spcPct val="0"/>
                    </a:spcBef>
                    <a:spcAft>
                      <a:spcPct val="0"/>
                    </a:spcAft>
                    <a:defRPr/>
                  </a:pPr>
                  <a:r>
                    <a:rPr lang="en-US" altLang="zh-CN" sz="1400">
                      <a:solidFill>
                        <a:schemeClr val="bg1"/>
                      </a:solidFill>
                      <a:latin typeface="+mn-lt"/>
                      <a:ea typeface="+mn-ea"/>
                    </a:rPr>
                    <a:t>CONTENTS</a:t>
                  </a:r>
                  <a:endParaRPr lang="en-US" altLang="zh-CN" sz="1400">
                    <a:solidFill>
                      <a:schemeClr val="bg1"/>
                    </a:solidFill>
                    <a:latin typeface="+mn-lt"/>
                    <a:ea typeface="+mn-ea"/>
                  </a:endParaRPr>
                </a:p>
              </p:txBody>
            </p:sp>
          </p:grpSp>
        </p:grpSp>
      </p:grpSp>
      <p:sp>
        <p:nvSpPr>
          <p:cNvPr id="2" name="标题 1"/>
          <p:cNvSpPr>
            <a:spLocks noGrp="1"/>
          </p:cNvSpPr>
          <p:nvPr>
            <p:ph type="title"/>
          </p:nvPr>
        </p:nvSpPr>
        <p:spPr>
          <a:xfrm>
            <a:off x="81167" y="80457"/>
            <a:ext cx="8929483" cy="644166"/>
          </a:xfrm>
        </p:spPr>
        <p:txBody>
          <a:bodyPr/>
          <a:lstStyle>
            <a:lvl1pPr algn="ctr">
              <a:defRPr/>
            </a:lvl1pPr>
          </a:lstStyle>
          <a:p>
            <a:r>
              <a:rPr lang="zh-CN" altLang="en-US"/>
              <a:t>单击此处编辑母版标题样式</a:t>
            </a:r>
            <a:endParaRPr lang="zh-CN" altLang="en-US"/>
          </a:p>
        </p:txBody>
      </p:sp>
      <p:sp>
        <p:nvSpPr>
          <p:cNvPr id="19" name="灯片编号占位符 4"/>
          <p:cNvSpPr>
            <a:spLocks noGrp="1"/>
          </p:cNvSpPr>
          <p:nvPr>
            <p:ph type="sldNum" sz="quarter" idx="10"/>
          </p:nvPr>
        </p:nvSpPr>
        <p:spPr>
          <a:xfrm>
            <a:off x="366713" y="6430964"/>
            <a:ext cx="279797" cy="365125"/>
          </a:xfrm>
        </p:spPr>
        <p:txBody>
          <a:bodyPr/>
          <a:lstStyle>
            <a:lvl1pPr>
              <a:defRPr/>
            </a:lvl1pPr>
          </a:lstStyle>
          <a:p>
            <a:pPr>
              <a:defRPr/>
            </a:pPr>
            <a:fld id="{8CAA99B2-0FE4-437D-9011-952B4514339C}" type="slidenum">
              <a:rPr lang="zh-CN" altLang="en-US"/>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4" name="动作按钮: 后退或前一项 3">
            <a:hlinkClick r:id="" action="ppaction://hlinkshowjump?jump=previousslide" highlightClick="1"/>
          </p:cNvPr>
          <p:cNvSpPr/>
          <p:nvPr userDrawn="1"/>
        </p:nvSpPr>
        <p:spPr>
          <a:xfrm>
            <a:off x="8281988" y="6513513"/>
            <a:ext cx="209550" cy="304800"/>
          </a:xfrm>
          <a:prstGeom prst="actionButtonBackPreviou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z="1200"/>
          </a:p>
        </p:txBody>
      </p:sp>
      <p:sp>
        <p:nvSpPr>
          <p:cNvPr id="5" name="动作按钮: 前进或下一项 4">
            <a:hlinkClick r:id="" action="ppaction://hlinkshowjump?jump=nextslide" highlightClick="1"/>
          </p:cNvPr>
          <p:cNvSpPr/>
          <p:nvPr userDrawn="1"/>
        </p:nvSpPr>
        <p:spPr>
          <a:xfrm>
            <a:off x="8554642" y="6526213"/>
            <a:ext cx="202406" cy="279400"/>
          </a:xfrm>
          <a:prstGeom prst="actionButtonForwardNex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
        <p:nvSpPr>
          <p:cNvPr id="6" name="动作按钮: 结束 12">
            <a:hlinkClick r:id="" action="ppaction://hlinkshowjump?jump=endshow" highlightClick="1"/>
          </p:cNvPr>
          <p:cNvSpPr/>
          <p:nvPr userDrawn="1"/>
        </p:nvSpPr>
        <p:spPr>
          <a:xfrm>
            <a:off x="8820150" y="6515101"/>
            <a:ext cx="190500" cy="301625"/>
          </a:xfrm>
          <a:prstGeom prst="actionButtonEn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cxnSp>
        <p:nvCxnSpPr>
          <p:cNvPr id="7" name="直接连接符 6"/>
          <p:cNvCxnSpPr/>
          <p:nvPr userDrawn="1"/>
        </p:nvCxnSpPr>
        <p:spPr>
          <a:xfrm>
            <a:off x="180976" y="406400"/>
            <a:ext cx="8776097"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sp>
        <p:nvSpPr>
          <p:cNvPr id="8" name="燕尾形 15">
            <a:hlinkClick r:id="rId2" action="ppaction://hlinksldjump"/>
          </p:cNvPr>
          <p:cNvSpPr/>
          <p:nvPr userDrawn="1"/>
        </p:nvSpPr>
        <p:spPr>
          <a:xfrm>
            <a:off x="4842273" y="6505576"/>
            <a:ext cx="1563290"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anose="020B0503020204020204" pitchFamily="34" charset="-122"/>
                <a:ea typeface="微软雅黑" panose="020B0503020204020204" pitchFamily="34" charset="-122"/>
              </a:rPr>
              <a:t>基础</a:t>
            </a:r>
            <a:r>
              <a:rPr lang="en-US" altLang="zh-CN" sz="1200">
                <a:solidFill>
                  <a:srgbClr val="FFFFFF"/>
                </a:solidFill>
                <a:latin typeface="微软雅黑" panose="020B0503020204020204" pitchFamily="34" charset="-122"/>
                <a:ea typeface="微软雅黑" panose="020B0503020204020204" pitchFamily="34" charset="-122"/>
              </a:rPr>
              <a:t>·</a:t>
            </a:r>
            <a:r>
              <a:rPr lang="zh-CN" altLang="en-US" sz="1200">
                <a:solidFill>
                  <a:srgbClr val="FFFFFF"/>
                </a:solidFill>
                <a:latin typeface="微软雅黑" panose="020B0503020204020204" pitchFamily="34" charset="-122"/>
                <a:ea typeface="微软雅黑" panose="020B0503020204020204" pitchFamily="34" charset="-122"/>
              </a:rPr>
              <a:t>自主学习</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9" name="燕尾形 16">
            <a:hlinkClick r:id="rId3" action="ppaction://hlinksldjump"/>
          </p:cNvPr>
          <p:cNvSpPr/>
          <p:nvPr userDrawn="1"/>
        </p:nvSpPr>
        <p:spPr>
          <a:xfrm>
            <a:off x="6548438" y="6505576"/>
            <a:ext cx="1563291" cy="352425"/>
          </a:xfrm>
          <a:prstGeom prst="chevron">
            <a:avLst/>
          </a:prstGeom>
          <a:solidFill>
            <a:schemeClr val="accent6"/>
          </a:solidFill>
          <a:ln>
            <a:noFill/>
          </a:ln>
        </p:spPr>
        <p:txBody>
          <a:bodyPr anchor="ctr"/>
          <a:lstStyle/>
          <a:p>
            <a:pPr algn="ctr" defTabSz="687070" eaLnBrk="1" hangingPunct="1">
              <a:defRPr/>
            </a:pPr>
            <a:r>
              <a:rPr lang="zh-CN" altLang="en-US" sz="1200">
                <a:solidFill>
                  <a:srgbClr val="FFFFFF"/>
                </a:solidFill>
                <a:latin typeface="微软雅黑" panose="020B0503020204020204" pitchFamily="34" charset="-122"/>
                <a:ea typeface="微软雅黑" panose="020B0503020204020204" pitchFamily="34" charset="-122"/>
              </a:rPr>
              <a:t>核心</a:t>
            </a:r>
            <a:r>
              <a:rPr lang="en-US" altLang="zh-CN" sz="1200">
                <a:solidFill>
                  <a:srgbClr val="FFFFFF"/>
                </a:solidFill>
                <a:latin typeface="微软雅黑" panose="020B0503020204020204" pitchFamily="34" charset="-122"/>
                <a:ea typeface="微软雅黑" panose="020B0503020204020204" pitchFamily="34" charset="-122"/>
              </a:rPr>
              <a:t>·</a:t>
            </a:r>
            <a:r>
              <a:rPr lang="zh-CN" altLang="en-US" sz="1200">
                <a:solidFill>
                  <a:srgbClr val="FFFFFF"/>
                </a:solidFill>
                <a:latin typeface="微软雅黑" panose="020B0503020204020204" pitchFamily="34" charset="-122"/>
                <a:ea typeface="微软雅黑" panose="020B0503020204020204" pitchFamily="34" charset="-122"/>
              </a:rPr>
              <a:t>互动探究</a:t>
            </a:r>
            <a:endParaRPr lang="zh-CN" altLang="en-US" sz="1200">
              <a:solidFill>
                <a:srgbClr val="FFFFFF"/>
              </a:solidFill>
              <a:latin typeface="微软雅黑" panose="020B0503020204020204" pitchFamily="34" charset="-122"/>
              <a:ea typeface="微软雅黑" panose="020B0503020204020204" pitchFamily="34" charset="-122"/>
            </a:endParaRPr>
          </a:p>
        </p:txBody>
      </p:sp>
      <p:sp>
        <p:nvSpPr>
          <p:cNvPr id="3" name="文本占位符 2"/>
          <p:cNvSpPr>
            <a:spLocks noGrp="1"/>
          </p:cNvSpPr>
          <p:nvPr>
            <p:ph type="body" idx="1"/>
          </p:nvPr>
        </p:nvSpPr>
        <p:spPr>
          <a:xfrm>
            <a:off x="181155" y="534839"/>
            <a:ext cx="8775808" cy="5911999"/>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stretch>
            <a:fillRect/>
          </a:stretch>
        </p:blipFill>
        <p:spPr bwMode="auto">
          <a:xfrm>
            <a:off x="744141" y="5872164"/>
            <a:ext cx="7653338" cy="6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11"/>
          <p:cNvPicPr>
            <a:picLocks noChangeAspect="1"/>
          </p:cNvPicPr>
          <p:nvPr userDrawn="1"/>
        </p:nvPicPr>
        <p:blipFill>
          <a:blip r:embed="rId3"/>
          <a:stretch>
            <a:fillRect/>
          </a:stretch>
        </p:blipFill>
        <p:spPr bwMode="auto">
          <a:xfrm rot="20784402" flipH="1" flipV="1">
            <a:off x="5868591" y="3403600"/>
            <a:ext cx="3000375" cy="360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userDrawn="1"/>
        </p:nvSpPr>
        <p:spPr>
          <a:xfrm>
            <a:off x="0" y="2489201"/>
            <a:ext cx="9144000" cy="830263"/>
          </a:xfrm>
          <a:prstGeom prst="rect">
            <a:avLst/>
          </a:prstGeom>
        </p:spPr>
        <p:txBody>
          <a:bodyPr>
            <a:spAutoFit/>
          </a:bodyPr>
          <a:lstStyle/>
          <a:p>
            <a:pPr algn="ctr" eaLnBrk="1" fontAlgn="auto" hangingPunct="1">
              <a:spcBef>
                <a:spcPct val="0"/>
              </a:spcBef>
              <a:spcAft>
                <a:spcPct val="0"/>
              </a:spcAft>
              <a:defRPr/>
            </a:pPr>
            <a:r>
              <a:rPr lang="zh-CN" altLang="en-US" sz="4800" spc="300">
                <a:solidFill>
                  <a:srgbClr val="778495"/>
                </a:solidFill>
                <a:latin typeface="华文中宋" panose="02010600040101010101" pitchFamily="2" charset="-122"/>
                <a:ea typeface="华文中宋" panose="02010600040101010101" pitchFamily="2" charset="-122"/>
                <a:sym typeface="微软雅黑" panose="020B0503020204020204" pitchFamily="34" charset="-122"/>
              </a:rPr>
              <a:t>本节内容结束</a:t>
            </a:r>
            <a:endParaRPr lang="zh-CN" altLang="en-US" sz="4800" spc="300">
              <a:solidFill>
                <a:srgbClr val="778495"/>
              </a:solidFill>
              <a:latin typeface="华文中宋" panose="02010600040101010101" pitchFamily="2" charset="-122"/>
              <a:ea typeface="华文中宋" panose="02010600040101010101" pitchFamily="2" charset="-122"/>
              <a:sym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5.pn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5.xml"/><Relationship Id="rId8" Type="http://schemas.openxmlformats.org/officeDocument/2006/relationships/slideLayout" Target="../slideLayouts/slideLayout14.xml"/><Relationship Id="rId7" Type="http://schemas.openxmlformats.org/officeDocument/2006/relationships/slideLayout" Target="../slideLayouts/slideLayout13.xml"/><Relationship Id="rId6" Type="http://schemas.openxmlformats.org/officeDocument/2006/relationships/slideLayout" Target="../slideLayouts/slideLayout12.xml"/><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2" Type="http://schemas.openxmlformats.org/officeDocument/2006/relationships/theme" Target="../theme/theme2.xml"/><Relationship Id="rId11" Type="http://schemas.openxmlformats.org/officeDocument/2006/relationships/slideLayout" Target="../slideLayouts/slideLayout17.xml"/><Relationship Id="rId10" Type="http://schemas.openxmlformats.org/officeDocument/2006/relationships/slideLayout" Target="../slideLayouts/slideLayout16.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628650" y="365126"/>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eaLnBrk="1" fontAlgn="auto" hangingPunct="1">
              <a:spcBef>
                <a:spcPct val="0"/>
              </a:spcBef>
              <a:spcAft>
                <a:spcPct val="0"/>
              </a:spcAft>
              <a:defRPr sz="1200">
                <a:solidFill>
                  <a:schemeClr val="tx1">
                    <a:tint val="75000"/>
                  </a:schemeClr>
                </a:solidFill>
                <a:latin typeface="+mn-lt"/>
                <a:ea typeface="+mn-ea"/>
              </a:defRPr>
            </a:lvl1pPr>
          </a:lstStyle>
          <a:p>
            <a:pPr>
              <a:defRPr/>
            </a:pPr>
            <a:fld id="{1165D607-21E3-428A-BA1F-AA080DFEE35A}" type="datetimeFigureOut">
              <a:rPr lang="zh-CN" altLang="en-US"/>
            </a:fld>
            <a:endParaRPr lang="zh-CN" altLang="en-US"/>
          </a:p>
        </p:txBody>
      </p:sp>
      <p:sp>
        <p:nvSpPr>
          <p:cNvPr id="5"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eaLnBrk="1" fontAlgn="auto" hangingPunct="1">
              <a:spcBef>
                <a:spcPct val="0"/>
              </a:spcBef>
              <a:spcAft>
                <a:spcPct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457950" y="6356351"/>
            <a:ext cx="2057400" cy="365125"/>
          </a:xfrm>
          <a:prstGeom prst="rect">
            <a:avLst/>
          </a:prstGeom>
        </p:spPr>
        <p:txBody>
          <a:bodyPr vert="horz" wrap="square" lIns="91440" tIns="45720" rIns="91440" bIns="45720" numCol="1" anchor="ctr" anchorCtr="0" compatLnSpc="1"/>
          <a:lstStyle>
            <a:lvl1pPr algn="r" eaLnBrk="1" hangingPunct="1">
              <a:defRPr sz="1200">
                <a:solidFill>
                  <a:srgbClr val="898989"/>
                </a:solidFill>
              </a:defRPr>
            </a:lvl1pPr>
          </a:lstStyle>
          <a:p>
            <a:pPr>
              <a:defRPr/>
            </a:pPr>
            <a:fld id="{843BD821-285C-43B0-8792-52AA06CADC2E}" type="slidenum">
              <a:rPr lang="zh-CN" altLang="en-US"/>
            </a:fld>
            <a:endParaRPr lang="zh-CN" altLang="en-US"/>
          </a:p>
        </p:txBody>
      </p:sp>
      <p:pic>
        <p:nvPicPr>
          <p:cNvPr id="1031" name="图片 6"/>
          <p:cNvPicPr>
            <a:picLocks noChangeAspect="1"/>
          </p:cNvPicPr>
          <p:nvPr userDrawn="1"/>
        </p:nvPicPr>
        <p:blipFill>
          <a:blip r:embed="rId7"/>
          <a:stretch>
            <a:fillRect/>
          </a:stretch>
        </p:blipFill>
        <p:spPr bwMode="auto">
          <a:xfrm>
            <a:off x="2382" y="0"/>
            <a:ext cx="9141619"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文本框 7"/>
          <p:cNvSpPr txBox="1">
            <a:spLocks noChangeArrowheads="1"/>
          </p:cNvSpPr>
          <p:nvPr userDrawn="1"/>
        </p:nvSpPr>
        <p:spPr bwMode="auto">
          <a:xfrm>
            <a:off x="325041" y="6500814"/>
            <a:ext cx="32027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fld id="{0678EA14-4A0A-4BAD-A477-EEBB00815AF1}" type="slidenum">
              <a:rPr lang="zh-CN" altLang="en-US" sz="1400" smtClean="0">
                <a:latin typeface="Times New Roman" panose="02020603050405020304" pitchFamily="18" charset="0"/>
                <a:cs typeface="Times New Roman" panose="02020603050405020304" pitchFamily="18" charset="0"/>
              </a:rPr>
            </a:fld>
            <a:endParaRPr lang="zh-CN" altLang="en-US" sz="1400">
              <a:latin typeface="Times New Roman" panose="02020603050405020304" pitchFamily="18" charset="0"/>
              <a:cs typeface="Times New Roman" panose="02020603050405020304" pitchFamily="18" charset="0"/>
            </a:endParaRPr>
          </a:p>
        </p:txBody>
      </p:sp>
      <p:sp>
        <p:nvSpPr>
          <p:cNvPr id="9" name="矩形 8">
            <a:hlinkClick r:id="" action="ppaction://hlinkshowjump?jump=previousslide"/>
          </p:cNvPr>
          <p:cNvSpPr/>
          <p:nvPr userDrawn="1"/>
        </p:nvSpPr>
        <p:spPr>
          <a:xfrm>
            <a:off x="0" y="6280150"/>
            <a:ext cx="344091"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
        <p:nvSpPr>
          <p:cNvPr id="10" name="矩形 9">
            <a:hlinkClick r:id="" action="ppaction://hlinkshowjump?jump=nextslide"/>
          </p:cNvPr>
          <p:cNvSpPr/>
          <p:nvPr userDrawn="1"/>
        </p:nvSpPr>
        <p:spPr>
          <a:xfrm>
            <a:off x="626269" y="6280150"/>
            <a:ext cx="344091" cy="368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ct val="0"/>
              </a:spcBef>
              <a:spcAft>
                <a:spcPct val="0"/>
              </a:spcAft>
            </a:pPr>
            <a:fld id="{530820CF-B880-4189-942D-D702A7CBA730}" type="datetimeFigureOut">
              <a:rPr lang="zh-CN" altLang="en-US" smtClean="0">
                <a:solidFill>
                  <a:prstClr val="black">
                    <a:tint val="75000"/>
                  </a:prstClr>
                </a:solidFill>
                <a:latin typeface="Calibri" panose="020F0502020204030204"/>
                <a:ea typeface="宋体" panose="02010600030101010101" pitchFamily="2" charset="-122"/>
              </a:rPr>
            </a:fld>
            <a:endParaRPr lang="zh-CN" altLang="en-US">
              <a:solidFill>
                <a:prstClr val="black">
                  <a:tint val="75000"/>
                </a:prstClr>
              </a:solidFill>
              <a:latin typeface="Calibri" panose="020F0502020204030204"/>
              <a:ea typeface="宋体" panose="02010600030101010101" pitchFamily="2" charset="-122"/>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ct val="0"/>
              </a:spcBef>
              <a:spcAft>
                <a:spcPct val="0"/>
              </a:spcAft>
            </a:pPr>
            <a:endParaRPr lang="zh-CN" altLang="en-US">
              <a:solidFill>
                <a:prstClr val="black">
                  <a:tint val="75000"/>
                </a:prstClr>
              </a:solidFill>
              <a:latin typeface="Calibri" panose="020F0502020204030204"/>
              <a:ea typeface="宋体" panose="02010600030101010101" pitchFamily="2" charset="-122"/>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ct val="0"/>
              </a:spcBef>
              <a:spcAft>
                <a:spcPct val="0"/>
              </a:spcAft>
            </a:pPr>
            <a:fld id="{0C913308-F349-4B6D-A68A-DD1791B4A57B}" type="slidenum">
              <a:rPr lang="zh-CN" altLang="en-US" smtClean="0">
                <a:solidFill>
                  <a:prstClr val="black">
                    <a:tint val="75000"/>
                  </a:prstClr>
                </a:solidFill>
                <a:latin typeface="Calibri" panose="020F0502020204030204"/>
                <a:ea typeface="宋体" panose="02010600030101010101" pitchFamily="2" charset="-122"/>
              </a:rPr>
            </a:fld>
            <a:endParaRPr lang="zh-CN" altLang="en-US">
              <a:solidFill>
                <a:prstClr val="black">
                  <a:tint val="75000"/>
                </a:prstClr>
              </a:solidFill>
              <a:latin typeface="Calibri" panose="020F0502020204030204"/>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10.png"/><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12.png"/><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484730"/>
            <a:ext cx="9144000" cy="1863725"/>
          </a:xfrm>
          <a:prstGeom prst="rect">
            <a:avLst/>
          </a:prstGeom>
        </p:spPr>
        <p:txBody>
          <a:bodyPr wrap="square">
            <a:spAutoFit/>
          </a:bodyPr>
          <a:lstStyle/>
          <a:p>
            <a:pPr algn="ctr">
              <a:lnSpc>
                <a:spcPct val="240000"/>
              </a:lnSpc>
              <a:spcBef>
                <a:spcPts val="1700"/>
              </a:spcBef>
              <a:spcAft>
                <a:spcPts val="1650"/>
              </a:spcAft>
            </a:pPr>
            <a:r>
              <a:rPr lang="zh-CN" altLang="zh-CN" sz="4800" b="1" kern="2200">
                <a:latin typeface="华文中宋" panose="02010600040101010101" pitchFamily="2" charset="-122"/>
                <a:ea typeface="华文中宋" panose="02010600040101010101" pitchFamily="2" charset="-122"/>
              </a:rPr>
              <a:t>　芣</a:t>
            </a:r>
            <a:r>
              <a:rPr lang="zh-CN" altLang="zh-CN" sz="4800" b="1" kern="2200" smtClean="0">
                <a:latin typeface="华文中宋" panose="02010600040101010101" pitchFamily="2" charset="-122"/>
                <a:ea typeface="华文中宋" panose="02010600040101010101" pitchFamily="2" charset="-122"/>
              </a:rPr>
              <a:t>苢</a:t>
            </a:r>
            <a:r>
              <a:rPr lang="en-US" altLang="zh-CN" sz="4800" b="1" kern="2200" smtClean="0">
                <a:latin typeface="华文中宋" panose="02010600040101010101" pitchFamily="2" charset="-122"/>
                <a:ea typeface="华文中宋" panose="02010600040101010101" pitchFamily="2" charset="-122"/>
              </a:rPr>
              <a:t> </a:t>
            </a:r>
            <a:endParaRPr lang="zh-CN" altLang="zh-CN" sz="4000" b="1" kern="2200">
              <a:effectLst/>
              <a:latin typeface="华文中宋" panose="02010600040101010101" pitchFamily="2" charset="-122"/>
              <a:ea typeface="华文中宋" panose="02010600040101010101" pitchFamily="2" charset="-122"/>
            </a:endParaRPr>
          </a:p>
        </p:txBody>
      </p:sp>
      <p:sp>
        <p:nvSpPr>
          <p:cNvPr id="2" name="文本框 1"/>
          <p:cNvSpPr txBox="1"/>
          <p:nvPr/>
        </p:nvSpPr>
        <p:spPr>
          <a:xfrm>
            <a:off x="127000" y="635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3" name="文本框 2"/>
          <p:cNvSpPr txBox="1"/>
          <p:nvPr/>
        </p:nvSpPr>
        <p:spPr>
          <a:xfrm>
            <a:off x="127000" y="67183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5" name="文本框 4"/>
          <p:cNvSpPr txBox="1"/>
          <p:nvPr/>
        </p:nvSpPr>
        <p:spPr>
          <a:xfrm>
            <a:off x="127000" y="635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r>
              <a:rPr lang="zh-CN" altLang="en-US" sz="100" smtClean="0">
                <a:solidFill>
                  <a:srgbClr val="E7E7E7"/>
                </a:solidFill>
                <a:latin typeface="楷体" panose="02010609060101010101" pitchFamily="49" charset="-122"/>
              </a:rPr>
              <a:t>（完美版）</a:t>
            </a:r>
            <a:endParaRPr lang="zh-CN" altLang="en-US" sz="100">
              <a:solidFill>
                <a:srgbClr val="E7E7E7"/>
              </a:solidFill>
              <a:latin typeface="楷体" panose="02010609060101010101" pitchFamily="49" charset="-122"/>
            </a:endParaRPr>
          </a:p>
        </p:txBody>
      </p:sp>
      <p:sp>
        <p:nvSpPr>
          <p:cNvPr id="6" name="文本框 5"/>
          <p:cNvSpPr txBox="1"/>
          <p:nvPr/>
        </p:nvSpPr>
        <p:spPr>
          <a:xfrm>
            <a:off x="127000" y="67183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r>
              <a:rPr lang="zh-CN" altLang="en-US" sz="100" smtClean="0">
                <a:solidFill>
                  <a:srgbClr val="E7E7E7"/>
                </a:solidFill>
                <a:latin typeface="楷体" panose="02010609060101010101" pitchFamily="49" charset="-122"/>
              </a:rPr>
              <a:t>（完美版）</a:t>
            </a:r>
            <a:endParaRPr lang="zh-CN" altLang="en-US" sz="100">
              <a:solidFill>
                <a:srgbClr val="E7E7E7"/>
              </a:solidFill>
              <a:latin typeface="楷体" panose="02010609060101010101" pitchFamily="49"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169903" y="908678"/>
            <a:ext cx="873547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350645" algn="l"/>
                <a:tab pos="3870960" algn="l"/>
              </a:tabLst>
            </a:pPr>
            <a:r>
              <a:rPr lang="zh-CN" altLang="zh-CN" sz="2400" b="1" kern="100">
                <a:latin typeface="Times New Roman" panose="02020603050405020304"/>
                <a:ea typeface="黑体" panose="02010609060101010101" charset="-122"/>
                <a:cs typeface="Times New Roman" panose="02020603050405020304"/>
              </a:rPr>
              <a:t>附文白对译</a:t>
            </a:r>
            <a:endParaRPr lang="zh-CN" altLang="zh-CN" sz="1050" kern="100">
              <a:latin typeface="宋体" panose="02010600030101010101" pitchFamily="2" charset="-122"/>
              <a:cs typeface="Courier New" panose="02070309020205020404"/>
            </a:endParaRPr>
          </a:p>
          <a:p>
            <a:pPr algn="ctr">
              <a:lnSpc>
                <a:spcPct val="150000"/>
              </a:lnSpc>
              <a:spcAft>
                <a:spcPct val="0"/>
              </a:spcAft>
              <a:tabLst>
                <a:tab pos="1350645" algn="l"/>
                <a:tab pos="3870960" algn="l"/>
              </a:tabLst>
            </a:pPr>
            <a:r>
              <a:rPr lang="zh-CN" altLang="zh-CN" sz="2400" b="1" kern="100">
                <a:latin typeface="Times New Roman" panose="02020603050405020304"/>
                <a:ea typeface="黑体" panose="02010609060101010101" charset="-122"/>
                <a:cs typeface="Times New Roman" panose="02020603050405020304"/>
              </a:rPr>
              <a:t>芣　苢</a:t>
            </a:r>
            <a:endParaRPr lang="zh-CN" altLang="zh-CN" sz="1050" kern="100">
              <a:effectLst/>
              <a:latin typeface="宋体" panose="02010600030101010101" pitchFamily="2" charset="-122"/>
              <a:cs typeface="Courier New" panose="02070309020205020404"/>
            </a:endParaRPr>
          </a:p>
        </p:txBody>
      </p:sp>
      <p:sp>
        <p:nvSpPr>
          <p:cNvPr id="6" name="矩形 5"/>
          <p:cNvSpPr>
            <a:spLocks noChangeArrowheads="1"/>
          </p:cNvSpPr>
          <p:nvPr/>
        </p:nvSpPr>
        <p:spPr bwMode="auto">
          <a:xfrm>
            <a:off x="243143" y="3962622"/>
            <a:ext cx="8563347"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350645" algn="l"/>
                <a:tab pos="3870960" algn="l"/>
              </a:tabLst>
            </a:pPr>
            <a:r>
              <a:rPr lang="zh-CN" altLang="zh-CN" sz="2400" b="1" kern="100">
                <a:solidFill>
                  <a:srgbClr val="3366FF"/>
                </a:solidFill>
                <a:latin typeface="Times New Roman" panose="02020603050405020304"/>
                <a:ea typeface="华文行楷" panose="02010800040101010101" charset="-122"/>
                <a:cs typeface="Times New Roman" panose="02020603050405020304"/>
              </a:rPr>
              <a:t>《诗经》中的民间歌谣，有很多用重章叠句的形式，但这一篇重叠得如此厉害却也是绝无仅有的。</a:t>
            </a:r>
            <a:endParaRPr lang="zh-CN" altLang="zh-CN" sz="1050" kern="100">
              <a:solidFill>
                <a:srgbClr val="3366FF"/>
              </a:solidFill>
              <a:effectLst/>
              <a:latin typeface="宋体" panose="02010600030101010101" pitchFamily="2" charset="-122"/>
              <a:cs typeface="Courier New" panose="02070309020205020404"/>
            </a:endParaRPr>
          </a:p>
        </p:txBody>
      </p:sp>
      <p:pic>
        <p:nvPicPr>
          <p:cNvPr id="5122" name="图片 1"/>
          <p:cNvPicPr>
            <a:picLocks noChangeAspect="1" noChangeArrowheads="1"/>
          </p:cNvPicPr>
          <p:nvPr/>
        </p:nvPicPr>
        <p:blipFill>
          <a:blip r:embed="rId1">
            <a:clrChange>
              <a:clrFrom>
                <a:srgbClr val="FFFFFF"/>
              </a:clrFrom>
              <a:clrTo>
                <a:srgbClr val="FFFFFF">
                  <a:alpha val="0"/>
                </a:srgbClr>
              </a:clrTo>
            </a:clrChange>
          </a:blip>
          <a:stretch>
            <a:fillRect/>
          </a:stretch>
        </p:blipFill>
        <p:spPr bwMode="auto">
          <a:xfrm>
            <a:off x="202244" y="2140507"/>
            <a:ext cx="8682974" cy="185585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127000" y="635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4" name="文本框 3"/>
          <p:cNvSpPr txBox="1"/>
          <p:nvPr/>
        </p:nvSpPr>
        <p:spPr>
          <a:xfrm>
            <a:off x="127000" y="67183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13148" y="3004809"/>
            <a:ext cx="8648981"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350645" algn="l"/>
                <a:tab pos="3870960" algn="l"/>
              </a:tabLst>
            </a:pPr>
            <a:r>
              <a:rPr lang="zh-CN" altLang="zh-CN" sz="2400" b="1" kern="100">
                <a:solidFill>
                  <a:srgbClr val="3366FF"/>
                </a:solidFill>
                <a:latin typeface="Times New Roman" panose="02020603050405020304"/>
                <a:ea typeface="华文行楷" panose="02010800040101010101" charset="-122"/>
                <a:cs typeface="Times New Roman" panose="02020603050405020304"/>
              </a:rPr>
              <a:t>诗中完全没有写采</a:t>
            </a:r>
            <a:r>
              <a:rPr lang="zh-CN" altLang="zh-CN" sz="2400" b="1" kern="100">
                <a:solidFill>
                  <a:srgbClr val="3366FF"/>
                </a:solidFill>
                <a:latin typeface="宋体" panose="02010600030101010101" pitchFamily="2" charset="-122"/>
                <a:cs typeface="宋体" panose="02010600030101010101" pitchFamily="2" charset="-122"/>
              </a:rPr>
              <a:t>芣苢</a:t>
            </a:r>
            <a:r>
              <a:rPr lang="zh-CN" altLang="zh-CN" sz="2400" b="1" kern="100">
                <a:solidFill>
                  <a:srgbClr val="3366FF"/>
                </a:solidFill>
                <a:latin typeface="Times New Roman" panose="02020603050405020304"/>
                <a:ea typeface="华文行楷" panose="02010800040101010101" charset="-122"/>
                <a:cs typeface="Times New Roman" panose="02020603050405020304"/>
              </a:rPr>
              <a:t>的人，令人读起来却能够明白地感受到她们欢快的心情，这就是诗歌的魅力。</a:t>
            </a:r>
            <a:endParaRPr lang="zh-CN" altLang="zh-CN" sz="1050" kern="100">
              <a:solidFill>
                <a:srgbClr val="3366FF"/>
              </a:solidFill>
              <a:effectLst/>
              <a:latin typeface="宋体" panose="02010600030101010101" pitchFamily="2" charset="-122"/>
              <a:cs typeface="Courier New" panose="02070309020205020404"/>
            </a:endParaRPr>
          </a:p>
        </p:txBody>
      </p:sp>
      <p:pic>
        <p:nvPicPr>
          <p:cNvPr id="8194" name="图片 1"/>
          <p:cNvPicPr>
            <a:picLocks noChangeAspect="1" noChangeArrowheads="1"/>
          </p:cNvPicPr>
          <p:nvPr/>
        </p:nvPicPr>
        <p:blipFill>
          <a:blip r:embed="rId1">
            <a:clrChange>
              <a:clrFrom>
                <a:srgbClr val="FFFFFF"/>
              </a:clrFrom>
              <a:clrTo>
                <a:srgbClr val="FFFFFF">
                  <a:alpha val="0"/>
                </a:srgbClr>
              </a:clrTo>
            </a:clrChange>
          </a:blip>
          <a:stretch>
            <a:fillRect/>
          </a:stretch>
        </p:blipFill>
        <p:spPr bwMode="auto">
          <a:xfrm>
            <a:off x="251448" y="1185987"/>
            <a:ext cx="8511885" cy="189153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8" name="图片 1"/>
          <p:cNvPicPr>
            <a:picLocks noChangeAspect="1" noChangeArrowheads="1"/>
          </p:cNvPicPr>
          <p:nvPr/>
        </p:nvPicPr>
        <p:blipFill>
          <a:blip r:embed="rId2">
            <a:clrChange>
              <a:clrFrom>
                <a:srgbClr val="FFFFFF"/>
              </a:clrFrom>
              <a:clrTo>
                <a:srgbClr val="FFFFFF">
                  <a:alpha val="0"/>
                </a:srgbClr>
              </a:clrTo>
            </a:clrChange>
          </a:blip>
          <a:stretch>
            <a:fillRect/>
          </a:stretch>
        </p:blipFill>
        <p:spPr bwMode="auto">
          <a:xfrm>
            <a:off x="267823" y="4185997"/>
            <a:ext cx="1811057" cy="1111209"/>
          </a:xfrm>
          <a:prstGeom prst="rect">
            <a:avLst/>
          </a:prstGeom>
          <a:extLst>
            <a:ext uri="{909E8E84-426E-40DD-AFC4-6F175D3DCCD1}">
              <a14:hiddenFill xmlns:a14="http://schemas.microsoft.com/office/drawing/2010/main">
                <a:solidFill>
                  <a:srgbClr val="FFFFFF"/>
                </a:solidFill>
              </a14:hiddenFill>
            </a:ext>
          </a:extLst>
        </p:spPr>
      </p:pic>
      <p:sp>
        <p:nvSpPr>
          <p:cNvPr id="8" name="Rectangle 8"/>
          <p:cNvSpPr>
            <a:spLocks noChangeArrowheads="1"/>
          </p:cNvSpPr>
          <p:nvPr/>
        </p:nvSpPr>
        <p:spPr bwMode="auto">
          <a:xfrm>
            <a:off x="0" y="1365043"/>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tabLst>
                <a:tab pos="1350645" algn="l"/>
                <a:tab pos="3870325" algn="l"/>
              </a:tabLst>
            </a:pPr>
            <a:endParaRPr kumimoji="0" lang="zh-CN" altLang="zh-CN"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2" name="文本框 1"/>
          <p:cNvSpPr txBox="1"/>
          <p:nvPr/>
        </p:nvSpPr>
        <p:spPr>
          <a:xfrm>
            <a:off x="127000" y="635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4" name="文本框 3"/>
          <p:cNvSpPr txBox="1"/>
          <p:nvPr/>
        </p:nvSpPr>
        <p:spPr>
          <a:xfrm>
            <a:off x="127000" y="67183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rrowheads="1"/>
          </p:cNvSpPr>
          <p:nvPr/>
        </p:nvSpPr>
        <p:spPr bwMode="auto">
          <a:xfrm>
            <a:off x="1331641" y="1339970"/>
            <a:ext cx="5790971"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ct val="0"/>
              </a:spcAft>
              <a:tabLst>
                <a:tab pos="1350645" algn="l"/>
                <a:tab pos="3870960" algn="l"/>
              </a:tabLst>
            </a:pPr>
            <a:r>
              <a:rPr lang="zh-CN" altLang="zh-CN" sz="2400" b="1" kern="100">
                <a:latin typeface="Times New Roman" panose="02020603050405020304"/>
                <a:ea typeface="华文新魏" panose="02010800040101010101" charset="-122"/>
                <a:cs typeface="Times New Roman" panose="02020603050405020304"/>
              </a:rPr>
              <a:t>任务群构建与探究</a:t>
            </a:r>
            <a:endParaRPr lang="zh-CN" altLang="zh-CN" sz="1050" kern="100">
              <a:latin typeface="宋体" panose="02010600030101010101" pitchFamily="2" charset="-122"/>
              <a:cs typeface="Courier New" panose="02070309020205020404"/>
            </a:endParaRPr>
          </a:p>
          <a:p>
            <a:pPr algn="ctr">
              <a:lnSpc>
                <a:spcPct val="150000"/>
              </a:lnSpc>
              <a:spcAft>
                <a:spcPct val="0"/>
              </a:spcAft>
              <a:tabLst>
                <a:tab pos="1350645" algn="l"/>
                <a:tab pos="3870960" algn="l"/>
              </a:tabLst>
            </a:pPr>
            <a:r>
              <a:rPr lang="zh-CN" altLang="zh-CN" sz="2400" b="1" kern="100">
                <a:latin typeface="Times New Roman" panose="02020603050405020304"/>
                <a:ea typeface="黑体" panose="02010609060101010101" charset="-122"/>
                <a:cs typeface="Times New Roman" panose="02020603050405020304"/>
              </a:rPr>
              <a:t>文本构建</a:t>
            </a:r>
            <a:endParaRPr lang="zh-CN" altLang="zh-CN" sz="1050" kern="100">
              <a:latin typeface="宋体" panose="02010600030101010101" pitchFamily="2" charset="-122"/>
              <a:cs typeface="Courier New" panose="02070309020205020404"/>
            </a:endParaRPr>
          </a:p>
          <a:p>
            <a:pPr algn="ctr">
              <a:lnSpc>
                <a:spcPct val="150000"/>
              </a:lnSpc>
              <a:spcAft>
                <a:spcPct val="0"/>
              </a:spcAft>
              <a:tabLst>
                <a:tab pos="1350645" algn="l"/>
                <a:tab pos="3870960" algn="l"/>
              </a:tabLst>
            </a:pPr>
            <a:r>
              <a:rPr lang="zh-CN" altLang="zh-CN" sz="2400" b="1" kern="100">
                <a:latin typeface="宋体" panose="02010600030101010101" pitchFamily="2" charset="-122"/>
                <a:cs typeface="宋体" panose="02010600030101010101" pitchFamily="2" charset="-122"/>
              </a:rPr>
              <a:t>芣</a:t>
            </a:r>
            <a:r>
              <a:rPr lang="zh-CN" altLang="zh-CN" sz="2400" b="1" kern="100">
                <a:latin typeface="宋体" panose="02010600030101010101" pitchFamily="2" charset="-122"/>
                <a:ea typeface="华文新魏" panose="02010800040101010101" charset="-122"/>
                <a:cs typeface="华文新魏" panose="02010800040101010101" charset="-122"/>
              </a:rPr>
              <a:t>　</a:t>
            </a:r>
            <a:r>
              <a:rPr lang="zh-CN" altLang="zh-CN" sz="2400" b="1" kern="100">
                <a:latin typeface="宋体" panose="02010600030101010101" pitchFamily="2" charset="-122"/>
                <a:cs typeface="宋体" panose="02010600030101010101" pitchFamily="2" charset="-122"/>
              </a:rPr>
              <a:t>苢</a:t>
            </a:r>
            <a:endParaRPr lang="zh-CN" altLang="zh-CN" sz="1050" kern="100">
              <a:effectLst/>
              <a:latin typeface="宋体" panose="02010600030101010101" pitchFamily="2" charset="-122"/>
              <a:cs typeface="Courier New" panose="02070309020205020404"/>
            </a:endParaRPr>
          </a:p>
        </p:txBody>
      </p:sp>
      <p:pic>
        <p:nvPicPr>
          <p:cNvPr id="3074" name="Picture 2"/>
          <p:cNvPicPr>
            <a:picLocks noChangeAspect="1" noChangeArrowheads="1"/>
          </p:cNvPicPr>
          <p:nvPr/>
        </p:nvPicPr>
        <p:blipFill>
          <a:blip r:embed="rId1">
            <a:clrChange>
              <a:clrFrom>
                <a:srgbClr val="FFFFFF"/>
              </a:clrFrom>
              <a:clrTo>
                <a:srgbClr val="FFFFFF">
                  <a:alpha val="0"/>
                </a:srgbClr>
              </a:clrTo>
            </a:clrChange>
          </a:blip>
          <a:stretch>
            <a:fillRect/>
          </a:stretch>
        </p:blipFill>
        <p:spPr bwMode="auto">
          <a:xfrm>
            <a:off x="203536" y="591950"/>
            <a:ext cx="8674895" cy="72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a:spLocks noChangeArrowheads="1"/>
          </p:cNvSpPr>
          <p:nvPr/>
        </p:nvSpPr>
        <p:spPr bwMode="auto">
          <a:xfrm>
            <a:off x="305526" y="2849176"/>
            <a:ext cx="336790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350645" algn="l"/>
                <a:tab pos="3870960" algn="l"/>
              </a:tabLst>
            </a:pPr>
            <a:r>
              <a:rPr lang="zh-CN" altLang="zh-CN" sz="2400" b="1" kern="100">
                <a:latin typeface="Times New Roman" panose="02020603050405020304"/>
                <a:ea typeface="黑体" panose="02010609060101010101" charset="-122"/>
                <a:cs typeface="Times New Roman" panose="02020603050405020304"/>
              </a:rPr>
              <a:t>结构图示</a:t>
            </a:r>
            <a:endParaRPr lang="zh-CN" altLang="zh-CN" sz="1050" kern="100">
              <a:effectLst/>
              <a:latin typeface="宋体" panose="02010600030101010101" pitchFamily="2" charset="-122"/>
              <a:cs typeface="Courier New" panose="02070309020205020404"/>
            </a:endParaRPr>
          </a:p>
        </p:txBody>
      </p:sp>
      <p:sp>
        <p:nvSpPr>
          <p:cNvPr id="9" name="矩形 8"/>
          <p:cNvSpPr>
            <a:spLocks noChangeArrowheads="1"/>
          </p:cNvSpPr>
          <p:nvPr/>
        </p:nvSpPr>
        <p:spPr bwMode="auto">
          <a:xfrm>
            <a:off x="4826285" y="2939854"/>
            <a:ext cx="4075163"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spcAft>
                <a:spcPct val="0"/>
              </a:spcAft>
              <a:tabLst>
                <a:tab pos="1350645" algn="l"/>
                <a:tab pos="3870960" algn="l"/>
              </a:tabLst>
            </a:pPr>
            <a:r>
              <a:rPr lang="zh-CN" altLang="zh-CN" sz="2400" b="1" kern="100">
                <a:latin typeface="Times New Roman" panose="02020603050405020304"/>
                <a:ea typeface="黑体" panose="02010609060101010101" charset="-122"/>
                <a:cs typeface="Times New Roman" panose="02020603050405020304"/>
              </a:rPr>
              <a:t>主旨归纳</a:t>
            </a:r>
            <a:endParaRPr lang="zh-CN" altLang="zh-CN" sz="1050" kern="100">
              <a:latin typeface="宋体" panose="02010600030101010101" pitchFamily="2" charset="-122"/>
              <a:cs typeface="Courier New" panose="02070309020205020404"/>
            </a:endParaRPr>
          </a:p>
          <a:p>
            <a:pPr indent="612140" algn="just">
              <a:spcAft>
                <a:spcPct val="0"/>
              </a:spcAft>
              <a:tabLst>
                <a:tab pos="1350645" algn="l"/>
                <a:tab pos="3870960" algn="l"/>
              </a:tabLst>
            </a:pPr>
            <a:r>
              <a:rPr lang="zh-CN" altLang="zh-CN" sz="2400" b="1" kern="100">
                <a:latin typeface="Times New Roman" panose="02020603050405020304"/>
                <a:cs typeface="Times New Roman" panose="02020603050405020304"/>
              </a:rPr>
              <a:t>本诗通过六个动词的变化，表现了古代女子采芣苢时越采越多直到满载而归的过程，充满了劳动的欢欣，洋溢着劳动的热情，也从侧面烘托出了采芣苢的女子朴素、自然之美。</a:t>
            </a:r>
            <a:endParaRPr lang="zh-CN" altLang="zh-CN" sz="1050" kern="100">
              <a:effectLst/>
              <a:latin typeface="宋体" panose="02010600030101010101" pitchFamily="2" charset="-122"/>
              <a:cs typeface="Courier New" panose="02070309020205020404"/>
            </a:endParaRPr>
          </a:p>
        </p:txBody>
      </p:sp>
      <p:pic>
        <p:nvPicPr>
          <p:cNvPr id="11266" name="Picture 2"/>
          <p:cNvPicPr>
            <a:picLocks noChangeAspect="1" noChangeArrowheads="1"/>
          </p:cNvPicPr>
          <p:nvPr/>
        </p:nvPicPr>
        <p:blipFill>
          <a:blip r:embed="rId2">
            <a:clrChange>
              <a:clrFrom>
                <a:srgbClr val="FFFFFF"/>
              </a:clrFrom>
              <a:clrTo>
                <a:srgbClr val="FFFFFF">
                  <a:alpha val="0"/>
                </a:srgbClr>
              </a:clrTo>
            </a:clrChange>
          </a:blip>
          <a:stretch>
            <a:fillRect/>
          </a:stretch>
        </p:blipFill>
        <p:spPr bwMode="auto">
          <a:xfrm>
            <a:off x="1061552" y="3491158"/>
            <a:ext cx="2529622" cy="2952104"/>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127000" y="635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3" name="文本框 2"/>
          <p:cNvSpPr txBox="1"/>
          <p:nvPr/>
        </p:nvSpPr>
        <p:spPr>
          <a:xfrm>
            <a:off x="127000" y="67183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169903" y="448122"/>
            <a:ext cx="8735471"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Aft>
                <a:spcPct val="0"/>
              </a:spcAft>
              <a:tabLst>
                <a:tab pos="1350645" algn="l"/>
                <a:tab pos="3870960" algn="l"/>
              </a:tabLst>
            </a:pPr>
            <a:r>
              <a:rPr lang="zh-CN" altLang="zh-CN" sz="2400" b="1" kern="100">
                <a:latin typeface="Times New Roman" panose="02020603050405020304"/>
                <a:ea typeface="黑体" panose="02010609060101010101" charset="-122"/>
                <a:cs typeface="Times New Roman" panose="02020603050405020304"/>
              </a:rPr>
              <a:t>任务探究</a:t>
            </a:r>
            <a:endParaRPr lang="zh-CN" altLang="zh-CN" sz="1050" kern="100">
              <a:latin typeface="宋体" panose="02010600030101010101" pitchFamily="2" charset="-122"/>
              <a:cs typeface="Courier New" panose="02070309020205020404"/>
            </a:endParaRPr>
          </a:p>
          <a:p>
            <a:pPr algn="ctr">
              <a:spcAft>
                <a:spcPct val="0"/>
              </a:spcAft>
              <a:tabLst>
                <a:tab pos="1350645" algn="l"/>
                <a:tab pos="3870960" algn="l"/>
              </a:tabLst>
            </a:pPr>
            <a:r>
              <a:rPr lang="zh-CN" altLang="zh-CN" sz="2400" b="1" kern="100">
                <a:latin typeface="宋体" panose="02010600030101010101" pitchFamily="2" charset="-122"/>
                <a:ea typeface="黑体" panose="02010609060101010101" charset="-122"/>
                <a:cs typeface="Times New Roman" panose="02020603050405020304"/>
              </a:rPr>
              <a:t>任务探究一　章法各异，古韵悠长——理解诗歌的结构特点</a:t>
            </a:r>
            <a:endParaRPr lang="zh-CN" altLang="zh-CN" sz="1050" kern="100">
              <a:latin typeface="宋体" panose="02010600030101010101" pitchFamily="2" charset="-122"/>
              <a:cs typeface="Courier New" panose="02070309020205020404"/>
            </a:endParaRPr>
          </a:p>
          <a:p>
            <a:pPr algn="ctr">
              <a:spcAft>
                <a:spcPct val="0"/>
              </a:spcAft>
              <a:tabLst>
                <a:tab pos="1350645" algn="l"/>
                <a:tab pos="3870960" algn="l"/>
              </a:tabLst>
            </a:pPr>
            <a:r>
              <a:rPr lang="zh-CN" altLang="zh-CN" sz="2400" b="1" kern="100">
                <a:latin typeface="Times New Roman" panose="02020603050405020304"/>
                <a:ea typeface="黑体" panose="02010609060101010101" charset="-122"/>
                <a:cs typeface="Times New Roman" panose="02020603050405020304"/>
              </a:rPr>
              <a:t>任务导引</a:t>
            </a:r>
            <a:endParaRPr lang="zh-CN" altLang="zh-CN" sz="1050" kern="100">
              <a:latin typeface="宋体" panose="02010600030101010101" pitchFamily="2" charset="-122"/>
              <a:cs typeface="Courier New" panose="02070309020205020404"/>
            </a:endParaRPr>
          </a:p>
          <a:p>
            <a:pPr indent="612140" algn="just">
              <a:spcAft>
                <a:spcPct val="0"/>
              </a:spcAft>
              <a:tabLst>
                <a:tab pos="1350645" algn="l"/>
                <a:tab pos="3870960" algn="l"/>
              </a:tabLst>
            </a:pPr>
            <a:r>
              <a:rPr lang="zh-CN" altLang="zh-CN" sz="2400" b="1" kern="100">
                <a:latin typeface="Times New Roman" panose="02020603050405020304"/>
                <a:ea typeface="楷体_GB2312"/>
                <a:cs typeface="Times New Roman" panose="02020603050405020304"/>
              </a:rPr>
              <a:t>《诗经》是我国文化的源头，诗歌结构形式重章复沓，节奏鲜明，音韵谐洽，有天然音乐美感。而苏诗则为律诗，律诗的格律非常严整。在学习时要注意对这两首不同体裁诗歌结构进行赏析。</a:t>
            </a:r>
            <a:endParaRPr lang="zh-CN" altLang="zh-CN" sz="1050" kern="100">
              <a:latin typeface="宋体" panose="02010600030101010101" pitchFamily="2" charset="-122"/>
              <a:cs typeface="Courier New" panose="02070309020205020404"/>
            </a:endParaRPr>
          </a:p>
          <a:p>
            <a:pPr algn="ctr">
              <a:spcAft>
                <a:spcPct val="0"/>
              </a:spcAft>
              <a:tabLst>
                <a:tab pos="1350645" algn="l"/>
                <a:tab pos="3870960" algn="l"/>
              </a:tabLst>
            </a:pPr>
            <a:r>
              <a:rPr lang="zh-CN" altLang="zh-CN" sz="2400" b="1" kern="100">
                <a:latin typeface="Times New Roman" panose="02020603050405020304"/>
                <a:ea typeface="黑体" panose="02010609060101010101" charset="-122"/>
                <a:cs typeface="Times New Roman" panose="02020603050405020304"/>
              </a:rPr>
              <a:t>任务设计</a:t>
            </a:r>
            <a:endParaRPr lang="zh-CN" altLang="zh-CN" sz="1050" kern="100">
              <a:latin typeface="宋体" panose="02010600030101010101" pitchFamily="2" charset="-122"/>
              <a:cs typeface="Courier New" panose="02070309020205020404"/>
            </a:endParaRPr>
          </a:p>
          <a:p>
            <a:pPr algn="just">
              <a:spcAft>
                <a:spcPct val="0"/>
              </a:spcAft>
              <a:tabLst>
                <a:tab pos="1350645" algn="l"/>
                <a:tab pos="3870960" algn="l"/>
              </a:tabLst>
            </a:pPr>
            <a:r>
              <a:rPr lang="en-US" altLang="zh-CN" sz="2400" b="1" kern="100">
                <a:latin typeface="Times New Roman" panose="02020603050405020304"/>
                <a:cs typeface="Courier New" panose="02070309020205020404"/>
              </a:rPr>
              <a:t>1.</a:t>
            </a:r>
            <a:r>
              <a:rPr lang="zh-CN" altLang="zh-CN" sz="2400" b="1" kern="100">
                <a:latin typeface="Times New Roman" panose="02020603050405020304"/>
                <a:cs typeface="Times New Roman" panose="02020603050405020304"/>
              </a:rPr>
              <a:t>《芣苢》这首诗在结构上有何特点？</a:t>
            </a:r>
            <a:endParaRPr lang="zh-CN" altLang="zh-CN" sz="1050" kern="100">
              <a:effectLst/>
              <a:latin typeface="宋体" panose="02010600030101010101" pitchFamily="2" charset="-122"/>
              <a:cs typeface="Courier New" panose="02070309020205020404"/>
            </a:endParaRPr>
          </a:p>
        </p:txBody>
      </p:sp>
      <p:sp>
        <p:nvSpPr>
          <p:cNvPr id="3" name="矩形 2"/>
          <p:cNvSpPr>
            <a:spLocks noChangeArrowheads="1"/>
          </p:cNvSpPr>
          <p:nvPr/>
        </p:nvSpPr>
        <p:spPr bwMode="auto">
          <a:xfrm>
            <a:off x="169903" y="4005080"/>
            <a:ext cx="8478562"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350645" algn="l"/>
                <a:tab pos="3870960" algn="l"/>
              </a:tabLst>
            </a:pPr>
            <a:r>
              <a:rPr lang="zh-CN" altLang="zh-CN" sz="2400" b="1" kern="100">
                <a:solidFill>
                  <a:srgbClr val="FF0000"/>
                </a:solidFill>
                <a:latin typeface="Times New Roman" panose="02020603050405020304"/>
                <a:ea typeface="黑体" panose="02010609060101010101" charset="-122"/>
                <a:cs typeface="Times New Roman" panose="02020603050405020304"/>
              </a:rPr>
              <a:t>答案　</a:t>
            </a:r>
            <a:r>
              <a:rPr lang="zh-CN" altLang="zh-CN" sz="2400" b="1" kern="100">
                <a:solidFill>
                  <a:srgbClr val="FF0000"/>
                </a:solidFill>
                <a:latin typeface="Times New Roman" panose="02020603050405020304"/>
                <a:cs typeface="Times New Roman" panose="02020603050405020304"/>
              </a:rPr>
              <a:t>全诗只有</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采</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有</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掇</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捋</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袺</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襭</a:t>
            </a:r>
            <a:r>
              <a:rPr lang="en-US" altLang="zh-CN" sz="2400" b="1" kern="100">
                <a:solidFill>
                  <a:srgbClr val="FF0000"/>
                </a:solidFill>
                <a:latin typeface="宋体" panose="02010600030101010101" pitchFamily="2" charset="-122"/>
                <a:cs typeface="Times New Roman" panose="02020603050405020304"/>
              </a:rPr>
              <a:t>”</a:t>
            </a:r>
            <a:r>
              <a:rPr lang="zh-CN" altLang="zh-CN" sz="2400" b="1" kern="100">
                <a:solidFill>
                  <a:srgbClr val="FF0000"/>
                </a:solidFill>
                <a:latin typeface="Times New Roman" panose="02020603050405020304"/>
                <a:cs typeface="Times New Roman" panose="02020603050405020304"/>
              </a:rPr>
              <a:t>六个动词的变换运用，其余文字均无改变，全诗重章复沓，在看起来很单调的不断重叠中，产生了简单明快、往复回环的音乐感，更好地表达了情绪与情感。</a:t>
            </a:r>
            <a:endParaRPr lang="zh-CN" altLang="zh-CN" sz="1050" kern="100">
              <a:solidFill>
                <a:srgbClr val="FF0000"/>
              </a:solidFill>
              <a:effectLst/>
              <a:latin typeface="宋体" panose="02010600030101010101" pitchFamily="2" charset="-122"/>
              <a:cs typeface="Courier New" panose="02070309020205020404"/>
            </a:endParaRPr>
          </a:p>
        </p:txBody>
      </p:sp>
      <p:sp>
        <p:nvSpPr>
          <p:cNvPr id="4" name="文本框 3"/>
          <p:cNvSpPr txBox="1"/>
          <p:nvPr/>
        </p:nvSpPr>
        <p:spPr>
          <a:xfrm>
            <a:off x="127000" y="635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5" name="文本框 4"/>
          <p:cNvSpPr txBox="1"/>
          <p:nvPr/>
        </p:nvSpPr>
        <p:spPr>
          <a:xfrm>
            <a:off x="127000" y="67183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126226" y="692697"/>
            <a:ext cx="8822825"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Aft>
                <a:spcPct val="0"/>
              </a:spcAft>
              <a:tabLst>
                <a:tab pos="1350645" algn="l"/>
                <a:tab pos="3870960" algn="l"/>
              </a:tabLst>
            </a:pPr>
            <a:r>
              <a:rPr lang="zh-CN" altLang="zh-CN" sz="2400" b="1" kern="100">
                <a:latin typeface="宋体" panose="02010600030101010101" pitchFamily="2" charset="-122"/>
                <a:ea typeface="黑体" panose="02010609060101010101" charset="-122"/>
                <a:cs typeface="Times New Roman" panose="02020603050405020304"/>
              </a:rPr>
              <a:t>任务探究二　多种手法，异彩纷呈——赏析诗歌表现手法</a:t>
            </a:r>
            <a:endParaRPr lang="zh-CN" altLang="zh-CN" sz="1050" kern="100">
              <a:latin typeface="宋体" panose="02010600030101010101" pitchFamily="2" charset="-122"/>
              <a:cs typeface="Courier New" panose="02070309020205020404"/>
            </a:endParaRPr>
          </a:p>
          <a:p>
            <a:pPr algn="ctr">
              <a:spcAft>
                <a:spcPct val="0"/>
              </a:spcAft>
              <a:tabLst>
                <a:tab pos="1350645" algn="l"/>
                <a:tab pos="3870960" algn="l"/>
              </a:tabLst>
            </a:pPr>
            <a:r>
              <a:rPr lang="zh-CN" altLang="zh-CN" sz="2400" b="1" kern="100">
                <a:latin typeface="Times New Roman" panose="02020603050405020304"/>
                <a:ea typeface="黑体" panose="02010609060101010101" charset="-122"/>
                <a:cs typeface="Times New Roman" panose="02020603050405020304"/>
              </a:rPr>
              <a:t>任务导引</a:t>
            </a:r>
            <a:endParaRPr lang="zh-CN" altLang="zh-CN" sz="1050" kern="100">
              <a:latin typeface="宋体" panose="02010600030101010101" pitchFamily="2" charset="-122"/>
              <a:cs typeface="Courier New" panose="02070309020205020404"/>
            </a:endParaRPr>
          </a:p>
          <a:p>
            <a:pPr indent="612140" algn="just">
              <a:spcAft>
                <a:spcPct val="0"/>
              </a:spcAft>
              <a:tabLst>
                <a:tab pos="1350645" algn="l"/>
                <a:tab pos="3870960" algn="l"/>
              </a:tabLst>
            </a:pPr>
            <a:r>
              <a:rPr lang="zh-CN" altLang="zh-CN" sz="2400" b="1" kern="100">
                <a:latin typeface="Times New Roman" panose="02020603050405020304"/>
                <a:ea typeface="楷体_GB2312"/>
                <a:cs typeface="Times New Roman" panose="02020603050405020304"/>
              </a:rPr>
              <a:t>古人在诗词创作中非常注重表现艺术，在写景、状物、言情、述志时，往往采用各种表现手法，让读者在品味赏读中获得无穷的艺术享受。学习本课两首诗歌时要注意赏析不同的表现手法。</a:t>
            </a:r>
            <a:endParaRPr lang="zh-CN" altLang="zh-CN" sz="1050" kern="100">
              <a:latin typeface="宋体" panose="02010600030101010101" pitchFamily="2" charset="-122"/>
              <a:cs typeface="Courier New" panose="02070309020205020404"/>
            </a:endParaRPr>
          </a:p>
          <a:p>
            <a:pPr algn="ctr">
              <a:spcAft>
                <a:spcPct val="0"/>
              </a:spcAft>
              <a:tabLst>
                <a:tab pos="1350645" algn="l"/>
                <a:tab pos="3870960" algn="l"/>
              </a:tabLst>
            </a:pPr>
            <a:r>
              <a:rPr lang="zh-CN" altLang="zh-CN" sz="2400" b="1" kern="100">
                <a:latin typeface="Times New Roman" panose="02020603050405020304"/>
                <a:ea typeface="黑体" panose="02010609060101010101" charset="-122"/>
                <a:cs typeface="Times New Roman" panose="02020603050405020304"/>
              </a:rPr>
              <a:t>任务设计</a:t>
            </a:r>
            <a:endParaRPr lang="zh-CN" altLang="zh-CN" sz="1050" kern="100">
              <a:latin typeface="宋体" panose="02010600030101010101" pitchFamily="2" charset="-122"/>
              <a:cs typeface="Courier New" panose="02070309020205020404"/>
            </a:endParaRPr>
          </a:p>
          <a:p>
            <a:pPr algn="just">
              <a:spcAft>
                <a:spcPct val="0"/>
              </a:spcAft>
              <a:tabLst>
                <a:tab pos="1350645" algn="l"/>
                <a:tab pos="3870960" algn="l"/>
              </a:tabLst>
            </a:pPr>
            <a:r>
              <a:rPr lang="en-US" altLang="zh-CN" sz="2400" b="1" kern="100">
                <a:latin typeface="Times New Roman" panose="02020603050405020304"/>
                <a:cs typeface="Courier New" panose="02070309020205020404"/>
              </a:rPr>
              <a:t>1.</a:t>
            </a:r>
            <a:r>
              <a:rPr lang="zh-CN" altLang="zh-CN" sz="2400" b="1" kern="100">
                <a:latin typeface="Times New Roman" panose="02020603050405020304"/>
                <a:cs typeface="Times New Roman" panose="02020603050405020304"/>
              </a:rPr>
              <a:t>《芣苢》生动地表现了采集野菜的劳动过程。这种过程在诗中是</a:t>
            </a:r>
            <a:r>
              <a:rPr lang="zh-CN" altLang="zh-CN" sz="2400" b="1" u="sng" kern="100">
                <a:latin typeface="Times New Roman" panose="02020603050405020304"/>
                <a:ea typeface="黑体" panose="02010609060101010101" charset="-122"/>
                <a:cs typeface="Times New Roman" panose="02020603050405020304"/>
              </a:rPr>
              <a:t>怎样具体表现出来</a:t>
            </a:r>
            <a:r>
              <a:rPr lang="zh-CN" altLang="zh-CN" sz="2400" b="1" kern="100">
                <a:latin typeface="Times New Roman" panose="02020603050405020304"/>
                <a:cs typeface="Times New Roman" panose="02020603050405020304"/>
              </a:rPr>
              <a:t>的？</a:t>
            </a:r>
            <a:endParaRPr lang="zh-CN" altLang="zh-CN" sz="1050" kern="100">
              <a:effectLst/>
              <a:latin typeface="宋体" panose="02010600030101010101" pitchFamily="2" charset="-122"/>
              <a:cs typeface="Courier New" panose="02070309020205020404"/>
            </a:endParaRPr>
          </a:p>
        </p:txBody>
      </p:sp>
      <p:sp>
        <p:nvSpPr>
          <p:cNvPr id="4" name="矩形 3"/>
          <p:cNvSpPr>
            <a:spLocks noChangeArrowheads="1"/>
          </p:cNvSpPr>
          <p:nvPr/>
        </p:nvSpPr>
        <p:spPr bwMode="auto">
          <a:xfrm>
            <a:off x="412658" y="4109017"/>
            <a:ext cx="84785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spcAft>
                <a:spcPct val="0"/>
              </a:spcAft>
              <a:tabLst>
                <a:tab pos="1350645" algn="l"/>
                <a:tab pos="3870960" algn="l"/>
              </a:tabLst>
            </a:pPr>
            <a:r>
              <a:rPr lang="zh-CN" altLang="zh-CN" sz="2400" b="1" kern="100">
                <a:solidFill>
                  <a:srgbClr val="3366FF"/>
                </a:solidFill>
                <a:latin typeface="Times New Roman" panose="02020603050405020304"/>
                <a:ea typeface="华文行楷" panose="02010800040101010101" charset="-122"/>
                <a:cs typeface="Times New Roman" panose="02020603050405020304"/>
              </a:rPr>
              <a:t>诗经手法，要从</a:t>
            </a:r>
            <a:r>
              <a:rPr lang="en-US" altLang="zh-CN" sz="2400" b="1" kern="100">
                <a:solidFill>
                  <a:srgbClr val="3366FF"/>
                </a:solidFill>
                <a:latin typeface="宋体" panose="02010600030101010101" pitchFamily="2" charset="-122"/>
                <a:cs typeface="Times New Roman" panose="02020603050405020304"/>
              </a:rPr>
              <a:t>“</a:t>
            </a:r>
            <a:r>
              <a:rPr lang="zh-CN" altLang="zh-CN" sz="2400" b="1" kern="100">
                <a:solidFill>
                  <a:srgbClr val="3366FF"/>
                </a:solidFill>
                <a:latin typeface="Times New Roman" panose="02020603050405020304"/>
                <a:ea typeface="华文行楷" panose="02010800040101010101" charset="-122"/>
                <a:cs typeface="Times New Roman" panose="02020603050405020304"/>
              </a:rPr>
              <a:t>赋比兴</a:t>
            </a:r>
            <a:r>
              <a:rPr lang="en-US" altLang="zh-CN" sz="2400" b="1" kern="100">
                <a:solidFill>
                  <a:srgbClr val="3366FF"/>
                </a:solidFill>
                <a:latin typeface="宋体" panose="02010600030101010101" pitchFamily="2" charset="-122"/>
                <a:cs typeface="Times New Roman" panose="02020603050405020304"/>
              </a:rPr>
              <a:t>”</a:t>
            </a:r>
            <a:r>
              <a:rPr lang="zh-CN" altLang="zh-CN" sz="2400" b="1" kern="100">
                <a:solidFill>
                  <a:srgbClr val="3366FF"/>
                </a:solidFill>
                <a:latin typeface="Times New Roman" panose="02020603050405020304"/>
                <a:ea typeface="华文行楷" panose="02010800040101010101" charset="-122"/>
                <a:cs typeface="Times New Roman" panose="02020603050405020304"/>
              </a:rPr>
              <a:t>的角度思考。</a:t>
            </a:r>
            <a:endParaRPr lang="zh-CN" altLang="zh-CN" sz="1050" kern="100">
              <a:solidFill>
                <a:srgbClr val="3366FF"/>
              </a:solidFill>
              <a:effectLst/>
              <a:latin typeface="宋体" panose="02010600030101010101" pitchFamily="2" charset="-122"/>
              <a:cs typeface="Courier New" panose="02070309020205020404"/>
            </a:endParaRPr>
          </a:p>
        </p:txBody>
      </p:sp>
      <p:sp>
        <p:nvSpPr>
          <p:cNvPr id="5" name="矩形 4"/>
          <p:cNvSpPr>
            <a:spLocks noChangeArrowheads="1"/>
          </p:cNvSpPr>
          <p:nvPr/>
        </p:nvSpPr>
        <p:spPr bwMode="auto">
          <a:xfrm>
            <a:off x="298357" y="4653170"/>
            <a:ext cx="8478562"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350645" algn="l"/>
                <a:tab pos="3870960" algn="l"/>
              </a:tabLst>
            </a:pPr>
            <a:r>
              <a:rPr lang="zh-CN" altLang="zh-CN" sz="2400" b="1" kern="100">
                <a:solidFill>
                  <a:srgbClr val="FF0000"/>
                </a:solidFill>
                <a:latin typeface="Times New Roman" panose="02020603050405020304"/>
                <a:ea typeface="黑体" panose="02010609060101010101" charset="-122"/>
                <a:cs typeface="Times New Roman" panose="02020603050405020304"/>
              </a:rPr>
              <a:t>答案　</a:t>
            </a:r>
            <a:r>
              <a:rPr lang="zh-CN" altLang="zh-CN" sz="2400" b="1" kern="100">
                <a:solidFill>
                  <a:srgbClr val="FF0000"/>
                </a:solidFill>
                <a:latin typeface="Times New Roman" panose="02020603050405020304"/>
                <a:cs typeface="Times New Roman" panose="02020603050405020304"/>
              </a:rPr>
              <a:t>使用的手法是赋。通过动词的变换表现了采集野菜的劳作过程。此诗直叙其事，通过妇女们的动作写出了采集野菜的过程，描绘了一幅其乐融融的劳动画面。</a:t>
            </a:r>
            <a:endParaRPr lang="zh-CN" altLang="zh-CN" sz="1050" kern="100">
              <a:solidFill>
                <a:srgbClr val="FF0000"/>
              </a:solidFill>
              <a:effectLst/>
              <a:latin typeface="宋体" panose="02010600030101010101" pitchFamily="2" charset="-122"/>
              <a:cs typeface="Courier New" panose="02070309020205020404"/>
            </a:endParaRPr>
          </a:p>
        </p:txBody>
      </p:sp>
      <p:sp>
        <p:nvSpPr>
          <p:cNvPr id="2" name="文本框 1"/>
          <p:cNvSpPr txBox="1"/>
          <p:nvPr/>
        </p:nvSpPr>
        <p:spPr>
          <a:xfrm>
            <a:off x="127000" y="635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6" name="文本框 5"/>
          <p:cNvSpPr txBox="1"/>
          <p:nvPr/>
        </p:nvSpPr>
        <p:spPr>
          <a:xfrm>
            <a:off x="127000" y="67183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1" nodeType="clickEffec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rrowheads="1"/>
          </p:cNvSpPr>
          <p:nvPr/>
        </p:nvSpPr>
        <p:spPr bwMode="auto">
          <a:xfrm>
            <a:off x="169903" y="1088701"/>
            <a:ext cx="873547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350645" algn="l"/>
                <a:tab pos="3870960" algn="l"/>
              </a:tabLst>
            </a:pPr>
            <a:r>
              <a:rPr lang="en-US" altLang="zh-CN" sz="2400" b="1" kern="100">
                <a:latin typeface="Times New Roman" panose="02020603050405020304"/>
                <a:cs typeface="Courier New" panose="02070309020205020404"/>
              </a:rPr>
              <a:t>3.</a:t>
            </a:r>
            <a:r>
              <a:rPr lang="en-US" altLang="zh-CN" sz="2400" b="1" kern="100">
                <a:latin typeface="Times New Roman" panose="02020603050405020304"/>
                <a:ea typeface="黑体" panose="02010609060101010101" charset="-122"/>
                <a:cs typeface="Courier New" panose="02070309020205020404"/>
              </a:rPr>
              <a:t>(</a:t>
            </a:r>
            <a:r>
              <a:rPr lang="zh-CN" altLang="zh-CN" sz="2400" b="1" kern="100">
                <a:latin typeface="Times New Roman" panose="02020603050405020304"/>
                <a:ea typeface="黑体" panose="02010609060101010101" charset="-122"/>
                <a:cs typeface="Times New Roman" panose="02020603050405020304"/>
              </a:rPr>
              <a:t>拓展延伸</a:t>
            </a:r>
            <a:r>
              <a:rPr lang="en-US" altLang="zh-CN" sz="2400" b="1" kern="100">
                <a:latin typeface="Times New Roman" panose="02020603050405020304"/>
                <a:ea typeface="黑体" panose="02010609060101010101" charset="-122"/>
                <a:cs typeface="Courier New" panose="02070309020205020404"/>
              </a:rPr>
              <a:t>)</a:t>
            </a:r>
            <a:endParaRPr lang="zh-CN" altLang="zh-CN" sz="1050" kern="100">
              <a:effectLst/>
              <a:latin typeface="宋体" panose="02010600030101010101" pitchFamily="2" charset="-122"/>
              <a:cs typeface="Courier New" panose="02070309020205020404"/>
            </a:endParaRPr>
          </a:p>
        </p:txBody>
      </p:sp>
      <p:sp>
        <p:nvSpPr>
          <p:cNvPr id="6" name="矩形 5"/>
          <p:cNvSpPr>
            <a:spLocks noChangeArrowheads="1"/>
          </p:cNvSpPr>
          <p:nvPr/>
        </p:nvSpPr>
        <p:spPr bwMode="auto">
          <a:xfrm>
            <a:off x="412658" y="1608885"/>
            <a:ext cx="8478562"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350645" algn="l"/>
                <a:tab pos="3870960" algn="l"/>
              </a:tabLst>
            </a:pPr>
            <a:r>
              <a:rPr lang="en-US" altLang="zh-CN" sz="2400" b="1" kern="100">
                <a:latin typeface="Times New Roman" panose="02020603050405020304"/>
                <a:cs typeface="Courier New" panose="02070309020205020404"/>
              </a:rPr>
              <a:t>(1)</a:t>
            </a:r>
            <a:r>
              <a:rPr lang="zh-CN" altLang="zh-CN" sz="2400" b="1" kern="100">
                <a:latin typeface="Times New Roman" panose="02020603050405020304"/>
                <a:cs typeface="Times New Roman" panose="02020603050405020304"/>
              </a:rPr>
              <a:t>请指出下列诗句分别运用了赋、比、兴的哪种手法。</a:t>
            </a:r>
            <a:endParaRPr lang="zh-CN" altLang="zh-CN" sz="1050" kern="100">
              <a:latin typeface="宋体" panose="02010600030101010101" pitchFamily="2" charset="-122"/>
              <a:cs typeface="Courier New" panose="02070309020205020404"/>
            </a:endParaRPr>
          </a:p>
          <a:p>
            <a:pPr algn="just">
              <a:lnSpc>
                <a:spcPct val="150000"/>
              </a:lnSpc>
              <a:spcAft>
                <a:spcPct val="0"/>
              </a:spcAft>
              <a:tabLst>
                <a:tab pos="1350645" algn="l"/>
                <a:tab pos="3870960" algn="l"/>
              </a:tabLst>
            </a:pPr>
            <a:r>
              <a:rPr lang="en-US" altLang="zh-CN" sz="2400" b="1" kern="100">
                <a:latin typeface="宋体" panose="02010600030101010101" pitchFamily="2" charset="-122"/>
                <a:cs typeface="Times New Roman" panose="02020603050405020304"/>
              </a:rPr>
              <a:t>①</a:t>
            </a:r>
            <a:r>
              <a:rPr lang="zh-CN" altLang="zh-CN" sz="2400" b="1" kern="100">
                <a:latin typeface="Times New Roman" panose="02020603050405020304"/>
                <a:cs typeface="Times New Roman" panose="02020603050405020304"/>
              </a:rPr>
              <a:t>蒹葭苍苍，白露为霜。所谓伊人，在水一方。</a:t>
            </a:r>
            <a:endParaRPr lang="zh-CN" altLang="zh-CN" sz="1050" kern="100">
              <a:latin typeface="宋体" panose="02010600030101010101" pitchFamily="2" charset="-122"/>
              <a:cs typeface="Courier New" panose="02070309020205020404"/>
            </a:endParaRPr>
          </a:p>
          <a:p>
            <a:pPr algn="just">
              <a:lnSpc>
                <a:spcPct val="150000"/>
              </a:lnSpc>
              <a:spcAft>
                <a:spcPct val="0"/>
              </a:spcAft>
              <a:tabLst>
                <a:tab pos="1350645" algn="l"/>
                <a:tab pos="3870960" algn="l"/>
              </a:tabLst>
            </a:pPr>
            <a:r>
              <a:rPr lang="en-US" altLang="zh-CN" sz="2400" b="1" kern="100">
                <a:latin typeface="宋体" panose="02010600030101010101" pitchFamily="2" charset="-122"/>
                <a:cs typeface="Times New Roman" panose="02020603050405020304"/>
              </a:rPr>
              <a:t>②</a:t>
            </a:r>
            <a:r>
              <a:rPr lang="zh-CN" altLang="zh-CN" sz="2400" b="1" kern="100">
                <a:latin typeface="Times New Roman" panose="02020603050405020304"/>
                <a:cs typeface="Times New Roman" panose="02020603050405020304"/>
              </a:rPr>
              <a:t>有匪君子，如切如磋，如琢如磨。</a:t>
            </a:r>
            <a:endParaRPr lang="zh-CN" altLang="zh-CN" sz="1050" kern="100">
              <a:latin typeface="宋体" panose="02010600030101010101" pitchFamily="2" charset="-122"/>
              <a:cs typeface="Courier New" panose="02070309020205020404"/>
            </a:endParaRPr>
          </a:p>
          <a:p>
            <a:pPr algn="just">
              <a:lnSpc>
                <a:spcPct val="150000"/>
              </a:lnSpc>
              <a:spcAft>
                <a:spcPct val="0"/>
              </a:spcAft>
              <a:tabLst>
                <a:tab pos="1350645" algn="l"/>
                <a:tab pos="3870960" algn="l"/>
              </a:tabLst>
            </a:pPr>
            <a:r>
              <a:rPr lang="en-US" altLang="zh-CN" sz="2400" b="1" kern="100">
                <a:latin typeface="宋体" panose="02010600030101010101" pitchFamily="2" charset="-122"/>
                <a:cs typeface="Times New Roman" panose="02020603050405020304"/>
              </a:rPr>
              <a:t>③</a:t>
            </a:r>
            <a:r>
              <a:rPr lang="zh-CN" altLang="zh-CN" sz="2400" b="1" kern="100">
                <a:latin typeface="Times New Roman" panose="02020603050405020304"/>
                <a:cs typeface="Times New Roman" panose="02020603050405020304"/>
              </a:rPr>
              <a:t>东市买骏马，西市买鞍鞯，南市买辔头，北市买长鞭。</a:t>
            </a:r>
            <a:endParaRPr lang="zh-CN" altLang="zh-CN" sz="1050" kern="100">
              <a:latin typeface="宋体" panose="02010600030101010101" pitchFamily="2" charset="-122"/>
              <a:cs typeface="Courier New" panose="02070309020205020404"/>
            </a:endParaRPr>
          </a:p>
          <a:p>
            <a:pPr algn="just">
              <a:lnSpc>
                <a:spcPct val="150000"/>
              </a:lnSpc>
              <a:spcAft>
                <a:spcPct val="0"/>
              </a:spcAft>
              <a:tabLst>
                <a:tab pos="1350645" algn="l"/>
                <a:tab pos="3870960" algn="l"/>
              </a:tabLst>
            </a:pPr>
            <a:r>
              <a:rPr lang="en-US" altLang="zh-CN" sz="2400" b="1" kern="100">
                <a:latin typeface="宋体" panose="02010600030101010101" pitchFamily="2" charset="-122"/>
                <a:cs typeface="Times New Roman" panose="02020603050405020304"/>
              </a:rPr>
              <a:t>④</a:t>
            </a:r>
            <a:r>
              <a:rPr lang="zh-CN" altLang="zh-CN" sz="2400" b="1" kern="100">
                <a:latin typeface="Times New Roman" panose="02020603050405020304"/>
                <a:cs typeface="Times New Roman" panose="02020603050405020304"/>
              </a:rPr>
              <a:t>问君能有几多愁？恰似一江春水向东流。</a:t>
            </a:r>
            <a:endParaRPr lang="zh-CN" altLang="zh-CN" sz="1050" kern="100">
              <a:latin typeface="宋体" panose="02010600030101010101" pitchFamily="2" charset="-122"/>
              <a:cs typeface="Courier New" panose="02070309020205020404"/>
            </a:endParaRPr>
          </a:p>
          <a:p>
            <a:pPr algn="just">
              <a:lnSpc>
                <a:spcPct val="150000"/>
              </a:lnSpc>
              <a:spcAft>
                <a:spcPct val="0"/>
              </a:spcAft>
              <a:tabLst>
                <a:tab pos="1350645" algn="l"/>
                <a:tab pos="3870960" algn="l"/>
              </a:tabLst>
            </a:pPr>
            <a:r>
              <a:rPr lang="en-US" altLang="zh-CN" sz="2400" b="1" kern="100">
                <a:latin typeface="宋体" panose="02010600030101010101" pitchFamily="2" charset="-122"/>
                <a:cs typeface="Times New Roman" panose="02020603050405020304"/>
              </a:rPr>
              <a:t>⑤</a:t>
            </a:r>
            <a:r>
              <a:rPr lang="zh-CN" altLang="zh-CN" sz="2400" b="1" kern="100">
                <a:latin typeface="Times New Roman" panose="02020603050405020304"/>
                <a:cs typeface="Times New Roman" panose="02020603050405020304"/>
              </a:rPr>
              <a:t>关关雎鸠，在河之洲。窈窕淑女，君子好逑。</a:t>
            </a:r>
            <a:endParaRPr lang="zh-CN" altLang="zh-CN" sz="1050" kern="100">
              <a:latin typeface="宋体" panose="02010600030101010101" pitchFamily="2" charset="-122"/>
              <a:cs typeface="Courier New" panose="02070309020205020404"/>
            </a:endParaRPr>
          </a:p>
          <a:p>
            <a:pPr algn="just">
              <a:lnSpc>
                <a:spcPct val="150000"/>
              </a:lnSpc>
              <a:spcAft>
                <a:spcPct val="0"/>
              </a:spcAft>
              <a:tabLst>
                <a:tab pos="1350645" algn="l"/>
                <a:tab pos="3870960" algn="l"/>
              </a:tabLst>
            </a:pPr>
            <a:r>
              <a:rPr lang="zh-CN" altLang="zh-CN" sz="2400" b="1" kern="100">
                <a:solidFill>
                  <a:srgbClr val="FF0000"/>
                </a:solidFill>
                <a:latin typeface="Times New Roman" panose="02020603050405020304"/>
                <a:ea typeface="黑体" panose="02010609060101010101" charset="-122"/>
                <a:cs typeface="Times New Roman" panose="02020603050405020304"/>
              </a:rPr>
              <a:t>答案　</a:t>
            </a:r>
            <a:r>
              <a:rPr lang="en-US" altLang="zh-CN" sz="2400" b="1" kern="100">
                <a:solidFill>
                  <a:srgbClr val="FF0000"/>
                </a:solidFill>
                <a:latin typeface="宋体" panose="02010600030101010101" pitchFamily="2" charset="-122"/>
                <a:cs typeface="Times New Roman" panose="02020603050405020304"/>
              </a:rPr>
              <a:t>①</a:t>
            </a:r>
            <a:r>
              <a:rPr lang="zh-CN" altLang="zh-CN" sz="2400" b="1" kern="100">
                <a:solidFill>
                  <a:srgbClr val="FF0000"/>
                </a:solidFill>
                <a:latin typeface="Times New Roman" panose="02020603050405020304"/>
                <a:cs typeface="Times New Roman" panose="02020603050405020304"/>
              </a:rPr>
              <a:t>兴　</a:t>
            </a:r>
            <a:r>
              <a:rPr lang="en-US" altLang="zh-CN" sz="2400" b="1" kern="100">
                <a:solidFill>
                  <a:srgbClr val="FF0000"/>
                </a:solidFill>
                <a:latin typeface="宋体" panose="02010600030101010101" pitchFamily="2" charset="-122"/>
                <a:cs typeface="Times New Roman" panose="02020603050405020304"/>
              </a:rPr>
              <a:t>②</a:t>
            </a:r>
            <a:r>
              <a:rPr lang="zh-CN" altLang="zh-CN" sz="2400" b="1" kern="100">
                <a:solidFill>
                  <a:srgbClr val="FF0000"/>
                </a:solidFill>
                <a:latin typeface="Times New Roman" panose="02020603050405020304"/>
                <a:cs typeface="Times New Roman" panose="02020603050405020304"/>
              </a:rPr>
              <a:t>比　</a:t>
            </a:r>
            <a:r>
              <a:rPr lang="zh-CN" altLang="zh-CN" sz="2400" b="1" kern="100">
                <a:solidFill>
                  <a:srgbClr val="FF0000"/>
                </a:solidFill>
                <a:latin typeface="宋体" panose="02010600030101010101" pitchFamily="2" charset="-122"/>
                <a:cs typeface="Times New Roman" panose="02020603050405020304"/>
              </a:rPr>
              <a:t>③</a:t>
            </a:r>
            <a:r>
              <a:rPr lang="zh-CN" altLang="zh-CN" sz="2400" b="1" kern="100">
                <a:solidFill>
                  <a:srgbClr val="FF0000"/>
                </a:solidFill>
                <a:latin typeface="Times New Roman" panose="02020603050405020304"/>
                <a:cs typeface="Times New Roman" panose="02020603050405020304"/>
              </a:rPr>
              <a:t>赋　</a:t>
            </a:r>
            <a:r>
              <a:rPr lang="zh-CN" altLang="zh-CN" sz="2400" b="1" kern="100">
                <a:solidFill>
                  <a:srgbClr val="FF0000"/>
                </a:solidFill>
                <a:latin typeface="宋体" panose="02010600030101010101" pitchFamily="2" charset="-122"/>
                <a:cs typeface="Times New Roman" panose="02020603050405020304"/>
              </a:rPr>
              <a:t>④</a:t>
            </a:r>
            <a:r>
              <a:rPr lang="zh-CN" altLang="zh-CN" sz="2400" b="1" kern="100">
                <a:solidFill>
                  <a:srgbClr val="FF0000"/>
                </a:solidFill>
                <a:latin typeface="Times New Roman" panose="02020603050405020304"/>
                <a:cs typeface="Times New Roman" panose="02020603050405020304"/>
              </a:rPr>
              <a:t>比　</a:t>
            </a:r>
            <a:r>
              <a:rPr lang="zh-CN" altLang="zh-CN" sz="2400" b="1" kern="100">
                <a:solidFill>
                  <a:srgbClr val="FF0000"/>
                </a:solidFill>
                <a:latin typeface="宋体" panose="02010600030101010101" pitchFamily="2" charset="-122"/>
                <a:cs typeface="Times New Roman" panose="02020603050405020304"/>
              </a:rPr>
              <a:t>⑤</a:t>
            </a:r>
            <a:r>
              <a:rPr lang="zh-CN" altLang="zh-CN" sz="2400" b="1" kern="100">
                <a:solidFill>
                  <a:srgbClr val="FF0000"/>
                </a:solidFill>
                <a:latin typeface="Times New Roman" panose="02020603050405020304"/>
                <a:cs typeface="Times New Roman" panose="02020603050405020304"/>
              </a:rPr>
              <a:t>兴</a:t>
            </a:r>
            <a:endParaRPr lang="zh-CN" altLang="zh-CN" sz="1050" kern="100">
              <a:solidFill>
                <a:srgbClr val="FF0000"/>
              </a:solidFill>
              <a:effectLst/>
              <a:latin typeface="宋体" panose="02010600030101010101" pitchFamily="2" charset="-122"/>
              <a:cs typeface="Courier New" panose="02070309020205020404"/>
            </a:endParaRPr>
          </a:p>
        </p:txBody>
      </p:sp>
      <p:sp>
        <p:nvSpPr>
          <p:cNvPr id="2" name="文本框 1"/>
          <p:cNvSpPr txBox="1"/>
          <p:nvPr/>
        </p:nvSpPr>
        <p:spPr>
          <a:xfrm>
            <a:off x="127000" y="635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3" name="文本框 2"/>
          <p:cNvSpPr txBox="1"/>
          <p:nvPr/>
        </p:nvSpPr>
        <p:spPr>
          <a:xfrm>
            <a:off x="127000" y="67183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childTnLst>
                                    <p:set>
                                      <p:cBhvr>
                                        <p:cTn id="6" dur="1" fill="hold">
                                          <p:stCondLst>
                                            <p:cond delay="0"/>
                                          </p:stCondLst>
                                        </p:cTn>
                                        <p:tgtEl>
                                          <p:spTgt spid="6">
                                            <p:txEl>
                                              <p:pRg st="6" end="6"/>
                                            </p:txEl>
                                          </p:spTgt>
                                        </p:tgtEl>
                                        <p:attrNameLst>
                                          <p:attrName>style.visibility</p:attrName>
                                        </p:attrNameLst>
                                      </p:cBhvr>
                                      <p:to>
                                        <p:strVal val="visible"/>
                                      </p:to>
                                    </p:set>
                                    <p:animEffect transition="in" filter="blinds(horizontal)">
                                      <p:cBhvr>
                                        <p:cTn id="7"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158157" y="836640"/>
            <a:ext cx="8648981" cy="489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spcAft>
                <a:spcPct val="0"/>
              </a:spcAft>
              <a:tabLst>
                <a:tab pos="1350645" algn="l"/>
                <a:tab pos="3870960" algn="l"/>
              </a:tabLst>
            </a:pPr>
            <a:r>
              <a:rPr lang="en-US" altLang="zh-CN" sz="2400" b="1" kern="100">
                <a:latin typeface="Times New Roman" panose="02020603050405020304"/>
                <a:cs typeface="Courier New" panose="02070309020205020404"/>
              </a:rPr>
              <a:t>(2)</a:t>
            </a:r>
            <a:r>
              <a:rPr lang="zh-CN" altLang="zh-CN" sz="2400" b="1" kern="100">
                <a:latin typeface="Times New Roman" panose="02020603050405020304"/>
                <a:cs typeface="Times New Roman" panose="02020603050405020304"/>
              </a:rPr>
              <a:t>阅读下面这首诗，然后回答问题。</a:t>
            </a:r>
            <a:endParaRPr lang="zh-CN" altLang="zh-CN" sz="1050" kern="100">
              <a:latin typeface="宋体" panose="02010600030101010101" pitchFamily="2" charset="-122"/>
              <a:cs typeface="Courier New" panose="02070309020205020404"/>
            </a:endParaRPr>
          </a:p>
          <a:p>
            <a:pPr algn="ctr">
              <a:spcAft>
                <a:spcPct val="0"/>
              </a:spcAft>
              <a:tabLst>
                <a:tab pos="1350645" algn="l"/>
                <a:tab pos="3870960" algn="l"/>
              </a:tabLst>
            </a:pPr>
            <a:r>
              <a:rPr lang="zh-CN" altLang="zh-CN" sz="2400" b="1" kern="100">
                <a:latin typeface="Times New Roman" panose="02020603050405020304"/>
                <a:ea typeface="黑体" panose="02010609060101010101" charset="-122"/>
                <a:cs typeface="Times New Roman" panose="02020603050405020304"/>
              </a:rPr>
              <a:t>春日耕者</a:t>
            </a:r>
            <a:endParaRPr lang="zh-CN" altLang="zh-CN" sz="1050" kern="100">
              <a:latin typeface="宋体" panose="02010600030101010101" pitchFamily="2" charset="-122"/>
              <a:cs typeface="Courier New" panose="02070309020205020404"/>
            </a:endParaRPr>
          </a:p>
          <a:p>
            <a:pPr algn="ctr">
              <a:spcAft>
                <a:spcPct val="0"/>
              </a:spcAft>
              <a:tabLst>
                <a:tab pos="1350645" algn="l"/>
                <a:tab pos="3870960" algn="l"/>
              </a:tabLst>
            </a:pPr>
            <a:r>
              <a:rPr lang="zh-CN" altLang="zh-CN" sz="2400" b="1" kern="100">
                <a:latin typeface="Times New Roman" panose="02020603050405020304"/>
                <a:cs typeface="Times New Roman" panose="02020603050405020304"/>
              </a:rPr>
              <a:t>苏　辙</a:t>
            </a:r>
            <a:endParaRPr lang="zh-CN" altLang="zh-CN" sz="1050" kern="100">
              <a:latin typeface="宋体" panose="02010600030101010101" pitchFamily="2" charset="-122"/>
              <a:cs typeface="Courier New" panose="02070309020205020404"/>
            </a:endParaRPr>
          </a:p>
          <a:p>
            <a:pPr algn="ctr">
              <a:spcAft>
                <a:spcPct val="0"/>
              </a:spcAft>
              <a:tabLst>
                <a:tab pos="1350645" algn="l"/>
                <a:tab pos="3870960" algn="l"/>
              </a:tabLst>
            </a:pPr>
            <a:r>
              <a:rPr lang="zh-CN" altLang="zh-CN" sz="2400" b="1" kern="100">
                <a:latin typeface="Times New Roman" panose="02020603050405020304"/>
                <a:ea typeface="楷体_GB2312"/>
                <a:cs typeface="Times New Roman" panose="02020603050405020304"/>
              </a:rPr>
              <a:t>阳气先从土脉知，老农夜起饲牛饥。</a:t>
            </a:r>
            <a:endParaRPr lang="zh-CN" altLang="zh-CN" sz="1050" kern="100">
              <a:latin typeface="宋体" panose="02010600030101010101" pitchFamily="2" charset="-122"/>
              <a:cs typeface="Courier New" panose="02070309020205020404"/>
            </a:endParaRPr>
          </a:p>
          <a:p>
            <a:pPr algn="ctr">
              <a:spcAft>
                <a:spcPct val="0"/>
              </a:spcAft>
              <a:tabLst>
                <a:tab pos="1350645" algn="l"/>
                <a:tab pos="3870960" algn="l"/>
              </a:tabLst>
            </a:pPr>
            <a:r>
              <a:rPr lang="zh-CN" altLang="zh-CN" sz="2400" b="1" kern="100">
                <a:latin typeface="Times New Roman" panose="02020603050405020304"/>
                <a:ea typeface="楷体_GB2312"/>
                <a:cs typeface="Times New Roman" panose="02020603050405020304"/>
              </a:rPr>
              <a:t>雨深一尺春耕利，日出三竿晓饷</a:t>
            </a:r>
            <a:r>
              <a:rPr lang="en-US" altLang="zh-CN" sz="2400" b="1" kern="100" baseline="30000">
                <a:latin typeface="宋体" panose="02010600030101010101" pitchFamily="2" charset="-122"/>
                <a:ea typeface="楷体_GB2312"/>
                <a:cs typeface="Times New Roman" panose="02020603050405020304"/>
              </a:rPr>
              <a:t>①</a:t>
            </a:r>
            <a:r>
              <a:rPr lang="zh-CN" altLang="zh-CN" sz="2400" b="1" kern="100">
                <a:latin typeface="Times New Roman" panose="02020603050405020304"/>
                <a:ea typeface="楷体_GB2312"/>
                <a:cs typeface="Times New Roman" panose="02020603050405020304"/>
              </a:rPr>
              <a:t>迟。</a:t>
            </a:r>
            <a:endParaRPr lang="zh-CN" altLang="zh-CN" sz="1050" kern="100">
              <a:latin typeface="宋体" panose="02010600030101010101" pitchFamily="2" charset="-122"/>
              <a:cs typeface="Courier New" panose="02070309020205020404"/>
            </a:endParaRPr>
          </a:p>
          <a:p>
            <a:pPr algn="ctr">
              <a:spcAft>
                <a:spcPct val="0"/>
              </a:spcAft>
              <a:tabLst>
                <a:tab pos="1350645" algn="l"/>
                <a:tab pos="3870960" algn="l"/>
              </a:tabLst>
            </a:pPr>
            <a:r>
              <a:rPr lang="zh-CN" altLang="zh-CN" sz="2400" b="1" kern="100">
                <a:latin typeface="Times New Roman" panose="02020603050405020304"/>
                <a:ea typeface="楷体_GB2312"/>
                <a:cs typeface="Times New Roman" panose="02020603050405020304"/>
              </a:rPr>
              <a:t>妇子同来相妩媚，乌鸢飞下巧追随。</a:t>
            </a:r>
            <a:endParaRPr lang="zh-CN" altLang="zh-CN" sz="1050" kern="100">
              <a:latin typeface="宋体" panose="02010600030101010101" pitchFamily="2" charset="-122"/>
              <a:cs typeface="Courier New" panose="02070309020205020404"/>
            </a:endParaRPr>
          </a:p>
          <a:p>
            <a:pPr algn="ctr">
              <a:spcAft>
                <a:spcPct val="0"/>
              </a:spcAft>
              <a:tabLst>
                <a:tab pos="1350645" algn="l"/>
                <a:tab pos="3870960" algn="l"/>
              </a:tabLst>
            </a:pPr>
            <a:r>
              <a:rPr lang="zh-CN" altLang="zh-CN" sz="2400" b="1" kern="100">
                <a:latin typeface="Times New Roman" panose="02020603050405020304"/>
                <a:ea typeface="楷体_GB2312"/>
                <a:cs typeface="Times New Roman" panose="02020603050405020304"/>
              </a:rPr>
              <a:t>纷纭政令</a:t>
            </a:r>
            <a:r>
              <a:rPr lang="en-US" altLang="zh-CN" sz="2400" b="1" kern="100" baseline="30000">
                <a:latin typeface="宋体" panose="02010600030101010101" pitchFamily="2" charset="-122"/>
                <a:ea typeface="楷体_GB2312"/>
                <a:cs typeface="Times New Roman" panose="02020603050405020304"/>
              </a:rPr>
              <a:t>②</a:t>
            </a:r>
            <a:r>
              <a:rPr lang="zh-CN" altLang="zh-CN" sz="2400" b="1" kern="100">
                <a:latin typeface="Times New Roman" panose="02020603050405020304"/>
                <a:ea typeface="楷体_GB2312"/>
                <a:cs typeface="Times New Roman" panose="02020603050405020304"/>
              </a:rPr>
              <a:t>曾何补，要取终年风雨时。</a:t>
            </a:r>
            <a:endParaRPr lang="zh-CN" altLang="zh-CN" sz="1050" kern="100">
              <a:latin typeface="宋体" panose="02010600030101010101" pitchFamily="2" charset="-122"/>
              <a:cs typeface="Courier New" panose="02070309020205020404"/>
            </a:endParaRPr>
          </a:p>
          <a:p>
            <a:pPr algn="just">
              <a:spcAft>
                <a:spcPct val="0"/>
              </a:spcAft>
              <a:tabLst>
                <a:tab pos="1350645" algn="l"/>
                <a:tab pos="3870960" algn="l"/>
              </a:tabLst>
            </a:pPr>
            <a:r>
              <a:rPr lang="zh-CN" altLang="zh-CN" sz="2400" b="1" kern="100">
                <a:latin typeface="Times New Roman" panose="02020603050405020304"/>
                <a:ea typeface="黑体" panose="02010609060101010101" charset="-122"/>
                <a:cs typeface="Times New Roman" panose="02020603050405020304"/>
              </a:rPr>
              <a:t>【注】</a:t>
            </a:r>
            <a:r>
              <a:rPr lang="zh-CN" altLang="zh-CN" sz="2400" b="1" kern="100">
                <a:latin typeface="宋体" panose="02010600030101010101" pitchFamily="2" charset="-122"/>
                <a:ea typeface="Times New Roman" panose="02020603050405020304"/>
                <a:cs typeface="Courier New" panose="02070309020205020404"/>
              </a:rPr>
              <a:t> </a:t>
            </a:r>
            <a:r>
              <a:rPr lang="en-US" altLang="zh-CN" sz="2400" b="1" kern="100">
                <a:latin typeface="宋体" panose="02010600030101010101" pitchFamily="2" charset="-122"/>
                <a:ea typeface="仿宋_GB2312"/>
                <a:cs typeface="Times New Roman" panose="02020603050405020304"/>
              </a:rPr>
              <a:t>①</a:t>
            </a:r>
            <a:r>
              <a:rPr lang="zh-CN" altLang="zh-CN" sz="2400" b="1" kern="100">
                <a:latin typeface="Times New Roman" panose="02020603050405020304"/>
                <a:ea typeface="仿宋_GB2312"/>
                <a:cs typeface="Times New Roman" panose="02020603050405020304"/>
              </a:rPr>
              <a:t>晓饷，指送早饭到田间。</a:t>
            </a:r>
            <a:r>
              <a:rPr lang="en-US" altLang="zh-CN" sz="2400" b="1" kern="100">
                <a:latin typeface="宋体" panose="02010600030101010101" pitchFamily="2" charset="-122"/>
                <a:ea typeface="仿宋_GB2312"/>
                <a:cs typeface="Times New Roman" panose="02020603050405020304"/>
              </a:rPr>
              <a:t>②</a:t>
            </a:r>
            <a:r>
              <a:rPr lang="zh-CN" altLang="zh-CN" sz="2400" b="1" kern="100">
                <a:latin typeface="Times New Roman" panose="02020603050405020304"/>
                <a:ea typeface="仿宋_GB2312"/>
                <a:cs typeface="Times New Roman" panose="02020603050405020304"/>
              </a:rPr>
              <a:t>政令，指当时王安石变法所颁布的各种法令。</a:t>
            </a:r>
            <a:endParaRPr lang="zh-CN" altLang="zh-CN" sz="1050" kern="100">
              <a:latin typeface="宋体" panose="02010600030101010101" pitchFamily="2" charset="-122"/>
              <a:cs typeface="Courier New" panose="02070309020205020404"/>
            </a:endParaRPr>
          </a:p>
          <a:p>
            <a:pPr algn="just">
              <a:spcAft>
                <a:spcPct val="0"/>
              </a:spcAft>
              <a:tabLst>
                <a:tab pos="1350645" algn="l"/>
                <a:tab pos="3870960" algn="l"/>
              </a:tabLst>
            </a:pPr>
            <a:r>
              <a:rPr lang="zh-CN" altLang="zh-CN" sz="2400" b="1" kern="100">
                <a:latin typeface="Times New Roman" panose="02020603050405020304"/>
                <a:cs typeface="Times New Roman" panose="02020603050405020304"/>
              </a:rPr>
              <a:t>请对颈联作简要赏析。</a:t>
            </a:r>
            <a:endParaRPr lang="zh-CN" altLang="zh-CN" sz="1050" kern="100">
              <a:latin typeface="宋体" panose="02010600030101010101" pitchFamily="2" charset="-122"/>
              <a:cs typeface="Courier New" panose="02070309020205020404"/>
            </a:endParaRPr>
          </a:p>
          <a:p>
            <a:pPr>
              <a:tabLst>
                <a:tab pos="1350645" algn="l"/>
                <a:tab pos="3870960" algn="l"/>
              </a:tabLst>
            </a:pPr>
            <a:r>
              <a:rPr lang="zh-CN" altLang="zh-CN" sz="2400" b="1" kern="100">
                <a:solidFill>
                  <a:srgbClr val="FF0000"/>
                </a:solidFill>
                <a:latin typeface="Times New Roman" panose="02020603050405020304"/>
                <a:ea typeface="黑体" panose="02010609060101010101" charset="-122"/>
                <a:cs typeface="Times New Roman" panose="02020603050405020304"/>
              </a:rPr>
              <a:t>答案　</a:t>
            </a:r>
            <a:r>
              <a:rPr lang="zh-CN" altLang="zh-CN" sz="2400" b="1" kern="100">
                <a:solidFill>
                  <a:srgbClr val="FF0000"/>
                </a:solidFill>
                <a:latin typeface="Times New Roman" panose="02020603050405020304"/>
                <a:cs typeface="Times New Roman" panose="02020603050405020304"/>
              </a:rPr>
              <a:t>用妇子前来探看和取悦，侧面表现农家耕作的繁忙；运用拟人的修辞格，描绘了鸟儿上下翻飞相随的情景，渲染了温馨和欢快的氛围，并为后面的议论作了铺垫。</a:t>
            </a:r>
            <a:endParaRPr lang="zh-CN" altLang="zh-CN" sz="1050" kern="100">
              <a:solidFill>
                <a:srgbClr val="FF0000"/>
              </a:solidFill>
              <a:effectLst/>
              <a:latin typeface="宋体" panose="02010600030101010101" pitchFamily="2" charset="-122"/>
              <a:cs typeface="Courier New" panose="02070309020205020404"/>
            </a:endParaRPr>
          </a:p>
        </p:txBody>
      </p:sp>
      <p:sp>
        <p:nvSpPr>
          <p:cNvPr id="2" name="文本框 1"/>
          <p:cNvSpPr txBox="1"/>
          <p:nvPr/>
        </p:nvSpPr>
        <p:spPr>
          <a:xfrm>
            <a:off x="127000" y="635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3" name="文本框 2"/>
          <p:cNvSpPr txBox="1"/>
          <p:nvPr/>
        </p:nvSpPr>
        <p:spPr>
          <a:xfrm>
            <a:off x="127000" y="67183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childTnLst>
                                    <p:set>
                                      <p:cBhvr>
                                        <p:cTn id="6" dur="1" fill="hold">
                                          <p:stCondLst>
                                            <p:cond delay="0"/>
                                          </p:stCondLst>
                                        </p:cTn>
                                        <p:tgtEl>
                                          <p:spTgt spid="4">
                                            <p:txEl>
                                              <p:pRg st="9" end="9"/>
                                            </p:txEl>
                                          </p:spTgt>
                                        </p:tgtEl>
                                        <p:attrNameLst>
                                          <p:attrName>style.visibility</p:attrName>
                                        </p:attrNameLst>
                                      </p:cBhvr>
                                      <p:to>
                                        <p:strVal val="visible"/>
                                      </p:to>
                                    </p:set>
                                    <p:animEffect transition="in" filter="blinds(horizontal)">
                                      <p:cBhvr>
                                        <p:cTn id="7" dur="5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169903" y="1165453"/>
            <a:ext cx="8735471"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spcAft>
                <a:spcPct val="0"/>
              </a:spcAft>
              <a:tabLst>
                <a:tab pos="1350645" algn="l"/>
                <a:tab pos="3870960" algn="l"/>
              </a:tabLst>
            </a:pPr>
            <a:r>
              <a:rPr lang="zh-CN" altLang="zh-CN" sz="2400" b="1" kern="100">
                <a:latin typeface="Times New Roman" panose="02020603050405020304"/>
                <a:ea typeface="华文新魏" panose="02010800040101010101" charset="-122"/>
                <a:cs typeface="Times New Roman" panose="02020603050405020304"/>
              </a:rPr>
              <a:t>任务群阅读与实践</a:t>
            </a:r>
            <a:endParaRPr lang="zh-CN" altLang="zh-CN" sz="1050" kern="100">
              <a:latin typeface="宋体" panose="02010600030101010101" pitchFamily="2" charset="-122"/>
              <a:cs typeface="Courier New" panose="02070309020205020404"/>
            </a:endParaRPr>
          </a:p>
          <a:p>
            <a:pPr indent="612140" algn="just">
              <a:lnSpc>
                <a:spcPct val="150000"/>
              </a:lnSpc>
              <a:spcAft>
                <a:spcPct val="0"/>
              </a:spcAft>
              <a:tabLst>
                <a:tab pos="1350645" algn="l"/>
                <a:tab pos="3870960" algn="l"/>
              </a:tabLst>
            </a:pPr>
            <a:r>
              <a:rPr lang="zh-CN" altLang="zh-CN" sz="2400" b="1" kern="100">
                <a:latin typeface="Times New Roman" panose="02020603050405020304"/>
                <a:cs typeface="Times New Roman" panose="02020603050405020304"/>
              </a:rPr>
              <a:t>阅读下面三则材料，完成后面的学习任务。</a:t>
            </a:r>
            <a:endParaRPr lang="zh-CN" altLang="zh-CN" sz="1050" kern="100">
              <a:latin typeface="宋体" panose="02010600030101010101" pitchFamily="2" charset="-122"/>
              <a:cs typeface="Courier New" panose="02070309020205020404"/>
            </a:endParaRPr>
          </a:p>
          <a:p>
            <a:pPr indent="612140" algn="just">
              <a:lnSpc>
                <a:spcPct val="150000"/>
              </a:lnSpc>
              <a:spcAft>
                <a:spcPct val="0"/>
              </a:spcAft>
              <a:tabLst>
                <a:tab pos="1350645" algn="l"/>
                <a:tab pos="3870960" algn="l"/>
              </a:tabLst>
            </a:pPr>
            <a:r>
              <a:rPr lang="zh-CN" altLang="zh-CN" sz="2400" b="1" kern="100">
                <a:latin typeface="Times New Roman" panose="02020603050405020304"/>
                <a:ea typeface="黑体" panose="02010609060101010101" charset="-122"/>
                <a:cs typeface="Times New Roman" panose="02020603050405020304"/>
              </a:rPr>
              <a:t>材料一</a:t>
            </a:r>
            <a:endParaRPr lang="zh-CN" altLang="zh-CN" sz="1050" kern="100">
              <a:latin typeface="宋体" panose="02010600030101010101" pitchFamily="2" charset="-122"/>
              <a:cs typeface="Courier New" panose="02070309020205020404"/>
            </a:endParaRPr>
          </a:p>
          <a:p>
            <a:pPr algn="ctr">
              <a:lnSpc>
                <a:spcPct val="150000"/>
              </a:lnSpc>
              <a:spcAft>
                <a:spcPct val="0"/>
              </a:spcAft>
              <a:tabLst>
                <a:tab pos="1350645" algn="l"/>
                <a:tab pos="3870960" algn="l"/>
              </a:tabLst>
            </a:pPr>
            <a:r>
              <a:rPr lang="zh-CN" altLang="zh-CN" sz="2400" b="1" kern="100">
                <a:latin typeface="Times New Roman" panose="02020603050405020304"/>
                <a:ea typeface="黑体" panose="02010609060101010101" charset="-122"/>
                <a:cs typeface="Times New Roman" panose="02020603050405020304"/>
              </a:rPr>
              <a:t>四时田园杂兴</a:t>
            </a:r>
            <a:endParaRPr lang="zh-CN" altLang="zh-CN" sz="1050" kern="100">
              <a:latin typeface="宋体" panose="02010600030101010101" pitchFamily="2" charset="-122"/>
              <a:cs typeface="Courier New" panose="02070309020205020404"/>
            </a:endParaRPr>
          </a:p>
          <a:p>
            <a:pPr algn="ctr">
              <a:lnSpc>
                <a:spcPct val="150000"/>
              </a:lnSpc>
              <a:spcAft>
                <a:spcPct val="0"/>
              </a:spcAft>
              <a:tabLst>
                <a:tab pos="1350645" algn="l"/>
                <a:tab pos="3870960" algn="l"/>
              </a:tabLst>
            </a:pPr>
            <a:r>
              <a:rPr lang="zh-CN" altLang="zh-CN" sz="2400" b="1" kern="100">
                <a:latin typeface="Times New Roman" panose="02020603050405020304"/>
                <a:cs typeface="Times New Roman" panose="02020603050405020304"/>
              </a:rPr>
              <a:t>范成大</a:t>
            </a:r>
            <a:endParaRPr lang="zh-CN" altLang="zh-CN" sz="1050" kern="100">
              <a:latin typeface="宋体" panose="02010600030101010101" pitchFamily="2" charset="-122"/>
              <a:cs typeface="Courier New" panose="02070309020205020404"/>
            </a:endParaRPr>
          </a:p>
          <a:p>
            <a:pPr algn="ctr">
              <a:lnSpc>
                <a:spcPct val="150000"/>
              </a:lnSpc>
              <a:spcAft>
                <a:spcPct val="0"/>
              </a:spcAft>
              <a:tabLst>
                <a:tab pos="1350645" algn="l"/>
                <a:tab pos="3870960" algn="l"/>
              </a:tabLst>
            </a:pPr>
            <a:r>
              <a:rPr lang="zh-CN" altLang="zh-CN" sz="2400" b="1" kern="100">
                <a:latin typeface="Times New Roman" panose="02020603050405020304"/>
                <a:ea typeface="楷体_GB2312"/>
                <a:cs typeface="Times New Roman" panose="02020603050405020304"/>
              </a:rPr>
              <a:t>昼出耘田夜绩麻，村庄儿女各当家。</a:t>
            </a:r>
            <a:endParaRPr lang="zh-CN" altLang="zh-CN" sz="1050" kern="100">
              <a:latin typeface="宋体" panose="02010600030101010101" pitchFamily="2" charset="-122"/>
              <a:cs typeface="Courier New" panose="02070309020205020404"/>
            </a:endParaRPr>
          </a:p>
          <a:p>
            <a:pPr algn="ctr">
              <a:lnSpc>
                <a:spcPct val="150000"/>
              </a:lnSpc>
              <a:spcAft>
                <a:spcPct val="0"/>
              </a:spcAft>
              <a:tabLst>
                <a:tab pos="1350645" algn="l"/>
                <a:tab pos="3870960" algn="l"/>
              </a:tabLst>
            </a:pPr>
            <a:r>
              <a:rPr lang="zh-CN" altLang="zh-CN" sz="2400" b="1" kern="100">
                <a:latin typeface="Times New Roman" panose="02020603050405020304"/>
                <a:ea typeface="楷体_GB2312"/>
                <a:cs typeface="Times New Roman" panose="02020603050405020304"/>
              </a:rPr>
              <a:t>童孙未解供耕织，也傍桑阴学种瓜。</a:t>
            </a:r>
            <a:endParaRPr lang="zh-CN" altLang="zh-CN" sz="1050" kern="100">
              <a:effectLst/>
              <a:latin typeface="宋体" panose="02010600030101010101" pitchFamily="2" charset="-122"/>
              <a:cs typeface="Courier New" panose="02070309020205020404"/>
            </a:endParaRPr>
          </a:p>
        </p:txBody>
      </p:sp>
      <p:sp>
        <p:nvSpPr>
          <p:cNvPr id="2" name="文本框 1"/>
          <p:cNvSpPr txBox="1"/>
          <p:nvPr/>
        </p:nvSpPr>
        <p:spPr>
          <a:xfrm>
            <a:off x="127000" y="635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4" name="文本框 3"/>
          <p:cNvSpPr txBox="1"/>
          <p:nvPr/>
        </p:nvSpPr>
        <p:spPr>
          <a:xfrm>
            <a:off x="127000" y="67183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169903" y="395113"/>
            <a:ext cx="873547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350645" algn="l"/>
                <a:tab pos="3870960" algn="l"/>
              </a:tabLst>
            </a:pPr>
            <a:r>
              <a:rPr lang="en-US" altLang="zh-CN" sz="2400" b="1" kern="100">
                <a:latin typeface="Times New Roman" panose="02020603050405020304"/>
                <a:cs typeface="Courier New" panose="02070309020205020404"/>
              </a:rPr>
              <a:t>1.</a:t>
            </a:r>
            <a:r>
              <a:rPr lang="zh-CN" altLang="zh-CN" sz="2400" b="1" kern="100">
                <a:latin typeface="Times New Roman" panose="02020603050405020304"/>
                <a:cs typeface="Times New Roman" panose="02020603050405020304"/>
              </a:rPr>
              <a:t>下列对以上诗歌的理解，不正确的一项是</a:t>
            </a:r>
            <a:r>
              <a:rPr lang="en-US" altLang="zh-CN" sz="2400" b="1" kern="100">
                <a:latin typeface="Times New Roman" panose="02020603050405020304"/>
                <a:cs typeface="Courier New" panose="02070309020205020404"/>
              </a:rPr>
              <a:t>(</a:t>
            </a:r>
            <a:r>
              <a:rPr lang="zh-CN" altLang="zh-CN" sz="2400" b="1" kern="100">
                <a:latin typeface="Times New Roman" panose="02020603050405020304"/>
                <a:cs typeface="Times New Roman" panose="02020603050405020304"/>
              </a:rPr>
              <a:t>　　</a:t>
            </a:r>
            <a:r>
              <a:rPr lang="en-US" altLang="zh-CN" sz="2400" b="1" kern="100">
                <a:latin typeface="Times New Roman" panose="02020603050405020304"/>
                <a:cs typeface="Courier New" panose="02070309020205020404"/>
              </a:rPr>
              <a:t>)</a:t>
            </a:r>
            <a:endParaRPr lang="zh-CN" altLang="zh-CN" sz="1050" kern="100">
              <a:effectLst/>
              <a:latin typeface="宋体" panose="02010600030101010101" pitchFamily="2" charset="-122"/>
              <a:cs typeface="Courier New" panose="02070309020205020404"/>
            </a:endParaRPr>
          </a:p>
        </p:txBody>
      </p:sp>
      <p:sp>
        <p:nvSpPr>
          <p:cNvPr id="4" name="矩形 3"/>
          <p:cNvSpPr>
            <a:spLocks noChangeArrowheads="1"/>
          </p:cNvSpPr>
          <p:nvPr/>
        </p:nvSpPr>
        <p:spPr bwMode="auto">
          <a:xfrm>
            <a:off x="298356" y="1412720"/>
            <a:ext cx="8738264"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Aft>
                <a:spcPct val="0"/>
              </a:spcAft>
              <a:tabLst>
                <a:tab pos="1350645" algn="l"/>
                <a:tab pos="3870960" algn="l"/>
              </a:tabLst>
            </a:pPr>
            <a:r>
              <a:rPr lang="en-US" altLang="zh-CN" sz="2400" b="1" kern="100">
                <a:latin typeface="Times New Roman" panose="02020603050405020304"/>
                <a:cs typeface="Courier New" panose="02070309020205020404"/>
              </a:rPr>
              <a:t>A.</a:t>
            </a:r>
            <a:r>
              <a:rPr lang="zh-CN" altLang="zh-CN" sz="2400" b="1" kern="100">
                <a:latin typeface="Times New Roman" panose="02020603050405020304"/>
                <a:cs typeface="Times New Roman" panose="02020603050405020304"/>
              </a:rPr>
              <a:t>范成大的诗中一个</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学</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字，透出儿童的天真活泼，极富生活情趣，读来意趣横生，给人以极美的艺术享受。</a:t>
            </a:r>
            <a:endParaRPr lang="zh-CN" altLang="zh-CN" sz="1050" kern="100">
              <a:latin typeface="宋体" panose="02010600030101010101" pitchFamily="2" charset="-122"/>
              <a:cs typeface="Courier New" panose="02070309020205020404"/>
            </a:endParaRPr>
          </a:p>
          <a:p>
            <a:pPr>
              <a:spcAft>
                <a:spcPct val="0"/>
              </a:spcAft>
              <a:tabLst>
                <a:tab pos="1350645" algn="l"/>
                <a:tab pos="3870960" algn="l"/>
              </a:tabLst>
            </a:pPr>
            <a:r>
              <a:rPr lang="en-US" altLang="zh-CN" sz="2400" b="1" kern="100">
                <a:latin typeface="Times New Roman" panose="02020603050405020304"/>
                <a:cs typeface="Courier New" panose="02070309020205020404"/>
              </a:rPr>
              <a:t>B.</a:t>
            </a:r>
            <a:r>
              <a:rPr lang="zh-CN" altLang="zh-CN" sz="2400" b="1" kern="100">
                <a:latin typeface="Times New Roman" panose="02020603050405020304"/>
                <a:cs typeface="Times New Roman" panose="02020603050405020304"/>
              </a:rPr>
              <a:t>陶渊明的诗在普普通通、平平常常四十个字的小空间里，表达出了深刻的思想内容，描写了诗人隐居之后躬耕劳动的情景。</a:t>
            </a:r>
            <a:endParaRPr lang="zh-CN" altLang="zh-CN" sz="1050" kern="100">
              <a:latin typeface="宋体" panose="02010600030101010101" pitchFamily="2" charset="-122"/>
              <a:cs typeface="Courier New" panose="02070309020205020404"/>
            </a:endParaRPr>
          </a:p>
          <a:p>
            <a:pPr>
              <a:spcAft>
                <a:spcPct val="0"/>
              </a:spcAft>
              <a:tabLst>
                <a:tab pos="1350645" algn="l"/>
                <a:tab pos="3870960" algn="l"/>
              </a:tabLst>
            </a:pPr>
            <a:r>
              <a:rPr lang="en-US" altLang="zh-CN" sz="2400" b="1" kern="100">
                <a:latin typeface="Times New Roman" panose="02020603050405020304"/>
                <a:cs typeface="Courier New" panose="02070309020205020404"/>
              </a:rPr>
              <a:t>C.</a:t>
            </a:r>
            <a:r>
              <a:rPr lang="zh-CN" altLang="zh-CN" sz="2400" b="1" kern="100">
                <a:latin typeface="Times New Roman" panose="02020603050405020304"/>
                <a:cs typeface="Times New Roman" panose="02020603050405020304"/>
              </a:rPr>
              <a:t>崔道融的诗用</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足</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白</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二字，既突出强调了雨水之多，又暗示了农夫耕田将会倍加艰难和辛劳，为下文作了铺垫。</a:t>
            </a:r>
            <a:endParaRPr lang="zh-CN" altLang="zh-CN" sz="1050" kern="100">
              <a:latin typeface="宋体" panose="02010600030101010101" pitchFamily="2" charset="-122"/>
              <a:cs typeface="Courier New" panose="02070309020205020404"/>
            </a:endParaRPr>
          </a:p>
          <a:p>
            <a:pPr>
              <a:spcAft>
                <a:spcPct val="0"/>
              </a:spcAft>
              <a:tabLst>
                <a:tab pos="1350645" algn="l"/>
                <a:tab pos="3870960" algn="l"/>
              </a:tabLst>
            </a:pPr>
            <a:r>
              <a:rPr lang="en-US" altLang="zh-CN" sz="2400" b="1" kern="100">
                <a:latin typeface="Times New Roman" panose="02020603050405020304"/>
                <a:cs typeface="Courier New" panose="02070309020205020404"/>
              </a:rPr>
              <a:t>D.</a:t>
            </a:r>
            <a:r>
              <a:rPr lang="zh-CN" altLang="zh-CN" sz="2400" b="1" kern="100">
                <a:latin typeface="Times New Roman" panose="02020603050405020304"/>
                <a:cs typeface="Times New Roman" panose="02020603050405020304"/>
              </a:rPr>
              <a:t>这三首诗的语言亲切明快、通俗易懂，体现了诗歌的音乐美。体裁有绝句有律诗，属于近体诗。</a:t>
            </a:r>
            <a:endParaRPr lang="zh-CN" altLang="zh-CN" sz="1050" kern="100">
              <a:latin typeface="宋体" panose="02010600030101010101" pitchFamily="2" charset="-122"/>
              <a:cs typeface="Courier New" panose="02070309020205020404"/>
            </a:endParaRPr>
          </a:p>
          <a:p>
            <a:pPr>
              <a:spcAft>
                <a:spcPct val="0"/>
              </a:spcAft>
              <a:tabLst>
                <a:tab pos="1350645" algn="l"/>
                <a:tab pos="3870960" algn="l"/>
              </a:tabLst>
            </a:pPr>
            <a:r>
              <a:rPr lang="zh-CN" altLang="zh-CN" sz="2400" b="1" kern="100">
                <a:solidFill>
                  <a:srgbClr val="0000FF"/>
                </a:solidFill>
                <a:latin typeface="Times New Roman" panose="02020603050405020304"/>
                <a:ea typeface="黑体" panose="02010609060101010101" charset="-122"/>
                <a:cs typeface="Times New Roman" panose="02020603050405020304"/>
              </a:rPr>
              <a:t>解析　</a:t>
            </a:r>
            <a:r>
              <a:rPr lang="en-US" altLang="zh-CN" sz="2400" b="1" kern="100">
                <a:solidFill>
                  <a:srgbClr val="0000FF"/>
                </a:solidFill>
                <a:latin typeface="宋体" panose="02010600030101010101" pitchFamily="2" charset="-122"/>
                <a:cs typeface="Times New Roman" panose="02020603050405020304"/>
              </a:rPr>
              <a:t>“</a:t>
            </a:r>
            <a:r>
              <a:rPr lang="zh-CN" altLang="zh-CN" sz="2400" b="1" kern="100">
                <a:solidFill>
                  <a:srgbClr val="0000FF"/>
                </a:solidFill>
                <a:latin typeface="Times New Roman" panose="02020603050405020304"/>
                <a:ea typeface="仿宋_GB2312"/>
                <a:cs typeface="Times New Roman" panose="02020603050405020304"/>
              </a:rPr>
              <a:t>有绝句有律诗</a:t>
            </a:r>
            <a:r>
              <a:rPr lang="en-US" altLang="zh-CN" sz="2400" b="1" kern="100">
                <a:solidFill>
                  <a:srgbClr val="0000FF"/>
                </a:solidFill>
                <a:latin typeface="宋体" panose="02010600030101010101" pitchFamily="2" charset="-122"/>
                <a:cs typeface="Times New Roman" panose="02020603050405020304"/>
              </a:rPr>
              <a:t>”</a:t>
            </a:r>
            <a:r>
              <a:rPr lang="zh-CN" altLang="zh-CN" sz="2400" b="1" kern="100">
                <a:solidFill>
                  <a:srgbClr val="0000FF"/>
                </a:solidFill>
                <a:latin typeface="Times New Roman" panose="02020603050405020304"/>
                <a:ea typeface="仿宋_GB2312"/>
                <a:cs typeface="Times New Roman" panose="02020603050405020304"/>
              </a:rPr>
              <a:t>错误，陶渊明的诗不是律诗，应该属于</a:t>
            </a:r>
            <a:r>
              <a:rPr lang="en-US" altLang="zh-CN" sz="2400" b="1" kern="100">
                <a:solidFill>
                  <a:srgbClr val="0000FF"/>
                </a:solidFill>
                <a:latin typeface="宋体" panose="02010600030101010101" pitchFamily="2" charset="-122"/>
                <a:cs typeface="Times New Roman" panose="02020603050405020304"/>
              </a:rPr>
              <a:t>“</a:t>
            </a:r>
            <a:r>
              <a:rPr lang="zh-CN" altLang="zh-CN" sz="2400" b="1" kern="100">
                <a:solidFill>
                  <a:srgbClr val="0000FF"/>
                </a:solidFill>
                <a:latin typeface="Times New Roman" panose="02020603050405020304"/>
                <a:ea typeface="仿宋_GB2312"/>
                <a:cs typeface="Times New Roman" panose="02020603050405020304"/>
              </a:rPr>
              <a:t>古体诗</a:t>
            </a:r>
            <a:r>
              <a:rPr lang="en-US" altLang="zh-CN" sz="2400" b="1" kern="100">
                <a:solidFill>
                  <a:srgbClr val="0000FF"/>
                </a:solidFill>
                <a:latin typeface="宋体" panose="02010600030101010101" pitchFamily="2" charset="-122"/>
                <a:cs typeface="Times New Roman" panose="02020603050405020304"/>
              </a:rPr>
              <a:t>”</a:t>
            </a:r>
            <a:r>
              <a:rPr lang="zh-CN" altLang="zh-CN" sz="2400" b="1" kern="100">
                <a:solidFill>
                  <a:srgbClr val="0000FF"/>
                </a:solidFill>
                <a:latin typeface="Times New Roman" panose="02020603050405020304"/>
                <a:ea typeface="仿宋_GB2312"/>
                <a:cs typeface="Times New Roman" panose="02020603050405020304"/>
              </a:rPr>
              <a:t>。</a:t>
            </a:r>
            <a:endParaRPr lang="zh-CN" altLang="zh-CN" sz="1050" kern="100">
              <a:solidFill>
                <a:srgbClr val="0000FF"/>
              </a:solidFill>
              <a:latin typeface="宋体" panose="02010600030101010101" pitchFamily="2" charset="-122"/>
              <a:cs typeface="Courier New" panose="02070309020205020404"/>
            </a:endParaRPr>
          </a:p>
          <a:p>
            <a:pPr>
              <a:spcAft>
                <a:spcPct val="0"/>
              </a:spcAft>
              <a:tabLst>
                <a:tab pos="1350645" algn="l"/>
                <a:tab pos="3870960" algn="l"/>
              </a:tabLst>
            </a:pPr>
            <a:r>
              <a:rPr lang="zh-CN" altLang="zh-CN" sz="2400" b="1" kern="100">
                <a:solidFill>
                  <a:srgbClr val="FF0000"/>
                </a:solidFill>
                <a:latin typeface="Times New Roman" panose="02020603050405020304"/>
                <a:ea typeface="黑体" panose="02010609060101010101" charset="-122"/>
                <a:cs typeface="Times New Roman" panose="02020603050405020304"/>
              </a:rPr>
              <a:t>答案　</a:t>
            </a:r>
            <a:r>
              <a:rPr lang="en-US" altLang="zh-CN" sz="2400" b="1" kern="100">
                <a:solidFill>
                  <a:srgbClr val="FF0000"/>
                </a:solidFill>
                <a:latin typeface="Times New Roman" panose="02020603050405020304"/>
                <a:cs typeface="Courier New" panose="02070309020205020404"/>
              </a:rPr>
              <a:t>D</a:t>
            </a:r>
            <a:endParaRPr lang="zh-CN" altLang="zh-CN" sz="1050" kern="100">
              <a:solidFill>
                <a:srgbClr val="FF0000"/>
              </a:solidFill>
              <a:effectLst/>
              <a:latin typeface="宋体" panose="02010600030101010101" pitchFamily="2" charset="-122"/>
              <a:cs typeface="Courier New" panose="02070309020205020404"/>
            </a:endParaRPr>
          </a:p>
        </p:txBody>
      </p:sp>
      <p:sp>
        <p:nvSpPr>
          <p:cNvPr id="2" name="文本框 1"/>
          <p:cNvSpPr txBox="1"/>
          <p:nvPr/>
        </p:nvSpPr>
        <p:spPr>
          <a:xfrm>
            <a:off x="127000" y="635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5" name="文本框 4"/>
          <p:cNvSpPr txBox="1"/>
          <p:nvPr/>
        </p:nvSpPr>
        <p:spPr>
          <a:xfrm>
            <a:off x="127000" y="67183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childTnLst>
                                    <p:set>
                                      <p:cBhvr>
                                        <p:cTn id="6" dur="1" fill="hold">
                                          <p:stCondLst>
                                            <p:cond delay="0"/>
                                          </p:stCondLst>
                                        </p:cTn>
                                        <p:tgtEl>
                                          <p:spTgt spid="4">
                                            <p:txEl>
                                              <p:pRg st="4" end="4"/>
                                            </p:txEl>
                                          </p:spTgt>
                                        </p:tgtEl>
                                        <p:attrNameLst>
                                          <p:attrName>style.visibility</p:attrName>
                                        </p:attrNameLst>
                                      </p:cBhvr>
                                      <p:to>
                                        <p:strVal val="visible"/>
                                      </p:to>
                                    </p:set>
                                    <p:animEffect transition="in" filter="blinds(horizontal)">
                                      <p:cBhvr>
                                        <p:cTn id="7" dur="500"/>
                                        <p:tgtEl>
                                          <p:spTgt spid="4">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childTnLst>
                                    <p:set>
                                      <p:cBhvr>
                                        <p:cTn id="11" dur="1" fill="hold">
                                          <p:stCondLst>
                                            <p:cond delay="0"/>
                                          </p:stCondLst>
                                        </p:cTn>
                                        <p:tgtEl>
                                          <p:spTgt spid="4">
                                            <p:txEl>
                                              <p:pRg st="5" end="5"/>
                                            </p:txEl>
                                          </p:spTgt>
                                        </p:tgtEl>
                                        <p:attrNameLst>
                                          <p:attrName>style.visibility</p:attrName>
                                        </p:attrNameLst>
                                      </p:cBhvr>
                                      <p:to>
                                        <p:strVal val="visible"/>
                                      </p:to>
                                    </p:set>
                                    <p:animEffect transition="in" filter="blinds(horizontal)">
                                      <p:cBhvr>
                                        <p:cTn id="1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169903" y="1103747"/>
            <a:ext cx="873547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350645" algn="l"/>
                <a:tab pos="3870960" algn="l"/>
              </a:tabLst>
            </a:pPr>
            <a:r>
              <a:rPr lang="en-US" altLang="zh-CN" sz="2400" b="1" kern="100">
                <a:latin typeface="Times New Roman" panose="02020603050405020304"/>
                <a:cs typeface="Courier New" panose="02070309020205020404"/>
              </a:rPr>
              <a:t>2.</a:t>
            </a:r>
            <a:r>
              <a:rPr lang="zh-CN" altLang="zh-CN" sz="2400" b="1" kern="100">
                <a:latin typeface="Times New Roman" panose="02020603050405020304"/>
                <a:cs typeface="Times New Roman" panose="02020603050405020304"/>
              </a:rPr>
              <a:t>这三首诗都是写劳动的诗歌，表达的感情有何不同？</a:t>
            </a:r>
            <a:endParaRPr lang="zh-CN" altLang="zh-CN" sz="1050" kern="100">
              <a:effectLst/>
              <a:latin typeface="宋体" panose="02010600030101010101" pitchFamily="2" charset="-122"/>
              <a:cs typeface="Courier New" panose="02070309020205020404"/>
            </a:endParaRPr>
          </a:p>
        </p:txBody>
      </p:sp>
      <p:sp>
        <p:nvSpPr>
          <p:cNvPr id="4" name="矩形 3"/>
          <p:cNvSpPr>
            <a:spLocks noChangeArrowheads="1"/>
          </p:cNvSpPr>
          <p:nvPr/>
        </p:nvSpPr>
        <p:spPr bwMode="auto">
          <a:xfrm>
            <a:off x="169903" y="1844780"/>
            <a:ext cx="8478562"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tabLst>
                <a:tab pos="1350645" algn="l"/>
                <a:tab pos="3870960" algn="l"/>
              </a:tabLst>
            </a:pPr>
            <a:r>
              <a:rPr lang="zh-CN" altLang="zh-CN" sz="2400" b="1" kern="100">
                <a:solidFill>
                  <a:srgbClr val="FF0000"/>
                </a:solidFill>
                <a:latin typeface="Times New Roman" panose="02020603050405020304"/>
                <a:ea typeface="黑体" panose="02010609060101010101" charset="-122"/>
                <a:cs typeface="Times New Roman" panose="02020603050405020304"/>
              </a:rPr>
              <a:t>答案　</a:t>
            </a:r>
            <a:r>
              <a:rPr lang="zh-CN" altLang="zh-CN" sz="2400" b="1" kern="100">
                <a:solidFill>
                  <a:srgbClr val="FF0000"/>
                </a:solidFill>
                <a:latin typeface="Times New Roman" panose="02020603050405020304"/>
                <a:cs typeface="Times New Roman" panose="02020603050405020304"/>
              </a:rPr>
              <a:t>范诗描绘出春耕时节男耕女织、老幼不息的忙碌景象，流露出诗人对劳动者的赞美；陶诗通过描写自己劳动的情景，洋溢着诗人心情的愉快和归隐的自豪，抒写了作者经过生活的磨砺和对社会与人生深刻思索之后，对真善美理想的执着追求和与现实社会污浊官场的决裂；崔诗写一位农民在雨天半夜就辛劳耕作的情形，表达了诗人对农夫苦难生活的满腔同情，具有一定的现实性</a:t>
            </a:r>
            <a:r>
              <a:rPr lang="zh-CN" altLang="zh-CN" sz="2400" b="1" kern="100" smtClean="0">
                <a:solidFill>
                  <a:srgbClr val="FF0000"/>
                </a:solidFill>
                <a:latin typeface="Times New Roman" panose="02020603050405020304"/>
                <a:cs typeface="Times New Roman" panose="02020603050405020304"/>
              </a:rPr>
              <a:t>。</a:t>
            </a:r>
            <a:r>
              <a:rPr lang="en-US" altLang="zh-CN" sz="2400" b="1" kern="100" smtClean="0">
                <a:solidFill>
                  <a:srgbClr val="FF0000"/>
                </a:solidFill>
                <a:latin typeface="Times New Roman" panose="02020603050405020304"/>
                <a:cs typeface="Times New Roman" panose="02020603050405020304"/>
              </a:rPr>
              <a:t> </a:t>
            </a:r>
            <a:endParaRPr lang="zh-CN" altLang="zh-CN" sz="1050" kern="100">
              <a:solidFill>
                <a:srgbClr val="FF0000"/>
              </a:solidFill>
              <a:effectLst/>
              <a:latin typeface="宋体" panose="02010600030101010101" pitchFamily="2" charset="-122"/>
              <a:cs typeface="Courier New" panose="02070309020205020404"/>
            </a:endParaRPr>
          </a:p>
        </p:txBody>
      </p:sp>
      <p:sp>
        <p:nvSpPr>
          <p:cNvPr id="2" name="文本框 1"/>
          <p:cNvSpPr txBox="1"/>
          <p:nvPr/>
        </p:nvSpPr>
        <p:spPr>
          <a:xfrm>
            <a:off x="127000" y="635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5" name="文本框 4"/>
          <p:cNvSpPr txBox="1"/>
          <p:nvPr/>
        </p:nvSpPr>
        <p:spPr>
          <a:xfrm>
            <a:off x="127000" y="67183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169903" y="764872"/>
            <a:ext cx="8735471"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spcAft>
                <a:spcPct val="0"/>
              </a:spcAft>
              <a:tabLst>
                <a:tab pos="1350645" algn="l"/>
                <a:tab pos="3870960" algn="l"/>
              </a:tabLst>
            </a:pPr>
            <a:r>
              <a:rPr lang="zh-CN" altLang="zh-CN" sz="2400" b="1" kern="100">
                <a:latin typeface="Times New Roman" panose="02020603050405020304"/>
                <a:ea typeface="黑体" panose="02010609060101010101" charset="-122"/>
                <a:cs typeface="Times New Roman" panose="02020603050405020304"/>
              </a:rPr>
              <a:t>一、知背景</a:t>
            </a:r>
            <a:endParaRPr lang="zh-CN" altLang="zh-CN" sz="1050" kern="100">
              <a:latin typeface="宋体" panose="02010600030101010101" pitchFamily="2" charset="-122"/>
              <a:cs typeface="Courier New" panose="02070309020205020404"/>
            </a:endParaRPr>
          </a:p>
          <a:p>
            <a:pPr algn="ctr">
              <a:spcAft>
                <a:spcPct val="0"/>
              </a:spcAft>
              <a:tabLst>
                <a:tab pos="1350645" algn="l"/>
                <a:tab pos="3870960" algn="l"/>
              </a:tabLst>
            </a:pPr>
            <a:r>
              <a:rPr lang="zh-CN" altLang="zh-CN" sz="2400" b="1" kern="100">
                <a:latin typeface="Times New Roman" panose="02020603050405020304"/>
                <a:ea typeface="黑体" panose="02010609060101010101" charset="-122"/>
                <a:cs typeface="Times New Roman" panose="02020603050405020304"/>
              </a:rPr>
              <a:t>《芣苢》</a:t>
            </a:r>
            <a:endParaRPr lang="zh-CN" altLang="zh-CN" sz="1050" kern="100">
              <a:latin typeface="宋体" panose="02010600030101010101" pitchFamily="2" charset="-122"/>
              <a:cs typeface="Courier New" panose="02070309020205020404"/>
            </a:endParaRPr>
          </a:p>
          <a:p>
            <a:pPr indent="612140" algn="just">
              <a:spcAft>
                <a:spcPct val="0"/>
              </a:spcAft>
              <a:tabLst>
                <a:tab pos="1350645" algn="l"/>
                <a:tab pos="3870960" algn="l"/>
              </a:tabLst>
            </a:pPr>
            <a:r>
              <a:rPr lang="zh-CN" altLang="zh-CN" sz="2400" b="1" kern="100">
                <a:latin typeface="Times New Roman" panose="02020603050405020304"/>
                <a:cs typeface="Times New Roman" panose="02020603050405020304"/>
              </a:rPr>
              <a:t>《诗经》中的诗的作者，绝大部分已经无法考证。作者成分很复杂，产生的地域也很广。除了周王朝乐官制作的乐歌，公卿、列士进献的乐歌内文，还有许多原来流传于民间的歌谣。《芣苢》是《诗经》中的一篇，是当时人们采芣苢时所唱的歌谣</a:t>
            </a:r>
            <a:endParaRPr lang="zh-CN" altLang="zh-CN" sz="1050" kern="100">
              <a:effectLst/>
              <a:latin typeface="宋体" panose="02010600030101010101" pitchFamily="2" charset="-122"/>
              <a:cs typeface="Courier New" panose="02070309020205020404"/>
            </a:endParaRPr>
          </a:p>
        </p:txBody>
      </p:sp>
      <p:sp>
        <p:nvSpPr>
          <p:cNvPr id="2" name="文本框 1"/>
          <p:cNvSpPr txBox="1"/>
          <p:nvPr/>
        </p:nvSpPr>
        <p:spPr>
          <a:xfrm>
            <a:off x="127000" y="635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4" name="文本框 3"/>
          <p:cNvSpPr txBox="1"/>
          <p:nvPr/>
        </p:nvSpPr>
        <p:spPr>
          <a:xfrm>
            <a:off x="127000" y="67183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13148" y="1124680"/>
            <a:ext cx="8648981"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spcAft>
                <a:spcPct val="0"/>
              </a:spcAft>
              <a:tabLst>
                <a:tab pos="1350645" algn="l"/>
                <a:tab pos="3870960" algn="l"/>
              </a:tabLst>
            </a:pPr>
            <a:r>
              <a:rPr lang="zh-CN" altLang="zh-CN" sz="2400" b="1" kern="100">
                <a:latin typeface="Times New Roman" panose="02020603050405020304"/>
                <a:ea typeface="黑体" panose="02010609060101010101" charset="-122"/>
                <a:cs typeface="Times New Roman" panose="02020603050405020304"/>
              </a:rPr>
              <a:t>二、明文体</a:t>
            </a:r>
            <a:endParaRPr lang="zh-CN" altLang="zh-CN" sz="1050" kern="100">
              <a:latin typeface="宋体" panose="02010600030101010101" pitchFamily="2" charset="-122"/>
              <a:cs typeface="Courier New" panose="02070309020205020404"/>
            </a:endParaRPr>
          </a:p>
          <a:p>
            <a:pPr algn="ctr">
              <a:spcAft>
                <a:spcPct val="0"/>
              </a:spcAft>
              <a:tabLst>
                <a:tab pos="1350645" algn="l"/>
                <a:tab pos="3870960" algn="l"/>
              </a:tabLst>
            </a:pPr>
            <a:r>
              <a:rPr lang="zh-CN" altLang="zh-CN" sz="2400" b="1" kern="100">
                <a:latin typeface="Times New Roman" panose="02020603050405020304"/>
                <a:ea typeface="黑体" panose="02010609060101010101" charset="-122"/>
                <a:cs typeface="Times New Roman" panose="02020603050405020304"/>
              </a:rPr>
              <a:t>重章叠句</a:t>
            </a:r>
            <a:endParaRPr lang="zh-CN" altLang="zh-CN" sz="1050" kern="100">
              <a:latin typeface="宋体" panose="02010600030101010101" pitchFamily="2" charset="-122"/>
              <a:cs typeface="Courier New" panose="02070309020205020404"/>
            </a:endParaRPr>
          </a:p>
          <a:p>
            <a:pPr indent="612140" algn="just">
              <a:spcAft>
                <a:spcPct val="0"/>
              </a:spcAft>
              <a:tabLst>
                <a:tab pos="1350645" algn="l"/>
                <a:tab pos="3870960" algn="l"/>
              </a:tabLst>
            </a:pPr>
            <a:r>
              <a:rPr lang="zh-CN" altLang="zh-CN" sz="2400" b="1" kern="100">
                <a:latin typeface="Times New Roman" panose="02020603050405020304"/>
                <a:cs typeface="Times New Roman" panose="02020603050405020304"/>
              </a:rPr>
              <a:t>重章叠句是诗歌的一种常见手法，即上下句或者上下段用相同的结构形式反复咏唱的一种表情达意的方法。在内容和主题上：深化意境，渲染气氛，强化感情，突出主题。在诗歌表现力上：增强了诗歌的节奏感、音乐感，形成了一种回环往复的美，带给人一种委婉而深长的韵味。</a:t>
            </a:r>
            <a:endParaRPr lang="zh-CN" altLang="zh-CN" sz="1050" kern="100">
              <a:effectLst/>
              <a:latin typeface="宋体" panose="02010600030101010101" pitchFamily="2" charset="-122"/>
              <a:cs typeface="Courier New" panose="02070309020205020404"/>
            </a:endParaRPr>
          </a:p>
        </p:txBody>
      </p:sp>
      <p:sp>
        <p:nvSpPr>
          <p:cNvPr id="2" name="文本框 1"/>
          <p:cNvSpPr txBox="1"/>
          <p:nvPr/>
        </p:nvSpPr>
        <p:spPr>
          <a:xfrm>
            <a:off x="127000" y="635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4" name="文本框 3"/>
          <p:cNvSpPr txBox="1"/>
          <p:nvPr/>
        </p:nvSpPr>
        <p:spPr>
          <a:xfrm>
            <a:off x="127000" y="67183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51448" y="675647"/>
            <a:ext cx="6470918" cy="489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spcAft>
                <a:spcPct val="0"/>
              </a:spcAft>
              <a:tabLst>
                <a:tab pos="1350645" algn="l"/>
                <a:tab pos="3870960" algn="l"/>
              </a:tabLst>
            </a:pPr>
            <a:r>
              <a:rPr lang="zh-CN" altLang="zh-CN" sz="2400" b="1" kern="100">
                <a:latin typeface="Times New Roman" panose="02020603050405020304"/>
                <a:ea typeface="黑体" panose="02010609060101010101" charset="-122"/>
                <a:cs typeface="Times New Roman" panose="02020603050405020304"/>
              </a:rPr>
              <a:t>三、拓知识</a:t>
            </a:r>
            <a:endParaRPr lang="zh-CN" altLang="zh-CN" sz="1050" kern="100">
              <a:latin typeface="宋体" panose="02010600030101010101" pitchFamily="2" charset="-122"/>
              <a:cs typeface="Courier New" panose="02070309020205020404"/>
            </a:endParaRPr>
          </a:p>
          <a:p>
            <a:pPr algn="ctr">
              <a:spcAft>
                <a:spcPct val="0"/>
              </a:spcAft>
              <a:tabLst>
                <a:tab pos="1350645" algn="l"/>
                <a:tab pos="3870960" algn="l"/>
              </a:tabLst>
            </a:pPr>
            <a:r>
              <a:rPr lang="zh-CN" altLang="zh-CN" sz="2400" b="1" kern="100">
                <a:latin typeface="Times New Roman" panose="02020603050405020304"/>
                <a:ea typeface="黑体" panose="02010609060101010101" charset="-122"/>
                <a:cs typeface="Times New Roman" panose="02020603050405020304"/>
              </a:rPr>
              <a:t>关于《诗经》</a:t>
            </a:r>
            <a:endParaRPr lang="zh-CN" altLang="zh-CN" sz="1050" kern="100">
              <a:latin typeface="宋体" panose="02010600030101010101" pitchFamily="2" charset="-122"/>
              <a:cs typeface="Courier New" panose="02070309020205020404"/>
            </a:endParaRPr>
          </a:p>
          <a:p>
            <a:pPr indent="612140" algn="just">
              <a:spcAft>
                <a:spcPct val="0"/>
              </a:spcAft>
              <a:tabLst>
                <a:tab pos="1350645" algn="l"/>
                <a:tab pos="3870960" algn="l"/>
              </a:tabLst>
            </a:pPr>
            <a:r>
              <a:rPr lang="zh-CN" altLang="zh-CN" sz="2400" b="1" kern="100">
                <a:latin typeface="Times New Roman" panose="02020603050405020304"/>
                <a:cs typeface="Times New Roman" panose="02020603050405020304"/>
              </a:rPr>
              <a:t>中国最早的诗歌总集。它收集了从西周初期至春秋中叶大约</a:t>
            </a:r>
            <a:r>
              <a:rPr lang="en-US" altLang="zh-CN" sz="2400" b="1" kern="100">
                <a:latin typeface="Times New Roman" panose="02020603050405020304"/>
                <a:cs typeface="Courier New" panose="02070309020205020404"/>
              </a:rPr>
              <a:t>500</a:t>
            </a:r>
            <a:r>
              <a:rPr lang="zh-CN" altLang="zh-CN" sz="2400" b="1" kern="100">
                <a:latin typeface="Times New Roman" panose="02020603050405020304"/>
                <a:cs typeface="Times New Roman" panose="02020603050405020304"/>
              </a:rPr>
              <a:t>年间的诗歌</a:t>
            </a:r>
            <a:r>
              <a:rPr lang="en-US" altLang="zh-CN" sz="2400" b="1" kern="100">
                <a:latin typeface="Times New Roman" panose="02020603050405020304"/>
                <a:cs typeface="Courier New" panose="02070309020205020404"/>
              </a:rPr>
              <a:t>305</a:t>
            </a:r>
            <a:r>
              <a:rPr lang="zh-CN" altLang="zh-CN" sz="2400" b="1" kern="100">
                <a:latin typeface="Times New Roman" panose="02020603050405020304"/>
                <a:cs typeface="Times New Roman" panose="02020603050405020304"/>
              </a:rPr>
              <a:t>篇。先秦称为《诗》或《诗三百》。西汉时被尊为儒家经典，始称</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诗经</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a:t>
            </a:r>
            <a:r>
              <a:rPr lang="zh-CN" altLang="zh-CN" sz="2400" b="1" u="sng" kern="100">
                <a:latin typeface="Times New Roman" panose="02020603050405020304"/>
                <a:ea typeface="黑体" panose="02010609060101010101" charset="-122"/>
                <a:cs typeface="Times New Roman" panose="02020603050405020304"/>
              </a:rPr>
              <a:t>《诗经》</a:t>
            </a:r>
            <a:r>
              <a:rPr lang="en-US" altLang="zh-CN" sz="2400" b="1" kern="100" baseline="30000">
                <a:latin typeface="宋体" panose="02010600030101010101" pitchFamily="2" charset="-122"/>
                <a:cs typeface="Times New Roman" panose="02020603050405020304"/>
              </a:rPr>
              <a:t>③</a:t>
            </a:r>
            <a:r>
              <a:rPr lang="zh-CN" altLang="zh-CN" sz="2400" b="1" kern="100">
                <a:latin typeface="Times New Roman" panose="02020603050405020304"/>
                <a:cs typeface="Times New Roman" panose="02020603050405020304"/>
              </a:rPr>
              <a:t>是中国现实主义文学的光辉起点。由于其内容丰富、思想和艺术上的高度成就，在中国以至世界文化史上都占有重要地位。它开创了中国诗歌的优秀传统，对后世文学产生了不可磨灭的影响。</a:t>
            </a:r>
            <a:endParaRPr lang="zh-CN" altLang="zh-CN" sz="1050" kern="100">
              <a:latin typeface="宋体" panose="02010600030101010101" pitchFamily="2" charset="-122"/>
              <a:cs typeface="Courier New" panose="02070309020205020404"/>
            </a:endParaRPr>
          </a:p>
          <a:p>
            <a:pPr indent="612140" algn="just">
              <a:spcAft>
                <a:spcPct val="0"/>
              </a:spcAft>
              <a:tabLst>
                <a:tab pos="1350645" algn="l"/>
                <a:tab pos="3870960" algn="l"/>
              </a:tabLst>
            </a:pPr>
            <a:r>
              <a:rPr lang="en-US" altLang="zh-CN" sz="2400" b="1" kern="100">
                <a:solidFill>
                  <a:srgbClr val="3366FF"/>
                </a:solidFill>
                <a:latin typeface="Times New Roman" panose="02020603050405020304"/>
                <a:ea typeface="黑体" panose="02010609060101010101" charset="-122"/>
                <a:cs typeface="Courier New" panose="02070309020205020404"/>
              </a:rPr>
              <a:t>[</a:t>
            </a:r>
            <a:r>
              <a:rPr lang="zh-CN" altLang="zh-CN" sz="2400" b="1" kern="100">
                <a:solidFill>
                  <a:srgbClr val="3366FF"/>
                </a:solidFill>
                <a:latin typeface="Times New Roman" panose="02020603050405020304"/>
                <a:ea typeface="黑体" panose="02010609060101010101" charset="-122"/>
                <a:cs typeface="Times New Roman" panose="02020603050405020304"/>
              </a:rPr>
              <a:t>伴读</a:t>
            </a:r>
            <a:r>
              <a:rPr lang="en-US" altLang="zh-CN" sz="2400" b="1" kern="100">
                <a:solidFill>
                  <a:srgbClr val="3366FF"/>
                </a:solidFill>
                <a:latin typeface="Times New Roman" panose="02020603050405020304"/>
                <a:ea typeface="黑体" panose="02010609060101010101" charset="-122"/>
                <a:cs typeface="Courier New" panose="02070309020205020404"/>
              </a:rPr>
              <a:t>] </a:t>
            </a:r>
            <a:r>
              <a:rPr lang="en-US" altLang="zh-CN" sz="2400" b="1" kern="100">
                <a:solidFill>
                  <a:srgbClr val="3366FF"/>
                </a:solidFill>
                <a:latin typeface="宋体" panose="02010600030101010101" pitchFamily="2" charset="-122"/>
                <a:ea typeface="华文行楷" panose="02010800040101010101" charset="-122"/>
                <a:cs typeface="Times New Roman" panose="02020603050405020304"/>
              </a:rPr>
              <a:t>③</a:t>
            </a:r>
            <a:r>
              <a:rPr lang="zh-CN" altLang="zh-CN" sz="2400" b="1" kern="100">
                <a:solidFill>
                  <a:srgbClr val="3366FF"/>
                </a:solidFill>
                <a:latin typeface="Times New Roman" panose="02020603050405020304"/>
                <a:ea typeface="华文行楷" panose="02010800040101010101" charset="-122"/>
                <a:cs typeface="Times New Roman" panose="02020603050405020304"/>
              </a:rPr>
              <a:t>子曰：</a:t>
            </a:r>
            <a:r>
              <a:rPr lang="en-US" altLang="zh-CN" sz="2400" b="1" kern="100">
                <a:solidFill>
                  <a:srgbClr val="3366FF"/>
                </a:solidFill>
                <a:latin typeface="宋体" panose="02010600030101010101" pitchFamily="2" charset="-122"/>
                <a:cs typeface="Times New Roman" panose="02020603050405020304"/>
              </a:rPr>
              <a:t>“</a:t>
            </a:r>
            <a:r>
              <a:rPr lang="zh-CN" altLang="zh-CN" sz="2400" b="1" kern="100">
                <a:solidFill>
                  <a:srgbClr val="3366FF"/>
                </a:solidFill>
                <a:latin typeface="Times New Roman" panose="02020603050405020304"/>
                <a:ea typeface="华文行楷" panose="02010800040101010101" charset="-122"/>
                <a:cs typeface="Times New Roman" panose="02020603050405020304"/>
              </a:rPr>
              <a:t>《诗》三百，一言以蔽之，曰：</a:t>
            </a:r>
            <a:r>
              <a:rPr lang="en-US" altLang="zh-CN" sz="2400" b="1" kern="100">
                <a:solidFill>
                  <a:srgbClr val="3366FF"/>
                </a:solidFill>
                <a:latin typeface="宋体" panose="02010600030101010101" pitchFamily="2" charset="-122"/>
                <a:cs typeface="Times New Roman" panose="02020603050405020304"/>
              </a:rPr>
              <a:t>‘</a:t>
            </a:r>
            <a:r>
              <a:rPr lang="zh-CN" altLang="zh-CN" sz="2400" b="1" kern="100">
                <a:solidFill>
                  <a:srgbClr val="3366FF"/>
                </a:solidFill>
                <a:latin typeface="Times New Roman" panose="02020603050405020304"/>
                <a:ea typeface="华文行楷" panose="02010800040101010101" charset="-122"/>
                <a:cs typeface="Times New Roman" panose="02020603050405020304"/>
              </a:rPr>
              <a:t>思无邪</a:t>
            </a:r>
            <a:r>
              <a:rPr lang="en-US" altLang="zh-CN" sz="2400" b="1" kern="100">
                <a:solidFill>
                  <a:srgbClr val="3366FF"/>
                </a:solidFill>
                <a:latin typeface="宋体" panose="02010600030101010101" pitchFamily="2" charset="-122"/>
                <a:cs typeface="Times New Roman" panose="02020603050405020304"/>
              </a:rPr>
              <a:t>’</a:t>
            </a:r>
            <a:r>
              <a:rPr lang="zh-CN" altLang="zh-CN" sz="2400" b="1" kern="100">
                <a:solidFill>
                  <a:srgbClr val="3366FF"/>
                </a:solidFill>
                <a:latin typeface="Times New Roman" panose="02020603050405020304"/>
                <a:ea typeface="华文行楷" panose="02010800040101010101" charset="-122"/>
                <a:cs typeface="Times New Roman" panose="02020603050405020304"/>
              </a:rPr>
              <a:t>。</a:t>
            </a:r>
            <a:r>
              <a:rPr lang="en-US" altLang="zh-CN" sz="2400" b="1" kern="100">
                <a:solidFill>
                  <a:srgbClr val="3366FF"/>
                </a:solidFill>
                <a:latin typeface="宋体" panose="02010600030101010101" pitchFamily="2" charset="-122"/>
                <a:cs typeface="Times New Roman" panose="02020603050405020304"/>
              </a:rPr>
              <a:t>”“</a:t>
            </a:r>
            <a:r>
              <a:rPr lang="zh-CN" altLang="zh-CN" sz="2400" b="1" kern="100">
                <a:solidFill>
                  <a:srgbClr val="3366FF"/>
                </a:solidFill>
                <a:latin typeface="Times New Roman" panose="02020603050405020304"/>
                <a:ea typeface="华文行楷" panose="02010800040101010101" charset="-122"/>
                <a:cs typeface="Times New Roman" panose="02020603050405020304"/>
              </a:rPr>
              <a:t>不学诗，无以言。</a:t>
            </a:r>
            <a:r>
              <a:rPr lang="en-US" altLang="zh-CN" sz="2400" b="1" kern="100">
                <a:solidFill>
                  <a:srgbClr val="3366FF"/>
                </a:solidFill>
                <a:latin typeface="宋体" panose="02010600030101010101" pitchFamily="2" charset="-122"/>
                <a:cs typeface="Times New Roman" panose="02020603050405020304"/>
              </a:rPr>
              <a:t>”</a:t>
            </a:r>
            <a:endParaRPr lang="zh-CN" altLang="zh-CN" sz="1050" kern="100">
              <a:solidFill>
                <a:srgbClr val="3366FF"/>
              </a:solidFill>
              <a:effectLst/>
              <a:latin typeface="宋体" panose="02010600030101010101" pitchFamily="2" charset="-122"/>
              <a:cs typeface="Courier New" panose="02070309020205020404"/>
            </a:endParaRPr>
          </a:p>
        </p:txBody>
      </p:sp>
      <p:pic>
        <p:nvPicPr>
          <p:cNvPr id="2050" name="Picture 2" descr="D:\梁贺\2019\课件\2019（秋）语文　选修　上册（新教材新标准）\A159.TIF"/>
          <p:cNvPicPr>
            <a:picLocks noChangeAspect="1" noChangeArrowheads="1"/>
          </p:cNvPicPr>
          <p:nvPr/>
        </p:nvPicPr>
        <p:blipFill>
          <a:blip r:embed="rId1">
            <a:clrChange>
              <a:clrFrom>
                <a:srgbClr val="FFFFFF"/>
              </a:clrFrom>
              <a:clrTo>
                <a:srgbClr val="FFFFFF">
                  <a:alpha val="0"/>
                </a:srgbClr>
              </a:clrTo>
            </a:clrChange>
          </a:blip>
          <a:stretch>
            <a:fillRect/>
          </a:stretch>
        </p:blipFill>
        <p:spPr bwMode="auto">
          <a:xfrm>
            <a:off x="7055350" y="2079615"/>
            <a:ext cx="1803494" cy="352463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127000" y="635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4" name="文本框 3"/>
          <p:cNvSpPr txBox="1"/>
          <p:nvPr/>
        </p:nvSpPr>
        <p:spPr>
          <a:xfrm>
            <a:off x="127000" y="67183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51448" y="919932"/>
            <a:ext cx="8394616"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Aft>
                <a:spcPct val="0"/>
              </a:spcAft>
              <a:tabLst>
                <a:tab pos="1350645" algn="l"/>
                <a:tab pos="3870960" algn="l"/>
              </a:tabLst>
            </a:pPr>
            <a:r>
              <a:rPr lang="zh-CN" altLang="zh-CN" sz="2400" b="1" kern="100">
                <a:latin typeface="Times New Roman" panose="02020603050405020304"/>
                <a:ea typeface="黑体" panose="02010609060101010101" charset="-122"/>
                <a:cs typeface="Times New Roman" panose="02020603050405020304"/>
              </a:rPr>
              <a:t>《诗经》六义</a:t>
            </a:r>
            <a:endParaRPr lang="zh-CN" altLang="zh-CN" sz="1050" kern="100">
              <a:latin typeface="宋体" panose="02010600030101010101" pitchFamily="2" charset="-122"/>
              <a:cs typeface="Courier New" panose="02070309020205020404"/>
            </a:endParaRPr>
          </a:p>
          <a:p>
            <a:pPr indent="612140" algn="just">
              <a:spcAft>
                <a:spcPct val="0"/>
              </a:spcAft>
              <a:tabLst>
                <a:tab pos="1350645" algn="l"/>
                <a:tab pos="3870960" algn="l"/>
              </a:tabLst>
            </a:pP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六义</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，即是指</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风、雅、颂</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三种诗歌形式与</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赋、比、</a:t>
            </a:r>
            <a:r>
              <a:rPr lang="zh-CN" altLang="zh-CN" sz="2400" b="1" u="sng" kern="100">
                <a:latin typeface="Times New Roman" panose="02020603050405020304"/>
                <a:ea typeface="黑体" panose="02010609060101010101" charset="-122"/>
                <a:cs typeface="Times New Roman" panose="02020603050405020304"/>
              </a:rPr>
              <a:t>兴</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三种表现手法。　　　　　　　　　　　　　　　　　　　　　　　　　</a:t>
            </a:r>
            <a:endParaRPr lang="zh-CN" altLang="zh-CN" sz="1050" kern="100">
              <a:solidFill>
                <a:srgbClr val="3366FF"/>
              </a:solidFill>
              <a:latin typeface="宋体" panose="02010600030101010101" pitchFamily="2" charset="-122"/>
              <a:cs typeface="Courier New" panose="02070309020205020404"/>
            </a:endParaRPr>
          </a:p>
          <a:p>
            <a:pPr indent="612140" algn="just">
              <a:spcAft>
                <a:spcPct val="0"/>
              </a:spcAft>
              <a:tabLst>
                <a:tab pos="1350645" algn="l"/>
                <a:tab pos="3870960" algn="l"/>
              </a:tabLst>
            </a:pPr>
            <a:r>
              <a:rPr lang="zh-CN" altLang="zh-CN" sz="2400" b="1" kern="100">
                <a:latin typeface="Times New Roman" panose="02020603050405020304"/>
                <a:cs typeface="Times New Roman" panose="02020603050405020304"/>
              </a:rPr>
              <a:t>风是带有地方色彩的音乐，包括十五</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国风</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，即十五个地方的民间歌谣。</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国风</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保存了大量劳动人民的口头创作，具有浓厚的民歌特色。这部分诗歌的内容具有鲜明的</a:t>
            </a:r>
            <a:r>
              <a:rPr lang="zh-CN" altLang="zh-CN" sz="2400" b="1" u="sng" kern="100">
                <a:latin typeface="Times New Roman" panose="02020603050405020304"/>
                <a:ea typeface="黑体" panose="02010609060101010101" charset="-122"/>
                <a:cs typeface="Times New Roman" panose="02020603050405020304"/>
              </a:rPr>
              <a:t>现实主义特色</a:t>
            </a:r>
            <a:r>
              <a:rPr lang="en-US" altLang="zh-CN" sz="2400" b="1" kern="100" baseline="30000">
                <a:latin typeface="宋体" panose="02010600030101010101" pitchFamily="2" charset="-122"/>
                <a:cs typeface="Times New Roman" panose="02020603050405020304"/>
              </a:rPr>
              <a:t>④</a:t>
            </a:r>
            <a:r>
              <a:rPr lang="zh-CN" altLang="zh-CN" sz="2400" b="1" kern="100">
                <a:latin typeface="Times New Roman" panose="02020603050405020304"/>
                <a:cs typeface="Times New Roman" panose="02020603050405020304"/>
              </a:rPr>
              <a:t>，表达了劳动人民对社会生活的真实感受和深刻认识。是《诗经》的精华部分。</a:t>
            </a:r>
            <a:endParaRPr lang="zh-CN" altLang="zh-CN" sz="1050" kern="100">
              <a:latin typeface="宋体" panose="02010600030101010101" pitchFamily="2" charset="-122"/>
              <a:cs typeface="Courier New" panose="02070309020205020404"/>
            </a:endParaRPr>
          </a:p>
          <a:p>
            <a:pPr indent="612140" algn="just">
              <a:spcAft>
                <a:spcPct val="0"/>
              </a:spcAft>
              <a:tabLst>
                <a:tab pos="1350645" algn="l"/>
                <a:tab pos="3870960" algn="l"/>
              </a:tabLst>
            </a:pPr>
            <a:r>
              <a:rPr lang="en-US" altLang="zh-CN" sz="2400" b="1" kern="100">
                <a:solidFill>
                  <a:srgbClr val="3366FF"/>
                </a:solidFill>
                <a:latin typeface="Times New Roman" panose="02020603050405020304"/>
                <a:ea typeface="黑体" panose="02010609060101010101" charset="-122"/>
                <a:cs typeface="Courier New" panose="02070309020205020404"/>
              </a:rPr>
              <a:t>[</a:t>
            </a:r>
            <a:r>
              <a:rPr lang="zh-CN" altLang="zh-CN" sz="2400" b="1" kern="100">
                <a:solidFill>
                  <a:srgbClr val="3366FF"/>
                </a:solidFill>
                <a:latin typeface="Times New Roman" panose="02020603050405020304"/>
                <a:ea typeface="黑体" panose="02010609060101010101" charset="-122"/>
                <a:cs typeface="Times New Roman" panose="02020603050405020304"/>
              </a:rPr>
              <a:t>伴读</a:t>
            </a:r>
            <a:r>
              <a:rPr lang="en-US" altLang="zh-CN" sz="2400" b="1" kern="100">
                <a:solidFill>
                  <a:srgbClr val="3366FF"/>
                </a:solidFill>
                <a:latin typeface="Times New Roman" panose="02020603050405020304"/>
                <a:ea typeface="黑体" panose="02010609060101010101" charset="-122"/>
                <a:cs typeface="Courier New" panose="02070309020205020404"/>
              </a:rPr>
              <a:t>] </a:t>
            </a:r>
            <a:r>
              <a:rPr lang="en-US" altLang="zh-CN" sz="2400" b="1" kern="100">
                <a:solidFill>
                  <a:srgbClr val="3366FF"/>
                </a:solidFill>
                <a:latin typeface="宋体" panose="02010600030101010101" pitchFamily="2" charset="-122"/>
                <a:ea typeface="华文行楷" panose="02010800040101010101" charset="-122"/>
                <a:cs typeface="Times New Roman" panose="02020603050405020304"/>
              </a:rPr>
              <a:t>④</a:t>
            </a:r>
            <a:r>
              <a:rPr lang="zh-CN" altLang="zh-CN" sz="2400" b="1" kern="100">
                <a:solidFill>
                  <a:srgbClr val="3366FF"/>
                </a:solidFill>
                <a:latin typeface="Times New Roman" panose="02020603050405020304"/>
                <a:ea typeface="华文行楷" panose="02010800040101010101" charset="-122"/>
                <a:cs typeface="Times New Roman" panose="02020603050405020304"/>
              </a:rPr>
              <a:t>《诗经》是现实主义诗歌的源头。十个字概括：饥者歌其食，劳者歌其事。</a:t>
            </a:r>
            <a:endParaRPr lang="zh-CN" altLang="zh-CN" sz="1050" kern="100">
              <a:solidFill>
                <a:srgbClr val="3366FF"/>
              </a:solidFill>
              <a:effectLst/>
              <a:latin typeface="宋体" panose="02010600030101010101" pitchFamily="2" charset="-122"/>
              <a:cs typeface="Courier New" panose="02070309020205020404"/>
            </a:endParaRPr>
          </a:p>
        </p:txBody>
      </p:sp>
      <p:sp>
        <p:nvSpPr>
          <p:cNvPr id="5" name="矩形 4"/>
          <p:cNvSpPr>
            <a:spLocks noChangeArrowheads="1"/>
          </p:cNvSpPr>
          <p:nvPr/>
        </p:nvSpPr>
        <p:spPr bwMode="auto">
          <a:xfrm>
            <a:off x="6936736" y="1988816"/>
            <a:ext cx="114571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350645" algn="l"/>
                <a:tab pos="2610485" algn="l"/>
              </a:tabLst>
            </a:pPr>
            <a:r>
              <a:rPr lang="zh-CN" altLang="zh-CN" sz="2400" b="1" kern="100">
                <a:solidFill>
                  <a:srgbClr val="3366FF"/>
                </a:solidFill>
                <a:latin typeface="Times New Roman" panose="02020603050405020304"/>
                <a:ea typeface="华文行楷" panose="02010800040101010101" charset="-122"/>
                <a:cs typeface="Times New Roman" panose="02020603050405020304"/>
              </a:rPr>
              <a:t>读</a:t>
            </a:r>
            <a:r>
              <a:rPr lang="en-US" altLang="zh-CN" sz="2400" b="1" kern="100" err="1">
                <a:solidFill>
                  <a:srgbClr val="3366FF"/>
                </a:solidFill>
                <a:latin typeface="Times New Roman" panose="02020603050405020304"/>
                <a:cs typeface="Courier New" panose="02070309020205020404"/>
              </a:rPr>
              <a:t>xìng</a:t>
            </a:r>
            <a:r>
              <a:rPr lang="zh-CN" altLang="zh-CN" sz="2400" b="1" kern="100">
                <a:solidFill>
                  <a:srgbClr val="3366FF"/>
                </a:solidFill>
                <a:latin typeface="Times New Roman" panose="02020603050405020304"/>
                <a:cs typeface="Times New Roman" panose="02020603050405020304"/>
              </a:rPr>
              <a:t>。</a:t>
            </a:r>
            <a:endParaRPr lang="zh-CN" altLang="zh-CN" sz="1050" kern="100">
              <a:effectLst/>
              <a:latin typeface="宋体" panose="02010600030101010101" pitchFamily="2" charset="-122"/>
              <a:cs typeface="Courier New" panose="02070309020205020404"/>
            </a:endParaRPr>
          </a:p>
        </p:txBody>
      </p:sp>
      <p:sp>
        <p:nvSpPr>
          <p:cNvPr id="2" name="文本框 1"/>
          <p:cNvSpPr txBox="1"/>
          <p:nvPr/>
        </p:nvSpPr>
        <p:spPr>
          <a:xfrm>
            <a:off x="127000" y="635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4" name="文本框 3"/>
          <p:cNvSpPr txBox="1"/>
          <p:nvPr/>
        </p:nvSpPr>
        <p:spPr>
          <a:xfrm>
            <a:off x="127000" y="67183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169903" y="725115"/>
            <a:ext cx="8735471"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612140" algn="just">
              <a:spcAft>
                <a:spcPct val="0"/>
              </a:spcAft>
              <a:tabLst>
                <a:tab pos="1350645" algn="l"/>
                <a:tab pos="3870960" algn="l"/>
              </a:tabLst>
            </a:pPr>
            <a:r>
              <a:rPr lang="zh-CN" altLang="zh-CN" sz="2400" b="1" kern="100">
                <a:latin typeface="Times New Roman" panose="02020603050405020304"/>
                <a:cs typeface="Times New Roman" panose="02020603050405020304"/>
              </a:rPr>
              <a:t>雅诗的内容多描写统治阶级的日常生活，常用在宴会歌舞中。</a:t>
            </a:r>
            <a:r>
              <a:rPr lang="zh-CN" altLang="zh-CN" sz="2400" b="1" u="sng" kern="100">
                <a:latin typeface="Times New Roman" panose="02020603050405020304"/>
                <a:ea typeface="黑体" panose="02010609060101010101" charset="-122"/>
                <a:cs typeface="Times New Roman" panose="02020603050405020304"/>
              </a:rPr>
              <a:t>分</a:t>
            </a:r>
            <a:r>
              <a:rPr lang="en-US" altLang="zh-CN" sz="2400" b="1" u="sng" kern="100">
                <a:latin typeface="宋体" panose="02010600030101010101" pitchFamily="2" charset="-122"/>
                <a:cs typeface="Times New Roman" panose="02020603050405020304"/>
              </a:rPr>
              <a:t>“</a:t>
            </a:r>
            <a:r>
              <a:rPr lang="zh-CN" altLang="zh-CN" sz="2400" b="1" u="sng" kern="100">
                <a:latin typeface="Times New Roman" panose="02020603050405020304"/>
                <a:ea typeface="黑体" panose="02010609060101010101" charset="-122"/>
                <a:cs typeface="Times New Roman" panose="02020603050405020304"/>
              </a:rPr>
              <a:t>大雅</a:t>
            </a:r>
            <a:r>
              <a:rPr lang="en-US" altLang="zh-CN" sz="2400" b="1" u="sng" kern="100">
                <a:latin typeface="宋体" panose="02010600030101010101" pitchFamily="2" charset="-122"/>
                <a:cs typeface="Times New Roman" panose="02020603050405020304"/>
              </a:rPr>
              <a:t>”</a:t>
            </a:r>
            <a:r>
              <a:rPr lang="zh-CN" altLang="zh-CN" sz="2400" b="1" u="sng" kern="100">
                <a:latin typeface="Times New Roman" panose="02020603050405020304"/>
                <a:ea typeface="黑体" panose="02010609060101010101" charset="-122"/>
                <a:cs typeface="Times New Roman" panose="02020603050405020304"/>
              </a:rPr>
              <a:t>和</a:t>
            </a:r>
            <a:r>
              <a:rPr lang="en-US" altLang="zh-CN" sz="2400" b="1" u="sng" kern="100">
                <a:latin typeface="宋体" panose="02010600030101010101" pitchFamily="2" charset="-122"/>
                <a:cs typeface="Times New Roman" panose="02020603050405020304"/>
              </a:rPr>
              <a:t>“</a:t>
            </a:r>
            <a:r>
              <a:rPr lang="zh-CN" altLang="zh-CN" sz="2400" b="1" u="sng" kern="100">
                <a:latin typeface="Times New Roman" panose="02020603050405020304"/>
                <a:ea typeface="黑体" panose="02010609060101010101" charset="-122"/>
                <a:cs typeface="Times New Roman" panose="02020603050405020304"/>
              </a:rPr>
              <a:t>小雅</a:t>
            </a:r>
            <a:r>
              <a:rPr lang="en-US" altLang="zh-CN" sz="2400" b="1" u="sng" kern="100">
                <a:latin typeface="宋体" panose="02010600030101010101" pitchFamily="2" charset="-122"/>
                <a:cs typeface="Times New Roman" panose="02020603050405020304"/>
              </a:rPr>
              <a:t>”</a:t>
            </a:r>
            <a:r>
              <a:rPr lang="en-US" altLang="zh-CN" sz="2400" b="1" kern="100" baseline="30000">
                <a:latin typeface="宋体" panose="02010600030101010101" pitchFamily="2" charset="-122"/>
                <a:cs typeface="Times New Roman" panose="02020603050405020304"/>
              </a:rPr>
              <a:t>⑤</a:t>
            </a:r>
            <a:r>
              <a:rPr lang="zh-CN" altLang="zh-CN" sz="2400" b="1" kern="100">
                <a:latin typeface="Times New Roman" panose="02020603050405020304"/>
                <a:cs typeface="Times New Roman" panose="02020603050405020304"/>
              </a:rPr>
              <a:t>。</a:t>
            </a:r>
            <a:endParaRPr lang="zh-CN" altLang="zh-CN" sz="1050" kern="100">
              <a:latin typeface="宋体" panose="02010600030101010101" pitchFamily="2" charset="-122"/>
              <a:cs typeface="Courier New" panose="02070309020205020404"/>
            </a:endParaRPr>
          </a:p>
          <a:p>
            <a:pPr indent="612140" algn="just">
              <a:spcAft>
                <a:spcPct val="0"/>
              </a:spcAft>
              <a:tabLst>
                <a:tab pos="1350645" algn="l"/>
                <a:tab pos="3870960" algn="l"/>
              </a:tabLst>
            </a:pPr>
            <a:r>
              <a:rPr lang="en-US" altLang="zh-CN" sz="2400" b="1" kern="100">
                <a:solidFill>
                  <a:srgbClr val="3366FF"/>
                </a:solidFill>
                <a:latin typeface="Times New Roman" panose="02020603050405020304"/>
                <a:ea typeface="黑体" panose="02010609060101010101" charset="-122"/>
                <a:cs typeface="Courier New" panose="02070309020205020404"/>
              </a:rPr>
              <a:t>[</a:t>
            </a:r>
            <a:r>
              <a:rPr lang="zh-CN" altLang="zh-CN" sz="2400" b="1" kern="100">
                <a:solidFill>
                  <a:srgbClr val="3366FF"/>
                </a:solidFill>
                <a:latin typeface="Times New Roman" panose="02020603050405020304"/>
                <a:ea typeface="黑体" panose="02010609060101010101" charset="-122"/>
                <a:cs typeface="Times New Roman" panose="02020603050405020304"/>
              </a:rPr>
              <a:t>伴读</a:t>
            </a:r>
            <a:r>
              <a:rPr lang="en-US" altLang="zh-CN" sz="2400" b="1" kern="100">
                <a:solidFill>
                  <a:srgbClr val="3366FF"/>
                </a:solidFill>
                <a:latin typeface="Times New Roman" panose="02020603050405020304"/>
                <a:ea typeface="黑体" panose="02010609060101010101" charset="-122"/>
                <a:cs typeface="Courier New" panose="02070309020205020404"/>
              </a:rPr>
              <a:t>] </a:t>
            </a:r>
            <a:r>
              <a:rPr lang="en-US" altLang="zh-CN" sz="2400" b="1" kern="100">
                <a:solidFill>
                  <a:srgbClr val="3366FF"/>
                </a:solidFill>
                <a:latin typeface="宋体" panose="02010600030101010101" pitchFamily="2" charset="-122"/>
                <a:ea typeface="华文行楷" panose="02010800040101010101" charset="-122"/>
                <a:cs typeface="Times New Roman" panose="02020603050405020304"/>
              </a:rPr>
              <a:t>⑤</a:t>
            </a:r>
            <a:r>
              <a:rPr lang="zh-CN" altLang="zh-CN" sz="2400" b="1" kern="100">
                <a:solidFill>
                  <a:srgbClr val="3366FF"/>
                </a:solidFill>
                <a:latin typeface="Times New Roman" panose="02020603050405020304"/>
                <a:ea typeface="华文行楷" panose="02010800040101010101" charset="-122"/>
                <a:cs typeface="Times New Roman" panose="02020603050405020304"/>
              </a:rPr>
              <a:t>有一副精绝的对联：三星日月光，四诗风雅颂。知道为什么叫四诗了吗？</a:t>
            </a:r>
            <a:endParaRPr lang="zh-CN" altLang="zh-CN" sz="1050" kern="100">
              <a:solidFill>
                <a:srgbClr val="3366FF"/>
              </a:solidFill>
              <a:latin typeface="宋体" panose="02010600030101010101" pitchFamily="2" charset="-122"/>
              <a:cs typeface="Courier New" panose="02070309020205020404"/>
            </a:endParaRPr>
          </a:p>
          <a:p>
            <a:pPr indent="612140" algn="just">
              <a:spcAft>
                <a:spcPct val="0"/>
              </a:spcAft>
              <a:tabLst>
                <a:tab pos="1350645" algn="l"/>
                <a:tab pos="3870960" algn="l"/>
              </a:tabLst>
            </a:pPr>
            <a:r>
              <a:rPr lang="zh-CN" altLang="zh-CN" sz="2400" b="1" kern="100">
                <a:latin typeface="Times New Roman" panose="02020603050405020304"/>
                <a:cs typeface="Times New Roman" panose="02020603050405020304"/>
              </a:rPr>
              <a:t>颂诗的内容多是歌颂周王朝祖先的</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功德</a:t>
            </a:r>
            <a:r>
              <a:rPr lang="en-US"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，常在宗庙祭祀时演出。</a:t>
            </a:r>
            <a:endParaRPr lang="zh-CN" altLang="zh-CN" sz="1050" kern="100">
              <a:latin typeface="宋体" panose="02010600030101010101" pitchFamily="2" charset="-122"/>
              <a:cs typeface="Courier New" panose="02070309020205020404"/>
            </a:endParaRPr>
          </a:p>
          <a:p>
            <a:pPr indent="612140" algn="just">
              <a:spcAft>
                <a:spcPct val="0"/>
              </a:spcAft>
              <a:tabLst>
                <a:tab pos="1350645" algn="l"/>
                <a:tab pos="3870960" algn="l"/>
              </a:tabLst>
            </a:pPr>
            <a:r>
              <a:rPr lang="zh-CN" altLang="zh-CN" sz="2400" b="1" kern="100">
                <a:latin typeface="Times New Roman" panose="02020603050405020304"/>
                <a:cs typeface="Times New Roman" panose="02020603050405020304"/>
              </a:rPr>
              <a:t>赋是直接铺陈叙述，是最基本的表现手法。朱熹《诗集传》：</a:t>
            </a:r>
            <a:r>
              <a:rPr lang="zh-CN"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赋者，敷也，敷陈其事而直言之也。</a:t>
            </a:r>
            <a:r>
              <a:rPr lang="zh-CN" altLang="zh-CN" sz="2400" b="1" kern="100">
                <a:latin typeface="宋体" panose="02010600030101010101" pitchFamily="2" charset="-122"/>
                <a:cs typeface="Times New Roman" panose="02020603050405020304"/>
              </a:rPr>
              <a:t>”</a:t>
            </a:r>
            <a:endParaRPr lang="zh-CN" altLang="zh-CN" sz="1050" kern="100">
              <a:latin typeface="宋体" panose="02010600030101010101" pitchFamily="2" charset="-122"/>
              <a:cs typeface="Courier New" panose="02070309020205020404"/>
            </a:endParaRPr>
          </a:p>
          <a:p>
            <a:pPr indent="612140" algn="just">
              <a:spcAft>
                <a:spcPct val="0"/>
              </a:spcAft>
              <a:tabLst>
                <a:tab pos="1350645" algn="l"/>
                <a:tab pos="3870960" algn="l"/>
              </a:tabLst>
            </a:pPr>
            <a:r>
              <a:rPr lang="zh-CN" altLang="zh-CN" sz="2400" b="1" kern="100">
                <a:latin typeface="Times New Roman" panose="02020603050405020304"/>
                <a:cs typeface="Times New Roman" panose="02020603050405020304"/>
              </a:rPr>
              <a:t>比即比喻，明喻和暗喻均属此类。</a:t>
            </a:r>
            <a:endParaRPr lang="zh-CN" altLang="zh-CN" sz="1050" kern="100">
              <a:latin typeface="宋体" panose="02010600030101010101" pitchFamily="2" charset="-122"/>
              <a:cs typeface="Courier New" panose="02070309020205020404"/>
            </a:endParaRPr>
          </a:p>
          <a:p>
            <a:pPr indent="612140" algn="just">
              <a:spcAft>
                <a:spcPct val="0"/>
              </a:spcAft>
              <a:tabLst>
                <a:tab pos="1350645" algn="l"/>
                <a:tab pos="3870960" algn="l"/>
              </a:tabLst>
            </a:pPr>
            <a:r>
              <a:rPr lang="zh-CN" altLang="zh-CN" sz="2400" b="1" kern="100">
                <a:latin typeface="Times New Roman" panose="02020603050405020304"/>
                <a:cs typeface="Times New Roman" panose="02020603050405020304"/>
              </a:rPr>
              <a:t>朱熹：</a:t>
            </a:r>
            <a:r>
              <a:rPr lang="zh-CN"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比者，以彼物比此物也。</a:t>
            </a:r>
            <a:r>
              <a:rPr lang="zh-CN" altLang="zh-CN" sz="2400" b="1" kern="100">
                <a:latin typeface="宋体" panose="02010600030101010101" pitchFamily="2" charset="-122"/>
                <a:cs typeface="Times New Roman" panose="02020603050405020304"/>
              </a:rPr>
              <a:t>”</a:t>
            </a:r>
            <a:endParaRPr lang="zh-CN" altLang="zh-CN" sz="1050" kern="100">
              <a:latin typeface="宋体" panose="02010600030101010101" pitchFamily="2" charset="-122"/>
              <a:cs typeface="Courier New" panose="02070309020205020404"/>
            </a:endParaRPr>
          </a:p>
          <a:p>
            <a:pPr indent="612140" algn="just">
              <a:spcAft>
                <a:spcPct val="0"/>
              </a:spcAft>
              <a:tabLst>
                <a:tab pos="1350645" algn="l"/>
                <a:tab pos="3870960" algn="l"/>
              </a:tabLst>
            </a:pPr>
            <a:r>
              <a:rPr lang="zh-CN" altLang="zh-CN" sz="2400" b="1" kern="100">
                <a:latin typeface="Times New Roman" panose="02020603050405020304"/>
                <a:cs typeface="Times New Roman" panose="02020603050405020304"/>
              </a:rPr>
              <a:t>兴即起兴，用其他东西引出要说的内容。</a:t>
            </a:r>
            <a:endParaRPr lang="zh-CN" altLang="zh-CN" sz="1050" kern="100">
              <a:latin typeface="宋体" panose="02010600030101010101" pitchFamily="2" charset="-122"/>
              <a:cs typeface="Courier New" panose="02070309020205020404"/>
            </a:endParaRPr>
          </a:p>
          <a:p>
            <a:pPr indent="612140" algn="just">
              <a:spcAft>
                <a:spcPct val="0"/>
              </a:spcAft>
              <a:tabLst>
                <a:tab pos="1350645" algn="l"/>
                <a:tab pos="3870960" algn="l"/>
              </a:tabLst>
            </a:pPr>
            <a:r>
              <a:rPr lang="zh-CN" altLang="zh-CN" sz="2400" b="1" kern="100">
                <a:latin typeface="Times New Roman" panose="02020603050405020304"/>
                <a:cs typeface="Times New Roman" panose="02020603050405020304"/>
              </a:rPr>
              <a:t>朱熹：</a:t>
            </a:r>
            <a:r>
              <a:rPr lang="zh-CN" altLang="zh-CN" sz="2400" b="1" kern="100">
                <a:latin typeface="宋体" panose="02010600030101010101" pitchFamily="2" charset="-122"/>
                <a:cs typeface="Times New Roman" panose="02020603050405020304"/>
              </a:rPr>
              <a:t>“</a:t>
            </a:r>
            <a:r>
              <a:rPr lang="zh-CN" altLang="zh-CN" sz="2400" b="1" kern="100">
                <a:latin typeface="Times New Roman" panose="02020603050405020304"/>
                <a:cs typeface="Times New Roman" panose="02020603050405020304"/>
              </a:rPr>
              <a:t>兴者，先言他物以引起所咏之词也。</a:t>
            </a:r>
            <a:r>
              <a:rPr lang="zh-CN" altLang="zh-CN" sz="2400" b="1" kern="100">
                <a:latin typeface="宋体" panose="02010600030101010101" pitchFamily="2" charset="-122"/>
                <a:cs typeface="Times New Roman" panose="02020603050405020304"/>
              </a:rPr>
              <a:t>”</a:t>
            </a:r>
            <a:endParaRPr lang="zh-CN" altLang="zh-CN" sz="1050" kern="100">
              <a:effectLst/>
              <a:latin typeface="宋体" panose="02010600030101010101" pitchFamily="2" charset="-122"/>
              <a:cs typeface="Courier New" panose="02070309020205020404"/>
            </a:endParaRPr>
          </a:p>
        </p:txBody>
      </p:sp>
      <p:sp>
        <p:nvSpPr>
          <p:cNvPr id="2" name="文本框 1"/>
          <p:cNvSpPr txBox="1"/>
          <p:nvPr/>
        </p:nvSpPr>
        <p:spPr>
          <a:xfrm>
            <a:off x="127000" y="635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4" name="文本框 3"/>
          <p:cNvSpPr txBox="1"/>
          <p:nvPr/>
        </p:nvSpPr>
        <p:spPr>
          <a:xfrm>
            <a:off x="127000" y="67183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84326" y="908650"/>
            <a:ext cx="6563089"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Aft>
                <a:spcPct val="0"/>
              </a:spcAft>
              <a:tabLst>
                <a:tab pos="1350645" algn="l"/>
                <a:tab pos="3870960" algn="l"/>
              </a:tabLst>
            </a:pPr>
            <a:r>
              <a:rPr lang="zh-CN" altLang="zh-CN" sz="2400" b="1" kern="100">
                <a:latin typeface="Times New Roman" panose="02020603050405020304"/>
                <a:ea typeface="黑体" panose="02010609060101010101" charset="-122"/>
                <a:cs typeface="Times New Roman" panose="02020603050405020304"/>
              </a:rPr>
              <a:t>芣　苢</a:t>
            </a:r>
            <a:endParaRPr lang="zh-CN" altLang="zh-CN" sz="1050" kern="100">
              <a:latin typeface="宋体" panose="02010600030101010101" pitchFamily="2" charset="-122"/>
              <a:cs typeface="Courier New" panose="02070309020205020404"/>
            </a:endParaRPr>
          </a:p>
          <a:p>
            <a:pPr indent="612140" algn="just">
              <a:spcAft>
                <a:spcPct val="0"/>
              </a:spcAft>
              <a:tabLst>
                <a:tab pos="1350645" algn="l"/>
                <a:tab pos="3870960" algn="l"/>
              </a:tabLst>
            </a:pPr>
            <a:r>
              <a:rPr lang="zh-CN" altLang="zh-CN" sz="2400" b="1" kern="100">
                <a:latin typeface="Times New Roman" panose="02020603050405020304"/>
                <a:cs typeface="Times New Roman" panose="02020603050405020304"/>
              </a:rPr>
              <a:t>即车前草，多年生草本，高</a:t>
            </a:r>
            <a:r>
              <a:rPr lang="en-US" altLang="zh-CN" sz="2400" b="1" kern="100">
                <a:latin typeface="Times New Roman" panose="02020603050405020304"/>
                <a:cs typeface="Courier New" panose="02070309020205020404"/>
              </a:rPr>
              <a:t>20</a:t>
            </a:r>
            <a:r>
              <a:rPr lang="zh-CN" altLang="zh-CN" sz="2400" b="1" kern="100">
                <a:latin typeface="Times New Roman" panose="02020603050405020304"/>
                <a:cs typeface="Times New Roman" panose="02020603050405020304"/>
              </a:rPr>
              <a:t>～</a:t>
            </a:r>
            <a:r>
              <a:rPr lang="en-US" altLang="zh-CN" sz="2400" b="1" kern="100">
                <a:latin typeface="Times New Roman" panose="02020603050405020304"/>
                <a:cs typeface="Courier New" panose="02070309020205020404"/>
              </a:rPr>
              <a:t>60</a:t>
            </a:r>
            <a:r>
              <a:rPr lang="zh-CN" altLang="zh-CN" sz="2400" b="1" kern="100">
                <a:latin typeface="Times New Roman" panose="02020603050405020304"/>
                <a:cs typeface="Times New Roman" panose="02020603050405020304"/>
              </a:rPr>
              <a:t>厘米，全体光滑或稍有短毛。根茎短而肥厚，着生多数须根。</a:t>
            </a:r>
            <a:endParaRPr lang="zh-CN" altLang="zh-CN" sz="1050" kern="100">
              <a:latin typeface="宋体" panose="02010600030101010101" pitchFamily="2" charset="-122"/>
              <a:cs typeface="Courier New" panose="02070309020205020404"/>
            </a:endParaRPr>
          </a:p>
          <a:p>
            <a:pPr indent="612140" algn="just">
              <a:spcAft>
                <a:spcPct val="0"/>
              </a:spcAft>
              <a:tabLst>
                <a:tab pos="1350645" algn="l"/>
                <a:tab pos="3870960" algn="l"/>
              </a:tabLst>
            </a:pPr>
            <a:r>
              <a:rPr lang="zh-CN" altLang="zh-CN" sz="2400" b="1" kern="100">
                <a:latin typeface="Times New Roman" panose="02020603050405020304"/>
                <a:cs typeface="Times New Roman" panose="02020603050405020304"/>
              </a:rPr>
              <a:t>荒地或路旁常见，分布几遍全国。</a:t>
            </a:r>
            <a:r>
              <a:rPr lang="zh-CN" altLang="zh-CN" sz="2400" b="1" u="sng" kern="100">
                <a:latin typeface="Times New Roman" panose="02020603050405020304"/>
                <a:ea typeface="黑体" panose="02010609060101010101" charset="-122"/>
                <a:cs typeface="Times New Roman" panose="02020603050405020304"/>
              </a:rPr>
              <a:t>嫩叶可食，有些地区用作饲料；全草与种子都可入药，能利尿、清热、止咳。</a:t>
            </a:r>
            <a:r>
              <a:rPr lang="en-US" altLang="zh-CN" sz="2400" b="1" kern="100" baseline="30000">
                <a:latin typeface="宋体" panose="02010600030101010101" pitchFamily="2" charset="-122"/>
                <a:cs typeface="Times New Roman" panose="02020603050405020304"/>
              </a:rPr>
              <a:t>⑥</a:t>
            </a:r>
            <a:endParaRPr lang="zh-CN" altLang="zh-CN" sz="1050" kern="100">
              <a:latin typeface="宋体" panose="02010600030101010101" pitchFamily="2" charset="-122"/>
              <a:cs typeface="Courier New" panose="02070309020205020404"/>
            </a:endParaRPr>
          </a:p>
          <a:p>
            <a:pPr indent="612140" algn="just">
              <a:spcAft>
                <a:spcPct val="0"/>
              </a:spcAft>
              <a:tabLst>
                <a:tab pos="1350645" algn="l"/>
                <a:tab pos="3870960" algn="l"/>
              </a:tabLst>
            </a:pPr>
            <a:r>
              <a:rPr lang="en-US" altLang="zh-CN" sz="2400" b="1" kern="100">
                <a:solidFill>
                  <a:srgbClr val="3366FF"/>
                </a:solidFill>
                <a:latin typeface="Times New Roman" panose="02020603050405020304"/>
                <a:ea typeface="黑体" panose="02010609060101010101" charset="-122"/>
                <a:cs typeface="Courier New" panose="02070309020205020404"/>
              </a:rPr>
              <a:t>[</a:t>
            </a:r>
            <a:r>
              <a:rPr lang="zh-CN" altLang="zh-CN" sz="2400" b="1" kern="100">
                <a:solidFill>
                  <a:srgbClr val="3366FF"/>
                </a:solidFill>
                <a:latin typeface="Times New Roman" panose="02020603050405020304"/>
                <a:ea typeface="黑体" panose="02010609060101010101" charset="-122"/>
                <a:cs typeface="Times New Roman" panose="02020603050405020304"/>
              </a:rPr>
              <a:t>伴读</a:t>
            </a:r>
            <a:r>
              <a:rPr lang="en-US" altLang="zh-CN" sz="2400" b="1" kern="100">
                <a:solidFill>
                  <a:srgbClr val="3366FF"/>
                </a:solidFill>
                <a:latin typeface="Times New Roman" panose="02020603050405020304"/>
                <a:ea typeface="黑体" panose="02010609060101010101" charset="-122"/>
                <a:cs typeface="Courier New" panose="02070309020205020404"/>
              </a:rPr>
              <a:t>] </a:t>
            </a:r>
            <a:r>
              <a:rPr lang="en-US" altLang="zh-CN" sz="2400" b="1" kern="100">
                <a:solidFill>
                  <a:srgbClr val="3366FF"/>
                </a:solidFill>
                <a:latin typeface="宋体" panose="02010600030101010101" pitchFamily="2" charset="-122"/>
                <a:ea typeface="华文行楷" panose="02010800040101010101" charset="-122"/>
                <a:cs typeface="Times New Roman" panose="02020603050405020304"/>
              </a:rPr>
              <a:t>⑥</a:t>
            </a:r>
            <a:r>
              <a:rPr lang="zh-CN" altLang="zh-CN" sz="2400" b="1" kern="100">
                <a:solidFill>
                  <a:srgbClr val="3366FF"/>
                </a:solidFill>
                <a:latin typeface="Times New Roman" panose="02020603050405020304"/>
                <a:ea typeface="华文行楷" panose="02010800040101010101" charset="-122"/>
                <a:cs typeface="Times New Roman" panose="02020603050405020304"/>
              </a:rPr>
              <a:t>有种说法，先民们认为</a:t>
            </a:r>
            <a:r>
              <a:rPr lang="zh-CN" altLang="zh-CN" sz="2400" b="1" kern="100">
                <a:solidFill>
                  <a:srgbClr val="3366FF"/>
                </a:solidFill>
                <a:latin typeface="宋体" panose="02010600030101010101" pitchFamily="2" charset="-122"/>
                <a:cs typeface="宋体" panose="02010600030101010101" pitchFamily="2" charset="-122"/>
              </a:rPr>
              <a:t>芣苢</a:t>
            </a:r>
            <a:r>
              <a:rPr lang="zh-CN" altLang="zh-CN" sz="2400" b="1" kern="100">
                <a:solidFill>
                  <a:srgbClr val="3366FF"/>
                </a:solidFill>
                <a:latin typeface="Times New Roman" panose="02020603050405020304"/>
                <a:ea typeface="华文行楷" panose="02010800040101010101" charset="-122"/>
                <a:cs typeface="Times New Roman" panose="02020603050405020304"/>
              </a:rPr>
              <a:t>主子，采</a:t>
            </a:r>
            <a:r>
              <a:rPr lang="zh-CN" altLang="zh-CN" sz="2400" b="1" kern="100">
                <a:solidFill>
                  <a:srgbClr val="3366FF"/>
                </a:solidFill>
                <a:latin typeface="宋体" panose="02010600030101010101" pitchFamily="2" charset="-122"/>
                <a:cs typeface="宋体" panose="02010600030101010101" pitchFamily="2" charset="-122"/>
              </a:rPr>
              <a:t>芣苢</a:t>
            </a:r>
            <a:r>
              <a:rPr lang="zh-CN" altLang="zh-CN" sz="2400" b="1" kern="100">
                <a:solidFill>
                  <a:srgbClr val="3366FF"/>
                </a:solidFill>
                <a:latin typeface="Times New Roman" panose="02020603050405020304"/>
                <a:ea typeface="华文行楷" panose="02010800040101010101" charset="-122"/>
                <a:cs typeface="Times New Roman" panose="02020603050405020304"/>
              </a:rPr>
              <a:t>可以满足妇女们多子多孙的愿望。</a:t>
            </a:r>
            <a:endParaRPr lang="zh-CN" altLang="zh-CN" sz="1050" kern="100">
              <a:solidFill>
                <a:srgbClr val="3366FF"/>
              </a:solidFill>
              <a:effectLst/>
              <a:latin typeface="宋体" panose="02010600030101010101" pitchFamily="2" charset="-122"/>
              <a:cs typeface="Courier New" panose="02070309020205020404"/>
            </a:endParaRPr>
          </a:p>
        </p:txBody>
      </p:sp>
      <p:pic>
        <p:nvPicPr>
          <p:cNvPr id="3074" name="Picture 2" descr="D:\梁贺\2019\课件\2019（秋）语文　选修　上册（新教材新标准）\A161.TIF"/>
          <p:cNvPicPr>
            <a:picLocks noChangeAspect="1" noChangeArrowheads="1"/>
          </p:cNvPicPr>
          <p:nvPr/>
        </p:nvPicPr>
        <p:blipFill>
          <a:blip r:embed="rId1">
            <a:clrChange>
              <a:clrFrom>
                <a:srgbClr val="FFFFFF"/>
              </a:clrFrom>
              <a:clrTo>
                <a:srgbClr val="FFFFFF">
                  <a:alpha val="0"/>
                </a:srgbClr>
              </a:clrTo>
            </a:clrChange>
          </a:blip>
          <a:stretch>
            <a:fillRect/>
          </a:stretch>
        </p:blipFill>
        <p:spPr bwMode="auto">
          <a:xfrm>
            <a:off x="7137328" y="1628771"/>
            <a:ext cx="1684908" cy="291688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nvSpPr>
        <p:spPr>
          <a:xfrm>
            <a:off x="127000" y="635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4" name="文本框 3"/>
          <p:cNvSpPr txBox="1"/>
          <p:nvPr/>
        </p:nvSpPr>
        <p:spPr>
          <a:xfrm>
            <a:off x="127000" y="67183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childTnLst>
                                    <p:set>
                                      <p:cBhvr>
                                        <p:cTn id="6" dur="1" fill="hold">
                                          <p:stCondLst>
                                            <p:cond delay="0"/>
                                          </p:stCondLst>
                                        </p:cTn>
                                        <p:tgtEl>
                                          <p:spTgt spid="3">
                                            <p:txEl>
                                              <p:pRg st="3" end="3"/>
                                            </p:txEl>
                                          </p:spTgt>
                                        </p:tgtEl>
                                        <p:attrNameLst>
                                          <p:attrName>style.visibility</p:attrName>
                                        </p:attrNameLst>
                                      </p:cBhvr>
                                      <p:to>
                                        <p:strVal val="visible"/>
                                      </p:to>
                                    </p:set>
                                    <p:animEffect transition="in" filter="blinds(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169903" y="1362092"/>
            <a:ext cx="873547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350645" algn="l"/>
                <a:tab pos="3870960" algn="l"/>
              </a:tabLst>
            </a:pPr>
            <a:r>
              <a:rPr lang="zh-CN" altLang="zh-CN" sz="2400" b="1" kern="100">
                <a:latin typeface="Times New Roman" panose="02020603050405020304"/>
                <a:ea typeface="黑体" panose="02010609060101010101" charset="-122"/>
                <a:cs typeface="Times New Roman" panose="02020603050405020304"/>
              </a:rPr>
              <a:t>五、理基础</a:t>
            </a:r>
            <a:endParaRPr lang="zh-CN" altLang="zh-CN" sz="1050" kern="100">
              <a:latin typeface="宋体" panose="02010600030101010101" pitchFamily="2" charset="-122"/>
              <a:cs typeface="Courier New" panose="02070309020205020404"/>
            </a:endParaRPr>
          </a:p>
          <a:p>
            <a:pPr algn="just">
              <a:lnSpc>
                <a:spcPct val="150000"/>
              </a:lnSpc>
              <a:spcAft>
                <a:spcPct val="0"/>
              </a:spcAft>
              <a:tabLst>
                <a:tab pos="1350645" algn="l"/>
                <a:tab pos="3870960" algn="l"/>
              </a:tabLst>
            </a:pPr>
            <a:r>
              <a:rPr lang="en-US" altLang="zh-CN" sz="2400" b="1" kern="100">
                <a:latin typeface="Times New Roman" panose="02020603050405020304"/>
                <a:ea typeface="黑体" panose="02010609060101010101" charset="-122"/>
                <a:cs typeface="Courier New" panose="02070309020205020404"/>
              </a:rPr>
              <a:t>1</a:t>
            </a:r>
            <a:r>
              <a:rPr lang="en-US" altLang="zh-CN" sz="2400" b="1" kern="100">
                <a:latin typeface="Times New Roman" panose="02020603050405020304"/>
                <a:cs typeface="Courier New" panose="02070309020205020404"/>
              </a:rPr>
              <a:t>.</a:t>
            </a:r>
            <a:r>
              <a:rPr lang="zh-CN" altLang="zh-CN" sz="2400" b="1" kern="100">
                <a:latin typeface="Times New Roman" panose="02020603050405020304"/>
                <a:ea typeface="黑体" panose="02010609060101010101" charset="-122"/>
                <a:cs typeface="Times New Roman" panose="02020603050405020304"/>
              </a:rPr>
              <a:t>记字音</a:t>
            </a:r>
            <a:endParaRPr lang="zh-CN" altLang="zh-CN" sz="1050" kern="100">
              <a:effectLst/>
              <a:latin typeface="宋体" panose="02010600030101010101" pitchFamily="2" charset="-122"/>
              <a:cs typeface="Courier New" panose="02070309020205020404"/>
            </a:endParaRPr>
          </a:p>
        </p:txBody>
      </p:sp>
      <p:sp>
        <p:nvSpPr>
          <p:cNvPr id="5" name="矩形 4"/>
          <p:cNvSpPr/>
          <p:nvPr/>
        </p:nvSpPr>
        <p:spPr>
          <a:xfrm>
            <a:off x="1196340" y="2533015"/>
            <a:ext cx="2086610" cy="829945"/>
          </a:xfrm>
          <a:prstGeom prst="rect">
            <a:avLst/>
          </a:prstGeom>
        </p:spPr>
        <p:txBody>
          <a:bodyPr wrap="square">
            <a:spAutoFit/>
          </a:bodyPr>
          <a:lstStyle/>
          <a:p>
            <a:r>
              <a:rPr lang="en-US" altLang="zh-CN" sz="2400" b="1" err="1">
                <a:solidFill>
                  <a:srgbClr val="FF0000"/>
                </a:solidFill>
                <a:latin typeface="Times New Roman" panose="02020603050405020304" pitchFamily="18" charset="0"/>
                <a:cs typeface="Times New Roman" panose="02020603050405020304" pitchFamily="18" charset="0"/>
              </a:rPr>
              <a:t>fú yǐ  </a:t>
            </a:r>
            <a:endParaRPr lang="en-US" altLang="zh-CN" sz="2400" b="1" err="1">
              <a:solidFill>
                <a:srgbClr val="FF0000"/>
              </a:solidFill>
              <a:latin typeface="Times New Roman" panose="02020603050405020304" pitchFamily="18" charset="0"/>
              <a:cs typeface="Times New Roman" panose="02020603050405020304" pitchFamily="18" charset="0"/>
            </a:endParaRPr>
          </a:p>
          <a:p>
            <a:r>
              <a:rPr lang="zh-CN" altLang="zh-CN" sz="2400" b="1" err="1">
                <a:solidFill>
                  <a:srgbClr val="FF0000"/>
                </a:solidFill>
                <a:latin typeface="Times New Roman" panose="02020603050405020304" pitchFamily="18" charset="0"/>
                <a:cs typeface="Times New Roman" panose="02020603050405020304" pitchFamily="18" charset="0"/>
              </a:rPr>
              <a:t>芣苢</a:t>
            </a:r>
            <a:endParaRPr lang="zh-CN" altLang="zh-CN" sz="2400" b="1" err="1">
              <a:solidFill>
                <a:srgbClr val="FF0000"/>
              </a:solidFill>
              <a:latin typeface="Times New Roman" panose="02020603050405020304" pitchFamily="18" charset="0"/>
              <a:cs typeface="Times New Roman" panose="02020603050405020304" pitchFamily="18" charset="0"/>
            </a:endParaRPr>
          </a:p>
        </p:txBody>
      </p:sp>
      <p:sp>
        <p:nvSpPr>
          <p:cNvPr id="6" name="矩形 5"/>
          <p:cNvSpPr/>
          <p:nvPr/>
        </p:nvSpPr>
        <p:spPr>
          <a:xfrm>
            <a:off x="3856990" y="2524125"/>
            <a:ext cx="1126490" cy="829945"/>
          </a:xfrm>
          <a:prstGeom prst="rect">
            <a:avLst/>
          </a:prstGeom>
        </p:spPr>
        <p:txBody>
          <a:bodyPr wrap="square">
            <a:spAutoFit/>
          </a:bodyPr>
          <a:lstStyle/>
          <a:p>
            <a:r>
              <a:rPr lang="en-US" altLang="zh-CN" sz="2400" b="1" err="1">
                <a:solidFill>
                  <a:srgbClr val="FF0000"/>
                </a:solidFill>
                <a:latin typeface="Times New Roman" panose="02020603050405020304" pitchFamily="18" charset="0"/>
                <a:cs typeface="Times New Roman" panose="02020603050405020304" pitchFamily="18" charset="0"/>
              </a:rPr>
              <a:t>duō  </a:t>
            </a:r>
            <a:r>
              <a:rPr lang="zh-CN" altLang="en-US" sz="2400" b="1" err="1">
                <a:solidFill>
                  <a:srgbClr val="FF0000"/>
                </a:solidFill>
                <a:latin typeface="Times New Roman" panose="02020603050405020304" pitchFamily="18" charset="0"/>
                <a:cs typeface="Times New Roman" panose="02020603050405020304" pitchFamily="18" charset="0"/>
              </a:rPr>
              <a:t>掇</a:t>
            </a:r>
            <a:r>
              <a:rPr lang="en-US" altLang="zh-CN" sz="2400" b="1" err="1">
                <a:solidFill>
                  <a:srgbClr val="FF0000"/>
                </a:solidFill>
                <a:latin typeface="Times New Roman" panose="02020603050405020304" pitchFamily="18" charset="0"/>
                <a:cs typeface="Times New Roman" panose="02020603050405020304" pitchFamily="18" charset="0"/>
              </a:rPr>
              <a:t> </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7" name="矩形 6"/>
          <p:cNvSpPr/>
          <p:nvPr/>
        </p:nvSpPr>
        <p:spPr>
          <a:xfrm>
            <a:off x="5922173" y="2537427"/>
            <a:ext cx="589280" cy="829945"/>
          </a:xfrm>
          <a:prstGeom prst="rect">
            <a:avLst/>
          </a:prstGeom>
        </p:spPr>
        <p:txBody>
          <a:bodyPr wrap="none">
            <a:spAutoFit/>
          </a:bodyPr>
          <a:lstStyle/>
          <a:p>
            <a:r>
              <a:rPr lang="en-US" altLang="zh-CN" sz="2400" b="1" err="1">
                <a:solidFill>
                  <a:srgbClr val="FF0000"/>
                </a:solidFill>
                <a:latin typeface="Times New Roman" panose="02020603050405020304" pitchFamily="18" charset="0"/>
                <a:cs typeface="Times New Roman" panose="02020603050405020304" pitchFamily="18" charset="0"/>
              </a:rPr>
              <a:t>luō </a:t>
            </a:r>
            <a:endParaRPr lang="en-US" altLang="zh-CN" sz="2400" b="1" err="1">
              <a:solidFill>
                <a:srgbClr val="FF0000"/>
              </a:solidFill>
              <a:latin typeface="Times New Roman" panose="02020603050405020304" pitchFamily="18" charset="0"/>
              <a:cs typeface="Times New Roman" panose="02020603050405020304" pitchFamily="18" charset="0"/>
            </a:endParaRPr>
          </a:p>
          <a:p>
            <a:r>
              <a:rPr lang="zh-CN" altLang="en-US" sz="2400" b="1" err="1">
                <a:solidFill>
                  <a:srgbClr val="FF0000"/>
                </a:solidFill>
                <a:latin typeface="Times New Roman" panose="02020603050405020304" pitchFamily="18" charset="0"/>
                <a:cs typeface="Times New Roman" panose="02020603050405020304" pitchFamily="18" charset="0"/>
              </a:rPr>
              <a:t>捋</a:t>
            </a:r>
            <a:endParaRPr lang="zh-CN" altLang="en-US" sz="2400" b="1" err="1">
              <a:solidFill>
                <a:srgbClr val="FF0000"/>
              </a:solidFill>
              <a:latin typeface="Times New Roman" panose="02020603050405020304" pitchFamily="18" charset="0"/>
              <a:cs typeface="Times New Roman" panose="02020603050405020304" pitchFamily="18" charset="0"/>
            </a:endParaRPr>
          </a:p>
        </p:txBody>
      </p:sp>
      <p:sp>
        <p:nvSpPr>
          <p:cNvPr id="8" name="矩形 7"/>
          <p:cNvSpPr/>
          <p:nvPr/>
        </p:nvSpPr>
        <p:spPr>
          <a:xfrm>
            <a:off x="1369278" y="4256573"/>
            <a:ext cx="504190" cy="829945"/>
          </a:xfrm>
          <a:prstGeom prst="rect">
            <a:avLst/>
          </a:prstGeom>
        </p:spPr>
        <p:txBody>
          <a:bodyPr wrap="none">
            <a:spAutoFit/>
          </a:bodyPr>
          <a:lstStyle/>
          <a:p>
            <a:r>
              <a:rPr lang="en-US" altLang="zh-CN" sz="2400" b="1" err="1">
                <a:solidFill>
                  <a:srgbClr val="FF0000"/>
                </a:solidFill>
                <a:latin typeface="Times New Roman" panose="02020603050405020304" pitchFamily="18" charset="0"/>
                <a:cs typeface="Times New Roman" panose="02020603050405020304" pitchFamily="18" charset="0"/>
              </a:rPr>
              <a:t>jié</a:t>
            </a:r>
            <a:endParaRPr lang="en-US" altLang="zh-CN" sz="2400" b="1" err="1">
              <a:solidFill>
                <a:srgbClr val="FF0000"/>
              </a:solidFill>
              <a:latin typeface="Times New Roman" panose="02020603050405020304" pitchFamily="18" charset="0"/>
              <a:cs typeface="Times New Roman" panose="02020603050405020304" pitchFamily="18" charset="0"/>
            </a:endParaRPr>
          </a:p>
          <a:p>
            <a:r>
              <a:rPr lang="zh-CN" altLang="en-US" sz="2400" b="1" err="1">
                <a:solidFill>
                  <a:srgbClr val="FF0000"/>
                </a:solidFill>
                <a:latin typeface="Times New Roman" panose="02020603050405020304" pitchFamily="18" charset="0"/>
                <a:cs typeface="Times New Roman" panose="02020603050405020304" pitchFamily="18" charset="0"/>
              </a:rPr>
              <a:t>袺</a:t>
            </a:r>
            <a:endParaRPr lang="zh-CN" altLang="en-US" sz="2400" b="1" err="1">
              <a:solidFill>
                <a:srgbClr val="FF0000"/>
              </a:solidFill>
              <a:latin typeface="Times New Roman" panose="02020603050405020304" pitchFamily="18" charset="0"/>
              <a:cs typeface="Times New Roman" panose="02020603050405020304" pitchFamily="18" charset="0"/>
            </a:endParaRPr>
          </a:p>
        </p:txBody>
      </p:sp>
      <p:sp>
        <p:nvSpPr>
          <p:cNvPr id="9" name="矩形 8"/>
          <p:cNvSpPr/>
          <p:nvPr/>
        </p:nvSpPr>
        <p:spPr>
          <a:xfrm>
            <a:off x="4076718" y="4256490"/>
            <a:ext cx="554990" cy="829945"/>
          </a:xfrm>
          <a:prstGeom prst="rect">
            <a:avLst/>
          </a:prstGeom>
        </p:spPr>
        <p:txBody>
          <a:bodyPr wrap="none">
            <a:spAutoFit/>
          </a:bodyPr>
          <a:lstStyle/>
          <a:p>
            <a:r>
              <a:rPr lang="en-US" altLang="zh-CN" sz="2400" b="1" err="1">
                <a:solidFill>
                  <a:srgbClr val="FF0000"/>
                </a:solidFill>
                <a:latin typeface="Times New Roman" panose="02020603050405020304" pitchFamily="18" charset="0"/>
                <a:cs typeface="Times New Roman" panose="02020603050405020304" pitchFamily="18" charset="0"/>
              </a:rPr>
              <a:t>xié</a:t>
            </a:r>
            <a:endParaRPr lang="en-US" altLang="zh-CN" sz="2400" b="1" err="1">
              <a:solidFill>
                <a:srgbClr val="FF0000"/>
              </a:solidFill>
              <a:latin typeface="Times New Roman" panose="02020603050405020304" pitchFamily="18" charset="0"/>
              <a:cs typeface="Times New Roman" panose="02020603050405020304" pitchFamily="18" charset="0"/>
            </a:endParaRPr>
          </a:p>
          <a:p>
            <a:r>
              <a:rPr lang="zh-CN" altLang="en-US" sz="2400" b="1" err="1">
                <a:solidFill>
                  <a:srgbClr val="FF0000"/>
                </a:solidFill>
                <a:latin typeface="Times New Roman" panose="02020603050405020304" pitchFamily="18" charset="0"/>
                <a:cs typeface="Times New Roman" panose="02020603050405020304" pitchFamily="18" charset="0"/>
              </a:rPr>
              <a:t>襭</a:t>
            </a:r>
            <a:endParaRPr lang="zh-CN" altLang="en-US" sz="2400" b="1" err="1">
              <a:solidFill>
                <a:srgbClr val="FF0000"/>
              </a:solidFill>
              <a:latin typeface="Times New Roman" panose="02020603050405020304" pitchFamily="18" charset="0"/>
              <a:cs typeface="Times New Roman" panose="02020603050405020304" pitchFamily="18" charset="0"/>
            </a:endParaRPr>
          </a:p>
        </p:txBody>
      </p:sp>
      <p:sp>
        <p:nvSpPr>
          <p:cNvPr id="4" name="文本框 3"/>
          <p:cNvSpPr txBox="1"/>
          <p:nvPr/>
        </p:nvSpPr>
        <p:spPr>
          <a:xfrm>
            <a:off x="127000" y="635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14" name="文本框 13"/>
          <p:cNvSpPr txBox="1"/>
          <p:nvPr/>
        </p:nvSpPr>
        <p:spPr>
          <a:xfrm>
            <a:off x="127000" y="67183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1" nodeType="clickEffec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2" nodeType="clickEffec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3" nodeType="clickEffec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4" nodeType="clickEffec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P spid="7" grpId="2"/>
      <p:bldP spid="8" grpId="3"/>
      <p:bldP spid="9" grpId="4"/>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169903" y="1132224"/>
            <a:ext cx="873547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350645" algn="l"/>
                <a:tab pos="3870960" algn="l"/>
              </a:tabLst>
            </a:pPr>
            <a:r>
              <a:rPr lang="en-US" altLang="zh-CN" sz="2400" b="1" kern="100">
                <a:latin typeface="Times New Roman" panose="02020603050405020304"/>
                <a:ea typeface="黑体" panose="02010609060101010101" charset="-122"/>
                <a:cs typeface="Courier New" panose="02070309020205020404"/>
              </a:rPr>
              <a:t>2</a:t>
            </a:r>
            <a:r>
              <a:rPr lang="en-US" altLang="zh-CN" sz="2400" b="1" kern="100">
                <a:latin typeface="Times New Roman" panose="02020603050405020304"/>
                <a:cs typeface="Courier New" panose="02070309020205020404"/>
              </a:rPr>
              <a:t>.</a:t>
            </a:r>
            <a:r>
              <a:rPr lang="zh-CN" altLang="zh-CN" sz="2400" b="1" kern="100">
                <a:latin typeface="Times New Roman" panose="02020603050405020304"/>
                <a:ea typeface="黑体" panose="02010609060101010101" charset="-122"/>
                <a:cs typeface="Times New Roman" panose="02020603050405020304"/>
              </a:rPr>
              <a:t>一词多义</a:t>
            </a:r>
            <a:endParaRPr lang="zh-CN" altLang="zh-CN" sz="1050" kern="100">
              <a:effectLst/>
              <a:latin typeface="宋体" panose="02010600030101010101" pitchFamily="2" charset="-122"/>
              <a:cs typeface="Courier New" panose="02070309020205020404"/>
            </a:endParaRPr>
          </a:p>
        </p:txBody>
      </p:sp>
      <p:sp>
        <p:nvSpPr>
          <p:cNvPr id="4" name="矩形 3"/>
          <p:cNvSpPr>
            <a:spLocks noChangeArrowheads="1"/>
          </p:cNvSpPr>
          <p:nvPr/>
        </p:nvSpPr>
        <p:spPr bwMode="auto">
          <a:xfrm>
            <a:off x="412658" y="1652408"/>
            <a:ext cx="8478562"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1350645" algn="l"/>
                <a:tab pos="3870960" algn="l"/>
              </a:tabLst>
            </a:pPr>
            <a:r>
              <a:rPr lang="en-US" altLang="zh-CN" sz="2400" b="1" kern="100">
                <a:latin typeface="Times New Roman" panose="02020603050405020304"/>
                <a:cs typeface="Courier New" panose="02070309020205020404"/>
              </a:rPr>
              <a:t>(1)</a:t>
            </a:r>
            <a:r>
              <a:rPr lang="zh-CN" altLang="zh-CN" sz="2400" b="1" kern="100">
                <a:latin typeface="Times New Roman" panose="02020603050405020304"/>
                <a:cs typeface="Times New Roman" panose="02020603050405020304"/>
              </a:rPr>
              <a:t>薄言</a:t>
            </a:r>
            <a:r>
              <a:rPr lang="zh-CN" altLang="zh-CN" sz="2400" kern="100">
                <a:solidFill>
                  <a:srgbClr val="FF0000"/>
                </a:solidFill>
                <a:latin typeface="Times New Roman" panose="02020603050405020304"/>
                <a:cs typeface="Times New Roman" panose="02020603050405020304"/>
              </a:rPr>
              <a:t>有</a:t>
            </a:r>
            <a:r>
              <a:rPr lang="zh-CN" altLang="zh-CN" sz="2400" b="1" kern="100">
                <a:latin typeface="Times New Roman" panose="02020603050405020304"/>
                <a:cs typeface="Times New Roman" panose="02020603050405020304"/>
              </a:rPr>
              <a:t> 之  </a:t>
            </a:r>
            <a:endParaRPr lang="zh-CN" altLang="zh-CN" sz="1050" kern="100">
              <a:effectLst/>
              <a:latin typeface="宋体" panose="02010600030101010101" pitchFamily="2" charset="-122"/>
              <a:cs typeface="Courier New" panose="02070309020205020404"/>
            </a:endParaRPr>
          </a:p>
        </p:txBody>
      </p:sp>
      <p:sp>
        <p:nvSpPr>
          <p:cNvPr id="5" name="矩形 4"/>
          <p:cNvSpPr/>
          <p:nvPr/>
        </p:nvSpPr>
        <p:spPr>
          <a:xfrm>
            <a:off x="2531110" y="1778635"/>
            <a:ext cx="2140585" cy="460375"/>
          </a:xfrm>
          <a:prstGeom prst="rect">
            <a:avLst/>
          </a:prstGeom>
        </p:spPr>
        <p:txBody>
          <a:bodyPr wrap="square">
            <a:spAutoFit/>
          </a:bodyPr>
          <a:lstStyle/>
          <a:p>
            <a:r>
              <a:rPr lang="zh-CN" altLang="en-US" sz="2400" b="1">
                <a:solidFill>
                  <a:srgbClr val="FF0000"/>
                </a:solidFill>
              </a:rPr>
              <a:t>助词，无实义</a:t>
            </a:r>
            <a:endParaRPr lang="zh-CN" altLang="en-US" sz="2400" b="1">
              <a:solidFill>
                <a:srgbClr val="FF0000"/>
              </a:solidFill>
            </a:endParaRPr>
          </a:p>
        </p:txBody>
      </p:sp>
      <p:sp>
        <p:nvSpPr>
          <p:cNvPr id="6" name="文本框 5"/>
          <p:cNvSpPr txBox="1"/>
          <p:nvPr/>
        </p:nvSpPr>
        <p:spPr>
          <a:xfrm>
            <a:off x="127000" y="635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10" name="文本框 9"/>
          <p:cNvSpPr txBox="1"/>
          <p:nvPr/>
        </p:nvSpPr>
        <p:spPr>
          <a:xfrm>
            <a:off x="127000" y="6718300"/>
            <a:ext cx="8890000" cy="107722"/>
          </a:xfrm>
          <a:prstGeom prst="rect">
            <a:avLst/>
          </a:prstGeom>
          <a:noFill/>
        </p:spPr>
        <p:txBody>
          <a:bodyPr vert="horz" rtlCol="0">
            <a:spAutoFit/>
          </a:bodyPr>
          <a:lstStyle/>
          <a:p>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芣苢</a:t>
            </a:r>
            <a:r>
              <a:rPr lang="en-US" altLang="zh-CN" sz="100" smtClean="0">
                <a:solidFill>
                  <a:srgbClr val="E7E7E7"/>
                </a:solidFill>
                <a:latin typeface="楷体" panose="02010609060101010101" pitchFamily="49" charset="-122"/>
              </a:rPr>
              <a:t>》《</a:t>
            </a:r>
            <a:r>
              <a:rPr lang="zh-CN" altLang="en-US" sz="100" smtClean="0">
                <a:solidFill>
                  <a:srgbClr val="E7E7E7"/>
                </a:solidFill>
                <a:latin typeface="楷体" panose="02010609060101010101" pitchFamily="49" charset="-122"/>
              </a:rPr>
              <a:t>文氏外孙入村收麦</a:t>
            </a:r>
            <a:r>
              <a:rPr lang="en-US" altLang="zh-CN" sz="100" smtClean="0">
                <a:solidFill>
                  <a:srgbClr val="E7E7E7"/>
                </a:solidFill>
                <a:latin typeface="楷体" panose="02010609060101010101" pitchFamily="49" charset="-122"/>
              </a:rPr>
              <a:t>》PPT</a:t>
            </a:r>
            <a:endParaRPr lang="zh-CN" altLang="en-US" sz="100">
              <a:solidFill>
                <a:srgbClr val="E7E7E7"/>
              </a:solidFill>
              <a:latin typeface="楷体" panose="02010609060101010101" pitchFamily="49" charset="-122"/>
            </a:endParaRPr>
          </a:p>
        </p:txBody>
      </p:sp>
      <p:sp>
        <p:nvSpPr>
          <p:cNvPr id="11" name="文本框 10"/>
          <p:cNvSpPr txBox="1"/>
          <p:nvPr/>
        </p:nvSpPr>
        <p:spPr>
          <a:xfrm>
            <a:off x="726440" y="2297430"/>
            <a:ext cx="2537460" cy="460375"/>
          </a:xfrm>
          <a:prstGeom prst="rect">
            <a:avLst/>
          </a:prstGeom>
          <a:noFill/>
        </p:spPr>
        <p:txBody>
          <a:bodyPr wrap="square" rtlCol="0">
            <a:spAutoFit/>
          </a:bodyPr>
          <a:p>
            <a:r>
              <a:rPr lang="zh-CN" altLang="en-US" sz="2400" b="1"/>
              <a:t>邹忌修八尺</a:t>
            </a:r>
            <a:r>
              <a:rPr lang="zh-CN" altLang="en-US" sz="2400" b="1">
                <a:solidFill>
                  <a:srgbClr val="FF0000"/>
                </a:solidFill>
              </a:rPr>
              <a:t>有</a:t>
            </a:r>
            <a:r>
              <a:rPr lang="zh-CN" altLang="en-US" sz="2400" b="1"/>
              <a:t>余</a:t>
            </a:r>
            <a:endParaRPr lang="zh-CN" altLang="en-US" sz="2400" b="1"/>
          </a:p>
        </p:txBody>
      </p:sp>
      <p:sp>
        <p:nvSpPr>
          <p:cNvPr id="12" name="文本框 11"/>
          <p:cNvSpPr txBox="1"/>
          <p:nvPr/>
        </p:nvSpPr>
        <p:spPr>
          <a:xfrm>
            <a:off x="3632835" y="2343785"/>
            <a:ext cx="817245" cy="368300"/>
          </a:xfrm>
          <a:prstGeom prst="rect">
            <a:avLst/>
          </a:prstGeom>
          <a:noFill/>
        </p:spPr>
        <p:txBody>
          <a:bodyPr wrap="square" rtlCol="0">
            <a:spAutoFit/>
          </a:bodyPr>
          <a:p>
            <a:r>
              <a:rPr lang="zh-CN" altLang="en-US" b="1"/>
              <a:t>同   又</a:t>
            </a:r>
            <a:endParaRPr lang="zh-CN" altLang="en-US" b="1"/>
          </a:p>
        </p:txBody>
      </p:sp>
      <p:sp>
        <p:nvSpPr>
          <p:cNvPr id="13" name="文本框 12"/>
          <p:cNvSpPr txBox="1"/>
          <p:nvPr/>
        </p:nvSpPr>
        <p:spPr>
          <a:xfrm>
            <a:off x="726440" y="3762375"/>
            <a:ext cx="3481705" cy="368300"/>
          </a:xfrm>
          <a:prstGeom prst="rect">
            <a:avLst/>
          </a:prstGeom>
          <a:noFill/>
        </p:spPr>
        <p:txBody>
          <a:bodyPr wrap="square" rtlCol="0">
            <a:spAutoFit/>
          </a:bodyPr>
          <a:p>
            <a:r>
              <a:rPr lang="zh-CN" altLang="en-US" b="1"/>
              <a:t>（</a:t>
            </a:r>
            <a:r>
              <a:rPr lang="en-US" altLang="zh-CN" b="1"/>
              <a:t>2</a:t>
            </a:r>
            <a:r>
              <a:rPr lang="zh-CN" altLang="en-US" b="1"/>
              <a:t>）</a:t>
            </a:r>
            <a:r>
              <a:rPr lang="zh-CN" altLang="en-US" b="1">
                <a:solidFill>
                  <a:srgbClr val="FF0000"/>
                </a:solidFill>
              </a:rPr>
              <a:t>薄</a:t>
            </a:r>
            <a:r>
              <a:rPr lang="zh-CN" altLang="en-US" b="1"/>
              <a:t>言采之       助词   无实义</a:t>
            </a:r>
            <a:endParaRPr lang="zh-CN" altLang="en-US" b="1"/>
          </a:p>
        </p:txBody>
      </p:sp>
      <p:sp>
        <p:nvSpPr>
          <p:cNvPr id="14" name="文本框 13"/>
          <p:cNvSpPr txBox="1"/>
          <p:nvPr/>
        </p:nvSpPr>
        <p:spPr>
          <a:xfrm>
            <a:off x="1313180" y="4323715"/>
            <a:ext cx="1102360" cy="368300"/>
          </a:xfrm>
          <a:prstGeom prst="rect">
            <a:avLst/>
          </a:prstGeom>
          <a:noFill/>
        </p:spPr>
        <p:txBody>
          <a:bodyPr wrap="none" rtlCol="0">
            <a:spAutoFit/>
          </a:bodyPr>
          <a:p>
            <a:r>
              <a:rPr lang="zh-CN" altLang="en-US" b="1">
                <a:solidFill>
                  <a:srgbClr val="FF0000"/>
                </a:solidFill>
              </a:rPr>
              <a:t>薄</a:t>
            </a:r>
            <a:r>
              <a:rPr lang="zh-CN" altLang="en-US" b="1"/>
              <a:t>情寡义</a:t>
            </a:r>
            <a:endParaRPr lang="zh-CN" altLang="en-US" b="1"/>
          </a:p>
        </p:txBody>
      </p:sp>
      <p:sp>
        <p:nvSpPr>
          <p:cNvPr id="15" name="文本框 14"/>
          <p:cNvSpPr txBox="1"/>
          <p:nvPr/>
        </p:nvSpPr>
        <p:spPr>
          <a:xfrm>
            <a:off x="3263900" y="4323715"/>
            <a:ext cx="2354580" cy="368300"/>
          </a:xfrm>
          <a:prstGeom prst="rect">
            <a:avLst/>
          </a:prstGeom>
          <a:noFill/>
        </p:spPr>
        <p:txBody>
          <a:bodyPr wrap="none" rtlCol="0">
            <a:spAutoFit/>
          </a:bodyPr>
          <a:p>
            <a:r>
              <a:rPr lang="zh-CN" altLang="en-US" b="1"/>
              <a:t>形容词 感情不深 冷淡</a:t>
            </a:r>
            <a:endParaRPr lang="zh-CN" altLang="en-US" b="1"/>
          </a:p>
        </p:txBody>
      </p:sp>
      <p:sp>
        <p:nvSpPr>
          <p:cNvPr id="16" name="文本框 15"/>
          <p:cNvSpPr txBox="1"/>
          <p:nvPr/>
        </p:nvSpPr>
        <p:spPr>
          <a:xfrm>
            <a:off x="1348740" y="4820920"/>
            <a:ext cx="1293495" cy="368300"/>
          </a:xfrm>
          <a:prstGeom prst="rect">
            <a:avLst/>
          </a:prstGeom>
          <a:noFill/>
        </p:spPr>
        <p:txBody>
          <a:bodyPr wrap="square" rtlCol="0">
            <a:spAutoFit/>
          </a:bodyPr>
          <a:p>
            <a:r>
              <a:rPr lang="zh-CN" altLang="en-US" b="1"/>
              <a:t>厚此</a:t>
            </a:r>
            <a:r>
              <a:rPr lang="zh-CN" altLang="en-US" b="1">
                <a:solidFill>
                  <a:srgbClr val="FF0000"/>
                </a:solidFill>
              </a:rPr>
              <a:t>薄</a:t>
            </a:r>
            <a:r>
              <a:rPr lang="zh-CN" altLang="en-US" b="1"/>
              <a:t>彼</a:t>
            </a:r>
            <a:endParaRPr lang="zh-CN" altLang="en-US" b="1"/>
          </a:p>
        </p:txBody>
      </p:sp>
      <p:sp>
        <p:nvSpPr>
          <p:cNvPr id="17" name="文本框 16"/>
          <p:cNvSpPr txBox="1"/>
          <p:nvPr/>
        </p:nvSpPr>
        <p:spPr>
          <a:xfrm>
            <a:off x="3448050" y="4820920"/>
            <a:ext cx="2524760" cy="368300"/>
          </a:xfrm>
          <a:prstGeom prst="rect">
            <a:avLst/>
          </a:prstGeom>
          <a:noFill/>
        </p:spPr>
        <p:txBody>
          <a:bodyPr wrap="square" rtlCol="0">
            <a:spAutoFit/>
          </a:bodyPr>
          <a:p>
            <a:r>
              <a:rPr lang="zh-CN" altLang="en-US" b="1"/>
              <a:t>动词   轻视  看不起</a:t>
            </a:r>
            <a:endParaRPr lang="zh-CN" altLang="en-US" b="1"/>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ags/tag1.xml><?xml version="1.0" encoding="utf-8"?>
<p:tagLst xmlns:p="http://schemas.openxmlformats.org/presentationml/2006/main">
  <p:tag name="AS_NET" val="4.0.30319.42000"/>
  <p:tag name="AS_OS" val="Microsoft Windows NT 6.1.7601 Service Pack 1"/>
  <p:tag name="AS_RELEASE_DATE" val="2016.11.28"/>
  <p:tag name="AS_TITLE" val="Aspose.Slides for .NET 4.0"/>
  <p:tag name="AS_VERSION" val="16.11.0.0"/>
</p:tagLst>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3441</Words>
  <Application>WPS 演示</Application>
  <PresentationFormat>全屏显示(4:3)</PresentationFormat>
  <Paragraphs>230</Paragraphs>
  <Slides>19</Slides>
  <Notes>0</Notes>
  <HiddenSlides>0</HiddenSlides>
  <MMClips>0</MMClips>
  <ScaleCrop>false</ScaleCrop>
  <HeadingPairs>
    <vt:vector size="6" baseType="variant">
      <vt:variant>
        <vt:lpstr>已用的字体</vt:lpstr>
      </vt:variant>
      <vt:variant>
        <vt:i4>21</vt:i4>
      </vt:variant>
      <vt:variant>
        <vt:lpstr>主题</vt:lpstr>
      </vt:variant>
      <vt:variant>
        <vt:i4>2</vt:i4>
      </vt:variant>
      <vt:variant>
        <vt:lpstr>幻灯片标题</vt:lpstr>
      </vt:variant>
      <vt:variant>
        <vt:i4>19</vt:i4>
      </vt:variant>
    </vt:vector>
  </HeadingPairs>
  <TitlesOfParts>
    <vt:vector size="42" baseType="lpstr">
      <vt:lpstr>Arial</vt:lpstr>
      <vt:lpstr>宋体</vt:lpstr>
      <vt:lpstr>Wingdings</vt:lpstr>
      <vt:lpstr>Calibri</vt:lpstr>
      <vt:lpstr>Times New Roman</vt:lpstr>
      <vt:lpstr>Calibri Light</vt:lpstr>
      <vt:lpstr>微软雅黑</vt:lpstr>
      <vt:lpstr>Calibri</vt:lpstr>
      <vt:lpstr>Impact</vt:lpstr>
      <vt:lpstr>华文中宋</vt:lpstr>
      <vt:lpstr>楷体</vt:lpstr>
      <vt:lpstr>Times New Roman</vt:lpstr>
      <vt:lpstr>黑体</vt:lpstr>
      <vt:lpstr>Courier New</vt:lpstr>
      <vt:lpstr>华文行楷</vt:lpstr>
      <vt:lpstr>华文新魏</vt:lpstr>
      <vt:lpstr>楷体_GB2312</vt:lpstr>
      <vt:lpstr>新宋体</vt:lpstr>
      <vt:lpstr>仿宋_GB2312</vt:lpstr>
      <vt:lpstr>仿宋</vt:lpstr>
      <vt:lpstr>Arial Unicode MS</vt:lpstr>
      <vt:lpstr>第一PPT模板网-WWW.1PPT.COM</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Administrator</cp:lastModifiedBy>
  <cp:revision>122</cp:revision>
  <dcterms:created xsi:type="dcterms:W3CDTF">2018-01-02T04:06:00Z</dcterms:created>
  <dcterms:modified xsi:type="dcterms:W3CDTF">2020-09-25T08:06:50Z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2052-11.1.0.10000</vt:lpwstr>
  </property>
</Properties>
</file>