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876428"/>
          </a:xfrm>
        </p:spPr>
        <p:txBody>
          <a:bodyPr anchor="b"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ctr">
              <a:defRPr sz="44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57628"/>
            <a:ext cx="6400800" cy="17532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40"/>
            <a:ext cx="1400156" cy="5851525"/>
          </a:xfrm>
        </p:spPr>
        <p:txBody>
          <a:bodyPr vert="eaVert"/>
          <a:lstStyle>
            <a:lvl1pPr>
              <a:defRPr lang="zh-CN" altLang="en-US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829444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854150"/>
            <a:ext cx="7772400" cy="1860850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356428"/>
            <a:ext cx="7772400" cy="1501200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l">
              <a:buNone/>
              <a:defRPr sz="1800">
                <a:solidFill>
                  <a:schemeClr val="tx2"/>
                </a:solidFill>
              </a:defRPr>
            </a:lvl2pPr>
            <a:lvl3pPr marL="914400" indent="0" algn="l">
              <a:buNone/>
              <a:defRPr sz="1600">
                <a:solidFill>
                  <a:schemeClr val="tx2"/>
                </a:solidFill>
              </a:defRPr>
            </a:lvl3pPr>
            <a:lvl4pPr marL="1371600" indent="0" algn="l">
              <a:buNone/>
              <a:defRPr sz="1400">
                <a:solidFill>
                  <a:schemeClr val="tx2"/>
                </a:solidFill>
              </a:defRPr>
            </a:lvl4pPr>
            <a:lvl5pPr marL="1828800" indent="0" algn="l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6258" y="381000"/>
            <a:ext cx="2667000" cy="1833554"/>
          </a:xfr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l">
              <a:defRPr sz="3200" b="1" kern="1200" cap="all" spc="50">
                <a:ln w="1587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52800" y="380999"/>
            <a:ext cx="5410200" cy="57451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26258" y="2214554"/>
            <a:ext cx="2667000" cy="391218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80474" y="553734"/>
            <a:ext cx="7349244" cy="4741531"/>
            <a:chOff x="428596" y="553734"/>
            <a:chExt cx="7349244" cy="4741531"/>
          </a:xfrm>
        </p:grpSpPr>
        <p:sp>
          <p:nvSpPr>
            <p:cNvPr id="16" name="矩形 15"/>
            <p:cNvSpPr/>
            <p:nvPr/>
          </p:nvSpPr>
          <p:spPr>
            <a:xfrm rot="21480000">
              <a:off x="428596" y="580356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21540000">
              <a:off x="437473" y="571479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437481" y="553734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651912" y="612776"/>
            <a:ext cx="7215238" cy="4602175"/>
          </a:xfrm>
          <a:solidFill>
            <a:schemeClr val="bg2">
              <a:tint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 useBgFill="1"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95295"/>
            <a:ext cx="1357290" cy="5691227"/>
          </a:xfrm>
          <a:noFill/>
        </p:spPr>
        <p:txBody>
          <a:bodyPr vert="eaVert" anchor="ctr">
            <a:noAutofit/>
          </a:bodyPr>
          <a:lstStyle>
            <a:lvl1pPr algn="l">
              <a:defRPr lang="zh-CN" altLang="en-US" sz="32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14480" y="5481658"/>
            <a:ext cx="7215238" cy="804862"/>
          </a:xfrm>
        </p:spPr>
        <p:txBody>
          <a:bodyPr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244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78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2016/10/19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83997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992644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000" b="1" kern="1200" cap="all" spc="50" dirty="0">
          <a:ln w="1587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31750" dir="3600000" algn="tl" rotWithShape="0">
              <a:srgbClr val="000000">
                <a:alpha val="6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90000"/>
        <a:buFont typeface="Cambria"/>
        <a:buChar char="+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Ï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90000"/>
        <a:buFont typeface="Calibri"/>
        <a:buChar char="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=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645024"/>
            <a:ext cx="3672408" cy="24355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772400" cy="1876428"/>
          </a:xfrm>
        </p:spPr>
        <p:txBody>
          <a:bodyPr>
            <a:normAutofit/>
          </a:bodyPr>
          <a:lstStyle/>
          <a:p>
            <a:r>
              <a:rPr lang="zh-CN" altLang="en-US" sz="9600" dirty="0" smtClean="0">
                <a:solidFill>
                  <a:schemeClr val="tx1"/>
                </a:solidFill>
              </a:rPr>
              <a:t>十一、 绝品</a:t>
            </a:r>
            <a:endParaRPr lang="zh-CN" altLang="en-US" sz="9600" dirty="0">
              <a:solidFill>
                <a:schemeClr val="tx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31640" y="2420888"/>
            <a:ext cx="6400800" cy="1753200"/>
          </a:xfrm>
        </p:spPr>
        <p:txBody>
          <a:bodyPr>
            <a:normAutofit/>
          </a:bodyPr>
          <a:lstStyle/>
          <a:p>
            <a:r>
              <a:rPr lang="zh-CN" altLang="en-US" sz="5400" dirty="0" smtClean="0"/>
              <a:t>谈歌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154624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形标注 4"/>
          <p:cNvSpPr/>
          <p:nvPr/>
        </p:nvSpPr>
        <p:spPr>
          <a:xfrm>
            <a:off x="395536" y="548680"/>
            <a:ext cx="1944216" cy="648072"/>
          </a:xfrm>
          <a:prstGeom prst="wedgeEllipseCallou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问题探究</a:t>
            </a:r>
            <a:endParaRPr lang="zh-CN" altLang="en-US" sz="3200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6" y="1524900"/>
            <a:ext cx="8352928" cy="47844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800" dirty="0">
                <a:latin typeface="宋体" pitchFamily="2" charset="-122"/>
                <a:ea typeface="宋体" pitchFamily="2" charset="-122"/>
              </a:rPr>
              <a:t>（一）一“绝”</a:t>
            </a:r>
            <a:r>
              <a:rPr lang="en-US" altLang="zh-CN" sz="4800" dirty="0"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4800" dirty="0">
                <a:latin typeface="宋体" pitchFamily="2" charset="-122"/>
                <a:ea typeface="宋体" pitchFamily="2" charset="-122"/>
              </a:rPr>
              <a:t>画（唐代珍品</a:t>
            </a:r>
            <a:r>
              <a:rPr lang="zh-CN" altLang="en-US" sz="4800" dirty="0" smtClean="0">
                <a:latin typeface="宋体" pitchFamily="2" charset="-122"/>
                <a:ea typeface="宋体" pitchFamily="2" charset="-122"/>
              </a:rPr>
              <a:t>）</a:t>
            </a:r>
            <a:endParaRPr lang="zh-CN" altLang="en-US" sz="3600" dirty="0">
              <a:latin typeface="宋体" pitchFamily="2" charset="-122"/>
              <a:ea typeface="宋体" pitchFamily="2" charset="-122"/>
            </a:endParaRPr>
          </a:p>
          <a:p>
            <a:pPr marL="0" indent="0">
              <a:buNone/>
            </a:pPr>
            <a:r>
              <a:rPr lang="zh-CN" altLang="en-US" sz="4800" dirty="0" smtClean="0">
                <a:latin typeface="宋体" pitchFamily="2" charset="-122"/>
                <a:ea typeface="宋体" pitchFamily="2" charset="-122"/>
              </a:rPr>
              <a:t>提问</a:t>
            </a:r>
            <a:r>
              <a:rPr lang="zh-CN" altLang="en-US" sz="4800" dirty="0">
                <a:latin typeface="宋体" pitchFamily="2" charset="-122"/>
                <a:ea typeface="宋体" pitchFamily="2" charset="-122"/>
              </a:rPr>
              <a:t>：从文中哪些语句可见此画为“绝品”</a:t>
            </a:r>
            <a:r>
              <a:rPr lang="zh-CN" altLang="en-US" sz="4800" dirty="0" smtClean="0">
                <a:latin typeface="宋体" pitchFamily="2" charset="-122"/>
                <a:ea typeface="宋体" pitchFamily="2" charset="-122"/>
              </a:rPr>
              <a:t>？</a:t>
            </a:r>
            <a:endParaRPr lang="zh-CN" altLang="en-US" sz="48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139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形标注 4"/>
          <p:cNvSpPr/>
          <p:nvPr/>
        </p:nvSpPr>
        <p:spPr>
          <a:xfrm>
            <a:off x="395536" y="548680"/>
            <a:ext cx="1944216" cy="648072"/>
          </a:xfrm>
          <a:prstGeom prst="wedgeEllipseCallou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问题探究</a:t>
            </a:r>
            <a:endParaRPr lang="zh-CN" altLang="en-US" sz="3200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4446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u"/>
            </a:pP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“我仔细看过，此画实为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无价之宝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。唐代珍品。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……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三爷不可错过机会。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”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  <a:p>
            <a:pPr>
              <a:buFont typeface="Wingdings" pitchFamily="2" charset="2"/>
              <a:buChar char="u"/>
            </a:pP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“三爷若收下此画，万不可示人。若是有人开价，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出多少也是不能卖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的啊。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”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  <a:p>
            <a:pPr>
              <a:buFont typeface="Wingdings" pitchFamily="2" charset="2"/>
              <a:buChar char="u"/>
            </a:pP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三爷屏去下人，又关门闭窗，常先生才打开布包，里边又是布，如此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四五层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，最后取出一幅画来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  <a:p>
            <a:pPr>
              <a:buFont typeface="Wingdings" pitchFamily="2" charset="2"/>
              <a:buChar char="u"/>
            </a:pP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常先生笑了笑，就把画卷好，重新包裹严密，双手交与三爷，郑重说一句：“三爷啊，善待此画，我不再多说，此画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价值连城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，悉心藏之啊。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”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  <a:p>
            <a:pPr>
              <a:buFont typeface="Wingdings" pitchFamily="2" charset="2"/>
              <a:buChar char="u"/>
            </a:pP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“那幅画为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宝中之宝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，实为揭裱后倒装置了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。”</a:t>
            </a:r>
          </a:p>
        </p:txBody>
      </p:sp>
    </p:spTree>
    <p:extLst>
      <p:ext uri="{BB962C8B-B14F-4D97-AF65-F5344CB8AC3E}">
        <p14:creationId xmlns:p14="http://schemas.microsoft.com/office/powerpoint/2010/main" val="233281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形标注 4"/>
          <p:cNvSpPr/>
          <p:nvPr/>
        </p:nvSpPr>
        <p:spPr>
          <a:xfrm>
            <a:off x="395536" y="548680"/>
            <a:ext cx="1944216" cy="648072"/>
          </a:xfrm>
          <a:prstGeom prst="wedgeEllipseCallou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问题探究</a:t>
            </a:r>
            <a:endParaRPr lang="zh-CN" altLang="en-US" sz="3200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6" y="1524900"/>
            <a:ext cx="8352928" cy="47844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800" dirty="0">
                <a:latin typeface="宋体" pitchFamily="2" charset="-122"/>
                <a:ea typeface="宋体" pitchFamily="2" charset="-122"/>
              </a:rPr>
              <a:t>（二）二“绝”</a:t>
            </a:r>
            <a:r>
              <a:rPr lang="en-US" altLang="zh-CN" sz="4800" dirty="0"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4800" dirty="0">
                <a:latin typeface="宋体" pitchFamily="2" charset="-122"/>
                <a:ea typeface="宋体" pitchFamily="2" charset="-122"/>
              </a:rPr>
              <a:t>装裱技艺</a:t>
            </a:r>
          </a:p>
          <a:p>
            <a:pPr marL="0" indent="0">
              <a:buNone/>
            </a:pPr>
            <a:endParaRPr lang="zh-CN" altLang="en-US" sz="4800" dirty="0">
              <a:latin typeface="宋体" pitchFamily="2" charset="-122"/>
              <a:ea typeface="宋体" pitchFamily="2" charset="-122"/>
            </a:endParaRPr>
          </a:p>
          <a:p>
            <a:pPr marL="0" indent="0">
              <a:buNone/>
            </a:pPr>
            <a:r>
              <a:rPr lang="zh-CN" altLang="en-US" sz="4800" dirty="0" smtClean="0">
                <a:latin typeface="宋体" pitchFamily="2" charset="-122"/>
                <a:ea typeface="宋体" pitchFamily="2" charset="-122"/>
              </a:rPr>
              <a:t>请在文中找出</a:t>
            </a:r>
            <a:r>
              <a:rPr lang="zh-CN" altLang="en-US" sz="4800" dirty="0">
                <a:latin typeface="宋体" pitchFamily="2" charset="-122"/>
                <a:ea typeface="宋体" pitchFamily="2" charset="-122"/>
              </a:rPr>
              <a:t>相关</a:t>
            </a:r>
            <a:r>
              <a:rPr lang="zh-CN" altLang="en-US" sz="4800" dirty="0" smtClean="0">
                <a:latin typeface="宋体" pitchFamily="2" charset="-122"/>
                <a:ea typeface="宋体" pitchFamily="2" charset="-122"/>
              </a:rPr>
              <a:t>语句。</a:t>
            </a:r>
            <a:endParaRPr lang="zh-CN" altLang="en-US" sz="48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1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形标注 4"/>
          <p:cNvSpPr/>
          <p:nvPr/>
        </p:nvSpPr>
        <p:spPr>
          <a:xfrm>
            <a:off x="395536" y="548680"/>
            <a:ext cx="1944216" cy="648072"/>
          </a:xfrm>
          <a:prstGeom prst="wedgeEllipseCallou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问题探究</a:t>
            </a:r>
            <a:endParaRPr lang="zh-CN" altLang="en-US" sz="3200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4446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u"/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此画装裱实为</a:t>
            </a:r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绝技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，天下一流。论其装裱，更是</a:t>
            </a:r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绝品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。古人云，画赖装池以传。果然是了。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”</a:t>
            </a:r>
            <a:endParaRPr lang="en-US" altLang="zh-CN" sz="2800" dirty="0" smtClean="0">
              <a:latin typeface="宋体" pitchFamily="2" charset="-122"/>
              <a:ea typeface="宋体" pitchFamily="2" charset="-122"/>
            </a:endParaRPr>
          </a:p>
          <a:p>
            <a:pPr>
              <a:buFont typeface="Wingdings" pitchFamily="2" charset="2"/>
              <a:buChar char="u"/>
            </a:pPr>
            <a:endParaRPr lang="zh-CN" altLang="en-US" sz="2800" dirty="0" smtClean="0">
              <a:latin typeface="宋体" pitchFamily="2" charset="-122"/>
              <a:ea typeface="宋体" pitchFamily="2" charset="-122"/>
            </a:endParaRPr>
          </a:p>
          <a:p>
            <a:pPr>
              <a:buFont typeface="Wingdings" pitchFamily="2" charset="2"/>
              <a:buChar char="u"/>
            </a:pP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若复原，怕是要有</a:t>
            </a:r>
            <a:r>
              <a:rPr lang="zh-CN" altLang="en-US" sz="3600" b="1" dirty="0">
                <a:latin typeface="宋体" pitchFamily="2" charset="-122"/>
                <a:ea typeface="宋体" pitchFamily="2" charset="-122"/>
              </a:rPr>
              <a:t>绝代高手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才行。我家三代做收藏生意，父辈只说过有倒揭两层者的绝技，不曾想还有倒揭三层者的。今日算是开了眼界。”</a:t>
            </a:r>
          </a:p>
        </p:txBody>
      </p:sp>
    </p:spTree>
    <p:extLst>
      <p:ext uri="{BB962C8B-B14F-4D97-AF65-F5344CB8AC3E}">
        <p14:creationId xmlns:p14="http://schemas.microsoft.com/office/powerpoint/2010/main" val="272823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形标注 4"/>
          <p:cNvSpPr/>
          <p:nvPr/>
        </p:nvSpPr>
        <p:spPr>
          <a:xfrm>
            <a:off x="395536" y="548680"/>
            <a:ext cx="1944216" cy="648072"/>
          </a:xfrm>
          <a:prstGeom prst="wedgeEllipseCallou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问题探究</a:t>
            </a:r>
            <a:endParaRPr lang="zh-CN" altLang="en-US" sz="3200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6" y="1524900"/>
            <a:ext cx="8352928" cy="47844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800" dirty="0">
                <a:latin typeface="宋体" pitchFamily="2" charset="-122"/>
                <a:ea typeface="宋体" pitchFamily="2" charset="-122"/>
              </a:rPr>
              <a:t>（三）三“绝”</a:t>
            </a:r>
            <a:r>
              <a:rPr lang="en-US" altLang="zh-CN" sz="4800" dirty="0"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4800" dirty="0" smtClean="0">
                <a:latin typeface="宋体" pitchFamily="2" charset="-122"/>
                <a:ea typeface="宋体" pitchFamily="2" charset="-122"/>
              </a:rPr>
              <a:t>人</a:t>
            </a:r>
            <a:endParaRPr lang="en-US" altLang="zh-CN" sz="4800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buNone/>
            </a:pPr>
            <a:endParaRPr lang="en-US" altLang="zh-CN" sz="4800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buNone/>
            </a:pPr>
            <a:r>
              <a:rPr lang="zh-CN" altLang="en-US" sz="4800" dirty="0" smtClean="0">
                <a:latin typeface="宋体" pitchFamily="2" charset="-122"/>
                <a:ea typeface="宋体" pitchFamily="2" charset="-122"/>
              </a:rPr>
              <a:t>小说中给</a:t>
            </a:r>
            <a:r>
              <a:rPr lang="zh-CN" altLang="en-US" sz="4800" dirty="0">
                <a:latin typeface="宋体" pitchFamily="2" charset="-122"/>
                <a:ea typeface="宋体" pitchFamily="2" charset="-122"/>
              </a:rPr>
              <a:t>你印象最深刻的是</a:t>
            </a:r>
            <a:r>
              <a:rPr lang="zh-CN" altLang="en-US" sz="4800" dirty="0" smtClean="0">
                <a:latin typeface="宋体" pitchFamily="2" charset="-122"/>
                <a:ea typeface="宋体" pitchFamily="2" charset="-122"/>
              </a:rPr>
              <a:t>谁</a:t>
            </a:r>
            <a:r>
              <a:rPr lang="zh-CN" altLang="en-US" sz="4800" dirty="0">
                <a:latin typeface="宋体" pitchFamily="2" charset="-122"/>
                <a:ea typeface="宋体" pitchFamily="2" charset="-122"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178181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形标注 4"/>
          <p:cNvSpPr/>
          <p:nvPr/>
        </p:nvSpPr>
        <p:spPr>
          <a:xfrm>
            <a:off x="395536" y="548680"/>
            <a:ext cx="1944216" cy="648072"/>
          </a:xfrm>
          <a:prstGeom prst="wedgeEllipseCallou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问题探究</a:t>
            </a:r>
            <a:endParaRPr lang="zh-CN" altLang="en-US" sz="3200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444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常先生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：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  <a:p>
            <a:pPr>
              <a:buFont typeface="Wingdings" pitchFamily="2" charset="2"/>
              <a:buChar char="u"/>
            </a:pPr>
            <a:r>
              <a:rPr lang="zh-CN" altLang="en-US" dirty="0">
                <a:latin typeface="宋体" pitchFamily="2" charset="-122"/>
                <a:ea typeface="宋体" pitchFamily="2" charset="-122"/>
              </a:rPr>
              <a:t>手艺绝（“此画装裱实为绝技，天下一流。”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）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  <a:p>
            <a:pPr>
              <a:buFont typeface="Wingdings" pitchFamily="2" charset="2"/>
              <a:buChar char="u"/>
            </a:pPr>
            <a:r>
              <a:rPr lang="zh-CN" altLang="en-US" dirty="0">
                <a:latin typeface="宋体" pitchFamily="2" charset="-122"/>
                <a:ea typeface="宋体" pitchFamily="2" charset="-122"/>
              </a:rPr>
              <a:t>眼力绝（“皆货真价实”、“先生目力老到，辨得真伪优劣。”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）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  <a:p>
            <a:pPr>
              <a:buFont typeface="Wingdings" pitchFamily="2" charset="2"/>
              <a:buChar char="u"/>
            </a:pPr>
            <a:r>
              <a:rPr lang="zh-CN" altLang="en-US" dirty="0">
                <a:latin typeface="宋体" pitchFamily="2" charset="-122"/>
                <a:ea typeface="宋体" pitchFamily="2" charset="-122"/>
              </a:rPr>
              <a:t>人品绝（“举止不凡”、“十分豪气”、“常先生在京城被砍了头，罪名是革命党。临刑前常先生哈哈大笑，面色如常。”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舍生取义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）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99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形标注 4"/>
          <p:cNvSpPr/>
          <p:nvPr/>
        </p:nvSpPr>
        <p:spPr>
          <a:xfrm>
            <a:off x="395536" y="548680"/>
            <a:ext cx="1944216" cy="648072"/>
          </a:xfrm>
          <a:prstGeom prst="wedgeEllipseCallou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问题探究</a:t>
            </a:r>
            <a:endParaRPr lang="zh-CN" altLang="en-US" sz="3200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444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王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商人：</a:t>
            </a:r>
          </a:p>
          <a:p>
            <a:pPr>
              <a:buFont typeface="Wingdings" pitchFamily="2" charset="2"/>
              <a:buChar char="u"/>
            </a:pP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重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情重义（“王商人听得呆了，愣愣地点点头，就把字画退给了三爷。”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）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  <a:p>
            <a:pPr>
              <a:buFont typeface="Wingdings" pitchFamily="2" charset="2"/>
              <a:buChar char="u"/>
            </a:pPr>
            <a:r>
              <a:rPr lang="zh-CN" altLang="en-US" dirty="0">
                <a:latin typeface="宋体" pitchFamily="2" charset="-122"/>
                <a:ea typeface="宋体" pitchFamily="2" charset="-122"/>
              </a:rPr>
              <a:t>诚信待人（实话告知：“那幅画为宝中之宝。”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）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  <a:p>
            <a:pPr>
              <a:buFont typeface="Wingdings" pitchFamily="2" charset="2"/>
              <a:buChar char="u"/>
            </a:pPr>
            <a:r>
              <a:rPr lang="zh-CN" altLang="en-US" dirty="0">
                <a:latin typeface="宋体" pitchFamily="2" charset="-122"/>
                <a:ea typeface="宋体" pitchFamily="2" charset="-122"/>
              </a:rPr>
              <a:t>热爱收藏，保护国宝（“祖上有训，饿死不卖收藏。”王商人送到客栈门前，忍不住叮嘱一句：“刘先生，这些字画大多是国宝，还望您悉心收好才是啊。”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）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884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形标注 4"/>
          <p:cNvSpPr/>
          <p:nvPr/>
        </p:nvSpPr>
        <p:spPr>
          <a:xfrm>
            <a:off x="395536" y="548680"/>
            <a:ext cx="1944216" cy="648072"/>
          </a:xfrm>
          <a:prstGeom prst="wedgeEllipseCallou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问题探究</a:t>
            </a:r>
            <a:endParaRPr lang="zh-CN" altLang="en-US" sz="3200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6" y="764704"/>
            <a:ext cx="8352928" cy="64807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刘三爷</a:t>
            </a:r>
            <a:endParaRPr lang="zh-CN" altLang="en-US" sz="3600" b="1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内容占位符 1"/>
          <p:cNvSpPr txBox="1">
            <a:spLocks/>
          </p:cNvSpPr>
          <p:nvPr/>
        </p:nvSpPr>
        <p:spPr>
          <a:xfrm>
            <a:off x="395536" y="1628800"/>
            <a:ext cx="8352928" cy="4104456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mbria"/>
              <a:buChar char="+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–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Ï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libri"/>
              <a:buChar char="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=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）刘三爷考过秀才，现在做商人，于是儒雅与豪气便可以在他身上同时存在了。他为人豪爽对友情十分重视，他信任常先生，常先生推荐的字画“一概买下，且从不斩价。”那幅唐代珍品被行家鉴定为赝品不值几文，他也没有怨恨朋友，并且在常先生突然归来时，仍能够热情相待，可见他做人的大度。</a:t>
            </a:r>
            <a:endParaRPr lang="zh-CN" altLang="en-US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1494" y="5364505"/>
            <a:ext cx="8905002" cy="707886"/>
          </a:xfrm>
          <a:prstGeom prst="rect">
            <a:avLst/>
          </a:prstGeom>
          <a:solidFill>
            <a:schemeClr val="accent4">
              <a:lumMod val="60000"/>
              <a:lumOff val="40000"/>
              <a:alpha val="85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对朋友肝胆相照、宽容大度、重情重义</a:t>
            </a:r>
          </a:p>
        </p:txBody>
      </p:sp>
    </p:spTree>
    <p:extLst>
      <p:ext uri="{BB962C8B-B14F-4D97-AF65-F5344CB8AC3E}">
        <p14:creationId xmlns:p14="http://schemas.microsoft.com/office/powerpoint/2010/main" val="542528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形标注 4"/>
          <p:cNvSpPr/>
          <p:nvPr/>
        </p:nvSpPr>
        <p:spPr>
          <a:xfrm>
            <a:off x="395536" y="548680"/>
            <a:ext cx="1944216" cy="648072"/>
          </a:xfrm>
          <a:prstGeom prst="wedgeEllipseCallou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问题探究</a:t>
            </a:r>
            <a:endParaRPr lang="zh-CN" altLang="en-US" sz="3200" dirty="0"/>
          </a:p>
        </p:txBody>
      </p:sp>
      <p:sp>
        <p:nvSpPr>
          <p:cNvPr id="4" name="内容占位符 1"/>
          <p:cNvSpPr txBox="1">
            <a:spLocks/>
          </p:cNvSpPr>
          <p:nvPr/>
        </p:nvSpPr>
        <p:spPr>
          <a:xfrm>
            <a:off x="395536" y="1988840"/>
            <a:ext cx="8352928" cy="4104456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mbria"/>
              <a:buChar char="+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–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Ï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libri"/>
              <a:buChar char="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=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3600" dirty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3600" dirty="0">
                <a:latin typeface="宋体" pitchFamily="2" charset="-122"/>
                <a:ea typeface="宋体" pitchFamily="2" charset="-122"/>
              </a:rPr>
              <a:t>）马氏在家境败落的情况下，迫不得已卖了字画，刘三爷为什么要赎回这些画？既然已经赎了回来，为什么又送给了王商人？</a:t>
            </a:r>
            <a:endParaRPr lang="zh-CN" altLang="en-US" sz="3600" dirty="0" smtClean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07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形标注 4"/>
          <p:cNvSpPr/>
          <p:nvPr/>
        </p:nvSpPr>
        <p:spPr>
          <a:xfrm>
            <a:off x="395536" y="548680"/>
            <a:ext cx="1944216" cy="648072"/>
          </a:xfrm>
          <a:prstGeom prst="wedgeEllipseCallou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问题探究</a:t>
            </a:r>
            <a:endParaRPr lang="zh-CN" altLang="en-US" sz="3200" dirty="0"/>
          </a:p>
        </p:txBody>
      </p:sp>
      <p:sp>
        <p:nvSpPr>
          <p:cNvPr id="4" name="内容占位符 1"/>
          <p:cNvSpPr txBox="1">
            <a:spLocks/>
          </p:cNvSpPr>
          <p:nvPr/>
        </p:nvSpPr>
        <p:spPr>
          <a:xfrm>
            <a:off x="395536" y="1340768"/>
            <a:ext cx="8352928" cy="4104456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mbria"/>
              <a:buChar char="+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–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Ï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libri"/>
              <a:buChar char="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=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400" dirty="0" smtClean="0">
                <a:latin typeface="宋体" pitchFamily="2" charset="-122"/>
                <a:ea typeface="宋体" pitchFamily="2" charset="-122"/>
              </a:rPr>
              <a:t>    在</a:t>
            </a:r>
            <a:r>
              <a:rPr lang="zh-CN" altLang="en-US" sz="3400" dirty="0">
                <a:latin typeface="宋体" pitchFamily="2" charset="-122"/>
                <a:ea typeface="宋体" pitchFamily="2" charset="-122"/>
              </a:rPr>
              <a:t>刘三爷家境最窘迫的时候，因为对友情的珍视，自己冒雪去把画赎了回来。在他知道了常先生的一片苦心是为了保护这些国宝之时，毅然把这些画送给了可以收藏这些画的王商人。他对朋友、对国宝的这种情感着实令人肃然起敬。</a:t>
            </a:r>
            <a:endParaRPr lang="zh-CN" altLang="en-US" sz="3400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00935" y="5364505"/>
            <a:ext cx="7366119" cy="707886"/>
          </a:xfrm>
          <a:prstGeom prst="rect">
            <a:avLst/>
          </a:prstGeom>
          <a:solidFill>
            <a:schemeClr val="accent4">
              <a:lumMod val="60000"/>
              <a:lumOff val="40000"/>
              <a:alpha val="85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重情重义、一诺千金、保护国宝</a:t>
            </a:r>
          </a:p>
        </p:txBody>
      </p:sp>
    </p:spTree>
    <p:extLst>
      <p:ext uri="{BB962C8B-B14F-4D97-AF65-F5344CB8AC3E}">
        <p14:creationId xmlns:p14="http://schemas.microsoft.com/office/powerpoint/2010/main" val="2521466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13184" y="1340768"/>
            <a:ext cx="8507288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    谈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歌，原名谭同占，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1954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年生于河北保定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。与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著名作家关仁山、何申被文坛称做河北“三驾马车”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。</a:t>
            </a:r>
          </a:p>
          <a:p>
            <a:pPr marL="0" indent="0">
              <a:buNone/>
            </a:pP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    代表作有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家园笔记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校园笔记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大厂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绝唱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等。谈歌的创作中有一类作品，如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绝怪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绝剑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绝地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绝品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等形成的他的“绝”字头小说系列。曾获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人民文学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十月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当代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小说月报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小说选刊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等期刊文学奖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并曾两次获得河北省文艺振兴奖。</a:t>
            </a:r>
          </a:p>
        </p:txBody>
      </p:sp>
      <p:sp>
        <p:nvSpPr>
          <p:cNvPr id="5" name="椭圆形标注 4"/>
          <p:cNvSpPr/>
          <p:nvPr/>
        </p:nvSpPr>
        <p:spPr>
          <a:xfrm>
            <a:off x="395536" y="548680"/>
            <a:ext cx="1944216" cy="648072"/>
          </a:xfrm>
          <a:prstGeom prst="wedgeEllipseCallou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作者简介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44234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形标注 4"/>
          <p:cNvSpPr/>
          <p:nvPr/>
        </p:nvSpPr>
        <p:spPr>
          <a:xfrm>
            <a:off x="395536" y="548680"/>
            <a:ext cx="1944216" cy="648072"/>
          </a:xfrm>
          <a:prstGeom prst="wedgeEllipseCallou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小结</a:t>
            </a:r>
            <a:endParaRPr lang="zh-CN" altLang="en-US" sz="3200" dirty="0"/>
          </a:p>
        </p:txBody>
      </p:sp>
      <p:sp>
        <p:nvSpPr>
          <p:cNvPr id="4" name="内容占位符 1"/>
          <p:cNvSpPr txBox="1">
            <a:spLocks/>
          </p:cNvSpPr>
          <p:nvPr/>
        </p:nvSpPr>
        <p:spPr>
          <a:xfrm>
            <a:off x="395536" y="1340768"/>
            <a:ext cx="8352928" cy="4104456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mbria"/>
              <a:buChar char="+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–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Ï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libri"/>
              <a:buChar char="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=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    “绝品”泛指最宝贵、最珍贵的物品或艺术品，小说的“绝”可以理解为独一无二，无人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能及。文中的画，价值连城，可谓画中绝品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；文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中的装裱技艺，能将画揭为三层，后倒装裱，可谓技艺中的绝品；文中的人，刘三爷、常先生的为人，可谓人中的绝品；而两人之间的友情也可谓是友情中的绝品。而他们体现的民族精神更是值得我们学习传承。</a:t>
            </a:r>
            <a:endParaRPr lang="zh-CN" altLang="en-US" dirty="0" smtClean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476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形标注 4"/>
          <p:cNvSpPr/>
          <p:nvPr/>
        </p:nvSpPr>
        <p:spPr>
          <a:xfrm>
            <a:off x="395536" y="548680"/>
            <a:ext cx="1944216" cy="648072"/>
          </a:xfrm>
          <a:prstGeom prst="wedgeEllipseCallou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写作特色</a:t>
            </a:r>
            <a:endParaRPr lang="zh-CN" altLang="en-US" sz="3200" dirty="0"/>
          </a:p>
        </p:txBody>
      </p:sp>
      <p:sp>
        <p:nvSpPr>
          <p:cNvPr id="4" name="内容占位符 1"/>
          <p:cNvSpPr txBox="1">
            <a:spLocks/>
          </p:cNvSpPr>
          <p:nvPr/>
        </p:nvSpPr>
        <p:spPr>
          <a:xfrm>
            <a:off x="395536" y="1556792"/>
            <a:ext cx="8352928" cy="4104456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mbria"/>
              <a:buChar char="+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–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Ï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libri"/>
              <a:buChar char="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=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u"/>
            </a:pP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文化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味浓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，凸显强烈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的民族精神和文化传统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>
              <a:buFont typeface="Wingdings" pitchFamily="2" charset="2"/>
              <a:buChar char="u"/>
            </a:pP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>
              <a:buFont typeface="Wingdings" pitchFamily="2" charset="2"/>
              <a:buChar char="u"/>
            </a:pPr>
            <a:r>
              <a:rPr lang="zh-CN" altLang="en-US" dirty="0">
                <a:latin typeface="宋体" pitchFamily="2" charset="-122"/>
                <a:ea typeface="宋体" pitchFamily="2" charset="-122"/>
              </a:rPr>
              <a:t>感人至深，以人物自身的言行表现人物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>
              <a:buFont typeface="Wingdings" pitchFamily="2" charset="2"/>
              <a:buChar char="u"/>
            </a:pPr>
            <a:endParaRPr lang="zh-CN" altLang="en-US" dirty="0">
              <a:latin typeface="宋体" pitchFamily="2" charset="-122"/>
              <a:ea typeface="宋体" pitchFamily="2" charset="-122"/>
            </a:endParaRPr>
          </a:p>
          <a:p>
            <a:pPr>
              <a:buFont typeface="Wingdings" pitchFamily="2" charset="2"/>
              <a:buChar char="u"/>
            </a:pPr>
            <a:r>
              <a:rPr lang="zh-CN" altLang="en-US" dirty="0">
                <a:latin typeface="宋体" pitchFamily="2" charset="-122"/>
                <a:ea typeface="宋体" pitchFamily="2" charset="-122"/>
              </a:rPr>
              <a:t>适当穿插，简洁的环境描写画龙点睛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  <a:p>
            <a:pPr>
              <a:buFont typeface="Wingdings" pitchFamily="2" charset="2"/>
              <a:buChar char="u"/>
            </a:pPr>
            <a:endParaRPr lang="zh-CN" altLang="en-US" dirty="0">
              <a:latin typeface="宋体" pitchFamily="2" charset="-122"/>
              <a:ea typeface="宋体" pitchFamily="2" charset="-122"/>
            </a:endParaRPr>
          </a:p>
          <a:p>
            <a:pPr>
              <a:buFont typeface="Wingdings" pitchFamily="2" charset="2"/>
              <a:buChar char="u"/>
            </a:pPr>
            <a:r>
              <a:rPr lang="zh-CN" altLang="en-US" dirty="0">
                <a:latin typeface="宋体" pitchFamily="2" charset="-122"/>
                <a:ea typeface="宋体" pitchFamily="2" charset="-122"/>
              </a:rPr>
              <a:t>简约自然，文白相间的叙述文字干净利落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4484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形标注 4"/>
          <p:cNvSpPr/>
          <p:nvPr/>
        </p:nvSpPr>
        <p:spPr>
          <a:xfrm>
            <a:off x="395536" y="548680"/>
            <a:ext cx="1944216" cy="648072"/>
          </a:xfrm>
          <a:prstGeom prst="wedgeEllipseCallou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作业布置</a:t>
            </a:r>
            <a:endParaRPr lang="zh-CN" altLang="en-US" sz="3200" dirty="0"/>
          </a:p>
        </p:txBody>
      </p:sp>
      <p:sp>
        <p:nvSpPr>
          <p:cNvPr id="4" name="内容占位符 1"/>
          <p:cNvSpPr txBox="1">
            <a:spLocks/>
          </p:cNvSpPr>
          <p:nvPr/>
        </p:nvSpPr>
        <p:spPr>
          <a:xfrm>
            <a:off x="395536" y="1556792"/>
            <a:ext cx="8352928" cy="4104456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mbria"/>
              <a:buChar char="+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–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Ï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libri"/>
              <a:buChar char="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=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内容占位符 1"/>
          <p:cNvSpPr txBox="1">
            <a:spLocks/>
          </p:cNvSpPr>
          <p:nvPr/>
        </p:nvSpPr>
        <p:spPr>
          <a:xfrm>
            <a:off x="547936" y="1709192"/>
            <a:ext cx="8352928" cy="4104456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mbria"/>
              <a:buChar char="+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–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Ï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libri"/>
              <a:buChar char="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=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600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3600" dirty="0" smtClean="0">
                <a:latin typeface="宋体" pitchFamily="2" charset="-122"/>
                <a:ea typeface="宋体" pitchFamily="2" charset="-122"/>
              </a:rPr>
              <a:t>、常先生</a:t>
            </a:r>
            <a:r>
              <a:rPr lang="zh-CN" altLang="en-US" sz="3600" dirty="0">
                <a:latin typeface="宋体" pitchFamily="2" charset="-122"/>
                <a:ea typeface="宋体" pitchFamily="2" charset="-122"/>
              </a:rPr>
              <a:t>、刘三爷和王商人，他们身上共同之处是什么</a:t>
            </a:r>
            <a:r>
              <a:rPr lang="zh-CN" altLang="en-US" sz="3600" dirty="0" smtClean="0">
                <a:latin typeface="宋体" pitchFamily="2" charset="-122"/>
                <a:ea typeface="宋体" pitchFamily="2" charset="-122"/>
              </a:rPr>
              <a:t>？</a:t>
            </a:r>
            <a:endParaRPr lang="en-US" altLang="zh-CN" sz="3600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buNone/>
            </a:pPr>
            <a:endParaRPr lang="en-US" altLang="zh-CN" sz="3600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buNone/>
            </a:pPr>
            <a:r>
              <a:rPr lang="en-US" altLang="zh-CN" sz="3600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3600" dirty="0">
                <a:latin typeface="宋体" pitchFamily="2" charset="-122"/>
                <a:ea typeface="宋体" pitchFamily="2" charset="-122"/>
              </a:rPr>
              <a:t>、马氏这</a:t>
            </a:r>
            <a:r>
              <a:rPr lang="zh-CN" altLang="en-US" sz="3600" dirty="0" smtClean="0">
                <a:latin typeface="宋体" pitchFamily="2" charset="-122"/>
                <a:ea typeface="宋体" pitchFamily="2" charset="-122"/>
              </a:rPr>
              <a:t>一人物形象</a:t>
            </a:r>
            <a:r>
              <a:rPr lang="zh-CN" altLang="en-US" sz="3600" dirty="0">
                <a:latin typeface="宋体" pitchFamily="2" charset="-122"/>
                <a:ea typeface="宋体" pitchFamily="2" charset="-122"/>
              </a:rPr>
              <a:t>在小说中有何作用？</a:t>
            </a:r>
          </a:p>
        </p:txBody>
      </p:sp>
    </p:spTree>
    <p:extLst>
      <p:ext uri="{BB962C8B-B14F-4D97-AF65-F5344CB8AC3E}">
        <p14:creationId xmlns:p14="http://schemas.microsoft.com/office/powerpoint/2010/main" val="69633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形标注 4"/>
          <p:cNvSpPr/>
          <p:nvPr/>
        </p:nvSpPr>
        <p:spPr>
          <a:xfrm>
            <a:off x="395536" y="548680"/>
            <a:ext cx="1944216" cy="648072"/>
          </a:xfrm>
          <a:prstGeom prst="wedgeEllipseCallou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作者简介</a:t>
            </a:r>
            <a:endParaRPr lang="zh-CN" altLang="en-US" sz="3200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602020"/>
            <a:ext cx="3636404" cy="3080842"/>
          </a:xfr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97641"/>
            <a:ext cx="4392488" cy="32943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66" y="1844824"/>
            <a:ext cx="3466057" cy="483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88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形标注 4"/>
          <p:cNvSpPr/>
          <p:nvPr/>
        </p:nvSpPr>
        <p:spPr>
          <a:xfrm>
            <a:off x="395536" y="548680"/>
            <a:ext cx="1944216" cy="648072"/>
          </a:xfrm>
          <a:prstGeom prst="wedgeEllipseCallou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整体阅读</a:t>
            </a:r>
            <a:endParaRPr lang="zh-CN" altLang="en-US" sz="3200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6" y="1628800"/>
            <a:ext cx="2808312" cy="6480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时间、地点：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内容占位符 1"/>
          <p:cNvSpPr txBox="1">
            <a:spLocks/>
          </p:cNvSpPr>
          <p:nvPr/>
        </p:nvSpPr>
        <p:spPr>
          <a:xfrm>
            <a:off x="395536" y="2348880"/>
            <a:ext cx="2808312" cy="648072"/>
          </a:xfrm>
          <a:prstGeom prst="rect">
            <a:avLst/>
          </a:prstGeom>
        </p:spPr>
        <p:txBody>
          <a:bodyPr vert="horz" rtlCol="0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mbria"/>
              <a:buChar char="+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–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Ï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libri"/>
              <a:buChar char="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=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mbria"/>
              <a:buNone/>
            </a:pP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主要人物：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内容占位符 1"/>
          <p:cNvSpPr txBox="1">
            <a:spLocks/>
          </p:cNvSpPr>
          <p:nvPr/>
        </p:nvSpPr>
        <p:spPr>
          <a:xfrm>
            <a:off x="395536" y="3068960"/>
            <a:ext cx="2808312" cy="648072"/>
          </a:xfrm>
          <a:prstGeom prst="rect">
            <a:avLst/>
          </a:prstGeom>
        </p:spPr>
        <p:txBody>
          <a:bodyPr vert="horz" rtlCol="0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mbria"/>
              <a:buChar char="+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–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Ï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libri"/>
              <a:buChar char="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=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mbria"/>
              <a:buNone/>
            </a:pP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线索：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内容占位符 1"/>
          <p:cNvSpPr txBox="1">
            <a:spLocks/>
          </p:cNvSpPr>
          <p:nvPr/>
        </p:nvSpPr>
        <p:spPr>
          <a:xfrm>
            <a:off x="395536" y="3861048"/>
            <a:ext cx="2808312" cy="648072"/>
          </a:xfrm>
          <a:prstGeom prst="rect">
            <a:avLst/>
          </a:prstGeom>
        </p:spPr>
        <p:txBody>
          <a:bodyPr vert="horz" rtlCol="0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mbria"/>
              <a:buChar char="+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–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Ï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libri"/>
              <a:buChar char="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=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mbria"/>
              <a:buNone/>
            </a:pP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情节：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内容占位符 1"/>
          <p:cNvSpPr txBox="1">
            <a:spLocks/>
          </p:cNvSpPr>
          <p:nvPr/>
        </p:nvSpPr>
        <p:spPr>
          <a:xfrm>
            <a:off x="2843808" y="1628800"/>
            <a:ext cx="5616624" cy="6480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rtlCol="0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mbria"/>
              <a:buChar char="+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–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Ï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libri"/>
              <a:buChar char="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=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mbria"/>
              <a:buNone/>
            </a:pPr>
            <a:r>
              <a:rPr lang="zh-CN" altLang="en-US" sz="3400" b="1" dirty="0" smtClean="0">
                <a:latin typeface="宋体" pitchFamily="2" charset="-122"/>
                <a:ea typeface="宋体" pitchFamily="2" charset="-122"/>
              </a:rPr>
              <a:t>明国初年、保定</a:t>
            </a:r>
            <a:endParaRPr lang="zh-CN" altLang="en-US" sz="3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内容占位符 1"/>
          <p:cNvSpPr txBox="1">
            <a:spLocks/>
          </p:cNvSpPr>
          <p:nvPr/>
        </p:nvSpPr>
        <p:spPr>
          <a:xfrm>
            <a:off x="2411760" y="2348880"/>
            <a:ext cx="6372200" cy="6480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rtlCol="0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mbria"/>
              <a:buChar char="+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–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Ï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libri"/>
              <a:buChar char="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=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mbria"/>
              <a:buNone/>
            </a:pPr>
            <a:r>
              <a:rPr lang="zh-CN" altLang="en-US" sz="3400" b="1" dirty="0" smtClean="0">
                <a:latin typeface="宋体" pitchFamily="2" charset="-122"/>
                <a:ea typeface="宋体" pitchFamily="2" charset="-122"/>
              </a:rPr>
              <a:t>常先生、刘三爷、马氏、王商人</a:t>
            </a:r>
            <a:endParaRPr lang="zh-CN" altLang="en-US" sz="3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内容占位符 1"/>
          <p:cNvSpPr txBox="1">
            <a:spLocks/>
          </p:cNvSpPr>
          <p:nvPr/>
        </p:nvSpPr>
        <p:spPr>
          <a:xfrm>
            <a:off x="1475656" y="3068960"/>
            <a:ext cx="5616624" cy="6480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rtlCol="0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mbria"/>
              <a:buChar char="+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–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Ï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libri"/>
              <a:buChar char="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=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mbria"/>
              <a:buNone/>
            </a:pPr>
            <a:r>
              <a:rPr lang="zh-CN" altLang="en-US" sz="3400" b="1" dirty="0" smtClean="0">
                <a:latin typeface="宋体" pitchFamily="2" charset="-122"/>
                <a:ea typeface="宋体" pitchFamily="2" charset="-122"/>
              </a:rPr>
              <a:t>唐代珍品</a:t>
            </a:r>
            <a:endParaRPr lang="zh-CN" altLang="en-US" sz="3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内容占位符 1"/>
          <p:cNvSpPr txBox="1">
            <a:spLocks/>
          </p:cNvSpPr>
          <p:nvPr/>
        </p:nvSpPr>
        <p:spPr>
          <a:xfrm>
            <a:off x="1331640" y="3861048"/>
            <a:ext cx="3096344" cy="648072"/>
          </a:xfrm>
          <a:prstGeom prst="rect">
            <a:avLst/>
          </a:prstGeom>
          <a:solidFill>
            <a:schemeClr val="accent6">
              <a:lumMod val="20000"/>
              <a:lumOff val="80000"/>
              <a:alpha val="70000"/>
            </a:schemeClr>
          </a:solidFill>
        </p:spPr>
        <p:txBody>
          <a:bodyPr vert="horz" rtlCol="0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mbria"/>
              <a:buChar char="+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–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Ï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libri"/>
              <a:buChar char="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=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mbria"/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故事的开端：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内容占位符 1"/>
          <p:cNvSpPr txBox="1">
            <a:spLocks/>
          </p:cNvSpPr>
          <p:nvPr/>
        </p:nvSpPr>
        <p:spPr>
          <a:xfrm>
            <a:off x="1331640" y="4581128"/>
            <a:ext cx="5616624" cy="648072"/>
          </a:xfrm>
          <a:prstGeom prst="rect">
            <a:avLst/>
          </a:prstGeom>
          <a:solidFill>
            <a:schemeClr val="accent6">
              <a:lumMod val="20000"/>
              <a:lumOff val="80000"/>
              <a:alpha val="70000"/>
            </a:schemeClr>
          </a:solidFill>
        </p:spPr>
        <p:txBody>
          <a:bodyPr vert="horz" rtlCol="0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mbria"/>
              <a:buChar char="+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–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Ï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libri"/>
              <a:buChar char="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=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mbria"/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故事的发展：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内容占位符 1"/>
          <p:cNvSpPr txBox="1">
            <a:spLocks/>
          </p:cNvSpPr>
          <p:nvPr/>
        </p:nvSpPr>
        <p:spPr>
          <a:xfrm>
            <a:off x="1331640" y="5301208"/>
            <a:ext cx="5616624" cy="648072"/>
          </a:xfrm>
          <a:prstGeom prst="rect">
            <a:avLst/>
          </a:prstGeom>
          <a:solidFill>
            <a:schemeClr val="accent6">
              <a:lumMod val="20000"/>
              <a:lumOff val="80000"/>
              <a:alpha val="70000"/>
            </a:schemeClr>
          </a:solidFill>
        </p:spPr>
        <p:txBody>
          <a:bodyPr vert="horz" rtlCol="0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mbria"/>
              <a:buChar char="+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–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Ï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libri"/>
              <a:buChar char="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=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mbria"/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故事的高潮和结局：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内容占位符 1"/>
          <p:cNvSpPr txBox="1">
            <a:spLocks/>
          </p:cNvSpPr>
          <p:nvPr/>
        </p:nvSpPr>
        <p:spPr>
          <a:xfrm>
            <a:off x="3707904" y="3861048"/>
            <a:ext cx="4392488" cy="6480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rtlCol="0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mbria"/>
              <a:buChar char="+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–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Ï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libri"/>
              <a:buChar char="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=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mbria"/>
              <a:buNone/>
            </a:pPr>
            <a:r>
              <a:rPr lang="zh-CN" altLang="en-US" sz="3400" b="1" dirty="0" smtClean="0">
                <a:latin typeface="宋体" pitchFamily="2" charset="-122"/>
                <a:ea typeface="宋体" pitchFamily="2" charset="-122"/>
              </a:rPr>
              <a:t>相识知己，慷慨买画</a:t>
            </a:r>
            <a:endParaRPr lang="zh-CN" altLang="en-US" sz="3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5" name="内容占位符 1"/>
          <p:cNvSpPr txBox="1">
            <a:spLocks/>
          </p:cNvSpPr>
          <p:nvPr/>
        </p:nvSpPr>
        <p:spPr>
          <a:xfrm>
            <a:off x="3707904" y="4581128"/>
            <a:ext cx="4392488" cy="6480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rtlCol="0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mbria"/>
              <a:buChar char="+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–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Ï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libri"/>
              <a:buChar char="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=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mbria"/>
              <a:buNone/>
            </a:pPr>
            <a:r>
              <a:rPr lang="zh-CN" altLang="en-US" sz="3400" b="1" dirty="0" smtClean="0">
                <a:latin typeface="宋体" pitchFamily="2" charset="-122"/>
                <a:ea typeface="宋体" pitchFamily="2" charset="-122"/>
              </a:rPr>
              <a:t>离奇失踪，真赝古画</a:t>
            </a:r>
            <a:endParaRPr lang="zh-CN" altLang="en-US" sz="34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6" name="内容占位符 1"/>
          <p:cNvSpPr txBox="1">
            <a:spLocks/>
          </p:cNvSpPr>
          <p:nvPr/>
        </p:nvSpPr>
        <p:spPr>
          <a:xfrm>
            <a:off x="4860032" y="5301208"/>
            <a:ext cx="4283968" cy="6480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rtlCol="0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mbria"/>
              <a:buChar char="+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–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Ï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libri"/>
              <a:buChar char="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=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mbria"/>
              <a:buNone/>
            </a:pPr>
            <a:r>
              <a:rPr lang="zh-CN" altLang="en-US" sz="3400" b="1" dirty="0" smtClean="0">
                <a:latin typeface="宋体" pitchFamily="2" charset="-122"/>
                <a:ea typeface="宋体" pitchFamily="2" charset="-122"/>
              </a:rPr>
              <a:t>赎画知画，无偿赠画</a:t>
            </a:r>
            <a:endParaRPr lang="zh-CN" altLang="en-US" sz="34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2540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形标注 4"/>
          <p:cNvSpPr/>
          <p:nvPr/>
        </p:nvSpPr>
        <p:spPr>
          <a:xfrm>
            <a:off x="395536" y="548680"/>
            <a:ext cx="1944216" cy="648072"/>
          </a:xfrm>
          <a:prstGeom prst="wedgeEllipseCallou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结构分析</a:t>
            </a:r>
            <a:endParaRPr lang="zh-CN" altLang="en-US" sz="3200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6" y="1421000"/>
            <a:ext cx="8352928" cy="607956"/>
          </a:xfrm>
        </p:spPr>
        <p:txBody>
          <a:bodyPr>
            <a:normAutofit lnSpcReduction="10000"/>
          </a:bodyPr>
          <a:lstStyle/>
          <a:p>
            <a:pPr marL="0" indent="457200">
              <a:buNone/>
            </a:pPr>
            <a:r>
              <a:rPr lang="zh-CN" altLang="en-US" sz="3600" dirty="0" smtClean="0">
                <a:latin typeface="宋体" pitchFamily="2" charset="-122"/>
                <a:ea typeface="宋体" pitchFamily="2" charset="-122"/>
              </a:rPr>
              <a:t>  全文可分为三个部分。</a:t>
            </a:r>
            <a:endParaRPr lang="en-US" altLang="zh-CN" sz="3600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buNone/>
            </a:pPr>
            <a:endParaRPr lang="zh-CN" altLang="en-US" sz="36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内容占位符 1"/>
          <p:cNvSpPr txBox="1">
            <a:spLocks/>
          </p:cNvSpPr>
          <p:nvPr/>
        </p:nvSpPr>
        <p:spPr>
          <a:xfrm>
            <a:off x="395536" y="2028956"/>
            <a:ext cx="8352928" cy="3272252"/>
          </a:xfrm>
          <a:prstGeom prst="rect">
            <a:avLst/>
          </a:prstGeom>
        </p:spPr>
        <p:txBody>
          <a:bodyPr vert="horz" rtlCol="0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mbria"/>
              <a:buChar char="+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–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Ï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libri"/>
              <a:buChar char="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=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dirty="0" smtClean="0">
                <a:latin typeface="宋体" pitchFamily="2" charset="-122"/>
                <a:ea typeface="宋体" pitchFamily="2" charset="-122"/>
              </a:rPr>
              <a:t>    第一部分（第</a:t>
            </a:r>
            <a:r>
              <a:rPr lang="en-US" altLang="zh-CN" sz="3600" dirty="0" smtClean="0">
                <a:latin typeface="宋体" pitchFamily="2" charset="-122"/>
                <a:ea typeface="宋体" pitchFamily="2" charset="-122"/>
              </a:rPr>
              <a:t>1-5</a:t>
            </a:r>
            <a:r>
              <a:rPr lang="zh-CN" altLang="en-US" sz="3600" dirty="0" smtClean="0">
                <a:latin typeface="宋体" pitchFamily="2" charset="-122"/>
                <a:ea typeface="宋体" pitchFamily="2" charset="-122"/>
              </a:rPr>
              <a:t>自然段）：故事的开端。写</a:t>
            </a:r>
            <a:r>
              <a:rPr lang="zh-CN" altLang="en-US" sz="3600" dirty="0">
                <a:latin typeface="宋体" pitchFamily="2" charset="-122"/>
                <a:ea typeface="宋体" pitchFamily="2" charset="-122"/>
              </a:rPr>
              <a:t>保定富户刘三爷与裱画铺的常先生相识，互相佩服。三爷对常先生推荐的字画全都买下，从不斩价。</a:t>
            </a:r>
          </a:p>
        </p:txBody>
      </p:sp>
    </p:spTree>
    <p:extLst>
      <p:ext uri="{BB962C8B-B14F-4D97-AF65-F5344CB8AC3E}">
        <p14:creationId xmlns:p14="http://schemas.microsoft.com/office/powerpoint/2010/main" val="4205752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形标注 4"/>
          <p:cNvSpPr/>
          <p:nvPr/>
        </p:nvSpPr>
        <p:spPr>
          <a:xfrm>
            <a:off x="395536" y="548680"/>
            <a:ext cx="1944216" cy="648072"/>
          </a:xfrm>
          <a:prstGeom prst="wedgeEllipseCallou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整体阅读</a:t>
            </a:r>
            <a:endParaRPr lang="zh-CN" altLang="en-US" sz="3200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6" y="1524900"/>
            <a:ext cx="8352928" cy="36322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dirty="0" smtClean="0">
                <a:latin typeface="宋体" pitchFamily="2" charset="-122"/>
                <a:ea typeface="宋体" pitchFamily="2" charset="-122"/>
              </a:rPr>
              <a:t>    第二部分（第</a:t>
            </a:r>
            <a:r>
              <a:rPr lang="en-US" altLang="zh-CN" sz="3600" dirty="0" smtClean="0">
                <a:latin typeface="宋体" pitchFamily="2" charset="-122"/>
                <a:ea typeface="宋体" pitchFamily="2" charset="-122"/>
              </a:rPr>
              <a:t>6-53</a:t>
            </a:r>
            <a:r>
              <a:rPr lang="zh-CN" altLang="en-US" sz="3600" dirty="0" smtClean="0">
                <a:latin typeface="宋体" pitchFamily="2" charset="-122"/>
                <a:ea typeface="宋体" pitchFamily="2" charset="-122"/>
              </a:rPr>
              <a:t>自然段）：故事的</a:t>
            </a:r>
            <a:r>
              <a:rPr lang="zh-CN" altLang="en-US" sz="3600" dirty="0">
                <a:latin typeface="宋体" pitchFamily="2" charset="-122"/>
                <a:ea typeface="宋体" pitchFamily="2" charset="-122"/>
              </a:rPr>
              <a:t>发展</a:t>
            </a:r>
            <a:r>
              <a:rPr lang="zh-CN" altLang="en-US" sz="3600" dirty="0" smtClean="0">
                <a:latin typeface="宋体" pitchFamily="2" charset="-122"/>
                <a:ea typeface="宋体" pitchFamily="2" charset="-122"/>
              </a:rPr>
              <a:t>。一天</a:t>
            </a:r>
            <a:r>
              <a:rPr lang="zh-CN" altLang="en-US" sz="3600" dirty="0">
                <a:latin typeface="宋体" pitchFamily="2" charset="-122"/>
                <a:ea typeface="宋体" pitchFamily="2" charset="-122"/>
              </a:rPr>
              <a:t>，常先生推荐了一幅古画，说是无价之宝，要价三千大洋，之后常先生就消失了。后来三爷得知常先生是革命党，在京城被杀。</a:t>
            </a:r>
          </a:p>
        </p:txBody>
      </p:sp>
    </p:spTree>
    <p:extLst>
      <p:ext uri="{BB962C8B-B14F-4D97-AF65-F5344CB8AC3E}">
        <p14:creationId xmlns:p14="http://schemas.microsoft.com/office/powerpoint/2010/main" val="175036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形标注 4"/>
          <p:cNvSpPr/>
          <p:nvPr/>
        </p:nvSpPr>
        <p:spPr>
          <a:xfrm>
            <a:off x="395536" y="548680"/>
            <a:ext cx="1944216" cy="648072"/>
          </a:xfrm>
          <a:prstGeom prst="wedgeEllipseCallou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整体阅读</a:t>
            </a:r>
            <a:endParaRPr lang="zh-CN" altLang="en-US" sz="3200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6" y="1524900"/>
            <a:ext cx="8352928" cy="47844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dirty="0" smtClean="0">
                <a:latin typeface="宋体" pitchFamily="2" charset="-122"/>
                <a:ea typeface="宋体" pitchFamily="2" charset="-122"/>
              </a:rPr>
              <a:t>    第三部分（第</a:t>
            </a:r>
            <a:r>
              <a:rPr lang="en-US" altLang="zh-CN" sz="3600" dirty="0" smtClean="0">
                <a:latin typeface="宋体" pitchFamily="2" charset="-122"/>
                <a:ea typeface="宋体" pitchFamily="2" charset="-122"/>
              </a:rPr>
              <a:t>54-80</a:t>
            </a:r>
            <a:r>
              <a:rPr lang="zh-CN" altLang="en-US" sz="3600" dirty="0" smtClean="0">
                <a:latin typeface="宋体" pitchFamily="2" charset="-122"/>
                <a:ea typeface="宋体" pitchFamily="2" charset="-122"/>
              </a:rPr>
              <a:t>自然段）：故事的高潮和结局</a:t>
            </a:r>
            <a:r>
              <a:rPr lang="zh-CN" altLang="en-US" sz="3600" dirty="0">
                <a:latin typeface="宋体" pitchFamily="2" charset="-122"/>
                <a:ea typeface="宋体" pitchFamily="2" charset="-122"/>
              </a:rPr>
              <a:t>。尽管有人怀疑此画的真赝，但是三爷始终珍藏此画，哪怕家境败落也不变卖。最后三爷遇到画商王商人，知道了那幅古画的真正价值，王商人“饿死不卖收藏”的承诺让三爷倍感欣慰，将全部收藏无偿赠送，为国宝找到了一个合适的去处。</a:t>
            </a:r>
          </a:p>
        </p:txBody>
      </p:sp>
    </p:spTree>
    <p:extLst>
      <p:ext uri="{BB962C8B-B14F-4D97-AF65-F5344CB8AC3E}">
        <p14:creationId xmlns:p14="http://schemas.microsoft.com/office/powerpoint/2010/main" val="2030677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形标注 4"/>
          <p:cNvSpPr/>
          <p:nvPr/>
        </p:nvSpPr>
        <p:spPr>
          <a:xfrm>
            <a:off x="395536" y="548680"/>
            <a:ext cx="1944216" cy="648072"/>
          </a:xfrm>
          <a:prstGeom prst="wedgeEllipseCallou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问题探究</a:t>
            </a:r>
            <a:endParaRPr lang="zh-CN" altLang="en-US" sz="3200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5536" y="1844824"/>
            <a:ext cx="8352928" cy="96799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sz="6000" dirty="0">
                <a:latin typeface="宋体" pitchFamily="2" charset="-122"/>
                <a:ea typeface="宋体" pitchFamily="2" charset="-122"/>
              </a:rPr>
              <a:t>文</a:t>
            </a:r>
            <a:r>
              <a:rPr lang="zh-CN" altLang="en-US" sz="6000" dirty="0" smtClean="0">
                <a:latin typeface="宋体" pitchFamily="2" charset="-122"/>
                <a:ea typeface="宋体" pitchFamily="2" charset="-122"/>
              </a:rPr>
              <a:t>中哪些内容能被称为绝品？</a:t>
            </a:r>
            <a:endParaRPr lang="zh-CN" altLang="en-US" sz="60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6288" y="4449886"/>
            <a:ext cx="7802136" cy="923330"/>
          </a:xfrm>
          <a:prstGeom prst="rect">
            <a:avLst/>
          </a:prstGeom>
          <a:solidFill>
            <a:schemeClr val="accent4">
              <a:lumMod val="20000"/>
              <a:lumOff val="80000"/>
              <a:alpha val="78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绝：独一无二，无人能及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3325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形标注 4"/>
          <p:cNvSpPr/>
          <p:nvPr/>
        </p:nvSpPr>
        <p:spPr>
          <a:xfrm>
            <a:off x="395536" y="548680"/>
            <a:ext cx="1944216" cy="648072"/>
          </a:xfrm>
          <a:prstGeom prst="wedgeEllipseCallou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3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/>
              <a:t>问题探究</a:t>
            </a:r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3491880" y="2631600"/>
            <a:ext cx="20162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latin typeface="宋体" pitchFamily="2" charset="-122"/>
                <a:ea typeface="宋体" pitchFamily="2" charset="-122"/>
              </a:rPr>
              <a:t>绝品</a:t>
            </a:r>
            <a:endParaRPr lang="zh-CN" altLang="en-US" sz="60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上箭头 6"/>
          <p:cNvSpPr/>
          <p:nvPr/>
        </p:nvSpPr>
        <p:spPr>
          <a:xfrm>
            <a:off x="4139952" y="1638092"/>
            <a:ext cx="720080" cy="998820"/>
          </a:xfrm>
          <a:prstGeom prst="upArrow">
            <a:avLst/>
          </a:prstGeom>
          <a:solidFill>
            <a:schemeClr val="accent3">
              <a:lumMod val="20000"/>
              <a:lumOff val="80000"/>
              <a:alpha val="7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上箭头 7"/>
          <p:cNvSpPr/>
          <p:nvPr/>
        </p:nvSpPr>
        <p:spPr>
          <a:xfrm rot="7808994">
            <a:off x="5329896" y="3521493"/>
            <a:ext cx="720080" cy="998820"/>
          </a:xfrm>
          <a:prstGeom prst="upArrow">
            <a:avLst/>
          </a:prstGeom>
          <a:solidFill>
            <a:schemeClr val="accent3">
              <a:lumMod val="20000"/>
              <a:lumOff val="80000"/>
              <a:alpha val="7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上箭头 8"/>
          <p:cNvSpPr/>
          <p:nvPr/>
        </p:nvSpPr>
        <p:spPr>
          <a:xfrm rot="13438706">
            <a:off x="3017630" y="3616350"/>
            <a:ext cx="720080" cy="998820"/>
          </a:xfrm>
          <a:prstGeom prst="upArrow">
            <a:avLst/>
          </a:prstGeom>
          <a:solidFill>
            <a:schemeClr val="accent3">
              <a:lumMod val="20000"/>
              <a:lumOff val="80000"/>
              <a:alpha val="7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491880" y="548680"/>
            <a:ext cx="20162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latin typeface="宋体" pitchFamily="2" charset="-122"/>
                <a:ea typeface="宋体" pitchFamily="2" charset="-122"/>
              </a:rPr>
              <a:t>画</a:t>
            </a:r>
            <a:endParaRPr lang="zh-CN" altLang="en-US" sz="66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87624" y="4501569"/>
            <a:ext cx="3600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latin typeface="宋体" pitchFamily="2" charset="-122"/>
                <a:ea typeface="宋体" pitchFamily="2" charset="-122"/>
              </a:rPr>
              <a:t>装裱</a:t>
            </a:r>
            <a:endParaRPr lang="en-US" altLang="zh-CN" sz="6000" b="1" dirty="0" smtClean="0">
              <a:latin typeface="宋体" pitchFamily="2" charset="-122"/>
              <a:ea typeface="宋体" pitchFamily="2" charset="-122"/>
            </a:endParaRPr>
          </a:p>
          <a:p>
            <a:pPr algn="ctr"/>
            <a:r>
              <a:rPr lang="zh-CN" altLang="en-US" sz="6000" b="1" dirty="0" smtClean="0">
                <a:latin typeface="宋体" pitchFamily="2" charset="-122"/>
                <a:ea typeface="宋体" pitchFamily="2" charset="-122"/>
              </a:rPr>
              <a:t>技艺</a:t>
            </a:r>
            <a:endParaRPr lang="zh-CN" altLang="en-US" sz="60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20072" y="4429561"/>
            <a:ext cx="20162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latin typeface="宋体" pitchFamily="2" charset="-122"/>
                <a:ea typeface="宋体" pitchFamily="2" charset="-122"/>
              </a:rPr>
              <a:t>人</a:t>
            </a:r>
            <a:endParaRPr lang="zh-CN" altLang="en-US" sz="60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7269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行云流水">
  <a:themeElements>
    <a:clrScheme name="行云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行云流水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华文行楷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明朝"/>
        <a:font script="Hang" typeface="HY견명조"/>
        <a:font script="Hans" typeface="华文行楷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行云流水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300000"/>
              </a:schemeClr>
            </a:gs>
            <a:gs pos="72000">
              <a:schemeClr val="phClr">
                <a:tint val="100000"/>
                <a:shade val="100000"/>
                <a:hueMod val="100000"/>
                <a:satMod val="100000"/>
              </a:schemeClr>
            </a:gs>
            <a:gs pos="81000">
              <a:schemeClr val="phClr">
                <a:tint val="98000"/>
                <a:shade val="100000"/>
                <a:hueMod val="100000"/>
                <a:satMod val="15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39000"/>
                <a:hueMod val="100000"/>
                <a:satMod val="150000"/>
              </a:schemeClr>
              <a:schemeClr val="phClr">
                <a:tint val="90000"/>
                <a:shade val="100000"/>
                <a:hueMod val="10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Calligraphy</Template>
  <TotalTime>300</TotalTime>
  <Words>1272</Words>
  <Paragraphs>90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行云流水</vt:lpstr>
      <vt:lpstr>十一、 绝品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MC SYSTEM</cp:lastModifiedBy>
  <dcterms:created xsi:type="dcterms:W3CDTF">2016-10-19T00:30:54Z</dcterms:created>
  <dcterms:modified xsi:type="dcterms:W3CDTF">2018-08-19T20:28:12Z</dcterms:modified>
</cp:coreProperties>
</file>