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Default Extension="vml" ContentType="application/vnd.openxmlformats-officedocument.vmlDrawing"/>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6"/>
  </p:notesMasterIdLst>
  <p:sldIdLst>
    <p:sldId id="277" r:id="rId2"/>
    <p:sldId id="278" r:id="rId3"/>
    <p:sldId id="279" r:id="rId4"/>
    <p:sldId id="266" r:id="rId5"/>
    <p:sldId id="290" r:id="rId6"/>
    <p:sldId id="291" r:id="rId7"/>
    <p:sldId id="292" r:id="rId8"/>
    <p:sldId id="293" r:id="rId9"/>
    <p:sldId id="294" r:id="rId10"/>
    <p:sldId id="295" r:id="rId11"/>
    <p:sldId id="296" r:id="rId12"/>
    <p:sldId id="297" r:id="rId13"/>
    <p:sldId id="298" r:id="rId14"/>
    <p:sldId id="284" r:id="rId15"/>
    <p:sldId id="305" r:id="rId16"/>
    <p:sldId id="306" r:id="rId17"/>
    <p:sldId id="307" r:id="rId18"/>
    <p:sldId id="285" r:id="rId19"/>
    <p:sldId id="308" r:id="rId20"/>
    <p:sldId id="286" r:id="rId21"/>
    <p:sldId id="309" r:id="rId22"/>
    <p:sldId id="310" r:id="rId23"/>
    <p:sldId id="311" r:id="rId24"/>
    <p:sldId id="312" r:id="rId25"/>
    <p:sldId id="313" r:id="rId26"/>
    <p:sldId id="314" r:id="rId27"/>
    <p:sldId id="267" r:id="rId28"/>
    <p:sldId id="315" r:id="rId29"/>
    <p:sldId id="316" r:id="rId30"/>
    <p:sldId id="317" r:id="rId31"/>
    <p:sldId id="318" r:id="rId32"/>
    <p:sldId id="319" r:id="rId33"/>
    <p:sldId id="320" r:id="rId34"/>
    <p:sldId id="321" r:id="rId35"/>
    <p:sldId id="287" r:id="rId36"/>
    <p:sldId id="322" r:id="rId37"/>
    <p:sldId id="323" r:id="rId38"/>
    <p:sldId id="324" r:id="rId39"/>
    <p:sldId id="325" r:id="rId40"/>
    <p:sldId id="326" r:id="rId41"/>
    <p:sldId id="328" r:id="rId42"/>
    <p:sldId id="329" r:id="rId43"/>
    <p:sldId id="330" r:id="rId44"/>
    <p:sldId id="331" r:id="rId45"/>
    <p:sldId id="332" r:id="rId46"/>
    <p:sldId id="288" r:id="rId47"/>
    <p:sldId id="333" r:id="rId48"/>
    <p:sldId id="334" r:id="rId49"/>
    <p:sldId id="289" r:id="rId50"/>
    <p:sldId id="335" r:id="rId51"/>
    <p:sldId id="336" r:id="rId52"/>
    <p:sldId id="337" r:id="rId53"/>
    <p:sldId id="338" r:id="rId54"/>
    <p:sldId id="339" r:id="rId55"/>
    <p:sldId id="340" r:id="rId56"/>
    <p:sldId id="341" r:id="rId57"/>
    <p:sldId id="342" r:id="rId58"/>
    <p:sldId id="343" r:id="rId59"/>
    <p:sldId id="344" r:id="rId60"/>
    <p:sldId id="345" r:id="rId61"/>
    <p:sldId id="346" r:id="rId62"/>
    <p:sldId id="347" r:id="rId63"/>
    <p:sldId id="348" r:id="rId64"/>
    <p:sldId id="349" r:id="rId6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618"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B0F1"/>
    <a:srgbClr val="EAEAEA"/>
    <a:srgbClr val="F8B62C"/>
    <a:srgbClr val="A24A4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p:cViewPr varScale="1">
        <p:scale>
          <a:sx n="92" d="100"/>
          <a:sy n="92" d="100"/>
        </p:scale>
        <p:origin x="1374" y="84"/>
      </p:cViewPr>
      <p:guideLst>
        <p:guide orient="horz" pos="618"/>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1067237-14E8-4373-AA68-5344FACB7B59}" type="datetimeFigureOut">
              <a:rPr lang="zh-CN" altLang="en-US"/>
              <a:pPr>
                <a:defRPr/>
              </a:pPr>
              <a:t>2017-06-17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5086CE6F-8981-4012-BB08-C13940A45B3A}" type="slidenum">
              <a:rPr lang="zh-CN" altLang="en-US"/>
              <a:pPr>
                <a:defRPr/>
              </a:pPr>
              <a:t>‹#›</a:t>
            </a:fld>
            <a:endParaRPr lang="zh-CN" altLang="en-US"/>
          </a:p>
        </p:txBody>
      </p:sp>
    </p:spTree>
    <p:extLst>
      <p:ext uri="{BB962C8B-B14F-4D97-AF65-F5344CB8AC3E}">
        <p14:creationId xmlns:p14="http://schemas.microsoft.com/office/powerpoint/2010/main" val="2431644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圆角矩形 1"/>
          <p:cNvSpPr/>
          <p:nvPr userDrawn="1"/>
        </p:nvSpPr>
        <p:spPr>
          <a:xfrm>
            <a:off x="1908175" y="1700213"/>
            <a:ext cx="6119813" cy="360362"/>
          </a:xfrm>
          <a:prstGeom prst="roundRect">
            <a:avLst/>
          </a:prstGeom>
          <a:gradFill flip="none" rotWithShape="1">
            <a:gsLst>
              <a:gs pos="59000">
                <a:srgbClr val="01B0F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b="1" dirty="0">
              <a:latin typeface="黑体" pitchFamily="2" charset="-122"/>
              <a:ea typeface="黑体" pitchFamily="2" charset="-122"/>
            </a:endParaRPr>
          </a:p>
        </p:txBody>
      </p:sp>
      <p:sp>
        <p:nvSpPr>
          <p:cNvPr id="3" name="标题 1"/>
          <p:cNvSpPr>
            <a:spLocks noGrp="1"/>
          </p:cNvSpPr>
          <p:nvPr>
            <p:ph type="title"/>
          </p:nvPr>
        </p:nvSpPr>
        <p:spPr>
          <a:xfrm>
            <a:off x="1992399" y="1700213"/>
            <a:ext cx="6119814" cy="360362"/>
          </a:xfrm>
          <a:prstGeom prst="rect">
            <a:avLst/>
          </a:prstGeom>
        </p:spPr>
        <p:txBody>
          <a:bodyPr/>
          <a:lstStyle>
            <a:lvl1pPr algn="l">
              <a:defRPr sz="1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4" name="内容占位符 2"/>
          <p:cNvSpPr>
            <a:spLocks noGrp="1"/>
          </p:cNvSpPr>
          <p:nvPr>
            <p:ph idx="1"/>
          </p:nvPr>
        </p:nvSpPr>
        <p:spPr>
          <a:xfrm>
            <a:off x="1992399" y="2420888"/>
            <a:ext cx="5987008" cy="3068017"/>
          </a:xfrm>
          <a:prstGeom prst="rect">
            <a:avLst/>
          </a:prstGeom>
        </p:spPr>
        <p:txBody>
          <a:bodyPr/>
          <a:lstStyle>
            <a:lvl1pPr marL="0" indent="0">
              <a:lnSpc>
                <a:spcPct val="150000"/>
              </a:lnSpc>
              <a:buFontTx/>
              <a:buNone/>
              <a:defRPr sz="1800">
                <a:solidFill>
                  <a:schemeClr val="tx1">
                    <a:lumMod val="95000"/>
                    <a:lumOff val="5000"/>
                  </a:schemeClr>
                </a:solidFill>
                <a:latin typeface="黑体" panose="02010600030101010101" pitchFamily="2" charset="-122"/>
                <a:ea typeface="黑体" panose="02010600030101010101" pitchFamily="2" charset="-122"/>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Tree>
    <p:extLst>
      <p:ext uri="{BB962C8B-B14F-4D97-AF65-F5344CB8AC3E}">
        <p14:creationId xmlns:p14="http://schemas.microsoft.com/office/powerpoint/2010/main" val="101922572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603522"/>
      </p:ext>
    </p:extLst>
  </p:cSld>
  <p:clrMapOvr>
    <a:masterClrMapping/>
  </p:clrMapOvr>
  <p:transition>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106558"/>
      </p:ext>
    </p:extLst>
  </p:cSld>
  <p:clrMapOvr>
    <a:masterClrMapping/>
  </p:clrMapOvr>
  <p:transition>
    <p:fade thruBlk="1"/>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900626"/>
      </p:ext>
    </p:extLst>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111919"/>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86781"/>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9974299"/>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11560" y="2780929"/>
            <a:ext cx="7886700" cy="792087"/>
          </a:xfrm>
          <a:prstGeom prst="rect">
            <a:avLst/>
          </a:prstGeom>
        </p:spPr>
        <p:txBody>
          <a:bodyPr/>
          <a:lstStyle>
            <a:lvl1pPr>
              <a:defRPr sz="3600">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703088461"/>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34551"/>
      </p:ext>
    </p:extLst>
  </p:cSld>
  <p:clrMapOvr>
    <a:masterClrMapping/>
  </p:clrMapOvr>
  <p:transition>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虚尾箭头 4"/>
          <p:cNvSpPr/>
          <p:nvPr userDrawn="1"/>
        </p:nvSpPr>
        <p:spPr>
          <a:xfrm>
            <a:off x="303576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6065014"/>
      </p:ext>
    </p:extLst>
  </p:cSld>
  <p:clrMapOvr>
    <a:masterClrMapping/>
  </p:clrMapOvr>
  <p:transition>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4" name="虚尾箭头 3"/>
          <p:cNvSpPr/>
          <p:nvPr userDrawn="1"/>
        </p:nvSpPr>
        <p:spPr>
          <a:xfrm>
            <a:off x="4211960"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6071981"/>
      </p:ext>
    </p:extLst>
  </p:cSld>
  <p:clrMapOvr>
    <a:masterClrMapping/>
  </p:clrMapOvr>
  <p:transition>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4" name="虚尾箭头 3"/>
          <p:cNvSpPr/>
          <p:nvPr userDrawn="1"/>
        </p:nvSpPr>
        <p:spPr>
          <a:xfrm>
            <a:off x="536408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8826224"/>
      </p:ext>
    </p:extLst>
  </p:cSld>
  <p:clrMapOvr>
    <a:masterClrMapping/>
  </p:clrMapOvr>
  <p:transition>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4" name="虚尾箭头 3"/>
          <p:cNvSpPr/>
          <p:nvPr userDrawn="1"/>
        </p:nvSpPr>
        <p:spPr>
          <a:xfrm>
            <a:off x="6516216"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3092123"/>
      </p:ext>
    </p:extLst>
  </p:cSld>
  <p:clrMapOvr>
    <a:masterClrMapping/>
  </p:clrMapOvr>
  <p:transition>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4" name="虚尾箭头 3"/>
          <p:cNvSpPr/>
          <p:nvPr userDrawn="1"/>
        </p:nvSpPr>
        <p:spPr>
          <a:xfrm>
            <a:off x="7668344"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905996"/>
      </p:ext>
    </p:extLst>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606251"/>
      </p:ext>
    </p:extLst>
  </p:cSld>
  <p:clrMapOvr>
    <a:masterClrMapping/>
  </p:clrMapOvr>
  <p:transition>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 Target="../slides/slide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0" y="296863"/>
            <a:ext cx="9144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850" y="28682"/>
            <a:ext cx="180022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
          <p:cNvSpPr txBox="1"/>
          <p:nvPr userDrawn="1"/>
        </p:nvSpPr>
        <p:spPr>
          <a:xfrm>
            <a:off x="3131840" y="284712"/>
            <a:ext cx="3685624"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学霸有招     </a:t>
            </a:r>
            <a:r>
              <a:rPr lang="zh-CN" altLang="en-US" sz="1400" dirty="0" smtClean="0">
                <a:solidFill>
                  <a:schemeClr val="bg1"/>
                </a:solidFill>
                <a:latin typeface="黑体" panose="02010600030101010101" pitchFamily="2" charset="-122"/>
                <a:ea typeface="黑体" panose="02010600030101010101" pitchFamily="2" charset="-122"/>
              </a:rPr>
              <a:t>高手洞考</a:t>
            </a:r>
            <a:r>
              <a:rPr lang="zh-CN" altLang="en-US" sz="1400" baseline="0" dirty="0" smtClean="0">
                <a:solidFill>
                  <a:schemeClr val="bg1"/>
                </a:solidFill>
                <a:latin typeface="黑体" panose="02010600030101010101" pitchFamily="2" charset="-122"/>
                <a:ea typeface="黑体" panose="02010600030101010101" pitchFamily="2" charset="-122"/>
              </a:rPr>
              <a:t>     </a:t>
            </a:r>
            <a:r>
              <a:rPr lang="zh-CN" altLang="en-US" sz="1400" baseline="0" dirty="0" smtClean="0">
                <a:solidFill>
                  <a:schemeClr val="bg1"/>
                </a:solidFill>
                <a:latin typeface="黑体" panose="02010600030101010101" pitchFamily="2" charset="-122"/>
                <a:ea typeface="黑体" panose="02010600030101010101" pitchFamily="2" charset="-122"/>
              </a:rPr>
              <a:t>高手锻造     </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矩形 10">
            <a:hlinkClick r:id="rId20" action="ppaction://hlinksldjump"/>
          </p:cNvPr>
          <p:cNvSpPr/>
          <p:nvPr userDrawn="1"/>
        </p:nvSpPr>
        <p:spPr>
          <a:xfrm>
            <a:off x="3179784"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21" action="ppaction://hlinksldjump"/>
          </p:cNvPr>
          <p:cNvSpPr/>
          <p:nvPr userDrawn="1"/>
        </p:nvSpPr>
        <p:spPr>
          <a:xfrm>
            <a:off x="4355976"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22" action="ppaction://hlinksldjump"/>
          </p:cNvPr>
          <p:cNvSpPr/>
          <p:nvPr userDrawn="1"/>
        </p:nvSpPr>
        <p:spPr>
          <a:xfrm>
            <a:off x="5484040"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6608110"/>
            <a:ext cx="9144000" cy="2606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818" r:id="rId1"/>
    <p:sldLayoutId id="2147483833" r:id="rId2"/>
    <p:sldLayoutId id="2147483819" r:id="rId3"/>
    <p:sldLayoutId id="2147483820" r:id="rId4"/>
    <p:sldLayoutId id="2147483828" r:id="rId5"/>
    <p:sldLayoutId id="2147483829" r:id="rId6"/>
    <p:sldLayoutId id="2147483830" r:id="rId7"/>
    <p:sldLayoutId id="2147483831" r:id="rId8"/>
    <p:sldLayoutId id="2147483821" r:id="rId9"/>
    <p:sldLayoutId id="2147483822" r:id="rId10"/>
    <p:sldLayoutId id="2147483823" r:id="rId11"/>
    <p:sldLayoutId id="2147483824" r:id="rId12"/>
    <p:sldLayoutId id="2147483825" r:id="rId13"/>
    <p:sldLayoutId id="2147483826" r:id="rId14"/>
    <p:sldLayoutId id="2147483827" r:id="rId15"/>
  </p:sldLayoutIdLst>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slide" Target="slide4.xml"/><Relationship Id="rId7" Type="http://schemas.openxmlformats.org/officeDocument/2006/relationships/slide" Target="slide20.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8.xml"/><Relationship Id="rId5" Type="http://schemas.openxmlformats.org/officeDocument/2006/relationships/slide" Target="slide14.xml"/><Relationship Id="rId10" Type="http://schemas.openxmlformats.org/officeDocument/2006/relationships/image" Target="../media/image10.emf"/><Relationship Id="rId4" Type="http://schemas.openxmlformats.org/officeDocument/2006/relationships/slide" Target="slide27.xml"/><Relationship Id="rId9" Type="http://schemas.openxmlformats.org/officeDocument/2006/relationships/package" Target="../embeddings/Microsoft_Word___5.docx"/></Relationships>
</file>

<file path=ppt/slides/_rels/slide1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4.xm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slide" Target="slide4.xml"/><Relationship Id="rId7" Type="http://schemas.openxmlformats.org/officeDocument/2006/relationships/slide" Target="slide20.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8.xml"/><Relationship Id="rId5" Type="http://schemas.openxmlformats.org/officeDocument/2006/relationships/slide" Target="slide14.xml"/><Relationship Id="rId10" Type="http://schemas.openxmlformats.org/officeDocument/2006/relationships/image" Target="../media/image11.emf"/><Relationship Id="rId4" Type="http://schemas.openxmlformats.org/officeDocument/2006/relationships/slide" Target="slide27.xml"/><Relationship Id="rId9" Type="http://schemas.openxmlformats.org/officeDocument/2006/relationships/package" Target="../embeddings/Microsoft_Word___6.docx"/></Relationships>
</file>

<file path=ppt/slides/_rels/slide1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slide" Target="slide4.xml"/><Relationship Id="rId7" Type="http://schemas.openxmlformats.org/officeDocument/2006/relationships/slide" Target="slide27.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0.xml"/><Relationship Id="rId5" Type="http://schemas.openxmlformats.org/officeDocument/2006/relationships/slide" Target="slide18.xml"/><Relationship Id="rId10" Type="http://schemas.openxmlformats.org/officeDocument/2006/relationships/image" Target="../media/image12.emf"/><Relationship Id="rId4" Type="http://schemas.openxmlformats.org/officeDocument/2006/relationships/slide" Target="slide14.xml"/><Relationship Id="rId9" Type="http://schemas.openxmlformats.org/officeDocument/2006/relationships/package" Target="../embeddings/Microsoft_Word___7.docx"/></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27.xml"/><Relationship Id="rId5" Type="http://schemas.openxmlformats.org/officeDocument/2006/relationships/slide" Target="slide20.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image" Target="../media/image13.png"/><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27.xml"/><Relationship Id="rId5" Type="http://schemas.openxmlformats.org/officeDocument/2006/relationships/slide" Target="slide20.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image" Target="../media/image14.png"/><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27.xml"/><Relationship Id="rId5" Type="http://schemas.openxmlformats.org/officeDocument/2006/relationships/slide" Target="slide20.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27.xml"/><Relationship Id="rId5" Type="http://schemas.openxmlformats.org/officeDocument/2006/relationships/slide" Target="slide20.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27.xml"/><Relationship Id="rId5" Type="http://schemas.openxmlformats.org/officeDocument/2006/relationships/slide" Target="slide20.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slide" Target="slide4.xml"/><Relationship Id="rId7" Type="http://schemas.openxmlformats.org/officeDocument/2006/relationships/slide" Target="slide27.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0.xml"/><Relationship Id="rId5" Type="http://schemas.openxmlformats.org/officeDocument/2006/relationships/slide" Target="slide18.xml"/><Relationship Id="rId10" Type="http://schemas.openxmlformats.org/officeDocument/2006/relationships/image" Target="../media/image15.emf"/><Relationship Id="rId4" Type="http://schemas.openxmlformats.org/officeDocument/2006/relationships/slide" Target="slide14.xml"/><Relationship Id="rId9" Type="http://schemas.openxmlformats.org/officeDocument/2006/relationships/package" Target="../embeddings/Microsoft_Word___8.docx"/></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27.xml"/><Relationship Id="rId5" Type="http://schemas.openxmlformats.org/officeDocument/2006/relationships/slide" Target="slide20.xml"/><Relationship Id="rId4" Type="http://schemas.openxmlformats.org/officeDocument/2006/relationships/slide" Target="slide18.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slide" Target="slide4.xml"/><Relationship Id="rId7" Type="http://schemas.openxmlformats.org/officeDocument/2006/relationships/slide" Target="slide27.xml"/><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0.xml"/><Relationship Id="rId5" Type="http://schemas.openxmlformats.org/officeDocument/2006/relationships/slide" Target="slide18.xml"/><Relationship Id="rId10" Type="http://schemas.openxmlformats.org/officeDocument/2006/relationships/image" Target="../media/image16.emf"/><Relationship Id="rId4" Type="http://schemas.openxmlformats.org/officeDocument/2006/relationships/slide" Target="slide14.xml"/><Relationship Id="rId9" Type="http://schemas.openxmlformats.org/officeDocument/2006/relationships/package" Target="../embeddings/Microsoft_Word___9.docx"/></Relationships>
</file>

<file path=ppt/slides/_rels/slide2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27.xml"/><Relationship Id="rId5" Type="http://schemas.openxmlformats.org/officeDocument/2006/relationships/slide" Target="slide20.xml"/><Relationship Id="rId4" Type="http://schemas.openxmlformats.org/officeDocument/2006/relationships/slide" Target="slide18.xml"/></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slide" Target="slide4.xml"/><Relationship Id="rId7" Type="http://schemas.openxmlformats.org/officeDocument/2006/relationships/slide" Target="slide27.xml"/><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0.xml"/><Relationship Id="rId5" Type="http://schemas.openxmlformats.org/officeDocument/2006/relationships/slide" Target="slide18.xml"/><Relationship Id="rId10" Type="http://schemas.openxmlformats.org/officeDocument/2006/relationships/image" Target="../media/image17.emf"/><Relationship Id="rId4" Type="http://schemas.openxmlformats.org/officeDocument/2006/relationships/slide" Target="slide14.xml"/><Relationship Id="rId9" Type="http://schemas.openxmlformats.org/officeDocument/2006/relationships/package" Target="../embeddings/Microsoft_Word___10.docx"/></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slide" Target="slide4.xml"/><Relationship Id="rId7" Type="http://schemas.openxmlformats.org/officeDocument/2006/relationships/slide" Target="slide27.xml"/><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0.xml"/><Relationship Id="rId5" Type="http://schemas.openxmlformats.org/officeDocument/2006/relationships/slide" Target="slide18.xml"/><Relationship Id="rId10" Type="http://schemas.openxmlformats.org/officeDocument/2006/relationships/image" Target="../media/image18.emf"/><Relationship Id="rId4" Type="http://schemas.openxmlformats.org/officeDocument/2006/relationships/slide" Target="slide14.xml"/><Relationship Id="rId9" Type="http://schemas.openxmlformats.org/officeDocument/2006/relationships/package" Target="../embeddings/Microsoft_Word___11.docx"/></Relationships>
</file>

<file path=ppt/slides/_rels/slide2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27.xml"/><Relationship Id="rId5" Type="http://schemas.openxmlformats.org/officeDocument/2006/relationships/slide" Target="slide20.xml"/><Relationship Id="rId4" Type="http://schemas.openxmlformats.org/officeDocument/2006/relationships/slide" Target="slide18.xml"/></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slide" Target="slide27.xml"/><Relationship Id="rId7" Type="http://schemas.openxmlformats.org/officeDocument/2006/relationships/slide" Target="slide4.xml"/><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49.xml"/><Relationship Id="rId5" Type="http://schemas.openxmlformats.org/officeDocument/2006/relationships/slide" Target="slide46.xml"/><Relationship Id="rId10" Type="http://schemas.openxmlformats.org/officeDocument/2006/relationships/image" Target="../media/image19.emf"/><Relationship Id="rId4" Type="http://schemas.openxmlformats.org/officeDocument/2006/relationships/slide" Target="slide35.xml"/><Relationship Id="rId9" Type="http://schemas.openxmlformats.org/officeDocument/2006/relationships/package" Target="../embeddings/Microsoft_Word___12.docx"/></Relationships>
</file>

<file path=ppt/slides/_rels/slide2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2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slide" Target="slide27.xml"/><Relationship Id="rId7" Type="http://schemas.openxmlformats.org/officeDocument/2006/relationships/slide" Target="slide4.xml"/><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49.xml"/><Relationship Id="rId5" Type="http://schemas.openxmlformats.org/officeDocument/2006/relationships/slide" Target="slide46.xml"/><Relationship Id="rId10" Type="http://schemas.openxmlformats.org/officeDocument/2006/relationships/image" Target="../media/image20.emf"/><Relationship Id="rId4" Type="http://schemas.openxmlformats.org/officeDocument/2006/relationships/slide" Target="slide35.xml"/><Relationship Id="rId9" Type="http://schemas.openxmlformats.org/officeDocument/2006/relationships/package" Target="../embeddings/Microsoft_Word___13.docx"/></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slide" Target="slide27.xml"/><Relationship Id="rId7" Type="http://schemas.openxmlformats.org/officeDocument/2006/relationships/slide" Target="slide4.xml"/><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49.xml"/><Relationship Id="rId5" Type="http://schemas.openxmlformats.org/officeDocument/2006/relationships/slide" Target="slide46.xml"/><Relationship Id="rId10" Type="http://schemas.openxmlformats.org/officeDocument/2006/relationships/image" Target="../media/image21.emf"/><Relationship Id="rId4" Type="http://schemas.openxmlformats.org/officeDocument/2006/relationships/slide" Target="slide35.xml"/><Relationship Id="rId9" Type="http://schemas.openxmlformats.org/officeDocument/2006/relationships/package" Target="../embeddings/Microsoft_Word___14.docx"/></Relationships>
</file>

<file path=ppt/slides/_rels/slide3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35.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slide" Target="slide27.xml"/><Relationship Id="rId7" Type="http://schemas.openxmlformats.org/officeDocument/2006/relationships/slide" Target="slide4.xml"/><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49.xml"/><Relationship Id="rId5" Type="http://schemas.openxmlformats.org/officeDocument/2006/relationships/slide" Target="slide46.xml"/><Relationship Id="rId10" Type="http://schemas.openxmlformats.org/officeDocument/2006/relationships/image" Target="../media/image22.emf"/><Relationship Id="rId4" Type="http://schemas.openxmlformats.org/officeDocument/2006/relationships/slide" Target="slide35.xml"/><Relationship Id="rId9" Type="http://schemas.openxmlformats.org/officeDocument/2006/relationships/package" Target="../embeddings/Microsoft_Word___15.docx"/></Relationships>
</file>

<file path=ppt/slides/_rels/slide37.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38.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slide" Target="slide27.xml"/><Relationship Id="rId7" Type="http://schemas.openxmlformats.org/officeDocument/2006/relationships/slide" Target="slide4.xml"/><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49.xml"/><Relationship Id="rId5" Type="http://schemas.openxmlformats.org/officeDocument/2006/relationships/slide" Target="slide46.xml"/><Relationship Id="rId10" Type="http://schemas.openxmlformats.org/officeDocument/2006/relationships/image" Target="../media/image23.emf"/><Relationship Id="rId4" Type="http://schemas.openxmlformats.org/officeDocument/2006/relationships/slide" Target="slide35.xml"/><Relationship Id="rId9" Type="http://schemas.openxmlformats.org/officeDocument/2006/relationships/package" Target="../embeddings/Microsoft_Word___16.docx"/></Relationships>
</file>

<file path=ppt/slides/_rels/slide3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slide" Target="slide4.xml"/><Relationship Id="rId7" Type="http://schemas.openxmlformats.org/officeDocument/2006/relationships/slide" Target="slide20.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slide" Target="slide18.xml"/><Relationship Id="rId5" Type="http://schemas.openxmlformats.org/officeDocument/2006/relationships/slide" Target="slide14.xml"/><Relationship Id="rId10" Type="http://schemas.openxmlformats.org/officeDocument/2006/relationships/image" Target="../media/image7.emf"/><Relationship Id="rId4" Type="http://schemas.openxmlformats.org/officeDocument/2006/relationships/slide" Target="slide27.xml"/><Relationship Id="rId9" Type="http://schemas.openxmlformats.org/officeDocument/2006/relationships/package" Target="../embeddings/Microsoft_Word___2.docx"/></Relationships>
</file>

<file path=ppt/slides/_rels/slide40.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slide" Target="slide27.xml"/><Relationship Id="rId7" Type="http://schemas.openxmlformats.org/officeDocument/2006/relationships/slide" Target="slide4.xml"/><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49.xml"/><Relationship Id="rId5" Type="http://schemas.openxmlformats.org/officeDocument/2006/relationships/slide" Target="slide46.xml"/><Relationship Id="rId10" Type="http://schemas.openxmlformats.org/officeDocument/2006/relationships/image" Target="../media/image24.emf"/><Relationship Id="rId4" Type="http://schemas.openxmlformats.org/officeDocument/2006/relationships/slide" Target="slide35.xml"/><Relationship Id="rId9" Type="http://schemas.openxmlformats.org/officeDocument/2006/relationships/package" Target="../embeddings/Microsoft_Word___17.docx"/></Relationships>
</file>

<file path=ppt/slides/_rels/slide41.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42.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slide" Target="slide27.xml"/><Relationship Id="rId7" Type="http://schemas.openxmlformats.org/officeDocument/2006/relationships/slide" Target="slide4.xml"/><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49.xml"/><Relationship Id="rId5" Type="http://schemas.openxmlformats.org/officeDocument/2006/relationships/slide" Target="slide46.xml"/><Relationship Id="rId10" Type="http://schemas.openxmlformats.org/officeDocument/2006/relationships/image" Target="../media/image25.emf"/><Relationship Id="rId4" Type="http://schemas.openxmlformats.org/officeDocument/2006/relationships/slide" Target="slide35.xml"/><Relationship Id="rId9" Type="http://schemas.openxmlformats.org/officeDocument/2006/relationships/package" Target="../embeddings/Microsoft_Word___18.docx"/></Relationships>
</file>

<file path=ppt/slides/_rels/slide4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4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slide" Target="slide27.xml"/><Relationship Id="rId7" Type="http://schemas.openxmlformats.org/officeDocument/2006/relationships/slide" Target="slide4.xml"/><Relationship Id="rId2" Type="http://schemas.openxmlformats.org/officeDocument/2006/relationships/slideLayout" Target="../slideLayouts/slideLayout6.xml"/><Relationship Id="rId1" Type="http://schemas.openxmlformats.org/officeDocument/2006/relationships/vmlDrawing" Target="../drawings/vmlDrawing19.vml"/><Relationship Id="rId6" Type="http://schemas.openxmlformats.org/officeDocument/2006/relationships/slide" Target="slide49.xml"/><Relationship Id="rId5" Type="http://schemas.openxmlformats.org/officeDocument/2006/relationships/slide" Target="slide46.xml"/><Relationship Id="rId10" Type="http://schemas.openxmlformats.org/officeDocument/2006/relationships/image" Target="../media/image26.emf"/><Relationship Id="rId4" Type="http://schemas.openxmlformats.org/officeDocument/2006/relationships/slide" Target="slide35.xml"/><Relationship Id="rId9" Type="http://schemas.openxmlformats.org/officeDocument/2006/relationships/package" Target="../embeddings/Microsoft_Word___19.docx"/></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slide" Target="slide27.xml"/><Relationship Id="rId7" Type="http://schemas.openxmlformats.org/officeDocument/2006/relationships/slide" Target="slide4.xml"/><Relationship Id="rId2" Type="http://schemas.openxmlformats.org/officeDocument/2006/relationships/slideLayout" Target="../slideLayouts/slideLayout6.xml"/><Relationship Id="rId1" Type="http://schemas.openxmlformats.org/officeDocument/2006/relationships/vmlDrawing" Target="../drawings/vmlDrawing20.vml"/><Relationship Id="rId6" Type="http://schemas.openxmlformats.org/officeDocument/2006/relationships/slide" Target="slide49.xml"/><Relationship Id="rId5" Type="http://schemas.openxmlformats.org/officeDocument/2006/relationships/slide" Target="slide46.xml"/><Relationship Id="rId10" Type="http://schemas.openxmlformats.org/officeDocument/2006/relationships/image" Target="../media/image27.emf"/><Relationship Id="rId4" Type="http://schemas.openxmlformats.org/officeDocument/2006/relationships/slide" Target="slide35.xml"/><Relationship Id="rId9" Type="http://schemas.openxmlformats.org/officeDocument/2006/relationships/package" Target="../embeddings/Microsoft_Word___20.docx"/></Relationships>
</file>

<file path=ppt/slides/_rels/slide47.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4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49.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slide" Target="slide27.xml"/><Relationship Id="rId7" Type="http://schemas.openxmlformats.org/officeDocument/2006/relationships/slide" Target="slide4.xml"/><Relationship Id="rId2" Type="http://schemas.openxmlformats.org/officeDocument/2006/relationships/slideLayout" Target="../slideLayouts/slideLayout6.xml"/><Relationship Id="rId1" Type="http://schemas.openxmlformats.org/officeDocument/2006/relationships/vmlDrawing" Target="../drawings/vmlDrawing21.vml"/><Relationship Id="rId6" Type="http://schemas.openxmlformats.org/officeDocument/2006/relationships/slide" Target="slide49.xml"/><Relationship Id="rId5" Type="http://schemas.openxmlformats.org/officeDocument/2006/relationships/slide" Target="slide46.xml"/><Relationship Id="rId10" Type="http://schemas.openxmlformats.org/officeDocument/2006/relationships/image" Target="../media/image28.emf"/><Relationship Id="rId4" Type="http://schemas.openxmlformats.org/officeDocument/2006/relationships/slide" Target="slide35.xml"/><Relationship Id="rId9" Type="http://schemas.openxmlformats.org/officeDocument/2006/relationships/package" Target="../embeddings/Microsoft_Word___21.docx"/></Relationships>
</file>

<file path=ppt/slides/_rels/slide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4.xml"/></Relationships>
</file>

<file path=ppt/slides/_rels/slide5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51.xml.rels><?xml version="1.0" encoding="UTF-8" standalone="yes"?>
<Relationships xmlns="http://schemas.openxmlformats.org/package/2006/relationships"><Relationship Id="rId8" Type="http://schemas.openxmlformats.org/officeDocument/2006/relationships/oleObject" Target="../embeddings/oleObject22.bin"/><Relationship Id="rId3" Type="http://schemas.openxmlformats.org/officeDocument/2006/relationships/slide" Target="slide27.xml"/><Relationship Id="rId7" Type="http://schemas.openxmlformats.org/officeDocument/2006/relationships/slide" Target="slide4.xml"/><Relationship Id="rId2" Type="http://schemas.openxmlformats.org/officeDocument/2006/relationships/slideLayout" Target="../slideLayouts/slideLayout6.xml"/><Relationship Id="rId1" Type="http://schemas.openxmlformats.org/officeDocument/2006/relationships/vmlDrawing" Target="../drawings/vmlDrawing22.vml"/><Relationship Id="rId6" Type="http://schemas.openxmlformats.org/officeDocument/2006/relationships/slide" Target="slide49.xml"/><Relationship Id="rId5" Type="http://schemas.openxmlformats.org/officeDocument/2006/relationships/slide" Target="slide46.xml"/><Relationship Id="rId10" Type="http://schemas.openxmlformats.org/officeDocument/2006/relationships/image" Target="../media/image29.emf"/><Relationship Id="rId4" Type="http://schemas.openxmlformats.org/officeDocument/2006/relationships/slide" Target="slide35.xml"/><Relationship Id="rId9" Type="http://schemas.openxmlformats.org/officeDocument/2006/relationships/package" Target="../embeddings/Microsoft_Word___22.docx"/></Relationships>
</file>

<file path=ppt/slides/_rels/slide5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53.xml.rels><?xml version="1.0" encoding="UTF-8" standalone="yes"?>
<Relationships xmlns="http://schemas.openxmlformats.org/package/2006/relationships"><Relationship Id="rId8" Type="http://schemas.openxmlformats.org/officeDocument/2006/relationships/oleObject" Target="../embeddings/oleObject23.bin"/><Relationship Id="rId3" Type="http://schemas.openxmlformats.org/officeDocument/2006/relationships/slide" Target="slide27.xml"/><Relationship Id="rId7" Type="http://schemas.openxmlformats.org/officeDocument/2006/relationships/slide" Target="slide4.xml"/><Relationship Id="rId2" Type="http://schemas.openxmlformats.org/officeDocument/2006/relationships/slideLayout" Target="../slideLayouts/slideLayout6.xml"/><Relationship Id="rId1" Type="http://schemas.openxmlformats.org/officeDocument/2006/relationships/vmlDrawing" Target="../drawings/vmlDrawing23.vml"/><Relationship Id="rId6" Type="http://schemas.openxmlformats.org/officeDocument/2006/relationships/slide" Target="slide49.xml"/><Relationship Id="rId5" Type="http://schemas.openxmlformats.org/officeDocument/2006/relationships/slide" Target="slide46.xml"/><Relationship Id="rId10" Type="http://schemas.openxmlformats.org/officeDocument/2006/relationships/image" Target="../media/image30.emf"/><Relationship Id="rId4" Type="http://schemas.openxmlformats.org/officeDocument/2006/relationships/slide" Target="slide35.xml"/><Relationship Id="rId9" Type="http://schemas.openxmlformats.org/officeDocument/2006/relationships/package" Target="../embeddings/Microsoft_Word___23.docx"/></Relationships>
</file>

<file path=ppt/slides/_rels/slide5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55.xml.rels><?xml version="1.0" encoding="UTF-8" standalone="yes"?>
<Relationships xmlns="http://schemas.openxmlformats.org/package/2006/relationships"><Relationship Id="rId8" Type="http://schemas.openxmlformats.org/officeDocument/2006/relationships/oleObject" Target="../embeddings/oleObject24.bin"/><Relationship Id="rId3" Type="http://schemas.openxmlformats.org/officeDocument/2006/relationships/slide" Target="slide27.xml"/><Relationship Id="rId7" Type="http://schemas.openxmlformats.org/officeDocument/2006/relationships/slide" Target="slide4.xml"/><Relationship Id="rId2" Type="http://schemas.openxmlformats.org/officeDocument/2006/relationships/slideLayout" Target="../slideLayouts/slideLayout6.xml"/><Relationship Id="rId1" Type="http://schemas.openxmlformats.org/officeDocument/2006/relationships/vmlDrawing" Target="../drawings/vmlDrawing24.vml"/><Relationship Id="rId6" Type="http://schemas.openxmlformats.org/officeDocument/2006/relationships/slide" Target="slide49.xml"/><Relationship Id="rId5" Type="http://schemas.openxmlformats.org/officeDocument/2006/relationships/slide" Target="slide46.xml"/><Relationship Id="rId10" Type="http://schemas.openxmlformats.org/officeDocument/2006/relationships/image" Target="../media/image31.emf"/><Relationship Id="rId4" Type="http://schemas.openxmlformats.org/officeDocument/2006/relationships/slide" Target="slide35.xml"/><Relationship Id="rId9" Type="http://schemas.openxmlformats.org/officeDocument/2006/relationships/package" Target="../embeddings/Microsoft_Word___24.docx"/></Relationships>
</file>

<file path=ppt/slides/_rels/slide5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57.xml.rels><?xml version="1.0" encoding="UTF-8" standalone="yes"?>
<Relationships xmlns="http://schemas.openxmlformats.org/package/2006/relationships"><Relationship Id="rId8" Type="http://schemas.openxmlformats.org/officeDocument/2006/relationships/oleObject" Target="../embeddings/oleObject25.bin"/><Relationship Id="rId3" Type="http://schemas.openxmlformats.org/officeDocument/2006/relationships/slide" Target="slide27.xml"/><Relationship Id="rId7" Type="http://schemas.openxmlformats.org/officeDocument/2006/relationships/slide" Target="slide4.xml"/><Relationship Id="rId2" Type="http://schemas.openxmlformats.org/officeDocument/2006/relationships/slideLayout" Target="../slideLayouts/slideLayout6.xml"/><Relationship Id="rId1" Type="http://schemas.openxmlformats.org/officeDocument/2006/relationships/vmlDrawing" Target="../drawings/vmlDrawing25.vml"/><Relationship Id="rId6" Type="http://schemas.openxmlformats.org/officeDocument/2006/relationships/slide" Target="slide49.xml"/><Relationship Id="rId5" Type="http://schemas.openxmlformats.org/officeDocument/2006/relationships/slide" Target="slide46.xml"/><Relationship Id="rId10" Type="http://schemas.openxmlformats.org/officeDocument/2006/relationships/image" Target="../media/image32.emf"/><Relationship Id="rId4" Type="http://schemas.openxmlformats.org/officeDocument/2006/relationships/slide" Target="slide35.xml"/><Relationship Id="rId9" Type="http://schemas.openxmlformats.org/officeDocument/2006/relationships/package" Target="../embeddings/Microsoft_Word___25.docx"/></Relationships>
</file>

<file path=ppt/slides/_rels/slide5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59.xml.rels><?xml version="1.0" encoding="UTF-8" standalone="yes"?>
<Relationships xmlns="http://schemas.openxmlformats.org/package/2006/relationships"><Relationship Id="rId8" Type="http://schemas.openxmlformats.org/officeDocument/2006/relationships/oleObject" Target="../embeddings/oleObject26.bin"/><Relationship Id="rId3" Type="http://schemas.openxmlformats.org/officeDocument/2006/relationships/slide" Target="slide27.xml"/><Relationship Id="rId7" Type="http://schemas.openxmlformats.org/officeDocument/2006/relationships/slide" Target="slide4.xml"/><Relationship Id="rId2" Type="http://schemas.openxmlformats.org/officeDocument/2006/relationships/slideLayout" Target="../slideLayouts/slideLayout6.xml"/><Relationship Id="rId1" Type="http://schemas.openxmlformats.org/officeDocument/2006/relationships/vmlDrawing" Target="../drawings/vmlDrawing26.vml"/><Relationship Id="rId6" Type="http://schemas.openxmlformats.org/officeDocument/2006/relationships/slide" Target="slide49.xml"/><Relationship Id="rId5" Type="http://schemas.openxmlformats.org/officeDocument/2006/relationships/slide" Target="slide46.xml"/><Relationship Id="rId10" Type="http://schemas.openxmlformats.org/officeDocument/2006/relationships/image" Target="../media/image33.emf"/><Relationship Id="rId4" Type="http://schemas.openxmlformats.org/officeDocument/2006/relationships/slide" Target="slide35.xml"/><Relationship Id="rId9" Type="http://schemas.openxmlformats.org/officeDocument/2006/relationships/package" Target="../embeddings/Microsoft_Word___26.docx"/></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 Target="slide4.xml"/><Relationship Id="rId7" Type="http://schemas.openxmlformats.org/officeDocument/2006/relationships/slide" Target="slide20.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18.xml"/><Relationship Id="rId5" Type="http://schemas.openxmlformats.org/officeDocument/2006/relationships/slide" Target="slide14.xml"/><Relationship Id="rId10" Type="http://schemas.openxmlformats.org/officeDocument/2006/relationships/image" Target="../media/image8.emf"/><Relationship Id="rId4" Type="http://schemas.openxmlformats.org/officeDocument/2006/relationships/slide" Target="slide27.xml"/><Relationship Id="rId9" Type="http://schemas.openxmlformats.org/officeDocument/2006/relationships/package" Target="../embeddings/Microsoft_Word___3.docx"/></Relationships>
</file>

<file path=ppt/slides/_rels/slide6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61.xml.rels><?xml version="1.0" encoding="UTF-8" standalone="yes"?>
<Relationships xmlns="http://schemas.openxmlformats.org/package/2006/relationships"><Relationship Id="rId8" Type="http://schemas.openxmlformats.org/officeDocument/2006/relationships/oleObject" Target="../embeddings/oleObject27.bin"/><Relationship Id="rId3" Type="http://schemas.openxmlformats.org/officeDocument/2006/relationships/slide" Target="slide27.xml"/><Relationship Id="rId7" Type="http://schemas.openxmlformats.org/officeDocument/2006/relationships/slide" Target="slide4.xml"/><Relationship Id="rId2" Type="http://schemas.openxmlformats.org/officeDocument/2006/relationships/slideLayout" Target="../slideLayouts/slideLayout6.xml"/><Relationship Id="rId1" Type="http://schemas.openxmlformats.org/officeDocument/2006/relationships/vmlDrawing" Target="../drawings/vmlDrawing27.vml"/><Relationship Id="rId6" Type="http://schemas.openxmlformats.org/officeDocument/2006/relationships/slide" Target="slide49.xml"/><Relationship Id="rId5" Type="http://schemas.openxmlformats.org/officeDocument/2006/relationships/slide" Target="slide46.xml"/><Relationship Id="rId10" Type="http://schemas.openxmlformats.org/officeDocument/2006/relationships/image" Target="../media/image34.emf"/><Relationship Id="rId4" Type="http://schemas.openxmlformats.org/officeDocument/2006/relationships/slide" Target="slide35.xml"/><Relationship Id="rId9" Type="http://schemas.openxmlformats.org/officeDocument/2006/relationships/package" Target="../embeddings/Microsoft_Word___27.docx"/></Relationships>
</file>

<file path=ppt/slides/_rels/slide6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63.xml.rels><?xml version="1.0" encoding="UTF-8" standalone="yes"?>
<Relationships xmlns="http://schemas.openxmlformats.org/package/2006/relationships"><Relationship Id="rId8" Type="http://schemas.openxmlformats.org/officeDocument/2006/relationships/oleObject" Target="../embeddings/oleObject28.bin"/><Relationship Id="rId3" Type="http://schemas.openxmlformats.org/officeDocument/2006/relationships/slide" Target="slide27.xml"/><Relationship Id="rId7" Type="http://schemas.openxmlformats.org/officeDocument/2006/relationships/slide" Target="slide4.xml"/><Relationship Id="rId2" Type="http://schemas.openxmlformats.org/officeDocument/2006/relationships/slideLayout" Target="../slideLayouts/slideLayout6.xml"/><Relationship Id="rId1" Type="http://schemas.openxmlformats.org/officeDocument/2006/relationships/vmlDrawing" Target="../drawings/vmlDrawing28.vml"/><Relationship Id="rId6" Type="http://schemas.openxmlformats.org/officeDocument/2006/relationships/slide" Target="slide49.xml"/><Relationship Id="rId5" Type="http://schemas.openxmlformats.org/officeDocument/2006/relationships/slide" Target="slide46.xml"/><Relationship Id="rId10" Type="http://schemas.openxmlformats.org/officeDocument/2006/relationships/image" Target="../media/image35.emf"/><Relationship Id="rId4" Type="http://schemas.openxmlformats.org/officeDocument/2006/relationships/slide" Target="slide35.xml"/><Relationship Id="rId9" Type="http://schemas.openxmlformats.org/officeDocument/2006/relationships/package" Target="../embeddings/Microsoft_Word___28.docx"/></Relationships>
</file>

<file path=ppt/slides/_rels/slide6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slide" Target="slide49.xml"/><Relationship Id="rId4" Type="http://schemas.openxmlformats.org/officeDocument/2006/relationships/slide" Target="slide46.xml"/></Relationships>
</file>

<file path=ppt/slides/_rels/slide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4.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 Target="slide4.xml"/><Relationship Id="rId7" Type="http://schemas.openxmlformats.org/officeDocument/2006/relationships/slide" Target="slide20.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8.xml"/><Relationship Id="rId5" Type="http://schemas.openxmlformats.org/officeDocument/2006/relationships/slide" Target="slide14.xml"/><Relationship Id="rId10" Type="http://schemas.openxmlformats.org/officeDocument/2006/relationships/image" Target="../media/image9.emf"/><Relationship Id="rId4" Type="http://schemas.openxmlformats.org/officeDocument/2006/relationships/slide" Target="slide27.xml"/><Relationship Id="rId9" Type="http://schemas.openxmlformats.org/officeDocument/2006/relationships/package" Target="../embeddings/Microsoft_Word___4.docx"/></Relationships>
</file>

<file path=ppt/slides/_rels/slide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b="1" dirty="0"/>
              <a:t>专题</a:t>
            </a:r>
            <a:r>
              <a:rPr lang="zh-CN" altLang="zh-CN" b="1" dirty="0" smtClean="0"/>
              <a:t>十二</a:t>
            </a:r>
            <a:r>
              <a:rPr lang="en-US" altLang="zh-CN" b="1" dirty="0" smtClean="0"/>
              <a:t>  </a:t>
            </a:r>
            <a:r>
              <a:rPr lang="zh-CN" altLang="zh-CN" b="1" dirty="0" smtClean="0"/>
              <a:t>图</a:t>
            </a:r>
            <a:r>
              <a:rPr lang="zh-CN" altLang="zh-CN" b="1" dirty="0"/>
              <a:t>文转换</a:t>
            </a:r>
          </a:p>
        </p:txBody>
      </p:sp>
    </p:spTree>
    <p:extLst>
      <p:ext uri="{BB962C8B-B14F-4D97-AF65-F5344CB8AC3E}">
        <p14:creationId xmlns:p14="http://schemas.microsoft.com/office/powerpoint/2010/main" val="2953627111"/>
      </p:ext>
    </p:extLst>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5"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6"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7"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4" name="矩形 3"/>
          <p:cNvSpPr>
            <a:spLocks noChangeAspect="1"/>
          </p:cNvSpPr>
          <p:nvPr/>
        </p:nvSpPr>
        <p:spPr>
          <a:xfrm>
            <a:off x="508000" y="162880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下面是中国邮政为保护地球水环境发行的邮票中的主体图形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请写出构图要素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并说明图形寓意。要求语意简明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句子通顺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31607485"/>
              </p:ext>
            </p:extLst>
          </p:nvPr>
        </p:nvGraphicFramePr>
        <p:xfrm>
          <a:off x="508000" y="3108263"/>
          <a:ext cx="8128000" cy="2043765"/>
        </p:xfrm>
        <a:graphic>
          <a:graphicData uri="http://schemas.openxmlformats.org/presentationml/2006/ole">
            <mc:AlternateContent xmlns:mc="http://schemas.openxmlformats.org/markup-compatibility/2006">
              <mc:Choice xmlns:v="urn:schemas-microsoft-com:vml" Requires="v">
                <p:oleObj spid="_x0000_s5136" name="文档" r:id="rId9" imgW="3839157" imgH="964612" progId="Word.Document.12">
                  <p:embed/>
                </p:oleObj>
              </mc:Choice>
              <mc:Fallback>
                <p:oleObj name="文档" r:id="rId9" imgW="3839157" imgH="964612" progId="Word.Document.12">
                  <p:embed/>
                  <p:pic>
                    <p:nvPicPr>
                      <p:cNvPr id="0" name=""/>
                      <p:cNvPicPr/>
                      <p:nvPr/>
                    </p:nvPicPr>
                    <p:blipFill>
                      <a:blip r:embed="rId10"/>
                      <a:stretch>
                        <a:fillRect/>
                      </a:stretch>
                    </p:blipFill>
                    <p:spPr>
                      <a:xfrm>
                        <a:off x="508000" y="3108263"/>
                        <a:ext cx="8128000" cy="2043765"/>
                      </a:xfrm>
                      <a:prstGeom prst="rect">
                        <a:avLst/>
                      </a:prstGeom>
                    </p:spPr>
                  </p:pic>
                </p:oleObj>
              </mc:Fallback>
            </mc:AlternateContent>
          </a:graphicData>
        </a:graphic>
      </p:graphicFrame>
    </p:spTree>
    <p:extLst>
      <p:ext uri="{BB962C8B-B14F-4D97-AF65-F5344CB8AC3E}">
        <p14:creationId xmlns:p14="http://schemas.microsoft.com/office/powerpoint/2010/main" val="2130917464"/>
      </p:ext>
    </p:extLst>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4" name="矩形 3"/>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该图由地球、清流、鱼、手和浊流构成。地球上各种鱼在清澈的水流里游动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人类之手正在阻挡排向清流的污水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整个图形表达了人类保护水环境、拒绝水污染的决心。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本题综合考查语言表达应用能力。就本题而言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图文转换解题分三步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看图的构成要素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这里主要是地球、清流、鱼、手和浊流等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思考构图要素之间的联系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这里的关键是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人类之手正在阻挡排向清流的污水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概括寓意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表达了人类保护水环境、拒绝水污染的决心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63803940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5"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6"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7"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4" name="矩形 3"/>
          <p:cNvSpPr>
            <a:spLocks noChangeAspect="1"/>
          </p:cNvSpPr>
          <p:nvPr/>
        </p:nvSpPr>
        <p:spPr>
          <a:xfrm>
            <a:off x="508000" y="1772816"/>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下面是联合国发行的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联合我们的力量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邮票中的主体图形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请写出构图要素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并说明图形寓意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要求语意简明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句子通顺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959631520"/>
              </p:ext>
            </p:extLst>
          </p:nvPr>
        </p:nvGraphicFramePr>
        <p:xfrm>
          <a:off x="508000" y="3223463"/>
          <a:ext cx="8128000" cy="1717705"/>
        </p:xfrm>
        <a:graphic>
          <a:graphicData uri="http://schemas.openxmlformats.org/presentationml/2006/ole">
            <mc:AlternateContent xmlns:mc="http://schemas.openxmlformats.org/markup-compatibility/2006">
              <mc:Choice xmlns:v="urn:schemas-microsoft-com:vml" Requires="v">
                <p:oleObj spid="_x0000_s6160" name="文档" r:id="rId9" imgW="3839157" imgH="811585" progId="Word.Document.12">
                  <p:embed/>
                </p:oleObj>
              </mc:Choice>
              <mc:Fallback>
                <p:oleObj name="文档" r:id="rId9" imgW="3839157" imgH="811585" progId="Word.Document.12">
                  <p:embed/>
                  <p:pic>
                    <p:nvPicPr>
                      <p:cNvPr id="0" name=""/>
                      <p:cNvPicPr/>
                      <p:nvPr/>
                    </p:nvPicPr>
                    <p:blipFill>
                      <a:blip r:embed="rId10"/>
                      <a:stretch>
                        <a:fillRect/>
                      </a:stretch>
                    </p:blipFill>
                    <p:spPr>
                      <a:xfrm>
                        <a:off x="508000" y="3223463"/>
                        <a:ext cx="8128000" cy="1717705"/>
                      </a:xfrm>
                      <a:prstGeom prst="rect">
                        <a:avLst/>
                      </a:prstGeom>
                    </p:spPr>
                  </p:pic>
                </p:oleObj>
              </mc:Fallback>
            </mc:AlternateContent>
          </a:graphicData>
        </a:graphic>
      </p:graphicFrame>
    </p:spTree>
    <p:extLst>
      <p:ext uri="{BB962C8B-B14F-4D97-AF65-F5344CB8AC3E}">
        <p14:creationId xmlns:p14="http://schemas.microsoft.com/office/powerpoint/2010/main" val="24140696"/>
      </p:ext>
    </p:extLst>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4" name="矩形 3"/>
          <p:cNvSpPr>
            <a:spLocks noChangeAspect="1"/>
          </p:cNvSpPr>
          <p:nvPr/>
        </p:nvSpPr>
        <p:spPr>
          <a:xfrm>
            <a:off x="508000" y="1497936"/>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图形由橄榄枝和多面旗帜组成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这些旗帜又巧妙地构成一只飞翔的鸽子。旗帜代表不同国家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鸽子代表和平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飞鸽衔着橄榄枝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强化了和平寓意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整个图形表示各国应齐心协力、维护和平。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本题从识图解说角度考查图文转换。就本题而言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这个图形从构图上看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是一只衔着橄榄枝的和平鸽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和平鸽由许多不同形状的旗帜组成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张开的翅膀表明鸽子在飞翔。从和平鸽的角度分析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它象征着和平、和谐。从旗帜的角度分析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这些旗帜形状各异、色彩多样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代表了不同国家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寓意着世界各国团结起来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维护世界和平等内容</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67174654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6"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圆角矩形 21">
            <a:hlinkClick r:id="rId3"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114225"/>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下面是某校团委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中国梦演讲赛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工作的初步构思框架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请把这个构思写成一段话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要求内容得当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表述准确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061465684"/>
              </p:ext>
            </p:extLst>
          </p:nvPr>
        </p:nvGraphicFramePr>
        <p:xfrm>
          <a:off x="508000" y="2469033"/>
          <a:ext cx="8128000" cy="3603481"/>
        </p:xfrm>
        <a:graphic>
          <a:graphicData uri="http://schemas.openxmlformats.org/presentationml/2006/ole">
            <mc:AlternateContent xmlns:mc="http://schemas.openxmlformats.org/markup-compatibility/2006">
              <mc:Choice xmlns:v="urn:schemas-microsoft-com:vml" Requires="v">
                <p:oleObj spid="_x0000_s7182" name="文档" r:id="rId9" imgW="3839157" imgH="1701304" progId="Word.Document.12">
                  <p:embed/>
                </p:oleObj>
              </mc:Choice>
              <mc:Fallback>
                <p:oleObj name="文档" r:id="rId9" imgW="3839157" imgH="1701304" progId="Word.Document.12">
                  <p:embed/>
                  <p:pic>
                    <p:nvPicPr>
                      <p:cNvPr id="0" name=""/>
                      <p:cNvPicPr/>
                      <p:nvPr/>
                    </p:nvPicPr>
                    <p:blipFill>
                      <a:blip r:embed="rId10"/>
                      <a:stretch>
                        <a:fillRect/>
                      </a:stretch>
                    </p:blipFill>
                    <p:spPr>
                      <a:xfrm>
                        <a:off x="508000" y="2469033"/>
                        <a:ext cx="8128000" cy="3603481"/>
                      </a:xfrm>
                      <a:prstGeom prst="rect">
                        <a:avLst/>
                      </a:prstGeom>
                    </p:spPr>
                  </p:pic>
                </p:oleObj>
              </mc:Fallback>
            </mc:AlternateContent>
          </a:graphicData>
        </a:graphic>
      </p:graphicFrame>
    </p:spTree>
    <p:extLst>
      <p:ext uri="{BB962C8B-B14F-4D97-AF65-F5344CB8AC3E}">
        <p14:creationId xmlns:p14="http://schemas.microsoft.com/office/powerpoint/2010/main" val="3167572914"/>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6"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圆角矩形 21">
            <a:hlinkClick r:id="rId2"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圆角矩形 22">
            <a:hlinkClick r:id="rId6"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本题考查图文转换能力。首先要把握框架图的结构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然后按照由上往下的顺序逐层介绍。该图共四个层级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由第二层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可知是举办时间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组织工作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宣传工作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可知分两个方面的工作内容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据此整理作答即可。不能漏掉框架图所包含的要点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注意题干中的字数等其他的要求。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中国梦演讲赛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拟于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日举行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赛事需要组织和宣传。组织工作需要联系报告厅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名参赛者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最后评出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个奖项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宣传工作包括出海报、组稿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并在学校网站和校报报道。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776278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6"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圆角矩形 21">
            <a:hlinkClick r:id="rId2"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圆角矩形 22">
            <a:hlinkClick r:id="rId6"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pic>
        <p:nvPicPr>
          <p:cNvPr id="2" name="图片 1"/>
          <p:cNvPicPr>
            <a:picLocks noChangeAspect="1"/>
          </p:cNvPicPr>
          <p:nvPr/>
        </p:nvPicPr>
        <p:blipFill>
          <a:blip r:embed="rId7"/>
          <a:stretch>
            <a:fillRect/>
          </a:stretch>
        </p:blipFill>
        <p:spPr>
          <a:xfrm>
            <a:off x="508000" y="1114353"/>
            <a:ext cx="8128000" cy="5060007"/>
          </a:xfrm>
          <a:prstGeom prst="rect">
            <a:avLst/>
          </a:prstGeom>
        </p:spPr>
      </p:pic>
    </p:spTree>
    <p:extLst>
      <p:ext uri="{BB962C8B-B14F-4D97-AF65-F5344CB8AC3E}">
        <p14:creationId xmlns:p14="http://schemas.microsoft.com/office/powerpoint/2010/main" val="216378235"/>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6"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圆角矩形 21">
            <a:hlinkClick r:id="rId2"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圆角矩形 22">
            <a:hlinkClick r:id="rId6"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pic>
        <p:nvPicPr>
          <p:cNvPr id="2" name="图片 1"/>
          <p:cNvPicPr>
            <a:picLocks noChangeAspect="1"/>
          </p:cNvPicPr>
          <p:nvPr/>
        </p:nvPicPr>
        <p:blipFill>
          <a:blip r:embed="rId7"/>
          <a:stretch>
            <a:fillRect/>
          </a:stretch>
        </p:blipFill>
        <p:spPr>
          <a:xfrm>
            <a:off x="508000" y="2781732"/>
            <a:ext cx="8128000" cy="1548536"/>
          </a:xfrm>
          <a:prstGeom prst="rect">
            <a:avLst/>
          </a:prstGeom>
        </p:spPr>
      </p:pic>
    </p:spTree>
    <p:extLst>
      <p:ext uri="{BB962C8B-B14F-4D97-AF65-F5344CB8AC3E}">
        <p14:creationId xmlns:p14="http://schemas.microsoft.com/office/powerpoint/2010/main" val="121438756"/>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0"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1"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圆角矩形 21">
            <a:hlinkClick r:id="rId2"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圆角矩形 22">
            <a:hlinkClick r:id="rId6"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图文转换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包括漫画类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图文转换、徽标类图文转换两种形式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尤以漫画类居多。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漫画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一般主要由标题、画面、寓意三部分组成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标题和画面是显性的信息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而寓意则是隐性的信息。标题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有时会冠以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它常常有暗示漫画主旨的作用。画面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即漫画的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画面由多种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由主体、背景构成。注释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对画面情景提示与注解的文字。寓意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漫画表达的主旨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一般具有讽刺性或幽默性。有单体与复合漫画之分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单体漫画。又叫单幅漫画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是漫画的主体构成形式。一般而言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漫画的主体突出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而背景模糊。</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复合漫画。又叫多幅漫画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一般由两幅以上的漫画组成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能够承载更丰富的内容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能够表达更复杂的寓意。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3700130"/>
      </p:ext>
    </p:extLst>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0"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1"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圆角矩形 21">
            <a:hlinkClick r:id="rId2"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圆角矩形 22">
            <a:hlinkClick r:id="rId6"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徽标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包括图形徽标、文字徽标和复合徽标。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图形徽标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由图形符号、颜色等元素组成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用比喻、暗示等方法勾画出包含寓意的形象。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文字徽标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以含有象征意义的文字造型为基点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对其变形或抽象改造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使之图案化。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复合徽标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综合运用文字和图案因素设计的徽标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具有图文并茂的表达效果。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8950978"/>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62528"/>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图文转换题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各位都比较怵头。看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漫画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会心</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一</a:t>
            </a:r>
            <a:r>
              <a:rPr lang="en-US" altLang="zh-CN" sz="2200" dirty="0" smtClean="0">
                <a:solidFill>
                  <a:srgbClr val="000000"/>
                </a:solidFill>
                <a:latin typeface="NEU-BZ-S92"/>
                <a:ea typeface="方正硬笔楷书简体" panose="03000509000000000000" pitchFamily="65"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漫画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眉头紧锁。其实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读懂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漫画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有路可循</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要</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注意一个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两种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三个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。一</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个</a:t>
            </a:r>
            <a:r>
              <a:rPr lang="en-US" altLang="zh-CN" sz="2200" dirty="0" smtClean="0">
                <a:solidFill>
                  <a:srgbClr val="000000"/>
                </a:solidFill>
                <a:latin typeface="NEU-BZ-S92"/>
                <a:ea typeface="方正硬笔楷书简体"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是主体与背景的关系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两种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是夸张与</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变</a:t>
            </a:r>
            <a:r>
              <a:rPr lang="en-US" altLang="zh-CN" sz="2200" dirty="0" smtClean="0">
                <a:solidFill>
                  <a:srgbClr val="000000"/>
                </a:solidFill>
                <a:latin typeface="NEU-BZ-S92"/>
                <a:ea typeface="方正硬笔楷书简体" panose="03000509000000000000" pitchFamily="65"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形</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三个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细节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。抓住这些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漫画又有何难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图表呢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那就更简单了。不外乎五句话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一曰明图表要素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察数据变化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二曰读图表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明信息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三曰抓标志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找拐点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四曰知大势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晓规律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五曰重挖掘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巧表达。这样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是不是很简单啊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北京大学　张栋杰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6812686" y="908720"/>
            <a:ext cx="1872208" cy="2475475"/>
          </a:xfrm>
          <a:prstGeom prst="rect">
            <a:avLst/>
          </a:prstGeom>
        </p:spPr>
      </p:pic>
    </p:spTree>
    <p:extLst>
      <p:ext uri="{BB962C8B-B14F-4D97-AF65-F5344CB8AC3E}">
        <p14:creationId xmlns:p14="http://schemas.microsoft.com/office/powerpoint/2010/main" val="4016390424"/>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0"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1"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圆角矩形 21">
            <a:hlinkClick r:id="rId3"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196752"/>
            <a:ext cx="8128000" cy="456124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仔细观察下面这幅漫画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按要求答题</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用简练的语言揭示漫画的寓意。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本题考查图文转换。就本题而言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应注意回答问题的角度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一是漫画寓意是以漫画内容作为前提的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故应体察漫画内容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二是要注意人物情态的变化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背后的东西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找寻出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受人之谄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受人所制。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913407312"/>
              </p:ext>
            </p:extLst>
          </p:nvPr>
        </p:nvGraphicFramePr>
        <p:xfrm>
          <a:off x="508000" y="1798338"/>
          <a:ext cx="8128000" cy="1317691"/>
        </p:xfrm>
        <a:graphic>
          <a:graphicData uri="http://schemas.openxmlformats.org/presentationml/2006/ole">
            <mc:AlternateContent xmlns:mc="http://schemas.openxmlformats.org/markup-compatibility/2006">
              <mc:Choice xmlns:v="urn:schemas-microsoft-com:vml" Requires="v">
                <p:oleObj spid="_x0000_s8204" name="文档" r:id="rId9" imgW="3839157" imgH="622551" progId="Word.Document.12">
                  <p:embed/>
                </p:oleObj>
              </mc:Choice>
              <mc:Fallback>
                <p:oleObj name="文档" r:id="rId9" imgW="3839157" imgH="622551" progId="Word.Document.12">
                  <p:embed/>
                  <p:pic>
                    <p:nvPicPr>
                      <p:cNvPr id="0" name=""/>
                      <p:cNvPicPr/>
                      <p:nvPr/>
                    </p:nvPicPr>
                    <p:blipFill>
                      <a:blip r:embed="rId10"/>
                      <a:stretch>
                        <a:fillRect/>
                      </a:stretch>
                    </p:blipFill>
                    <p:spPr>
                      <a:xfrm>
                        <a:off x="508000" y="1798338"/>
                        <a:ext cx="8128000" cy="1317691"/>
                      </a:xfrm>
                      <a:prstGeom prst="rect">
                        <a:avLst/>
                      </a:prstGeom>
                    </p:spPr>
                  </p:pic>
                </p:oleObj>
              </mc:Fallback>
            </mc:AlternateContent>
          </a:graphicData>
        </a:graphic>
      </p:graphicFrame>
    </p:spTree>
    <p:extLst>
      <p:ext uri="{BB962C8B-B14F-4D97-AF65-F5344CB8AC3E}">
        <p14:creationId xmlns:p14="http://schemas.microsoft.com/office/powerpoint/2010/main" val="84267307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animEffect transition="in" filter="wipe(down)">
                                      <p:cBhvr>
                                        <p:cTn id="7" dur="500"/>
                                        <p:tgtEl>
                                          <p:spTgt spid="5">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7" end="7"/>
                                            </p:txEl>
                                          </p:spTgt>
                                        </p:tgtEl>
                                        <p:attrNameLst>
                                          <p:attrName>style.visibility</p:attrName>
                                        </p:attrNameLst>
                                      </p:cBhvr>
                                      <p:to>
                                        <p:strVal val="visible"/>
                                      </p:to>
                                    </p:set>
                                    <p:animEffect transition="in" filter="wipe(down)">
                                      <p:cBhvr>
                                        <p:cTn id="12"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0"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1"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圆角矩形 21">
            <a:hlinkClick r:id="rId2"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圆角矩形 22">
            <a:hlinkClick r:id="rId6"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审读漫画要</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四看</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观漫画整体画面与布局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明确主体与背景的关系。其次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观漫画的明示信息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包括题目、旁注、对话、独白等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特别要注意明示信息之后的隐含内容。再次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观漫画的局部重点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注重局部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观察细节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叩问局部背后的内容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是否另有所指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是否有言外之意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观漫画变形之处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透过夸张或变形手法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探究背后蕴含的信息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或真相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或启示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或劝谏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或鞭挞等。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4734744"/>
      </p:ext>
    </p:extLst>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0"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1"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圆角矩形 21">
            <a:hlinkClick r:id="rId3"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7377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请阅读这幅端午节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LOGO</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写一段文字说明画面内容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要求语言简明、准确。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indent="2540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说明这幅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LOGO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图片内容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先要介绍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LOGO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主要构图元素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一个变形的人拿着船桨划龙舟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人的屈身形状与船桨合起来又像一个粽子。然后说明主体图形下面的汉字、英文。说明要有层次性和条理性</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88023612"/>
              </p:ext>
            </p:extLst>
          </p:nvPr>
        </p:nvGraphicFramePr>
        <p:xfrm>
          <a:off x="781433" y="1913459"/>
          <a:ext cx="7581134" cy="2683809"/>
        </p:xfrm>
        <a:graphic>
          <a:graphicData uri="http://schemas.openxmlformats.org/presentationml/2006/ole">
            <mc:AlternateContent xmlns:mc="http://schemas.openxmlformats.org/markup-compatibility/2006">
              <mc:Choice xmlns:v="urn:schemas-microsoft-com:vml" Requires="v">
                <p:oleObj spid="_x0000_s9228" name="文档" r:id="rId9" imgW="3839157" imgH="1359243" progId="Word.Document.12">
                  <p:embed/>
                </p:oleObj>
              </mc:Choice>
              <mc:Fallback>
                <p:oleObj name="文档" r:id="rId9" imgW="3839157" imgH="1359243" progId="Word.Document.12">
                  <p:embed/>
                  <p:pic>
                    <p:nvPicPr>
                      <p:cNvPr id="0" name=""/>
                      <p:cNvPicPr/>
                      <p:nvPr/>
                    </p:nvPicPr>
                    <p:blipFill>
                      <a:blip r:embed="rId10"/>
                      <a:stretch>
                        <a:fillRect/>
                      </a:stretch>
                    </p:blipFill>
                    <p:spPr>
                      <a:xfrm>
                        <a:off x="781433" y="1913459"/>
                        <a:ext cx="7581134" cy="2683809"/>
                      </a:xfrm>
                      <a:prstGeom prst="rect">
                        <a:avLst/>
                      </a:prstGeom>
                    </p:spPr>
                  </p:pic>
                </p:oleObj>
              </mc:Fallback>
            </mc:AlternateContent>
          </a:graphicData>
        </a:graphic>
      </p:graphicFrame>
    </p:spTree>
    <p:extLst>
      <p:ext uri="{BB962C8B-B14F-4D97-AF65-F5344CB8AC3E}">
        <p14:creationId xmlns:p14="http://schemas.microsoft.com/office/powerpoint/2010/main" val="4284663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animEffect transition="in" filter="wipe(down)">
                                      <p:cBhvr>
                                        <p:cTn id="7"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0"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1"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圆角矩形 21">
            <a:hlinkClick r:id="rId2"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圆角矩形 22">
            <a:hlinkClick r:id="rId6"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LOGO</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整体由图形、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端午节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繁体汉字和英文三部分组成。图形是一个人拿着船桨屈身弯腿划着龙舟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人的屈身形状与船桨合起来又像一个粽子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寓意着端午节划龙舟和吃粽子的习俗。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49824192"/>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0"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1"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圆角矩形 21">
            <a:hlinkClick r:id="rId3"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1678536"/>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徽标审视要</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四明</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明确徽标组成部分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整体把握徽标外形特点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看清徽标中的文字、图形及颜色、大小、位置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注意中英文的含义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以及涉及的时间、事物等要素。具体包括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979577757"/>
              </p:ext>
            </p:extLst>
          </p:nvPr>
        </p:nvGraphicFramePr>
        <p:xfrm>
          <a:off x="508000" y="2721507"/>
          <a:ext cx="8128000" cy="3711047"/>
        </p:xfrm>
        <a:graphic>
          <a:graphicData uri="http://schemas.openxmlformats.org/presentationml/2006/ole">
            <mc:AlternateContent xmlns:mc="http://schemas.openxmlformats.org/markup-compatibility/2006">
              <mc:Choice xmlns:v="urn:schemas-microsoft-com:vml" Requires="v">
                <p:oleObj spid="_x0000_s10252" name="文档" r:id="rId9" imgW="3839157" imgH="1752433" progId="Word.Document.12">
                  <p:embed/>
                </p:oleObj>
              </mc:Choice>
              <mc:Fallback>
                <p:oleObj name="文档" r:id="rId9" imgW="3839157" imgH="1752433" progId="Word.Document.12">
                  <p:embed/>
                  <p:pic>
                    <p:nvPicPr>
                      <p:cNvPr id="0" name=""/>
                      <p:cNvPicPr/>
                      <p:nvPr/>
                    </p:nvPicPr>
                    <p:blipFill>
                      <a:blip r:embed="rId10"/>
                      <a:stretch>
                        <a:fillRect/>
                      </a:stretch>
                    </p:blipFill>
                    <p:spPr>
                      <a:xfrm>
                        <a:off x="508000" y="2721507"/>
                        <a:ext cx="8128000" cy="3711047"/>
                      </a:xfrm>
                      <a:prstGeom prst="rect">
                        <a:avLst/>
                      </a:prstGeom>
                    </p:spPr>
                  </p:pic>
                </p:oleObj>
              </mc:Fallback>
            </mc:AlternateContent>
          </a:graphicData>
        </a:graphic>
      </p:graphicFrame>
    </p:spTree>
    <p:extLst>
      <p:ext uri="{BB962C8B-B14F-4D97-AF65-F5344CB8AC3E}">
        <p14:creationId xmlns:p14="http://schemas.microsoft.com/office/powerpoint/2010/main" val="1040430476"/>
      </p:ext>
    </p:extLst>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0"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1"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圆角矩形 21">
            <a:hlinkClick r:id="rId3"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23233"/>
            <a:ext cx="8128000" cy="456124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中国民政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请写出构图要素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并说明图形寓意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要求语言简明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句子通顺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本题考查图形徽标的转换能力。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中国民政标志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明示了作答的指向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按照由外到内的顺序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注意细节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联想</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分析作答即可。标志中左右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各六道短线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作答时容易忽略</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7690444"/>
              </p:ext>
            </p:extLst>
          </p:nvPr>
        </p:nvGraphicFramePr>
        <p:xfrm>
          <a:off x="508000" y="2159231"/>
          <a:ext cx="8128000" cy="2232007"/>
        </p:xfrm>
        <a:graphic>
          <a:graphicData uri="http://schemas.openxmlformats.org/presentationml/2006/ole">
            <mc:AlternateContent xmlns:mc="http://schemas.openxmlformats.org/markup-compatibility/2006">
              <mc:Choice xmlns:v="urn:schemas-microsoft-com:vml" Requires="v">
                <p:oleObj spid="_x0000_s11276" name="文档" r:id="rId9" imgW="3839157" imgH="1053548" progId="Word.Document.12">
                  <p:embed/>
                </p:oleObj>
              </mc:Choice>
              <mc:Fallback>
                <p:oleObj name="文档" r:id="rId9" imgW="3839157" imgH="1053548" progId="Word.Document.12">
                  <p:embed/>
                  <p:pic>
                    <p:nvPicPr>
                      <p:cNvPr id="0" name=""/>
                      <p:cNvPicPr/>
                      <p:nvPr/>
                    </p:nvPicPr>
                    <p:blipFill>
                      <a:blip r:embed="rId10"/>
                      <a:stretch>
                        <a:fillRect/>
                      </a:stretch>
                    </p:blipFill>
                    <p:spPr>
                      <a:xfrm>
                        <a:off x="508000" y="2159231"/>
                        <a:ext cx="8128000" cy="2232007"/>
                      </a:xfrm>
                      <a:prstGeom prst="rect">
                        <a:avLst/>
                      </a:prstGeom>
                    </p:spPr>
                  </p:pic>
                </p:oleObj>
              </mc:Fallback>
            </mc:AlternateContent>
          </a:graphicData>
        </a:graphic>
      </p:graphicFrame>
    </p:spTree>
    <p:extLst>
      <p:ext uri="{BB962C8B-B14F-4D97-AF65-F5344CB8AC3E}">
        <p14:creationId xmlns:p14="http://schemas.microsoft.com/office/powerpoint/2010/main" val="415925869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wipe(down)">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0"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1"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圆角矩形 21">
            <a:hlinkClick r:id="rId2"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圆角矩形 22">
            <a:hlinkClick r:id="rId6"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中国民政标志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总体轮廓为圆形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由双手、人像、太阳和光线组成。双手象征民政部门的奉献精神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人像象征广大人民群众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太阳象征光明和温暖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太阳两侧的十二道短线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象征太阳的光芒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代表一年十二个月份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徽标转换要选</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选择恰当的角度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对徽标的创意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进行阐释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觅取图标中的信息点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忌天马行空、随意猜想。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4192957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wipe(down)">
                                      <p:cBhvr>
                                        <p:cTn id="10"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56792"/>
            <a:ext cx="8128000" cy="127227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47</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表文转换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请根据示意图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提取文字材料中的相应信息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并用一句话表述出来。要求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简明、准确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553063595"/>
              </p:ext>
            </p:extLst>
          </p:nvPr>
        </p:nvGraphicFramePr>
        <p:xfrm>
          <a:off x="508000" y="3013636"/>
          <a:ext cx="8128000" cy="1855524"/>
        </p:xfrm>
        <a:graphic>
          <a:graphicData uri="http://schemas.openxmlformats.org/presentationml/2006/ole">
            <mc:AlternateContent xmlns:mc="http://schemas.openxmlformats.org/markup-compatibility/2006">
              <mc:Choice xmlns:v="urn:schemas-microsoft-com:vml" Requires="v">
                <p:oleObj spid="_x0000_s12298" name="文档" r:id="rId9" imgW="3839157" imgH="875676" progId="Word.Document.12">
                  <p:embed/>
                </p:oleObj>
              </mc:Choice>
              <mc:Fallback>
                <p:oleObj name="文档" r:id="rId9" imgW="3839157" imgH="875676" progId="Word.Document.12">
                  <p:embed/>
                  <p:pic>
                    <p:nvPicPr>
                      <p:cNvPr id="0" name=""/>
                      <p:cNvPicPr/>
                      <p:nvPr/>
                    </p:nvPicPr>
                    <p:blipFill>
                      <a:blip r:embed="rId10"/>
                      <a:stretch>
                        <a:fillRect/>
                      </a:stretch>
                    </p:blipFill>
                    <p:spPr>
                      <a:xfrm>
                        <a:off x="508000" y="3013636"/>
                        <a:ext cx="8128000" cy="1855524"/>
                      </a:xfrm>
                      <a:prstGeom prst="rect">
                        <a:avLst/>
                      </a:prstGeom>
                    </p:spPr>
                  </p:pic>
                </p:oleObj>
              </mc:Fallback>
            </mc:AlternateContent>
          </a:graphicData>
        </a:graphic>
      </p:graphicFrame>
    </p:spTree>
    <p:extLst>
      <p:ext uri="{BB962C8B-B14F-4D97-AF65-F5344CB8AC3E}">
        <p14:creationId xmlns:p14="http://schemas.microsoft.com/office/powerpoint/2010/main" val="4218055205"/>
      </p:ext>
    </p:extLst>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亚洲基础设施投资银行的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个意向创始成员国已全部确定。在完成各国审批程序后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亚投行有望在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年底之前正式成立并投入运行。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据测算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,2010~2020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亚洲每年大约需要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亿美元的基础设施投资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而现有的世界银行、亚洲开发银行等国际多边机构都无法满足需求。亚投行将有效弥补其中的资金缺口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具体方式有贷款、股权投资以及提供担保等。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可以预期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在亚投行的支持下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亚洲各国将掀起新一轮基础设施建设高潮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建设项目集中在公路、铁路、港口、通信、电力电网、油气运输等方面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这必将带动亚洲经济未来的强劲增长。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30906289"/>
      </p:ext>
    </p:extLst>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亚投行将采用贷款、股权投资等方式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在交通、通信、能源等基础设施建设领域向亚洲各国提供资金支持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这必将带动亚洲经济未来的强劲增长。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亚投行在交通、通信、能源等基础设施建设领域以贷款、股权投资等方式向亚洲各国提供的资金支持必将带动亚洲经济未来的强劲增长。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4440039"/>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3521113567"/>
              </p:ext>
            </p:extLst>
          </p:nvPr>
        </p:nvGraphicFramePr>
        <p:xfrm>
          <a:off x="508000" y="851651"/>
          <a:ext cx="8128000" cy="5601685"/>
        </p:xfrm>
        <a:graphic>
          <a:graphicData uri="http://schemas.openxmlformats.org/presentationml/2006/ole">
            <mc:AlternateContent xmlns:mc="http://schemas.openxmlformats.org/markup-compatibility/2006">
              <mc:Choice xmlns:v="urn:schemas-microsoft-com:vml" Requires="v">
                <p:oleObj spid="_x0000_s1044" name="文档" r:id="rId4" imgW="3948631" imgH="2720285" progId="Word.Document.12">
                  <p:embed/>
                </p:oleObj>
              </mc:Choice>
              <mc:Fallback>
                <p:oleObj name="文档" r:id="rId4" imgW="3948631" imgH="2720285" progId="Word.Document.12">
                  <p:embed/>
                  <p:pic>
                    <p:nvPicPr>
                      <p:cNvPr id="0" name=""/>
                      <p:cNvPicPr/>
                      <p:nvPr/>
                    </p:nvPicPr>
                    <p:blipFill>
                      <a:blip r:embed="rId5"/>
                      <a:stretch>
                        <a:fillRect/>
                      </a:stretch>
                    </p:blipFill>
                    <p:spPr>
                      <a:xfrm>
                        <a:off x="508000" y="851651"/>
                        <a:ext cx="8128000" cy="5601685"/>
                      </a:xfrm>
                      <a:prstGeom prst="rect">
                        <a:avLst/>
                      </a:prstGeom>
                    </p:spPr>
                  </p:pic>
                </p:oleObj>
              </mc:Fallback>
            </mc:AlternateContent>
          </a:graphicData>
        </a:graphic>
      </p:graphicFrame>
    </p:spTree>
    <p:extLst>
      <p:ext uri="{BB962C8B-B14F-4D97-AF65-F5344CB8AC3E}">
        <p14:creationId xmlns:p14="http://schemas.microsoft.com/office/powerpoint/2010/main" val="1706326583"/>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本题从图文并用角度设题考查压缩语段。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示意图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交代了思考作答的指向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所给材料包括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从图示看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亚投行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是材料叙述的主体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着重叙写亚投行的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投资领域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投资对象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图示承载的内容主要包含在第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段写具体的投资方式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有贷款、股权投资以及提供担保等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段写投资对象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亚洲各国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、投资领域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建设项目集中在公路、铁路、港口、通信、电力电网、油气运输等方面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、投资意义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这必将带动亚洲经济未来的强劲增长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。作答时按照示意图的顺序整合信息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同时注意字数限制</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21821063"/>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12776"/>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阅读下面的问卷调查统计表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根据其中反映的情况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补充下面文段中空缺的内容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不得出现数字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使上下文语意连贯。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您希望开设礼仪教育的课程吗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非常希望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希望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不希望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无所谓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17812155"/>
              </p:ext>
            </p:extLst>
          </p:nvPr>
        </p:nvGraphicFramePr>
        <p:xfrm>
          <a:off x="508000" y="2734061"/>
          <a:ext cx="8128000" cy="2340732"/>
        </p:xfrm>
        <a:graphic>
          <a:graphicData uri="http://schemas.openxmlformats.org/presentationml/2006/ole">
            <mc:AlternateContent xmlns:mc="http://schemas.openxmlformats.org/markup-compatibility/2006">
              <mc:Choice xmlns:v="urn:schemas-microsoft-com:vml" Requires="v">
                <p:oleObj spid="_x0000_s13322" name="文档" r:id="rId9" imgW="3896774" imgH="1123040" progId="Word.Document.12">
                  <p:embed/>
                </p:oleObj>
              </mc:Choice>
              <mc:Fallback>
                <p:oleObj name="文档" r:id="rId9" imgW="3896774" imgH="1123040" progId="Word.Document.12">
                  <p:embed/>
                  <p:pic>
                    <p:nvPicPr>
                      <p:cNvPr id="0" name=""/>
                      <p:cNvPicPr/>
                      <p:nvPr/>
                    </p:nvPicPr>
                    <p:blipFill>
                      <a:blip r:embed="rId10"/>
                      <a:stretch>
                        <a:fillRect/>
                      </a:stretch>
                    </p:blipFill>
                    <p:spPr>
                      <a:xfrm>
                        <a:off x="508000" y="2734061"/>
                        <a:ext cx="8128000" cy="2340732"/>
                      </a:xfrm>
                      <a:prstGeom prst="rect">
                        <a:avLst/>
                      </a:prstGeom>
                    </p:spPr>
                  </p:pic>
                </p:oleObj>
              </mc:Fallback>
            </mc:AlternateContent>
          </a:graphicData>
        </a:graphic>
      </p:graphicFrame>
    </p:spTree>
    <p:extLst>
      <p:ext uri="{BB962C8B-B14F-4D97-AF65-F5344CB8AC3E}">
        <p14:creationId xmlns:p14="http://schemas.microsoft.com/office/powerpoint/2010/main" val="1686457874"/>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772816"/>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您认为礼仪教育的承担者应该是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多项选择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以上都是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707166291"/>
              </p:ext>
            </p:extLst>
          </p:nvPr>
        </p:nvGraphicFramePr>
        <p:xfrm>
          <a:off x="508000" y="2312404"/>
          <a:ext cx="8128000" cy="2340732"/>
        </p:xfrm>
        <a:graphic>
          <a:graphicData uri="http://schemas.openxmlformats.org/presentationml/2006/ole">
            <mc:AlternateContent xmlns:mc="http://schemas.openxmlformats.org/markup-compatibility/2006">
              <mc:Choice xmlns:v="urn:schemas-microsoft-com:vml" Requires="v">
                <p:oleObj spid="_x0000_s14345" name="文档" r:id="rId9" imgW="3896774" imgH="1123040" progId="Word.Document.12">
                  <p:embed/>
                </p:oleObj>
              </mc:Choice>
              <mc:Fallback>
                <p:oleObj name="文档" r:id="rId9" imgW="3896774" imgH="1123040" progId="Word.Document.12">
                  <p:embed/>
                  <p:pic>
                    <p:nvPicPr>
                      <p:cNvPr id="0" name=""/>
                      <p:cNvPicPr/>
                      <p:nvPr/>
                    </p:nvPicPr>
                    <p:blipFill>
                      <a:blip r:embed="rId10"/>
                      <a:stretch>
                        <a:fillRect/>
                      </a:stretch>
                    </p:blipFill>
                    <p:spPr>
                      <a:xfrm>
                        <a:off x="508000" y="2312404"/>
                        <a:ext cx="8128000" cy="2340732"/>
                      </a:xfrm>
                      <a:prstGeom prst="rect">
                        <a:avLst/>
                      </a:prstGeom>
                    </p:spPr>
                  </p:pic>
                </p:oleObj>
              </mc:Fallback>
            </mc:AlternateContent>
          </a:graphicData>
        </a:graphic>
      </p:graphicFrame>
    </p:spTree>
    <p:extLst>
      <p:ext uri="{BB962C8B-B14F-4D97-AF65-F5344CB8AC3E}">
        <p14:creationId xmlns:p14="http://schemas.microsoft.com/office/powerpoint/2010/main" val="4217969854"/>
      </p:ext>
    </p:extLst>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调查显示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学生与市民对礼仪教育的认识有诸多相同之处。在是否希望开设礼仪教育课程的问题上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学生与市民中</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。在礼仪教育承担者的问题上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学生与市民中</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也都认为家庭、学校、社会三者之间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家庭是最重要的礼仪教育承担者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然后依次为学校和社会。但学生与市民的认识也存在差异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例如对礼仪教育的需求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多数希望开设礼仪教育课程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多数认为礼仪教育的责任应由家庭、学校和社会共同承担　</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学生比市民更加强烈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5861623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一是要整体认读图表内容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关注图表题目、表头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把握图表大主题或方向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二是要归纳认读结果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重视数据变化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三是简要归纳概括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从中找出规律性的东西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分析出有关材料的内在联系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再按题目要求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句式、字数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就符合简答要求了。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一是明确要求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有的放矢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尤其是题目要求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更要熟斟细酌。二是要注意表头和表脚的文字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弄清楚图表说明的对象和比较的角度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既要明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的内容、要素、结构等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即要明白图示表达主旨是什么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传达何种信息。三是关注数据变化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关注细节节点。四是顺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即按照示意图的顺序表述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做到言简意赅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不遗漏要点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不妄解示意图</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68216101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图表把抽象的数据通过图形和表格转换为直观的信息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用来展示某种变化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进行相关比较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归纳发展趋势等。图表包含着大量的文字和数字信息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主要有表格、曲线图、柱状图、饼式图、思维导图等形式。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一般包括三个维度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横向角度、纵向角度、斜向角度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主要是数据变化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9606047"/>
      </p:ext>
    </p:extLst>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12776"/>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关于孩子应该具有哪些重要的品质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中国、美国、日本三国接受问卷调查的民众给出了各自的答案。请根据下面的调查数据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概括中国、美国、日本三国民众对孩子应具备的重要品质的看法。要求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语言表达准确、简明、连贯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30495788"/>
              </p:ext>
            </p:extLst>
          </p:nvPr>
        </p:nvGraphicFramePr>
        <p:xfrm>
          <a:off x="508000" y="3254308"/>
          <a:ext cx="8128000" cy="2118908"/>
        </p:xfrm>
        <a:graphic>
          <a:graphicData uri="http://schemas.openxmlformats.org/presentationml/2006/ole">
            <mc:AlternateContent xmlns:mc="http://schemas.openxmlformats.org/markup-compatibility/2006">
              <mc:Choice xmlns:v="urn:schemas-microsoft-com:vml" Requires="v">
                <p:oleObj spid="_x0000_s15368" name="文档" r:id="rId9" imgW="3896774" imgH="1016101" progId="Word.Document.12">
                  <p:embed/>
                </p:oleObj>
              </mc:Choice>
              <mc:Fallback>
                <p:oleObj name="文档" r:id="rId9" imgW="3896774" imgH="1016101" progId="Word.Document.12">
                  <p:embed/>
                  <p:pic>
                    <p:nvPicPr>
                      <p:cNvPr id="0" name=""/>
                      <p:cNvPicPr/>
                      <p:nvPr/>
                    </p:nvPicPr>
                    <p:blipFill>
                      <a:blip r:embed="rId10"/>
                      <a:stretch>
                        <a:fillRect/>
                      </a:stretch>
                    </p:blipFill>
                    <p:spPr>
                      <a:xfrm>
                        <a:off x="508000" y="3254308"/>
                        <a:ext cx="8128000" cy="2118908"/>
                      </a:xfrm>
                      <a:prstGeom prst="rect">
                        <a:avLst/>
                      </a:prstGeom>
                    </p:spPr>
                  </p:pic>
                </p:oleObj>
              </mc:Fallback>
            </mc:AlternateContent>
          </a:graphicData>
        </a:graphic>
      </p:graphicFrame>
    </p:spTree>
    <p:extLst>
      <p:ext uri="{BB962C8B-B14F-4D97-AF65-F5344CB8AC3E}">
        <p14:creationId xmlns:p14="http://schemas.microsoft.com/office/powerpoint/2010/main" val="804447192"/>
      </p:ext>
    </p:extLst>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本题从表文转换角度考查语言表达简明、连贯、得体。就本题而言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比对数据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求同存异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数据高于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的项目为三国共性看法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数据在三国中最高的项目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则表明该国更加看重的态度。依据数据大小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作答即可。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三国民众均重视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责任心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的品质。</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中国民众看重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努力奋斗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而轻视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想象力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的培养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美国民众崇尚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日本民众注重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责任心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052966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曲线图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以纵横两个坐标为主轴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通过曲线在两个主轴上的变化来反映某种情况。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图中的两条曲线均略呈现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U</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好似微笑的嘴型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因此被形象地称为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微笑曲线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。仔细观察这幅图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用简洁、准确的语言描述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微笑曲线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反映的经济现象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315607557"/>
              </p:ext>
            </p:extLst>
          </p:nvPr>
        </p:nvGraphicFramePr>
        <p:xfrm>
          <a:off x="508000" y="3140968"/>
          <a:ext cx="8128000" cy="3052202"/>
        </p:xfrm>
        <a:graphic>
          <a:graphicData uri="http://schemas.openxmlformats.org/presentationml/2006/ole">
            <mc:AlternateContent xmlns:mc="http://schemas.openxmlformats.org/markup-compatibility/2006">
              <mc:Choice xmlns:v="urn:schemas-microsoft-com:vml" Requires="v">
                <p:oleObj spid="_x0000_s16392" name="文档" r:id="rId9" imgW="3839157" imgH="1442057" progId="Word.Document.12">
                  <p:embed/>
                </p:oleObj>
              </mc:Choice>
              <mc:Fallback>
                <p:oleObj name="文档" r:id="rId9" imgW="3839157" imgH="1442057" progId="Word.Document.12">
                  <p:embed/>
                  <p:pic>
                    <p:nvPicPr>
                      <p:cNvPr id="0" name=""/>
                      <p:cNvPicPr/>
                      <p:nvPr/>
                    </p:nvPicPr>
                    <p:blipFill>
                      <a:blip r:embed="rId10"/>
                      <a:stretch>
                        <a:fillRect/>
                      </a:stretch>
                    </p:blipFill>
                    <p:spPr>
                      <a:xfrm>
                        <a:off x="508000" y="3140968"/>
                        <a:ext cx="8128000" cy="3052202"/>
                      </a:xfrm>
                      <a:prstGeom prst="rect">
                        <a:avLst/>
                      </a:prstGeom>
                    </p:spPr>
                  </p:pic>
                </p:oleObj>
              </mc:Fallback>
            </mc:AlternateContent>
          </a:graphicData>
        </a:graphic>
      </p:graphicFrame>
    </p:spTree>
    <p:extLst>
      <p:ext uri="{BB962C8B-B14F-4D97-AF65-F5344CB8AC3E}">
        <p14:creationId xmlns:p14="http://schemas.microsoft.com/office/powerpoint/2010/main" val="3395030170"/>
      </p:ext>
    </p:extLst>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本题从图文转换角度考查语言表达准确。这是一道坐标图试题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横坐标是产业链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自左往右为上游研发业、中游制造业、下游营销业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纵坐标是利润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从下往上为低高走势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虚曲线标明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年代不同产业的利润情况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实曲线则标明现在不同产业的利润情况。通过比对便可把握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微笑曲线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反映的经济现象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作答注意字数限制。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产业链上游的研发企业和下游的营销企业利润都要高于产业链中游的制造业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但是这种利润差别在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60~70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年代不明显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现在却非常突出。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5140109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5"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6"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7"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985892"/>
            <a:ext cx="8128000" cy="167853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图文转换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下面是某校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中华文化体验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计划的初步构思框架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请把这个构思写成一段话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要求内容完整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表述准确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613564735"/>
              </p:ext>
            </p:extLst>
          </p:nvPr>
        </p:nvGraphicFramePr>
        <p:xfrm>
          <a:off x="508000" y="2346748"/>
          <a:ext cx="8128000" cy="4168205"/>
        </p:xfrm>
        <a:graphic>
          <a:graphicData uri="http://schemas.openxmlformats.org/presentationml/2006/ole">
            <mc:AlternateContent xmlns:mc="http://schemas.openxmlformats.org/markup-compatibility/2006">
              <mc:Choice xmlns:v="urn:schemas-microsoft-com:vml" Requires="v">
                <p:oleObj spid="_x0000_s2066" name="文档" r:id="rId9" imgW="3839157" imgH="1968111" progId="Word.Document.12">
                  <p:embed/>
                </p:oleObj>
              </mc:Choice>
              <mc:Fallback>
                <p:oleObj name="文档" r:id="rId9" imgW="3839157" imgH="1968111" progId="Word.Document.12">
                  <p:embed/>
                  <p:pic>
                    <p:nvPicPr>
                      <p:cNvPr id="0" name=""/>
                      <p:cNvPicPr/>
                      <p:nvPr/>
                    </p:nvPicPr>
                    <p:blipFill>
                      <a:blip r:embed="rId10"/>
                      <a:stretch>
                        <a:fillRect/>
                      </a:stretch>
                    </p:blipFill>
                    <p:spPr>
                      <a:xfrm>
                        <a:off x="508000" y="2346748"/>
                        <a:ext cx="8128000" cy="4168205"/>
                      </a:xfrm>
                      <a:prstGeom prst="rect">
                        <a:avLst/>
                      </a:prstGeom>
                    </p:spPr>
                  </p:pic>
                </p:oleObj>
              </mc:Fallback>
            </mc:AlternateContent>
          </a:graphicData>
        </a:graphic>
      </p:graphicFrame>
    </p:spTree>
    <p:extLst>
      <p:ext uri="{BB962C8B-B14F-4D97-AF65-F5344CB8AC3E}">
        <p14:creationId xmlns:p14="http://schemas.microsoft.com/office/powerpoint/2010/main" val="703026669"/>
      </p:ext>
    </p:extLst>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340"/>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柱状图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将数据以直观的柱状或条形呈现出来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用坐标表示两个或多个关系项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向读者介绍或展示某种情况。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日是世界无烟日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健康与生命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研究小组做了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居民禁烟支持度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调查。阅读下面的调查数据统计图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回答问题。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概括图表反映出的信息。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请你任选图表中的一个场所拟写一条禁烟提示语。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479132043"/>
              </p:ext>
            </p:extLst>
          </p:nvPr>
        </p:nvGraphicFramePr>
        <p:xfrm>
          <a:off x="1274348" y="2687712"/>
          <a:ext cx="6595305" cy="2356637"/>
        </p:xfrm>
        <a:graphic>
          <a:graphicData uri="http://schemas.openxmlformats.org/presentationml/2006/ole">
            <mc:AlternateContent xmlns:mc="http://schemas.openxmlformats.org/markup-compatibility/2006">
              <mc:Choice xmlns:v="urn:schemas-microsoft-com:vml" Requires="v">
                <p:oleObj spid="_x0000_s17416" name="文档" r:id="rId9" imgW="3839157" imgH="1371845" progId="Word.Document.12">
                  <p:embed/>
                </p:oleObj>
              </mc:Choice>
              <mc:Fallback>
                <p:oleObj name="文档" r:id="rId9" imgW="3839157" imgH="1371845" progId="Word.Document.12">
                  <p:embed/>
                  <p:pic>
                    <p:nvPicPr>
                      <p:cNvPr id="0" name=""/>
                      <p:cNvPicPr/>
                      <p:nvPr/>
                    </p:nvPicPr>
                    <p:blipFill>
                      <a:blip r:embed="rId10"/>
                      <a:stretch>
                        <a:fillRect/>
                      </a:stretch>
                    </p:blipFill>
                    <p:spPr>
                      <a:xfrm>
                        <a:off x="1274348" y="2687712"/>
                        <a:ext cx="6595305" cy="2356637"/>
                      </a:xfrm>
                      <a:prstGeom prst="rect">
                        <a:avLst/>
                      </a:prstGeom>
                    </p:spPr>
                  </p:pic>
                </p:oleObj>
              </mc:Fallback>
            </mc:AlternateContent>
          </a:graphicData>
        </a:graphic>
      </p:graphicFrame>
    </p:spTree>
    <p:extLst>
      <p:ext uri="{BB962C8B-B14F-4D97-AF65-F5344CB8AC3E}">
        <p14:creationId xmlns:p14="http://schemas.microsoft.com/office/powerpoint/2010/main" val="120975320"/>
      </p:ext>
    </p:extLst>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矩形 9"/>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本题考查语言表达准确、鲜明、生动、得体。从图表看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酒店茶楼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公交工具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办公场所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等都是公共场所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统计表中黑白条块长度比较显示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除了酒店茶楼这一场所存在较大差距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吸烟者和不吸烟者都支持其他公共场所禁烟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禁烟提示语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一要契合场所、对象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二要观点鲜明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三要用语得体、有警示提醒作用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概述图表信息切忌以偏概全或夸大其词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用语要准确。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除大部分吸烟者不支持酒店茶楼禁烟外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居民普遍支持公共场所禁烟。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儿童易模仿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请您勿吸烟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医院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您的指尖夹着他人的生命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请勿吸烟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酒店茶楼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提神不妨清茶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消愁莫若朋友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何必吸烟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594076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wipe(down)">
                                      <p:cBhvr>
                                        <p:cTn id="7"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饼式图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用切饼似的方式将几个不同部分所占的比例形象地展示给读者。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就目前热议的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老人摔倒该不该扶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首都经贸大学等三所高校进行了民意调查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调查数据如下。仔细读图并回答问题。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204219727"/>
              </p:ext>
            </p:extLst>
          </p:nvPr>
        </p:nvGraphicFramePr>
        <p:xfrm>
          <a:off x="508000" y="2761289"/>
          <a:ext cx="8128000" cy="3280781"/>
        </p:xfrm>
        <a:graphic>
          <a:graphicData uri="http://schemas.openxmlformats.org/presentationml/2006/ole">
            <mc:AlternateContent xmlns:mc="http://schemas.openxmlformats.org/markup-compatibility/2006">
              <mc:Choice xmlns:v="urn:schemas-microsoft-com:vml" Requires="v">
                <p:oleObj spid="_x0000_s18439" name="文档" r:id="rId9" imgW="3839157" imgH="1548996" progId="Word.Document.12">
                  <p:embed/>
                </p:oleObj>
              </mc:Choice>
              <mc:Fallback>
                <p:oleObj name="文档" r:id="rId9" imgW="3839157" imgH="1548996" progId="Word.Document.12">
                  <p:embed/>
                  <p:pic>
                    <p:nvPicPr>
                      <p:cNvPr id="0" name=""/>
                      <p:cNvPicPr/>
                      <p:nvPr/>
                    </p:nvPicPr>
                    <p:blipFill>
                      <a:blip r:embed="rId10"/>
                      <a:stretch>
                        <a:fillRect/>
                      </a:stretch>
                    </p:blipFill>
                    <p:spPr>
                      <a:xfrm>
                        <a:off x="508000" y="2761289"/>
                        <a:ext cx="8128000" cy="3280781"/>
                      </a:xfrm>
                      <a:prstGeom prst="rect">
                        <a:avLst/>
                      </a:prstGeom>
                    </p:spPr>
                  </p:pic>
                </p:oleObj>
              </mc:Fallback>
            </mc:AlternateContent>
          </a:graphicData>
        </a:graphic>
      </p:graphicFrame>
    </p:spTree>
    <p:extLst>
      <p:ext uri="{BB962C8B-B14F-4D97-AF65-F5344CB8AC3E}">
        <p14:creationId xmlns:p14="http://schemas.microsoft.com/office/powerpoint/2010/main" val="3864019288"/>
      </p:ext>
    </p:extLst>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图表反映了怎样的民意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假如你是记者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针对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扶不扶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的问题进行街头采访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遇到下面两个人的回答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你将怎样劝导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一脸冷漠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我不去扶。又不是我家老人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关我什么事。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面带犹豫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我很想扶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但是人心难测啊。要是老人赖上我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可就麻烦了。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本题考查表文转换。图表是两个饼式图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老人摔倒该不该扶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的民意调查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不扶老人主要原因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的民意调查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比对数据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便可归结出图表反映的民意。然后分析材料提供的情境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对冷漠者要从尊老、爱老传统美德方面引导、劝慰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晓之以理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使其改变态度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对犹豫者要从善良、法律方面引导、劝慰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打消其顾虑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两者都要注意引导、劝慰的艺术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用语要得体。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7598911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针对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老人摔倒该不该扶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绝大多数人认为该扶起老人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不扶老人的主要原因是怕惹祸上身。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老吾老以及人之老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他虽然不是我们的亲人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但我们还是扶一把吧。社会需要正能量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我们扶起的不仅是老人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还有我们的人心。对乙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放心吧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相信人心都是向善的。再说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我们的社会还是有法律保障的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您的爱心会得到大家的理解和支持。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80364622"/>
      </p:ext>
    </p:extLst>
  </p:cSld>
  <p:clrMapOvr>
    <a:masterClrMapping/>
  </p:clrMapOvr>
  <p:transition>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14353"/>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思维导图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包括流程图、路线图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以结构式图表的形式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将事物或某些概念连接起来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方框里的词语属于关键概念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概念之间存在一定的逻辑关系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如因果、承接、条件、递进、并列、转折等。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白居易在《琵琶行》里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描写琵琶女弹奏琵琶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声响悦耳动听。请根据图示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在横线上补写琵琶声传入耳中的过程。要求运用比拟手法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拨动</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琴弦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于是听到悦耳的声音。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061719760"/>
              </p:ext>
            </p:extLst>
          </p:nvPr>
        </p:nvGraphicFramePr>
        <p:xfrm>
          <a:off x="508000" y="3614319"/>
          <a:ext cx="8128000" cy="349591"/>
        </p:xfrm>
        <a:graphic>
          <a:graphicData uri="http://schemas.openxmlformats.org/presentationml/2006/ole">
            <mc:AlternateContent xmlns:mc="http://schemas.openxmlformats.org/markup-compatibility/2006">
              <mc:Choice xmlns:v="urn:schemas-microsoft-com:vml" Requires="v">
                <p:oleObj spid="_x0000_s19463" name="文档" r:id="rId9" imgW="3839157" imgH="165269" progId="Word.Document.12">
                  <p:embed/>
                </p:oleObj>
              </mc:Choice>
              <mc:Fallback>
                <p:oleObj name="文档" r:id="rId9" imgW="3839157" imgH="165269" progId="Word.Document.12">
                  <p:embed/>
                  <p:pic>
                    <p:nvPicPr>
                      <p:cNvPr id="0" name=""/>
                      <p:cNvPicPr/>
                      <p:nvPr/>
                    </p:nvPicPr>
                    <p:blipFill>
                      <a:blip r:embed="rId10"/>
                      <a:stretch>
                        <a:fillRect/>
                      </a:stretch>
                    </p:blipFill>
                    <p:spPr>
                      <a:xfrm>
                        <a:off x="508000" y="3614319"/>
                        <a:ext cx="8128000" cy="349591"/>
                      </a:xfrm>
                      <a:prstGeom prst="rect">
                        <a:avLst/>
                      </a:prstGeom>
                    </p:spPr>
                  </p:pic>
                </p:oleObj>
              </mc:Fallback>
            </mc:AlternateContent>
          </a:graphicData>
        </a:graphic>
      </p:graphicFrame>
      <p:sp>
        <p:nvSpPr>
          <p:cNvPr id="4" name="矩形 3"/>
          <p:cNvSpPr>
            <a:spLocks noChangeAspect="1"/>
          </p:cNvSpPr>
          <p:nvPr/>
        </p:nvSpPr>
        <p:spPr>
          <a:xfrm>
            <a:off x="508000" y="4395548"/>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本题考查图文转换。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指拨动琴弦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空气振动形成声波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借助空气传入耳朵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恰当选用拟人词语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组织作答即可。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空气跟着振动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欢快地催生了声波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声波以空气为媒介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轻轻拍打鼓膜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057566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75970"/>
            <a:ext cx="8128000" cy="2529923"/>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根据下面的文字和图表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在横线处填写相应的文字。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心理学实验显示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知晓自己的成绩的人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比不知晓者学习的动机较强。美国心理学家布克和诺非尔将两组学生作为实验对象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在前九天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组知道自己的成绩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组不知道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从第十天起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再用相反的方法对两组学生进行实验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结果证明</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。可见</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字以内作答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Cambria" panose="02040503050406030204" pitchFamily="18" charset="0"/>
                <a:ea typeface="宋体" panose="02010600030101010101" pitchFamily="2" charset="-122"/>
                <a:cs typeface="Cambria" panose="020405030504060302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580239478"/>
              </p:ext>
            </p:extLst>
          </p:nvPr>
        </p:nvGraphicFramePr>
        <p:xfrm>
          <a:off x="508000" y="3767997"/>
          <a:ext cx="8128000" cy="1989982"/>
        </p:xfrm>
        <a:graphic>
          <a:graphicData uri="http://schemas.openxmlformats.org/presentationml/2006/ole">
            <mc:AlternateContent xmlns:mc="http://schemas.openxmlformats.org/markup-compatibility/2006">
              <mc:Choice xmlns:v="urn:schemas-microsoft-com:vml" Requires="v">
                <p:oleObj spid="_x0000_s20486" name="文档" r:id="rId9" imgW="3839157" imgH="939408" progId="Word.Document.12">
                  <p:embed/>
                </p:oleObj>
              </mc:Choice>
              <mc:Fallback>
                <p:oleObj name="文档" r:id="rId9" imgW="3839157" imgH="939408" progId="Word.Document.12">
                  <p:embed/>
                  <p:pic>
                    <p:nvPicPr>
                      <p:cNvPr id="0" name=""/>
                      <p:cNvPicPr/>
                      <p:nvPr/>
                    </p:nvPicPr>
                    <p:blipFill>
                      <a:blip r:embed="rId10"/>
                      <a:stretch>
                        <a:fillRect/>
                      </a:stretch>
                    </p:blipFill>
                    <p:spPr>
                      <a:xfrm>
                        <a:off x="508000" y="3767997"/>
                        <a:ext cx="8128000" cy="1989982"/>
                      </a:xfrm>
                      <a:prstGeom prst="rect">
                        <a:avLst/>
                      </a:prstGeom>
                    </p:spPr>
                  </p:pic>
                </p:oleObj>
              </mc:Fallback>
            </mc:AlternateContent>
          </a:graphicData>
        </a:graphic>
      </p:graphicFrame>
    </p:spTree>
    <p:extLst>
      <p:ext uri="{BB962C8B-B14F-4D97-AF65-F5344CB8AC3E}">
        <p14:creationId xmlns:p14="http://schemas.microsoft.com/office/powerpoint/2010/main" val="72032326"/>
      </p:ext>
    </p:extLst>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本题考查表文转换。这道题由文字和坐标组成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坐标中的虚线是学习效果高低的分界线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两条折线标明不同小组的学习效果变化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文字对坐标补充说明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并明示作答指向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作答应概括两组的共同点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并合理推断原因结论。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知晓自己成绩的一组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效果高于不知晓自己成绩的一组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获悉个人的成绩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是激发学习动机的有力刺激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表文转换</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五部曲</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表文转换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一是要审明要求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要关注表头和表脚的文字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把握图表的说明对象及比较角度、题干中句式表达的要求和字数限制。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二是要梳理要素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认真观察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细心梳理图表包含的要素信息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如比较对象、比较角度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、各种数据及变化特点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尤其要把握要素之间的特点等内容。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7765304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wipe(down)">
                                      <p:cBhvr>
                                        <p:cTn id="18"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三是要分析数据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数据的变化特点往往是解题的关键。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四是要科学归纳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分析把握图表中所列内容之间的相互联系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从中总结出规律性的东西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选用词语准确表达。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五是要熟知表文转换的常用术语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表增长趋势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增加到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增长了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与同期相比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表下降趋势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减少到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分数、百分数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减少不能用倍数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表程度、范围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的有近三分之一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、近一半或半数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(55%~70%)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、绝大多数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、大约几成等。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3223939"/>
      </p:ext>
    </p:extLst>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7"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7597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四川成都二模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如图是我国颁布的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中国人民抗日战争暨反法西斯战争胜利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周年纪念活动标识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请写出该图的构图要素及其寓意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要求语意简明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句子通顺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941176599"/>
              </p:ext>
            </p:extLst>
          </p:nvPr>
        </p:nvGraphicFramePr>
        <p:xfrm>
          <a:off x="508000" y="2534844"/>
          <a:ext cx="8128000" cy="3465662"/>
        </p:xfrm>
        <a:graphic>
          <a:graphicData uri="http://schemas.openxmlformats.org/presentationml/2006/ole">
            <mc:AlternateContent xmlns:mc="http://schemas.openxmlformats.org/markup-compatibility/2006">
              <mc:Choice xmlns:v="urn:schemas-microsoft-com:vml" Requires="v">
                <p:oleObj spid="_x0000_s23557" name="文档" r:id="rId9" imgW="3839157" imgH="1637212" progId="Word.Document.12">
                  <p:embed/>
                </p:oleObj>
              </mc:Choice>
              <mc:Fallback>
                <p:oleObj name="文档" r:id="rId9" imgW="3839157" imgH="1637212" progId="Word.Document.12">
                  <p:embed/>
                  <p:pic>
                    <p:nvPicPr>
                      <p:cNvPr id="0" name=""/>
                      <p:cNvPicPr/>
                      <p:nvPr/>
                    </p:nvPicPr>
                    <p:blipFill>
                      <a:blip r:embed="rId10"/>
                      <a:stretch>
                        <a:fillRect/>
                      </a:stretch>
                    </p:blipFill>
                    <p:spPr>
                      <a:xfrm>
                        <a:off x="508000" y="2534844"/>
                        <a:ext cx="8128000" cy="3465662"/>
                      </a:xfrm>
                      <a:prstGeom prst="rect">
                        <a:avLst/>
                      </a:prstGeom>
                    </p:spPr>
                  </p:pic>
                </p:oleObj>
              </mc:Fallback>
            </mc:AlternateContent>
          </a:graphicData>
        </a:graphic>
      </p:graphicFrame>
    </p:spTree>
    <p:extLst>
      <p:ext uri="{BB962C8B-B14F-4D97-AF65-F5344CB8AC3E}">
        <p14:creationId xmlns:p14="http://schemas.microsoft.com/office/powerpoint/2010/main" val="2549195555"/>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4" name="矩形 3"/>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中华文化体验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计划开设旗袍、围棋、国画三个讲座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并开展三项活动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利用体育课体验太极拳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利用手工课体验中国结和剪纸艺术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年终举行太极拳表演和作品展示。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本题考查图文转换的能力。题干要求对所给的框架图进行解说。要把握框架图的结构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这幅框架图由四个层次组成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应按照由下往上的顺序逐层介绍。由第二层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中华文化体验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计划的介绍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围绕这两方面展开即可。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4122369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该标识以数字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“1945—2015”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字型的长城、和平鸽为设计元素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数字、时间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代表对中国人民抗日战争的庆祝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字型的长城象征中华民族组成钢铁长城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获得抗日的最终胜利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五只飞翔的和平鸽象征和平与希望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也象征五大洲人民战后重生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飞向美好未来。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本题解读我国颁布的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中国人民抗日战争暨反法西斯战争胜利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周年纪念活动标识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。该标识图由数字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“1945—2015”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字型的长城、和平鸽组成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根据标识中的数字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“1945—2015”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表示代表对中国人民抗日战争的庆祝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字型的长城表示象征中华民族组成钢铁长城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获得抗日的最终胜利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和平信鸽表示人们对于和平的希望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根据以上分析即可概括标识图的内容。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848258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7"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56792"/>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山西临汾二检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下面是某校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地域文化寻根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活动的设计方案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请把这个方案写成一段话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要求内容完整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表述准确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51874295"/>
              </p:ext>
            </p:extLst>
          </p:nvPr>
        </p:nvGraphicFramePr>
        <p:xfrm>
          <a:off x="508000" y="2985166"/>
          <a:ext cx="8128000" cy="2316042"/>
        </p:xfrm>
        <a:graphic>
          <a:graphicData uri="http://schemas.openxmlformats.org/presentationml/2006/ole">
            <mc:AlternateContent xmlns:mc="http://schemas.openxmlformats.org/markup-compatibility/2006">
              <mc:Choice xmlns:v="urn:schemas-microsoft-com:vml" Requires="v">
                <p:oleObj spid="_x0000_s24581" name="文档" r:id="rId9" imgW="3839157" imgH="1093155" progId="Word.Document.12">
                  <p:embed/>
                </p:oleObj>
              </mc:Choice>
              <mc:Fallback>
                <p:oleObj name="文档" r:id="rId9" imgW="3839157" imgH="1093155" progId="Word.Document.12">
                  <p:embed/>
                  <p:pic>
                    <p:nvPicPr>
                      <p:cNvPr id="0" name=""/>
                      <p:cNvPicPr/>
                      <p:nvPr/>
                    </p:nvPicPr>
                    <p:blipFill>
                      <a:blip r:embed="rId10"/>
                      <a:stretch>
                        <a:fillRect/>
                      </a:stretch>
                    </p:blipFill>
                    <p:spPr>
                      <a:xfrm>
                        <a:off x="508000" y="2985166"/>
                        <a:ext cx="8128000" cy="2316042"/>
                      </a:xfrm>
                      <a:prstGeom prst="rect">
                        <a:avLst/>
                      </a:prstGeom>
                    </p:spPr>
                  </p:pic>
                </p:oleObj>
              </mc:Fallback>
            </mc:AlternateContent>
          </a:graphicData>
        </a:graphic>
      </p:graphicFrame>
    </p:spTree>
    <p:extLst>
      <p:ext uri="{BB962C8B-B14F-4D97-AF65-F5344CB8AC3E}">
        <p14:creationId xmlns:p14="http://schemas.microsoft.com/office/powerpoint/2010/main" val="3506135103"/>
      </p:ext>
    </p:extLst>
  </p:cSld>
  <p:clrMapOvr>
    <a:masterClrMapping/>
  </p:clrMapOvr>
  <p:transition>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地域文化寻根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活动要求大家事先学习相关知识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小组讨论确定寻访内容并备好行装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活动形式有实地考察、民间采风、名人访谈等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活动结束后以组为单位上交考察报告。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要按照一定的顺序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将图画中的所有要素概述出来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可结合着题干中某校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地域文化寻根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活动的设计方案的提示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用简洁、连贯的语言概括出来即可。由图可知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这次活动有三个环节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准备、实施、作业。准备环节包括学习相关知识、分组讨论、备好行装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实施环节包括实地考察、民间采风、名人访谈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作业环节是以组为单位。解答时应按照从下往上的顺序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按照以上思路来拟写。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662374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7"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14353"/>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湖南郴州二模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下面是《中国国家形象调查报告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中国文化元素代表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问卷调查情况统计表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请把这个调查情况统计表所反映的内容写成一段话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要求内容完整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表述准确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563934901"/>
              </p:ext>
            </p:extLst>
          </p:nvPr>
        </p:nvGraphicFramePr>
        <p:xfrm>
          <a:off x="508000" y="2912160"/>
          <a:ext cx="8128000" cy="2954721"/>
        </p:xfrm>
        <a:graphic>
          <a:graphicData uri="http://schemas.openxmlformats.org/presentationml/2006/ole">
            <mc:AlternateContent xmlns:mc="http://schemas.openxmlformats.org/markup-compatibility/2006">
              <mc:Choice xmlns:v="urn:schemas-microsoft-com:vml" Requires="v">
                <p:oleObj spid="_x0000_s25605" name="文档" r:id="rId9" imgW="3839157" imgH="1395969" progId="Word.Document.12">
                  <p:embed/>
                </p:oleObj>
              </mc:Choice>
              <mc:Fallback>
                <p:oleObj name="文档" r:id="rId9" imgW="3839157" imgH="1395969" progId="Word.Document.12">
                  <p:embed/>
                  <p:pic>
                    <p:nvPicPr>
                      <p:cNvPr id="0" name=""/>
                      <p:cNvPicPr/>
                      <p:nvPr/>
                    </p:nvPicPr>
                    <p:blipFill>
                      <a:blip r:embed="rId10"/>
                      <a:stretch>
                        <a:fillRect/>
                      </a:stretch>
                    </p:blipFill>
                    <p:spPr>
                      <a:xfrm>
                        <a:off x="508000" y="2912160"/>
                        <a:ext cx="8128000" cy="2954721"/>
                      </a:xfrm>
                      <a:prstGeom prst="rect">
                        <a:avLst/>
                      </a:prstGeom>
                    </p:spPr>
                  </p:pic>
                </p:oleObj>
              </mc:Fallback>
            </mc:AlternateContent>
          </a:graphicData>
        </a:graphic>
      </p:graphicFrame>
    </p:spTree>
    <p:extLst>
      <p:ext uri="{BB962C8B-B14F-4D97-AF65-F5344CB8AC3E}">
        <p14:creationId xmlns:p14="http://schemas.microsoft.com/office/powerpoint/2010/main" val="2312874720"/>
      </p:ext>
    </p:extLst>
  </p:cSld>
  <p:clrMapOvr>
    <a:masterClrMapping/>
  </p:clrMapOvr>
  <p:transition>
    <p:fade thruBlk="1"/>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国内外受访者对中国文化代表元素的看法存在一定差异。中医、武术和饮食是受访者眼中最能代表中国文化的元素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对孔子儒家思想、书法绘画篆刻、民俗、戏曲相声杂技等传统文化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海外受访者的认可度明显低于国内受访者。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这一差异为今后提高我国对外文化传播的精准性、针对性、有效性提供了借鉴。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图表题注意分析最高和最低数字代表的信息的不同。本表调查的是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海外者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中国文化元素代表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根据柱状长短数字的不同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可知中国和海外的受访者的认识不同。国内外受访者普遍认同最能代表中国文化的元素的是中医、武术和饮食。国内受访者认为儒家思想和中医最能代表中国文化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海外受访者认为武术和中医最能代表中国文化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解答时要比较说明。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023823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7"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55917"/>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皖中四校联考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下图是某校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文化衫创意大赛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计划的初步构思框架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请把这个构思写成一段话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要求内容完整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675859058"/>
              </p:ext>
            </p:extLst>
          </p:nvPr>
        </p:nvGraphicFramePr>
        <p:xfrm>
          <a:off x="508000" y="2540792"/>
          <a:ext cx="8128000" cy="3223637"/>
        </p:xfrm>
        <a:graphic>
          <a:graphicData uri="http://schemas.openxmlformats.org/presentationml/2006/ole">
            <mc:AlternateContent xmlns:mc="http://schemas.openxmlformats.org/markup-compatibility/2006">
              <mc:Choice xmlns:v="urn:schemas-microsoft-com:vml" Requires="v">
                <p:oleObj spid="_x0000_s26629" name="文档" r:id="rId9" imgW="3839157" imgH="1523072" progId="Word.Document.12">
                  <p:embed/>
                </p:oleObj>
              </mc:Choice>
              <mc:Fallback>
                <p:oleObj name="文档" r:id="rId9" imgW="3839157" imgH="1523072" progId="Word.Document.12">
                  <p:embed/>
                  <p:pic>
                    <p:nvPicPr>
                      <p:cNvPr id="0" name=""/>
                      <p:cNvPicPr/>
                      <p:nvPr/>
                    </p:nvPicPr>
                    <p:blipFill>
                      <a:blip r:embed="rId10"/>
                      <a:stretch>
                        <a:fillRect/>
                      </a:stretch>
                    </p:blipFill>
                    <p:spPr>
                      <a:xfrm>
                        <a:off x="508000" y="2540792"/>
                        <a:ext cx="8128000" cy="3223637"/>
                      </a:xfrm>
                      <a:prstGeom prst="rect">
                        <a:avLst/>
                      </a:prstGeom>
                    </p:spPr>
                  </p:pic>
                </p:oleObj>
              </mc:Fallback>
            </mc:AlternateContent>
          </a:graphicData>
        </a:graphic>
      </p:graphicFrame>
    </p:spTree>
    <p:extLst>
      <p:ext uri="{BB962C8B-B14F-4D97-AF65-F5344CB8AC3E}">
        <p14:creationId xmlns:p14="http://schemas.microsoft.com/office/powerpoint/2010/main" val="465981147"/>
      </p:ext>
    </p:extLst>
  </p:cSld>
  <p:clrMapOvr>
    <a:masterClrMapping/>
  </p:clrMapOvr>
  <p:transition>
    <p:fade thruBlk="1"/>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文化衫创意大赛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拟于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日举行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分准备和活动实施两个环节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前者分为申请制订方案、设计宣传板、制作报名表、采购相关物品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后者环节有现场比赛、展览评比、作品编辑成册、拍卖作品并将所得捐给希望工程。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首先要明晰整个框架图的架构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明晰主体内容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如时间、内容等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要注意内容的阶段性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分清准备和实施两个阶段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并明晰每个阶段的主要内容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要注意活动的完整性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尤其是要注意活动的结果。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8713368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7"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8359"/>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河南南阳一模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下图是教育部于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月发布的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中国学生发展核心素养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研究成果结构图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中国学生发展核心素养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把这幅图的基本内容改写成一段话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要求内容完整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表述准确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语序合理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581304488"/>
              </p:ext>
            </p:extLst>
          </p:nvPr>
        </p:nvGraphicFramePr>
        <p:xfrm>
          <a:off x="508000" y="2780928"/>
          <a:ext cx="8128000" cy="3492554"/>
        </p:xfrm>
        <a:graphic>
          <a:graphicData uri="http://schemas.openxmlformats.org/presentationml/2006/ole">
            <mc:AlternateContent xmlns:mc="http://schemas.openxmlformats.org/markup-compatibility/2006">
              <mc:Choice xmlns:v="urn:schemas-microsoft-com:vml" Requires="v">
                <p:oleObj spid="_x0000_s27652" name="文档" r:id="rId9" imgW="3839157" imgH="1650174" progId="Word.Document.12">
                  <p:embed/>
                </p:oleObj>
              </mc:Choice>
              <mc:Fallback>
                <p:oleObj name="文档" r:id="rId9" imgW="3839157" imgH="1650174" progId="Word.Document.12">
                  <p:embed/>
                  <p:pic>
                    <p:nvPicPr>
                      <p:cNvPr id="0" name=""/>
                      <p:cNvPicPr/>
                      <p:nvPr/>
                    </p:nvPicPr>
                    <p:blipFill>
                      <a:blip r:embed="rId10"/>
                      <a:stretch>
                        <a:fillRect/>
                      </a:stretch>
                    </p:blipFill>
                    <p:spPr>
                      <a:xfrm>
                        <a:off x="508000" y="2780928"/>
                        <a:ext cx="8128000" cy="3492554"/>
                      </a:xfrm>
                      <a:prstGeom prst="rect">
                        <a:avLst/>
                      </a:prstGeom>
                    </p:spPr>
                  </p:pic>
                </p:oleObj>
              </mc:Fallback>
            </mc:AlternateContent>
          </a:graphicData>
        </a:graphic>
      </p:graphicFrame>
    </p:spTree>
    <p:extLst>
      <p:ext uri="{BB962C8B-B14F-4D97-AF65-F5344CB8AC3E}">
        <p14:creationId xmlns:p14="http://schemas.microsoft.com/office/powerpoint/2010/main" val="2631718795"/>
      </p:ext>
    </p:extLst>
  </p:cSld>
  <p:clrMapOvr>
    <a:masterClrMapping/>
  </p:clrMapOvr>
  <p:transition>
    <p:fade thruBlk="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中国学生发展核心素养以培养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全面发展的人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为核心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分为文化基础、自主发展、社会参与三个方面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综合表现为人文底蕴、科学精神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学会学习、健康生活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责任担当、实践创新六大素养。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本题考查图文转换的能力。考生要注意以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中国学生发展核心素养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同时要读懂研究成果结构图的构图要素。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全面发展的人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是核心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分为文化基础、自主发展、社会参与三个方面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每个方面下面又包含两种素养也是答案要点。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8448680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7"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18416"/>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湖南长沙一模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下图是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年上半年湖南省规模以上文化产业总产出结构图。请分条写出你从图中读到的信息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总字数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含标点符号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年上半年湖南省规模以上文化产业总产出结构图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84027235"/>
              </p:ext>
            </p:extLst>
          </p:nvPr>
        </p:nvGraphicFramePr>
        <p:xfrm>
          <a:off x="508000" y="3150767"/>
          <a:ext cx="8128000" cy="2366465"/>
        </p:xfrm>
        <a:graphic>
          <a:graphicData uri="http://schemas.openxmlformats.org/presentationml/2006/ole">
            <mc:AlternateContent xmlns:mc="http://schemas.openxmlformats.org/markup-compatibility/2006">
              <mc:Choice xmlns:v="urn:schemas-microsoft-com:vml" Requires="v">
                <p:oleObj spid="_x0000_s28676" name="文档" r:id="rId9" imgW="3839157" imgH="1117639" progId="Word.Document.12">
                  <p:embed/>
                </p:oleObj>
              </mc:Choice>
              <mc:Fallback>
                <p:oleObj name="文档" r:id="rId9" imgW="3839157" imgH="1117639" progId="Word.Document.12">
                  <p:embed/>
                  <p:pic>
                    <p:nvPicPr>
                      <p:cNvPr id="0" name=""/>
                      <p:cNvPicPr/>
                      <p:nvPr/>
                    </p:nvPicPr>
                    <p:blipFill>
                      <a:blip r:embed="rId10"/>
                      <a:stretch>
                        <a:fillRect/>
                      </a:stretch>
                    </p:blipFill>
                    <p:spPr>
                      <a:xfrm>
                        <a:off x="508000" y="3150767"/>
                        <a:ext cx="8128000" cy="2366465"/>
                      </a:xfrm>
                      <a:prstGeom prst="rect">
                        <a:avLst/>
                      </a:prstGeom>
                    </p:spPr>
                  </p:pic>
                </p:oleObj>
              </mc:Fallback>
            </mc:AlternateContent>
          </a:graphicData>
        </a:graphic>
      </p:graphicFrame>
    </p:spTree>
    <p:extLst>
      <p:ext uri="{BB962C8B-B14F-4D97-AF65-F5344CB8AC3E}">
        <p14:creationId xmlns:p14="http://schemas.microsoft.com/office/powerpoint/2010/main" val="2041740521"/>
      </p:ext>
    </p:extLst>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5"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6"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7"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4" name="矩形 3"/>
          <p:cNvSpPr>
            <a:spLocks noChangeAspect="1"/>
          </p:cNvSpPr>
          <p:nvPr/>
        </p:nvSpPr>
        <p:spPr>
          <a:xfrm>
            <a:off x="508000" y="1199619"/>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下面是某高中举办迎新生晚会的构思框架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请把这个构思写成一段话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要求内容完整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表述准确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998940087"/>
              </p:ext>
            </p:extLst>
          </p:nvPr>
        </p:nvGraphicFramePr>
        <p:xfrm>
          <a:off x="508000" y="2485372"/>
          <a:ext cx="8128000" cy="3361456"/>
        </p:xfrm>
        <a:graphic>
          <a:graphicData uri="http://schemas.openxmlformats.org/presentationml/2006/ole">
            <mc:AlternateContent xmlns:mc="http://schemas.openxmlformats.org/markup-compatibility/2006">
              <mc:Choice xmlns:v="urn:schemas-microsoft-com:vml" Requires="v">
                <p:oleObj spid="_x0000_s3090" name="文档" r:id="rId9" imgW="3839157" imgH="1587163" progId="Word.Document.12">
                  <p:embed/>
                </p:oleObj>
              </mc:Choice>
              <mc:Fallback>
                <p:oleObj name="文档" r:id="rId9" imgW="3839157" imgH="1587163" progId="Word.Document.12">
                  <p:embed/>
                  <p:pic>
                    <p:nvPicPr>
                      <p:cNvPr id="0" name=""/>
                      <p:cNvPicPr/>
                      <p:nvPr/>
                    </p:nvPicPr>
                    <p:blipFill>
                      <a:blip r:embed="rId10"/>
                      <a:stretch>
                        <a:fillRect/>
                      </a:stretch>
                    </p:blipFill>
                    <p:spPr>
                      <a:xfrm>
                        <a:off x="508000" y="2485372"/>
                        <a:ext cx="8128000" cy="3361456"/>
                      </a:xfrm>
                      <a:prstGeom prst="rect">
                        <a:avLst/>
                      </a:prstGeom>
                    </p:spPr>
                  </p:pic>
                </p:oleObj>
              </mc:Fallback>
            </mc:AlternateContent>
          </a:graphicData>
        </a:graphic>
      </p:graphicFrame>
    </p:spTree>
    <p:extLst>
      <p:ext uri="{BB962C8B-B14F-4D97-AF65-F5344CB8AC3E}">
        <p14:creationId xmlns:p14="http://schemas.microsoft.com/office/powerpoint/2010/main" val="3603441896"/>
      </p:ext>
    </p:extLst>
  </p:cSld>
  <p:clrMapOvr>
    <a:masterClrMapping/>
  </p:clrMapOvr>
  <p:transition>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文化制造业比重极大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占总产出的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文化批零业和文化服务业比重极低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各占总产出的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文化产业结构不够合理。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图表转换文字题中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数据不难读出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关键是要读出数据背后的信息。本题中要扣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很明显制造业比重过高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服务业和批零业比重较低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存在结构不合理现象。同时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要注意题干中的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分条写出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751979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7"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5892"/>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四川南充三模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下面是我国发行的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全民阅读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邮票中的主体图形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请写出主要构图要素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并说明图形主要寓意。要求语意简明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句子通顺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134025991"/>
              </p:ext>
            </p:extLst>
          </p:nvPr>
        </p:nvGraphicFramePr>
        <p:xfrm>
          <a:off x="508000" y="2348880"/>
          <a:ext cx="8128000" cy="3737939"/>
        </p:xfrm>
        <a:graphic>
          <a:graphicData uri="http://schemas.openxmlformats.org/presentationml/2006/ole">
            <mc:AlternateContent xmlns:mc="http://schemas.openxmlformats.org/markup-compatibility/2006">
              <mc:Choice xmlns:v="urn:schemas-microsoft-com:vml" Requires="v">
                <p:oleObj spid="_x0000_s29700" name="文档" r:id="rId9" imgW="3839157" imgH="1765035" progId="Word.Document.12">
                  <p:embed/>
                </p:oleObj>
              </mc:Choice>
              <mc:Fallback>
                <p:oleObj name="文档" r:id="rId9" imgW="3839157" imgH="1765035" progId="Word.Document.12">
                  <p:embed/>
                  <p:pic>
                    <p:nvPicPr>
                      <p:cNvPr id="0" name=""/>
                      <p:cNvPicPr/>
                      <p:nvPr/>
                    </p:nvPicPr>
                    <p:blipFill>
                      <a:blip r:embed="rId10"/>
                      <a:stretch>
                        <a:fillRect/>
                      </a:stretch>
                    </p:blipFill>
                    <p:spPr>
                      <a:xfrm>
                        <a:off x="508000" y="2348880"/>
                        <a:ext cx="8128000" cy="3737939"/>
                      </a:xfrm>
                      <a:prstGeom prst="rect">
                        <a:avLst/>
                      </a:prstGeom>
                    </p:spPr>
                  </p:pic>
                </p:oleObj>
              </mc:Fallback>
            </mc:AlternateContent>
          </a:graphicData>
        </a:graphic>
      </p:graphicFrame>
    </p:spTree>
    <p:extLst>
      <p:ext uri="{BB962C8B-B14F-4D97-AF65-F5344CB8AC3E}">
        <p14:creationId xmlns:p14="http://schemas.microsoft.com/office/powerpoint/2010/main" val="219738918"/>
      </p:ext>
    </p:extLst>
  </p:cSld>
  <p:clrMapOvr>
    <a:masterClrMapping/>
  </p:clrMapOvr>
  <p:transition>
    <p:fade thruBlk="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图形由书本、灯泡和抽象的树形、果实构成。书上的门和窗分别代表通向知识的大门和开启智慧之窗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抽象树代表从书本中吸收养分茁壮成长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灯泡代表智慧的光芒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各类抽象果实代表人类的不同知识成果。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本题考查语言表达简明、连贯、得体、准确、鲜明、生动的能力。画面内容用说明性文字表达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言简意赅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按照一定次序说明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一般是从上到下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从左到右。寓意要围绕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全民阅读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的意义分析。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0062178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7"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91119"/>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甘肃兰州一模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阅读下面的图表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根据要求完成题目。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某大学学生微信使用情况统计表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35056945"/>
              </p:ext>
            </p:extLst>
          </p:nvPr>
        </p:nvGraphicFramePr>
        <p:xfrm>
          <a:off x="508000" y="1874671"/>
          <a:ext cx="8128000" cy="3117723"/>
        </p:xfrm>
        <a:graphic>
          <a:graphicData uri="http://schemas.openxmlformats.org/presentationml/2006/ole">
            <mc:AlternateContent xmlns:mc="http://schemas.openxmlformats.org/markup-compatibility/2006">
              <mc:Choice xmlns:v="urn:schemas-microsoft-com:vml" Requires="v">
                <p:oleObj spid="_x0000_s30723" name="文档" r:id="rId9" imgW="4001567" imgH="1534954" progId="Word.Document.12">
                  <p:embed/>
                </p:oleObj>
              </mc:Choice>
              <mc:Fallback>
                <p:oleObj name="文档" r:id="rId9" imgW="4001567" imgH="1534954" progId="Word.Document.12">
                  <p:embed/>
                  <p:pic>
                    <p:nvPicPr>
                      <p:cNvPr id="0" name=""/>
                      <p:cNvPicPr/>
                      <p:nvPr/>
                    </p:nvPicPr>
                    <p:blipFill>
                      <a:blip r:embed="rId10"/>
                      <a:stretch>
                        <a:fillRect/>
                      </a:stretch>
                    </p:blipFill>
                    <p:spPr>
                      <a:xfrm>
                        <a:off x="508000" y="1874671"/>
                        <a:ext cx="8128000" cy="3117723"/>
                      </a:xfrm>
                      <a:prstGeom prst="rect">
                        <a:avLst/>
                      </a:prstGeom>
                    </p:spPr>
                  </p:pic>
                </p:oleObj>
              </mc:Fallback>
            </mc:AlternateContent>
          </a:graphicData>
        </a:graphic>
      </p:graphicFrame>
      <p:sp>
        <p:nvSpPr>
          <p:cNvPr id="5" name="矩形 4"/>
          <p:cNvSpPr>
            <a:spLocks noChangeAspect="1"/>
          </p:cNvSpPr>
          <p:nvPr/>
        </p:nvSpPr>
        <p:spPr>
          <a:xfrm>
            <a:off x="508000" y="457382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据图表数据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结合三方面情况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得出一个相关结论。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据图表数据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从统计项目中任选一个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提出一条意见或建议。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5691274"/>
      </p:ext>
    </p:extLst>
  </p:cSld>
  <p:clrMapOvr>
    <a:masterClrMapping/>
  </p:clrMapOvr>
  <p:transition>
    <p:fade thruBlk="1"/>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480834"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46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8843" y="698502"/>
            <a:ext cx="931353"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大学生使用微信时间过长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上课期间使用更频繁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且主要用于聊天。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示例一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每周使用微信的时间不要太长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否则既影响学习又伤害眼睛。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示例二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不应该在上课时使用微信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既违反课堂纪律又影响学习效果。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示例三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应利用微信做更有意义的事情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不要把时间和精力放在聊天上。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首先分析表格内容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三个比较项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要侧重表格的横向比较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从中得出代表性的结论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聚焦关键数据及关键项次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聊天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在微信中的比重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提炼其暗示意义。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7118030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4" name="矩形 3"/>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本次迎新生晚会由高二、高三同学排练演出节目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节目内容以反映中学生学习生活为主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形式不限。要提前通知各年级并动员相关同学积极参加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演出后进行评奖。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本题考查图文转换的能力。题干要求对所给的框架图进行解说。首先要把握框架图的结构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该框架图由下而上可分为三个层次。第一层是该活动的三个阶段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动员、演出、评奖。第二层围绕演出又分为参演人员、内容、形式三个方面。第三层明确了演出人员和内容。按照活动的逻辑关系和时间顺序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综合考虑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组织语言即可</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50684077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5"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6"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7"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4" name="矩形 3"/>
          <p:cNvSpPr>
            <a:spLocks noChangeAspect="1"/>
          </p:cNvSpPr>
          <p:nvPr/>
        </p:nvSpPr>
        <p:spPr>
          <a:xfrm>
            <a:off x="508000" y="1412776"/>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下面是某中学暑期瑶族村考察的初步构思框架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请把这个构思写成一段话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要求内容完整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表述准确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804388096"/>
              </p:ext>
            </p:extLst>
          </p:nvPr>
        </p:nvGraphicFramePr>
        <p:xfrm>
          <a:off x="508000" y="2854959"/>
          <a:ext cx="8128000" cy="2662273"/>
        </p:xfrm>
        <a:graphic>
          <a:graphicData uri="http://schemas.openxmlformats.org/presentationml/2006/ole">
            <mc:AlternateContent xmlns:mc="http://schemas.openxmlformats.org/markup-compatibility/2006">
              <mc:Choice xmlns:v="urn:schemas-microsoft-com:vml" Requires="v">
                <p:oleObj spid="_x0000_s4114" name="文档" r:id="rId9" imgW="3839157" imgH="1256984" progId="Word.Document.12">
                  <p:embed/>
                </p:oleObj>
              </mc:Choice>
              <mc:Fallback>
                <p:oleObj name="文档" r:id="rId9" imgW="3839157" imgH="1256984" progId="Word.Document.12">
                  <p:embed/>
                  <p:pic>
                    <p:nvPicPr>
                      <p:cNvPr id="0" name=""/>
                      <p:cNvPicPr/>
                      <p:nvPr/>
                    </p:nvPicPr>
                    <p:blipFill>
                      <a:blip r:embed="rId10"/>
                      <a:stretch>
                        <a:fillRect/>
                      </a:stretch>
                    </p:blipFill>
                    <p:spPr>
                      <a:xfrm>
                        <a:off x="508000" y="2854959"/>
                        <a:ext cx="8128000" cy="2662273"/>
                      </a:xfrm>
                      <a:prstGeom prst="rect">
                        <a:avLst/>
                      </a:prstGeom>
                    </p:spPr>
                  </p:pic>
                </p:oleObj>
              </mc:Fallback>
            </mc:AlternateContent>
          </a:graphicData>
        </a:graphic>
      </p:graphicFrame>
    </p:spTree>
    <p:extLst>
      <p:ext uri="{BB962C8B-B14F-4D97-AF65-F5344CB8AC3E}">
        <p14:creationId xmlns:p14="http://schemas.microsoft.com/office/powerpoint/2010/main" val="2581579505"/>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8083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38843" y="698502"/>
            <a:ext cx="931353"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6" name="矩形 5"/>
          <p:cNvSpPr>
            <a:spLocks noChangeAspect="1"/>
          </p:cNvSpPr>
          <p:nvPr/>
        </p:nvSpPr>
        <p:spPr>
          <a:xfrm>
            <a:off x="508000" y="1904201"/>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本次瑶族村三日行考察要求参加人员事先查资料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了解瑶族概况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备好所需行装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考察期间的主要活动有参观、访谈以及与村民联谊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每人需写日记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记录考察情况。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本题为树形图表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瑶族村三日行考察主要包括两个方面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一是去前的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查阅资料了解瑶族的情况和准备好考察行程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二是到达之后的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参观、访谈、举行联谊活动和写好考察日记。最后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将这些信息有条理地连贯起来</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03623190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总复习全优设计模板">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高考高手模板.potx" id="{6EC66CC6-40A1-4B4F-8447-5A80EDE77EB4}" vid="{AD94AD44-D5C9-417C-AFBB-ED38CDD4294B}"/>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高考高手模板</Template>
  <TotalTime>117</TotalTime>
  <Words>7051</Words>
  <Application>Microsoft Office PowerPoint</Application>
  <PresentationFormat>全屏显示(4:3)</PresentationFormat>
  <Paragraphs>535</Paragraphs>
  <Slides>64</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64</vt:i4>
      </vt:variant>
    </vt:vector>
  </HeadingPairs>
  <TitlesOfParts>
    <vt:vector size="77" baseType="lpstr">
      <vt:lpstr>Adobe 黑体 Std R</vt:lpstr>
      <vt:lpstr>NEU-BZ-S92</vt:lpstr>
      <vt:lpstr>方正书宋_GBK</vt:lpstr>
      <vt:lpstr>方正硬笔楷书简体</vt:lpstr>
      <vt:lpstr>黑体</vt:lpstr>
      <vt:lpstr>楷体</vt:lpstr>
      <vt:lpstr>宋体</vt:lpstr>
      <vt:lpstr>Arial</vt:lpstr>
      <vt:lpstr>Calibri</vt:lpstr>
      <vt:lpstr>Cambria</vt:lpstr>
      <vt:lpstr>Times New Roman</vt:lpstr>
      <vt:lpstr>总复习全优设计模板</vt:lpstr>
      <vt:lpstr>文档</vt:lpstr>
      <vt:lpstr>专题十二  图文转换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2017-06-15T06:40:16Z</dcterms:created>
  <dcterms:modified xsi:type="dcterms:W3CDTF">2017-06-17T02:41:04Z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