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17"/>
  </p:notesMasterIdLst>
  <p:sldIdLst>
    <p:sldId id="269" r:id="rId2"/>
    <p:sldId id="258" r:id="rId3"/>
    <p:sldId id="283" r:id="rId4"/>
    <p:sldId id="285" r:id="rId5"/>
    <p:sldId id="257" r:id="rId6"/>
    <p:sldId id="259" r:id="rId7"/>
    <p:sldId id="287" r:id="rId8"/>
    <p:sldId id="288" r:id="rId9"/>
    <p:sldId id="286" r:id="rId10"/>
    <p:sldId id="260" r:id="rId11"/>
    <p:sldId id="261" r:id="rId12"/>
    <p:sldId id="289" r:id="rId13"/>
    <p:sldId id="291" r:id="rId14"/>
    <p:sldId id="292" r:id="rId15"/>
    <p:sldId id="293" r:id="rId1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46">
          <p15:clr>
            <a:srgbClr val="A4A3A4"/>
          </p15:clr>
        </p15:guide>
        <p15:guide id="2" pos="3879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icrosoft Office 用户" initials="Office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F3D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20000" autoAdjust="0"/>
    <p:restoredTop sz="94588"/>
  </p:normalViewPr>
  <p:slideViewPr>
    <p:cSldViewPr snapToGrid="0" snapToObjects="1">
      <p:cViewPr varScale="1">
        <p:scale>
          <a:sx n="99" d="100"/>
          <a:sy n="99" d="100"/>
        </p:scale>
        <p:origin x="-102" y="-366"/>
      </p:cViewPr>
      <p:guideLst>
        <p:guide orient="horz" pos="2146"/>
        <p:guide pos="387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41169C1-DBAF-614D-A9AF-E94E2EE7D66B}" type="datetimeFigureOut">
              <a:rPr kumimoji="1" lang="zh-CN" altLang="en-US" smtClean="0"/>
              <a:pPr/>
              <a:t>2020/9/5 Saturday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FB92D4-2B3C-0A46-B690-385042EBC688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2031CA-5AE1-E142-9265-85E0261CB70E}" type="datetimeFigureOut">
              <a:rPr kumimoji="1" lang="zh-CN" altLang="en-US" smtClean="0"/>
              <a:pPr/>
              <a:t>2020/9/5 Saturday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55782A-8D3F-744A-89C6-EE9A62FCEAD1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2031CA-5AE1-E142-9265-85E0261CB70E}" type="datetimeFigureOut">
              <a:rPr kumimoji="1" lang="zh-CN" altLang="en-US" smtClean="0"/>
              <a:pPr/>
              <a:t>2020/9/5 Saturday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55782A-8D3F-744A-89C6-EE9A62FCEAD1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2031CA-5AE1-E142-9265-85E0261CB70E}" type="datetimeFigureOut">
              <a:rPr kumimoji="1" lang="zh-CN" altLang="en-US" smtClean="0"/>
              <a:pPr/>
              <a:t>2020/9/5 Saturday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55782A-8D3F-744A-89C6-EE9A62FCEAD1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1179288"/>
          </a:xfrm>
          <a:prstGeom prst="rect">
            <a:avLst/>
          </a:prstGeom>
        </p:spPr>
        <p:txBody>
          <a:bodyPr anchor="ctr"/>
          <a:lstStyle>
            <a:lvl1pPr algn="l"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ko-KR" altLang="en-US" dirty="0"/>
              <a:t>单击此处编辑母版标题样式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527381" y="1508787"/>
            <a:ext cx="11329259" cy="614197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2665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ko-KR" dirty="0"/>
              <a:t>Click to edit Master text styles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0"/>
          </p:nvPr>
        </p:nvSpPr>
        <p:spPr>
          <a:xfrm>
            <a:off x="541173" y="2411015"/>
            <a:ext cx="11329259" cy="3994316"/>
          </a:xfrm>
          <a:prstGeom prst="rect">
            <a:avLst/>
          </a:prstGeom>
        </p:spPr>
        <p:txBody>
          <a:bodyPr lIns="396000" anchor="t"/>
          <a:lstStyle>
            <a:lvl1pPr marL="0" indent="0">
              <a:buNone/>
              <a:defRPr sz="1865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ko-KR" dirty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2031CA-5AE1-E142-9265-85E0261CB70E}" type="datetimeFigureOut">
              <a:rPr kumimoji="1" lang="zh-CN" altLang="en-US" smtClean="0"/>
              <a:pPr/>
              <a:t>2020/9/5 Saturday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55782A-8D3F-744A-89C6-EE9A62FCEAD1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2031CA-5AE1-E142-9265-85E0261CB70E}" type="datetimeFigureOut">
              <a:rPr kumimoji="1" lang="zh-CN" altLang="en-US" smtClean="0"/>
              <a:pPr/>
              <a:t>2020/9/5 Saturday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55782A-8D3F-744A-89C6-EE9A62FCEAD1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2031CA-5AE1-E142-9265-85E0261CB70E}" type="datetimeFigureOut">
              <a:rPr kumimoji="1" lang="zh-CN" altLang="en-US" smtClean="0"/>
              <a:pPr/>
              <a:t>2020/9/5 Saturday</a:t>
            </a:fld>
            <a:endParaRPr kumimoji="1"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55782A-8D3F-744A-89C6-EE9A62FCEAD1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2031CA-5AE1-E142-9265-85E0261CB70E}" type="datetimeFigureOut">
              <a:rPr kumimoji="1" lang="zh-CN" altLang="en-US" smtClean="0"/>
              <a:pPr/>
              <a:t>2020/9/5 Saturday</a:t>
            </a:fld>
            <a:endParaRPr kumimoji="1"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55782A-8D3F-744A-89C6-EE9A62FCEAD1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2031CA-5AE1-E142-9265-85E0261CB70E}" type="datetimeFigureOut">
              <a:rPr kumimoji="1" lang="zh-CN" altLang="en-US" smtClean="0"/>
              <a:pPr/>
              <a:t>2020/9/5 Saturday</a:t>
            </a:fld>
            <a:endParaRPr kumimoji="1"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55782A-8D3F-744A-89C6-EE9A62FCEAD1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2031CA-5AE1-E142-9265-85E0261CB70E}" type="datetimeFigureOut">
              <a:rPr kumimoji="1" lang="zh-CN" altLang="en-US" smtClean="0"/>
              <a:pPr/>
              <a:t>2020/9/5 Saturday</a:t>
            </a:fld>
            <a:endParaRPr kumimoji="1"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55782A-8D3F-744A-89C6-EE9A62FCEAD1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2031CA-5AE1-E142-9265-85E0261CB70E}" type="datetimeFigureOut">
              <a:rPr kumimoji="1" lang="zh-CN" altLang="en-US" smtClean="0"/>
              <a:pPr/>
              <a:t>2020/9/5 Saturday</a:t>
            </a:fld>
            <a:endParaRPr kumimoji="1"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55782A-8D3F-744A-89C6-EE9A62FCEAD1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 hasCustomPrompt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将图片拖动到占位符，或单击添加图标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2031CA-5AE1-E142-9265-85E0261CB70E}" type="datetimeFigureOut">
              <a:rPr kumimoji="1" lang="zh-CN" altLang="en-US" smtClean="0"/>
              <a:pPr/>
              <a:t>2020/9/5 Saturday</a:t>
            </a:fld>
            <a:endParaRPr kumimoji="1"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55782A-8D3F-744A-89C6-EE9A62FCEAD1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2031CA-5AE1-E142-9265-85E0261CB70E}" type="datetimeFigureOut">
              <a:rPr kumimoji="1" lang="zh-CN" altLang="en-US" smtClean="0"/>
              <a:pPr/>
              <a:t>2020/9/5 Saturday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55782A-8D3F-744A-89C6-EE9A62FCEAD1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22225" y="0"/>
            <a:ext cx="12183110" cy="6858000"/>
            <a:chOff x="35" y="0"/>
            <a:chExt cx="19186" cy="10800"/>
          </a:xfrm>
        </p:grpSpPr>
        <p:pic>
          <p:nvPicPr>
            <p:cNvPr id="40963" name="Picture 5" descr="http://pic.58pic.com/58pic/14/36/09/01t58PICByJ_1024.jpg"/>
            <p:cNvPicPr>
              <a:picLocks noChangeAspect="1"/>
            </p:cNvPicPr>
            <p:nvPr/>
          </p:nvPicPr>
          <p:blipFill>
            <a:blip r:embed="rId3"/>
            <a:srcRect r="16670"/>
            <a:stretch>
              <a:fillRect/>
            </a:stretch>
          </p:blipFill>
          <p:spPr>
            <a:xfrm>
              <a:off x="10679" y="0"/>
              <a:ext cx="8542" cy="108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6" name="Picture 5" descr="http://pic.58pic.com/58pic/14/36/09/01t58PICByJ_1024.jpg"/>
            <p:cNvPicPr>
              <a:picLocks noChangeAspect="1"/>
            </p:cNvPicPr>
            <p:nvPr/>
          </p:nvPicPr>
          <p:blipFill>
            <a:blip r:embed="rId3"/>
            <a:srcRect r="16670"/>
            <a:stretch>
              <a:fillRect/>
            </a:stretch>
          </p:blipFill>
          <p:spPr>
            <a:xfrm flipH="1">
              <a:off x="35" y="5284"/>
              <a:ext cx="4762" cy="551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7" name="Picture 5" descr="http://pic.58pic.com/58pic/14/36/09/01t58PICByJ_1024.jpg"/>
            <p:cNvPicPr>
              <a:picLocks noChangeAspect="1"/>
            </p:cNvPicPr>
            <p:nvPr/>
          </p:nvPicPr>
          <p:blipFill>
            <a:blip r:embed="rId3"/>
            <a:srcRect r="16670"/>
            <a:stretch>
              <a:fillRect/>
            </a:stretch>
          </p:blipFill>
          <p:spPr>
            <a:xfrm flipH="1">
              <a:off x="1830" y="7834"/>
              <a:ext cx="6107" cy="2966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57655" y="2529205"/>
            <a:ext cx="9144000" cy="1367155"/>
          </a:xfrm>
        </p:spPr>
        <p:txBody>
          <a:bodyPr/>
          <a:lstStyle/>
          <a:p>
            <a:r>
              <a:rPr lang="zh-CN" altLang="en-US" dirty="0">
                <a:latin typeface="黑体" panose="02010609060101010101" charset="-122"/>
                <a:ea typeface="黑体" panose="02010609060101010101" charset="-122"/>
              </a:rPr>
              <a:t>习作：多彩的活动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751580" y="897890"/>
            <a:ext cx="43478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latin typeface="方正姚体" panose="02010601030101010101" charset="-122"/>
                <a:ea typeface="方正姚体" panose="02010601030101010101" charset="-122"/>
              </a:rPr>
              <a:t>统编教材六年级上册第二单元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92990"/>
            <a:ext cx="3161655" cy="1394847"/>
          </a:xfrm>
          <a:prstGeom prst="rect">
            <a:avLst/>
          </a:prstGeom>
          <a:effectLst>
            <a:softEdge rad="152400"/>
          </a:effectLst>
        </p:spPr>
      </p:pic>
      <p:sp>
        <p:nvSpPr>
          <p:cNvPr id="3" name="矩形 2"/>
          <p:cNvSpPr/>
          <p:nvPr/>
        </p:nvSpPr>
        <p:spPr>
          <a:xfrm>
            <a:off x="201059" y="395203"/>
            <a:ext cx="2758699" cy="633569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201059" y="395203"/>
            <a:ext cx="30355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8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比一比，读一读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22225" y="1473835"/>
            <a:ext cx="570166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■</a:t>
            </a:r>
            <a:r>
              <a:rPr kumimoji="1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排在第一，身材魁梧的同学</a:t>
            </a:r>
          </a:p>
        </p:txBody>
      </p:sp>
      <p:pic>
        <p:nvPicPr>
          <p:cNvPr id="11" name="图片 10" descr="230)PZAJUTCF`Y]3~K9{DSY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99250" y="3281680"/>
            <a:ext cx="4918075" cy="3300095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22225" y="2292350"/>
            <a:ext cx="640207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■</a:t>
            </a:r>
            <a:r>
              <a:rPr kumimoji="1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把绳缠腰上，</a:t>
            </a:r>
            <a:r>
              <a:rPr kumimoji="1" lang="zh-CN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排</a:t>
            </a:r>
            <a:r>
              <a:rPr kumimoji="1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最后的同学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22225" y="3065780"/>
            <a:ext cx="60325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■</a:t>
            </a:r>
            <a:r>
              <a:rPr kumimoji="1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手拉破皮，奋不顾身的同学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22225" y="3853180"/>
            <a:ext cx="50495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■</a:t>
            </a:r>
            <a:r>
              <a:rPr kumimoji="1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面部表情最有特点的同学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22225" y="4639945"/>
            <a:ext cx="50495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■</a:t>
            </a:r>
            <a:r>
              <a:rPr kumimoji="1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摔倒了</a:t>
            </a:r>
            <a:r>
              <a:rPr kumimoji="1" lang="zh-CN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迅速爬起来</a:t>
            </a:r>
            <a:r>
              <a:rPr kumimoji="1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的同学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22225" y="5340350"/>
            <a:ext cx="50495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■</a:t>
            </a:r>
            <a:r>
              <a:rPr kumimoji="1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啦啦队中最卖力的同学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6181725" y="313055"/>
            <a:ext cx="50495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■</a:t>
            </a:r>
            <a:r>
              <a:rPr kumimoji="1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留下眼泪，情绪激动的同学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6181725" y="1123950"/>
            <a:ext cx="595376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■</a:t>
            </a:r>
            <a:r>
              <a:rPr kumimoji="1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出谋划策、</a:t>
            </a:r>
            <a:r>
              <a:rPr kumimoji="1" lang="zh-CN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排兵布阵</a:t>
            </a:r>
            <a:r>
              <a:rPr kumimoji="1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</a:t>
            </a:r>
            <a:r>
              <a:rPr kumimoji="1" lang="zh-CN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班长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6181725" y="1951355"/>
            <a:ext cx="59543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■</a:t>
            </a:r>
            <a:r>
              <a:rPr kumimoji="1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加油</a:t>
            </a:r>
            <a:r>
              <a:rPr kumimoji="1" lang="zh-CN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呐喊</a:t>
            </a:r>
            <a:r>
              <a:rPr kumimoji="1" lang="zh-CN" sz="28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，喊</a:t>
            </a:r>
            <a:r>
              <a:rPr kumimoji="1" lang="zh-CN" altLang="en-US" sz="28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哑</a:t>
            </a:r>
            <a:r>
              <a:rPr kumimoji="1" lang="zh-CN" sz="28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嗓子</a:t>
            </a:r>
            <a:r>
              <a:rPr kumimoji="1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的班主任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6181725" y="2798445"/>
            <a:ext cx="50495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■</a:t>
            </a:r>
            <a:r>
              <a:rPr kumimoji="1"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……</a:t>
            </a:r>
            <a:endParaRPr kumimoji="1" lang="zh-CN" altLang="en-US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  <p:bldP spid="13" grpId="0"/>
      <p:bldP spid="14" grpId="0"/>
      <p:bldP spid="15" grpId="0"/>
      <p:bldP spid="17" grpId="0"/>
      <p:bldP spid="18" grpId="0"/>
      <p:bldP spid="19" grpId="0"/>
      <p:bldP spid="2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92990"/>
            <a:ext cx="3161655" cy="1394847"/>
          </a:xfrm>
          <a:prstGeom prst="rect">
            <a:avLst/>
          </a:prstGeom>
          <a:effectLst>
            <a:softEdge rad="152400"/>
          </a:effectLst>
        </p:spPr>
      </p:pic>
      <p:sp>
        <p:nvSpPr>
          <p:cNvPr id="3" name="矩形 2"/>
          <p:cNvSpPr/>
          <p:nvPr/>
        </p:nvSpPr>
        <p:spPr>
          <a:xfrm>
            <a:off x="193040" y="293370"/>
            <a:ext cx="2873375" cy="662940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93040" y="293370"/>
            <a:ext cx="27279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8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欣赏</a:t>
            </a:r>
            <a:r>
              <a:rPr kumimoji="1" lang="en-US" altLang="zh-CN" sz="28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kumimoji="1" lang="zh-CN" altLang="en-US" sz="28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点面结合</a:t>
            </a:r>
            <a:r>
              <a:rPr kumimoji="1" lang="en-US" altLang="zh-CN" sz="28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</a:t>
            </a:r>
          </a:p>
        </p:txBody>
      </p:sp>
      <p:graphicFrame>
        <p:nvGraphicFramePr>
          <p:cNvPr id="5" name="表格 4"/>
          <p:cNvGraphicFramePr/>
          <p:nvPr/>
        </p:nvGraphicFramePr>
        <p:xfrm>
          <a:off x="130175" y="1742440"/>
          <a:ext cx="11757025" cy="426783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7106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04633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044575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3600" b="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zh-CN" altLang="en-US" sz="3600" b="0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endParaRPr lang="en-US" altLang="en-US" sz="3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4521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endParaRPr lang="en-US" altLang="en-US" sz="3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endParaRPr lang="en-US" altLang="en-US" sz="3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33475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endParaRPr lang="en-US" altLang="en-US" sz="3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endParaRPr lang="en-US" altLang="en-US" sz="3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44575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endParaRPr lang="en-US" altLang="en-US" sz="3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endParaRPr lang="en-US" altLang="en-US" sz="3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1" name="矩形 10"/>
          <p:cNvSpPr/>
          <p:nvPr/>
        </p:nvSpPr>
        <p:spPr>
          <a:xfrm>
            <a:off x="288290" y="1910080"/>
            <a:ext cx="131127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感受</a:t>
            </a:r>
          </a:p>
        </p:txBody>
      </p:sp>
      <p:sp>
        <p:nvSpPr>
          <p:cNvPr id="10" name="矩形 9"/>
          <p:cNvSpPr/>
          <p:nvPr/>
        </p:nvSpPr>
        <p:spPr>
          <a:xfrm>
            <a:off x="142240" y="3001010"/>
            <a:ext cx="207073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kumimoji="1" lang="zh-CN" altLang="en-US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面</a:t>
            </a:r>
            <a:r>
              <a:rPr kumimoji="1" lang="en-US" altLang="zh-CN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</a:p>
        </p:txBody>
      </p:sp>
      <p:sp>
        <p:nvSpPr>
          <p:cNvPr id="12" name="矩形 11"/>
          <p:cNvSpPr/>
          <p:nvPr/>
        </p:nvSpPr>
        <p:spPr>
          <a:xfrm>
            <a:off x="142240" y="4003675"/>
            <a:ext cx="207073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kumimoji="1" lang="zh-CN" altLang="en-US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点</a:t>
            </a:r>
            <a:r>
              <a:rPr kumimoji="1" lang="en-US" altLang="zh-CN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</a:p>
        </p:txBody>
      </p:sp>
      <p:sp>
        <p:nvSpPr>
          <p:cNvPr id="13" name="矩形 12"/>
          <p:cNvSpPr/>
          <p:nvPr/>
        </p:nvSpPr>
        <p:spPr>
          <a:xfrm>
            <a:off x="142240" y="5143500"/>
            <a:ext cx="207073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kumimoji="1" lang="zh-CN" altLang="en-US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面</a:t>
            </a:r>
            <a:r>
              <a:rPr kumimoji="1" lang="en-US" altLang="zh-CN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</a:p>
        </p:txBody>
      </p:sp>
      <p:sp>
        <p:nvSpPr>
          <p:cNvPr id="14" name="矩形 13"/>
          <p:cNvSpPr/>
          <p:nvPr/>
        </p:nvSpPr>
        <p:spPr>
          <a:xfrm>
            <a:off x="2097405" y="1910080"/>
            <a:ext cx="799655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五位壮士勇猛不怕死</a:t>
            </a:r>
          </a:p>
        </p:txBody>
      </p:sp>
      <p:sp>
        <p:nvSpPr>
          <p:cNvPr id="15" name="矩形 14"/>
          <p:cNvSpPr/>
          <p:nvPr/>
        </p:nvSpPr>
        <p:spPr>
          <a:xfrm>
            <a:off x="2097405" y="3001010"/>
            <a:ext cx="924560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一边射击一边诱敌上山，不少敌人坠落山涧</a:t>
            </a:r>
          </a:p>
        </p:txBody>
      </p:sp>
      <p:sp>
        <p:nvSpPr>
          <p:cNvPr id="16" name="矩形 15"/>
          <p:cNvSpPr/>
          <p:nvPr/>
        </p:nvSpPr>
        <p:spPr>
          <a:xfrm>
            <a:off x="1856740" y="3835400"/>
            <a:ext cx="1003046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马宝玉夺过手榴弹插在腰间，举起石头命令大家用石头砸敌人</a:t>
            </a:r>
          </a:p>
        </p:txBody>
      </p:sp>
      <p:sp>
        <p:nvSpPr>
          <p:cNvPr id="17" name="矩形 16"/>
          <p:cNvSpPr/>
          <p:nvPr/>
        </p:nvSpPr>
        <p:spPr>
          <a:xfrm>
            <a:off x="1856740" y="5263515"/>
            <a:ext cx="847280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石头像雹子一样；敌人叽里呱啦滚下山去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0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92990"/>
            <a:ext cx="3161655" cy="1394847"/>
          </a:xfrm>
          <a:prstGeom prst="rect">
            <a:avLst/>
          </a:prstGeom>
          <a:effectLst>
            <a:softEdge rad="152400"/>
          </a:effectLst>
        </p:spPr>
      </p:pic>
      <p:sp>
        <p:nvSpPr>
          <p:cNvPr id="3" name="矩形 2"/>
          <p:cNvSpPr/>
          <p:nvPr/>
        </p:nvSpPr>
        <p:spPr>
          <a:xfrm>
            <a:off x="193040" y="293370"/>
            <a:ext cx="2512695" cy="615315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93040" y="293370"/>
            <a:ext cx="27279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28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</a:t>
            </a:r>
            <a:r>
              <a:rPr kumimoji="1" lang="zh-CN" altLang="en-US" sz="28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填一填：</a:t>
            </a:r>
            <a:endParaRPr kumimoji="1" lang="en-US" altLang="zh-CN" sz="280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graphicFrame>
        <p:nvGraphicFramePr>
          <p:cNvPr id="5" name="表格 4"/>
          <p:cNvGraphicFramePr/>
          <p:nvPr/>
        </p:nvGraphicFramePr>
        <p:xfrm>
          <a:off x="130175" y="1742440"/>
          <a:ext cx="11757025" cy="426783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7106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04633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044575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3600" b="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zh-CN" altLang="en-US" sz="3600" b="0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endParaRPr lang="en-US" altLang="en-US" sz="3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4521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endParaRPr lang="en-US" altLang="en-US" sz="3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endParaRPr lang="en-US" altLang="en-US" sz="3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33475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endParaRPr lang="en-US" altLang="en-US" sz="3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endParaRPr lang="en-US" altLang="en-US" sz="3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44575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endParaRPr lang="en-US" altLang="en-US" sz="3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endParaRPr lang="en-US" altLang="en-US" sz="3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1" name="矩形 10"/>
          <p:cNvSpPr/>
          <p:nvPr/>
        </p:nvSpPr>
        <p:spPr>
          <a:xfrm>
            <a:off x="288290" y="1910080"/>
            <a:ext cx="131127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感受</a:t>
            </a:r>
          </a:p>
        </p:txBody>
      </p:sp>
      <p:sp>
        <p:nvSpPr>
          <p:cNvPr id="10" name="矩形 9"/>
          <p:cNvSpPr/>
          <p:nvPr/>
        </p:nvSpPr>
        <p:spPr>
          <a:xfrm>
            <a:off x="142240" y="3001010"/>
            <a:ext cx="207073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kumimoji="1" lang="zh-CN" altLang="en-US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面</a:t>
            </a:r>
            <a:r>
              <a:rPr kumimoji="1" lang="en-US" altLang="zh-CN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</a:p>
        </p:txBody>
      </p:sp>
      <p:sp>
        <p:nvSpPr>
          <p:cNvPr id="12" name="矩形 11"/>
          <p:cNvSpPr/>
          <p:nvPr/>
        </p:nvSpPr>
        <p:spPr>
          <a:xfrm>
            <a:off x="142240" y="4003675"/>
            <a:ext cx="207073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kumimoji="1" lang="zh-CN" altLang="en-US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点</a:t>
            </a:r>
            <a:r>
              <a:rPr kumimoji="1" lang="en-US" altLang="zh-CN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</a:p>
        </p:txBody>
      </p:sp>
      <p:sp>
        <p:nvSpPr>
          <p:cNvPr id="13" name="矩形 12"/>
          <p:cNvSpPr/>
          <p:nvPr/>
        </p:nvSpPr>
        <p:spPr>
          <a:xfrm>
            <a:off x="142240" y="5143500"/>
            <a:ext cx="207073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kumimoji="1" lang="zh-CN" altLang="en-US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面</a:t>
            </a:r>
            <a:r>
              <a:rPr kumimoji="1" lang="en-US" altLang="zh-CN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0" grpId="0"/>
      <p:bldP spid="12" grpId="0"/>
      <p:bldP spid="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92990"/>
            <a:ext cx="3161655" cy="1394847"/>
          </a:xfrm>
          <a:prstGeom prst="rect">
            <a:avLst/>
          </a:prstGeom>
          <a:effectLst>
            <a:softEdge rad="152400"/>
          </a:effectLst>
        </p:spPr>
      </p:pic>
      <p:sp>
        <p:nvSpPr>
          <p:cNvPr id="3" name="矩形 2"/>
          <p:cNvSpPr/>
          <p:nvPr/>
        </p:nvSpPr>
        <p:spPr>
          <a:xfrm>
            <a:off x="193040" y="293370"/>
            <a:ext cx="2873375" cy="662940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93040" y="293370"/>
            <a:ext cx="27279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8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看不见的画面</a:t>
            </a:r>
          </a:p>
        </p:txBody>
      </p:sp>
      <p:sp>
        <p:nvSpPr>
          <p:cNvPr id="27656" name="AutoShape 8"/>
          <p:cNvSpPr>
            <a:spLocks noChangeArrowheads="1"/>
          </p:cNvSpPr>
          <p:nvPr/>
        </p:nvSpPr>
        <p:spPr bwMode="auto">
          <a:xfrm>
            <a:off x="2419350" y="172720"/>
            <a:ext cx="9768840" cy="5836285"/>
          </a:xfrm>
          <a:prstGeom prst="cloudCallout">
            <a:avLst>
              <a:gd name="adj1" fmla="val -47172"/>
              <a:gd name="adj2" fmla="val 46942"/>
            </a:avLst>
          </a:prstGeom>
          <a:noFill/>
          <a:ln w="25400">
            <a:solidFill>
              <a:schemeClr val="accent1"/>
            </a:solidFill>
            <a:prstDash val="lgDashDot"/>
            <a:round/>
          </a:ln>
        </p:spPr>
        <p:txBody>
          <a:bodyPr/>
          <a:lstStyle/>
          <a:p>
            <a:pPr algn="ctr"/>
            <a:endParaRPr lang="zh-CN" altLang="en-US">
              <a:ea typeface="楷体" panose="02010609060101010101" charset="-122"/>
            </a:endParaRPr>
          </a:p>
        </p:txBody>
      </p:sp>
      <p:sp>
        <p:nvSpPr>
          <p:cNvPr id="26631" name="Text Box 6"/>
          <p:cNvSpPr txBox="1">
            <a:spLocks noChangeArrowheads="1"/>
          </p:cNvSpPr>
          <p:nvPr/>
        </p:nvSpPr>
        <p:spPr bwMode="auto">
          <a:xfrm>
            <a:off x="2419350" y="956310"/>
            <a:ext cx="9680576" cy="3785652"/>
          </a:xfrm>
          <a:prstGeom prst="rect">
            <a:avLst/>
          </a:prstGeom>
          <a:solidFill>
            <a:srgbClr val="CCFFFF"/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dirty="0">
                <a:ea typeface="楷体" panose="02010609060101010101" charset="-122"/>
              </a:rPr>
              <a:t>   </a:t>
            </a:r>
            <a:r>
              <a:rPr lang="zh-CN" altLang="en-US" sz="2400" b="1" dirty="0">
                <a:ea typeface="楷体" panose="02010609060101010101" charset="-122"/>
              </a:rPr>
              <a:t> </a:t>
            </a:r>
            <a:r>
              <a:rPr sz="2400" b="1" dirty="0" err="1">
                <a:ea typeface="楷体" panose="02010609060101010101" charset="-122"/>
              </a:rPr>
              <a:t>我竖起双耳，仔细聆听老师的动静</a:t>
            </a:r>
            <a:r>
              <a:rPr sz="2400" b="1" dirty="0">
                <a:ea typeface="楷体" panose="02010609060101010101" charset="-122"/>
              </a:rPr>
              <a:t>。</a:t>
            </a:r>
            <a:r>
              <a:rPr sz="2400" b="1" dirty="0" err="1">
                <a:ea typeface="楷体" panose="02010609060101010101" charset="-122"/>
              </a:rPr>
              <a:t>嗯，脚步声很远，老师好像去了第四组</a:t>
            </a:r>
            <a:r>
              <a:rPr sz="2400" b="1" dirty="0">
                <a:ea typeface="楷体" panose="02010609060101010101" charset="-122"/>
              </a:rPr>
              <a:t>。</a:t>
            </a:r>
            <a:r>
              <a:rPr sz="2400" b="1" dirty="0" err="1">
                <a:ea typeface="楷体" panose="02010609060101010101" charset="-122"/>
              </a:rPr>
              <a:t>第四组</a:t>
            </a:r>
            <a:r>
              <a:rPr sz="2400" b="1" dirty="0">
                <a:ea typeface="楷体" panose="02010609060101010101" charset="-122"/>
              </a:rPr>
              <a:t>？“</a:t>
            </a:r>
            <a:r>
              <a:rPr sz="2400" b="1" dirty="0" err="1">
                <a:ea typeface="楷体" panose="02010609060101010101" charset="-122"/>
              </a:rPr>
              <a:t>捣蛋大王”不就在第四组吗</a:t>
            </a:r>
            <a:r>
              <a:rPr lang="zh-CN" sz="2400" b="1" dirty="0">
                <a:ea typeface="楷体" panose="02010609060101010101" charset="-122"/>
              </a:rPr>
              <a:t>！</a:t>
            </a:r>
            <a:r>
              <a:rPr sz="2400" b="1" dirty="0" err="1">
                <a:ea typeface="楷体" panose="02010609060101010101" charset="-122"/>
              </a:rPr>
              <a:t>老师啊，你一定要把握这次机会，治治这只泼猴</a:t>
            </a:r>
            <a:r>
              <a:rPr sz="2400" b="1" dirty="0">
                <a:ea typeface="楷体" panose="02010609060101010101" charset="-122"/>
              </a:rPr>
              <a:t>。</a:t>
            </a:r>
            <a:r>
              <a:rPr sz="2400" b="1" dirty="0" err="1" smtClean="0">
                <a:ea typeface="楷体" panose="02010609060101010101" charset="-122"/>
              </a:rPr>
              <a:t>我不介意你</a:t>
            </a:r>
            <a:r>
              <a:rPr lang="zh-CN" altLang="en-US" sz="2400" b="1" dirty="0" smtClean="0">
                <a:ea typeface="楷体" panose="02010609060101010101" charset="-122"/>
              </a:rPr>
              <a:t>“公报私仇”</a:t>
            </a:r>
            <a:r>
              <a:rPr sz="2400" b="1" dirty="0" smtClean="0">
                <a:ea typeface="楷体" panose="02010609060101010101" charset="-122"/>
              </a:rPr>
              <a:t> 的</a:t>
            </a:r>
            <a:r>
              <a:rPr sz="2400" b="1" dirty="0">
                <a:ea typeface="楷体" panose="02010609060101010101" charset="-122"/>
              </a:rPr>
              <a:t>。</a:t>
            </a:r>
            <a:r>
              <a:rPr sz="2400" b="1" dirty="0" err="1">
                <a:ea typeface="楷体" panose="02010609060101010101" charset="-122"/>
              </a:rPr>
              <a:t>不好，老师冲我这走来了</a:t>
            </a:r>
            <a:r>
              <a:rPr sz="2400" b="1" dirty="0">
                <a:ea typeface="楷体" panose="02010609060101010101" charset="-122"/>
              </a:rPr>
              <a:t>。“</a:t>
            </a:r>
            <a:r>
              <a:rPr sz="2400" b="1" dirty="0" err="1">
                <a:ea typeface="楷体" panose="02010609060101010101" charset="-122"/>
              </a:rPr>
              <a:t>咚咚咚</a:t>
            </a:r>
            <a:r>
              <a:rPr sz="2400" b="1" dirty="0">
                <a:ea typeface="楷体" panose="02010609060101010101" charset="-122"/>
              </a:rPr>
              <a:t>”，</a:t>
            </a:r>
            <a:r>
              <a:rPr sz="2400" b="1" dirty="0" err="1">
                <a:ea typeface="楷体" panose="02010609060101010101" charset="-122"/>
              </a:rPr>
              <a:t>妈呀，老师走到我身边了，我吓得气都喘不上来</a:t>
            </a:r>
            <a:r>
              <a:rPr sz="2400" b="1" dirty="0">
                <a:ea typeface="楷体" panose="02010609060101010101" charset="-122"/>
              </a:rPr>
              <a:t>。“</a:t>
            </a:r>
            <a:r>
              <a:rPr sz="2400" b="1" dirty="0" err="1">
                <a:ea typeface="楷体" panose="02010609060101010101" charset="-122"/>
              </a:rPr>
              <a:t>咚咚咚</a:t>
            </a:r>
            <a:r>
              <a:rPr sz="2400" b="1" dirty="0">
                <a:ea typeface="楷体" panose="02010609060101010101" charset="-122"/>
              </a:rPr>
              <a:t>”，</a:t>
            </a:r>
            <a:r>
              <a:rPr sz="2400" b="1" dirty="0" err="1">
                <a:ea typeface="楷体" panose="02010609060101010101" charset="-122"/>
              </a:rPr>
              <a:t>老师走了</a:t>
            </a:r>
            <a:r>
              <a:rPr sz="2400" b="1" dirty="0">
                <a:ea typeface="楷体" panose="02010609060101010101" charset="-122"/>
              </a:rPr>
              <a:t>。</a:t>
            </a:r>
            <a:r>
              <a:rPr sz="2400" b="1" dirty="0" err="1">
                <a:ea typeface="楷体" panose="02010609060101010101" charset="-122"/>
              </a:rPr>
              <a:t>我偷偷睁开眼一看，桌子上没有粉笔，这才放下心来，谢天谢地呀</a:t>
            </a:r>
            <a:r>
              <a:rPr sz="2400" b="1" dirty="0">
                <a:ea typeface="楷体" panose="02010609060101010101" charset="-122"/>
              </a:rPr>
              <a:t>。</a:t>
            </a:r>
            <a:r>
              <a:rPr sz="2400" b="1" dirty="0" err="1">
                <a:ea typeface="楷体" panose="02010609060101010101" charset="-122"/>
              </a:rPr>
              <a:t>啊，老师怎么又来了，不管三七二十一，先闭上眼睛，不然被老师发现可不得了</a:t>
            </a:r>
            <a:r>
              <a:rPr sz="2400" b="1" dirty="0">
                <a:ea typeface="楷体" panose="02010609060101010101" charset="-122"/>
              </a:rPr>
              <a:t>。“</a:t>
            </a:r>
            <a:r>
              <a:rPr sz="2400" b="1" dirty="0" err="1">
                <a:ea typeface="楷体" panose="02010609060101010101" charset="-122"/>
              </a:rPr>
              <a:t>啪啪</a:t>
            </a:r>
            <a:r>
              <a:rPr sz="2400" b="1" dirty="0">
                <a:ea typeface="楷体" panose="02010609060101010101" charset="-122"/>
              </a:rPr>
              <a:t>”，</a:t>
            </a:r>
            <a:r>
              <a:rPr sz="2400" b="1" dirty="0" err="1">
                <a:ea typeface="楷体" panose="02010609060101010101" charset="-122"/>
              </a:rPr>
              <a:t>完蛋了，老师把粉笔拍在我桌上了</a:t>
            </a:r>
            <a:r>
              <a:rPr sz="2400" b="1" dirty="0">
                <a:ea typeface="楷体" panose="02010609060101010101" charset="-122"/>
              </a:rPr>
              <a:t>。</a:t>
            </a:r>
            <a:r>
              <a:rPr sz="2400" b="1" dirty="0" err="1">
                <a:ea typeface="楷体" panose="02010609060101010101" charset="-122"/>
              </a:rPr>
              <a:t>老师我跟你无冤无仇，你为什么要来陷害我啊</a:t>
            </a:r>
            <a:r>
              <a:rPr sz="2400" b="1" dirty="0">
                <a:ea typeface="楷体" panose="02010609060101010101" charset="-122"/>
              </a:rPr>
              <a:t>。撅起屁股，绕教室爬一圈，我不干，我情愿抄10遍课文，取消一天的课间休息，苍天啊，谁来拯救我。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655955" y="5939155"/>
            <a:ext cx="1144397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</a:rPr>
              <a:t>        </a:t>
            </a:r>
            <a:r>
              <a:rPr lang="zh-CN" altLang="en-US" sz="2400" b="1">
                <a:solidFill>
                  <a:srgbClr val="FF0000"/>
                </a:solidFill>
              </a:rPr>
              <a:t>（很多活动都会伴随丰富的内心活动，抓住内心这一看不见的画面，也是写好这次作文的一大方法。）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6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6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66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66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6" grpId="0" bldLvl="0" animBg="1"/>
      <p:bldP spid="26631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92990"/>
            <a:ext cx="3161655" cy="1394847"/>
          </a:xfrm>
          <a:prstGeom prst="rect">
            <a:avLst/>
          </a:prstGeom>
          <a:effectLst>
            <a:softEdge rad="152400"/>
          </a:effectLst>
        </p:spPr>
      </p:pic>
      <p:sp>
        <p:nvSpPr>
          <p:cNvPr id="4" name="矩形 3"/>
          <p:cNvSpPr/>
          <p:nvPr/>
        </p:nvSpPr>
        <p:spPr>
          <a:xfrm>
            <a:off x="193309" y="293534"/>
            <a:ext cx="2162015" cy="633569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93310" y="293534"/>
            <a:ext cx="196870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28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kumimoji="1" lang="zh-CN" altLang="en-US" sz="28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评价标准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89900" y="5283835"/>
            <a:ext cx="4100195" cy="157607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0" y="4934585"/>
            <a:ext cx="7136765" cy="502920"/>
          </a:xfrm>
          <a:prstGeom prst="rect">
            <a:avLst/>
          </a:prstGeom>
          <a:solidFill>
            <a:srgbClr val="52C5C4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latinLnBrk="1">
              <a:defRPr/>
            </a:pPr>
            <a:r>
              <a:rPr lang="zh-CN" altLang="en-US" sz="28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华康少女文字W5(P)"/>
                <a:sym typeface="+mn-ea"/>
              </a:rPr>
              <a:t>①活动过程不贪多，有选择，得</a:t>
            </a:r>
            <a:r>
              <a:rPr lang="zh-CN" altLang="en-US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华康少女文字W5(P)"/>
                <a:sym typeface="+mn-ea"/>
              </a:rPr>
              <a:t>★★</a:t>
            </a:r>
          </a:p>
        </p:txBody>
      </p:sp>
      <p:sp>
        <p:nvSpPr>
          <p:cNvPr id="7" name="矩形 6"/>
          <p:cNvSpPr/>
          <p:nvPr/>
        </p:nvSpPr>
        <p:spPr>
          <a:xfrm>
            <a:off x="1769110" y="2759710"/>
            <a:ext cx="8764905" cy="502920"/>
          </a:xfrm>
          <a:prstGeom prst="rect">
            <a:avLst/>
          </a:prstGeom>
          <a:solidFill>
            <a:srgbClr val="52C5C4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latinLnBrk="1">
              <a:defRPr/>
            </a:pPr>
            <a:r>
              <a:rPr lang="zh-CN" altLang="en-US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华康少女文字W5(P)"/>
                <a:sym typeface="+mn-ea"/>
              </a:rPr>
              <a:t>③</a:t>
            </a:r>
            <a:r>
              <a:rPr lang="zh-CN" altLang="en-US" sz="28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华康少女文字W5(P)"/>
                <a:sym typeface="+mn-ea"/>
              </a:rPr>
              <a:t>选择的“点”和“面”能围绕一个中心来写，得</a:t>
            </a:r>
            <a:r>
              <a:rPr lang="zh-CN" altLang="en-US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华康少女文字W5(P)"/>
                <a:sym typeface="+mn-ea"/>
              </a:rPr>
              <a:t>★★</a:t>
            </a:r>
            <a:endParaRPr lang="zh-CN" altLang="en-US" sz="28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华康少女文字W5(P)"/>
              <a:sym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795905" y="1675130"/>
            <a:ext cx="8129270" cy="502920"/>
          </a:xfrm>
          <a:prstGeom prst="rect">
            <a:avLst/>
          </a:prstGeom>
          <a:solidFill>
            <a:srgbClr val="52C5C4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latinLnBrk="1">
              <a:defRPr/>
            </a:pPr>
            <a:r>
              <a:rPr lang="zh-CN" altLang="en-US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华康少女文字W5(P)"/>
                <a:sym typeface="+mn-ea"/>
              </a:rPr>
              <a:t>④</a:t>
            </a:r>
            <a:r>
              <a:rPr lang="zh-CN" altLang="en-US" sz="28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华康少女文字W5(P)"/>
                <a:sym typeface="+mn-ea"/>
              </a:rPr>
              <a:t>活动过程关注自己的内心活动，得</a:t>
            </a:r>
            <a:r>
              <a:rPr lang="zh-CN" altLang="en-US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华康少女文字W5(P)"/>
                <a:sym typeface="+mn-ea"/>
              </a:rPr>
              <a:t>★★</a:t>
            </a:r>
            <a:endParaRPr lang="zh-CN" altLang="en-US" sz="28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华康少女文字W5(P)"/>
              <a:sym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089400" y="591185"/>
            <a:ext cx="7429500" cy="502920"/>
          </a:xfrm>
          <a:prstGeom prst="rect">
            <a:avLst/>
          </a:prstGeom>
          <a:solidFill>
            <a:srgbClr val="52C5C4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latinLnBrk="1">
              <a:defRPr/>
            </a:pPr>
            <a:r>
              <a:rPr lang="zh-CN" altLang="en-US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华康少女文字W5(P)"/>
                <a:sym typeface="+mn-ea"/>
              </a:rPr>
              <a:t>⑤</a:t>
            </a:r>
            <a:r>
              <a:rPr lang="zh-CN" altLang="en-US" sz="28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华康少女文字W5(P)"/>
                <a:sym typeface="+mn-ea"/>
              </a:rPr>
              <a:t>描写的语言生动，得</a:t>
            </a:r>
            <a:r>
              <a:rPr lang="zh-CN" altLang="en-US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华康少女文字W5(P)"/>
                <a:sym typeface="+mn-ea"/>
              </a:rPr>
              <a:t>★★★</a:t>
            </a:r>
            <a:endParaRPr lang="zh-CN" altLang="en-US" sz="28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华康少女文字W5(P)"/>
              <a:sym typeface="+mn-ea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47725" y="3813175"/>
            <a:ext cx="8491220" cy="502920"/>
          </a:xfrm>
          <a:prstGeom prst="rect">
            <a:avLst/>
          </a:prstGeom>
          <a:solidFill>
            <a:srgbClr val="52C5C4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latinLnBrk="1">
              <a:defRPr/>
            </a:pPr>
            <a:r>
              <a:rPr lang="zh-CN" altLang="en-US" sz="2800" b="1">
                <a:solidFill>
                  <a:schemeClr val="tx1"/>
                </a:solidFill>
                <a:cs typeface="华康少女文字W5(P)"/>
                <a:sym typeface="+mn-ea"/>
              </a:rPr>
              <a:t>②既关注整个场景，也注意个别同学表现，得</a:t>
            </a:r>
            <a:r>
              <a:rPr lang="zh-CN" altLang="en-US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华康少女文字W5(P)"/>
                <a:sym typeface="+mn-ea"/>
              </a:rPr>
              <a:t>★★★</a:t>
            </a:r>
            <a:endParaRPr lang="zh-CN" altLang="en-US" sz="2800" b="1">
              <a:solidFill>
                <a:schemeClr val="tx1"/>
              </a:solidFill>
              <a:cs typeface="华康少女文字W5(P)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92990"/>
            <a:ext cx="3161655" cy="1394847"/>
          </a:xfrm>
          <a:prstGeom prst="rect">
            <a:avLst/>
          </a:prstGeom>
          <a:effectLst>
            <a:softEdge rad="152400"/>
          </a:effectLst>
        </p:spPr>
      </p:pic>
      <p:sp>
        <p:nvSpPr>
          <p:cNvPr id="4" name="矩形 3"/>
          <p:cNvSpPr/>
          <p:nvPr/>
        </p:nvSpPr>
        <p:spPr>
          <a:xfrm>
            <a:off x="193309" y="293534"/>
            <a:ext cx="2162015" cy="633569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93310" y="293534"/>
            <a:ext cx="196870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28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</a:t>
            </a:r>
            <a:r>
              <a:rPr kumimoji="1" lang="zh-CN" altLang="en-US" sz="28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佳作欣赏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63500" y="537210"/>
            <a:ext cx="12065635" cy="5908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                                                                          </a:t>
            </a:r>
            <a:r>
              <a:rPr lang="zh-CN" altLang="en-US" sz="2400" b="1" dirty="0"/>
              <a:t>                      ■初学茶道</a:t>
            </a:r>
          </a:p>
          <a:p>
            <a:r>
              <a:rPr lang="zh-CN" altLang="en-US" sz="2400" b="1" dirty="0"/>
              <a:t>                                                                             作者：唐堂</a:t>
            </a:r>
          </a:p>
          <a:p>
            <a:r>
              <a:rPr lang="zh-CN" altLang="en-US" sz="2400" b="1" dirty="0"/>
              <a:t>      </a:t>
            </a:r>
            <a:r>
              <a:rPr lang="zh-CN" altLang="en-US" b="1" dirty="0"/>
              <a:t>五年级下学期，我们去平望玫瑰园参加综合实践活动，参与了一堂茶道课。</a:t>
            </a:r>
          </a:p>
          <a:p>
            <a:r>
              <a:rPr lang="zh-CN" altLang="en-US" b="1" dirty="0"/>
              <a:t>        茶道教室在环境优美的园子里，里面摆放着一张张小茶几，茶几周围放着四个榻榻米，茶几上整齐地摆放了一套茶具，显得淡雅宁静。我和詹文韬、赵子贤、刘文博四个人一桌。茶道老师告诉我们一些喝茶的礼仪，比如男生拿茶杯用“将军指”的手法，而女生则用“兰花指”。老师又出示了《七碗茶诗》，其中有一句很有意思：“七碗吃不得，唯觉两腋习习清风生。”翻译成现代文就是：不能喝第七碗茶，如果喝了，就感觉自己要“羽化、登仙”。</a:t>
            </a:r>
          </a:p>
          <a:p>
            <a:r>
              <a:rPr lang="zh-CN" altLang="en-US" b="1" dirty="0"/>
              <a:t>        讲解完，进入实践操作。每一小组坐在中间位置的同学，按照老师讲的步骤泡第一道茶。其余同学按捺不住，纷纷当起了指挥。茶分到小杯中，香气四溢，男生们顾不上“将军指”，一个个原形毕露，拿起茶杯，一饮而尽。女生到底文静多了，翘着兰花指，硬是把一小口茶喝成了四五口。老师说喝茶能解渴，可我怎么感觉越喝越口干舌燥？于是，我们小组决定一人泡一次，我是最后一个。等了好一会，终于到我大显身手了。我取下茶碗的盖子，提起水壶逆时针缓缓注入开水。虽然这茶包已经泡过三回了，倒入开水仍立马变淡绿色。水倒满后盖上茶碗的盖子，等上十几秒。迫不及待的小倪催促道：“唐堂，时间差不多了，快把茶水倒出来吧。”我把茶碗盖子往内一移，露出一条缝，一手端起茶碗，一手按住茶碗盖，将透着淡绿色的茶水倒入公道杯中。组员们早把小茶杯一字排开，我把茶分到他们的杯中。这是我第一次喝茶，连喝4杯都不觉过瘾。另一桌的小张喝了6杯，他想到《七碗茶》中的说法，开起了玩笑：“只要再喝一杯，我就能羽化、登仙了！”我被他逗乐了：“小张啊，‘羽化、登仙’是道教中去世的说法。”“什么玩意啊！”他先是张大嘴，瞪大眼，随即皱眉噘嘴，怒气冲冲，“道教怎么那么奇怪呀。幸亏我没喝第7杯。”</a:t>
            </a:r>
          </a:p>
          <a:p>
            <a:r>
              <a:rPr lang="zh-CN" altLang="en-US" b="1" dirty="0"/>
              <a:t>        下课前，翁英杰代表全班同学去给老师敬茶。他端起一杯茶，慢慢</a:t>
            </a:r>
            <a:r>
              <a:rPr lang="zh-CN" altLang="en-US" b="1" dirty="0" smtClean="0"/>
              <a:t>走向老师</a:t>
            </a:r>
            <a:r>
              <a:rPr lang="zh-CN" altLang="en-US" b="1" dirty="0"/>
              <a:t>。到</a:t>
            </a:r>
            <a:r>
              <a:rPr lang="zh-CN" altLang="en-US" b="1" dirty="0" smtClean="0"/>
              <a:t>了老师</a:t>
            </a:r>
            <a:r>
              <a:rPr lang="zh-CN" altLang="en-US" b="1" dirty="0"/>
              <a:t>面前，他弯腰鞠躬：“老师请喝茶！</a:t>
            </a:r>
            <a:r>
              <a:rPr lang="zh-CN" altLang="en-US" b="1" dirty="0" smtClean="0"/>
              <a:t>”老师</a:t>
            </a:r>
            <a:r>
              <a:rPr lang="zh-CN" altLang="en-US" b="1" dirty="0"/>
              <a:t>接过茶杯，慢慢品味着，脸上荡起了幸福的微笑。</a:t>
            </a:r>
          </a:p>
          <a:p>
            <a:r>
              <a:rPr lang="zh-CN" altLang="en-US" b="1" dirty="0"/>
              <a:t>        小小茶道课，让我们明白了很多茶道知识，也懂得了尊重师长。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/>
          <p:nvPr/>
        </p:nvGraphicFramePr>
        <p:xfrm>
          <a:off x="783590" y="4083685"/>
          <a:ext cx="10243820" cy="250571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4533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73177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734945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273177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125285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25285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zh-CN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7" name="图片 6" descr="230)PZAJUTCF`Y]3~K9{DSY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60" y="1105535"/>
            <a:ext cx="3847465" cy="2581910"/>
          </a:xfrm>
          <a:prstGeom prst="rect">
            <a:avLst/>
          </a:prstGeom>
        </p:spPr>
      </p:pic>
      <p:pic>
        <p:nvPicPr>
          <p:cNvPr id="8" name="图片 7" descr="4P3R4(0VLKNE5452TFE35S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10965" y="1136650"/>
            <a:ext cx="3989070" cy="2519680"/>
          </a:xfrm>
          <a:prstGeom prst="rect">
            <a:avLst/>
          </a:prstGeom>
        </p:spPr>
      </p:pic>
      <p:pic>
        <p:nvPicPr>
          <p:cNvPr id="9" name="图片 8" descr="[P7L]4(J03[E%J%SZ]0)LAM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01635" y="1136650"/>
            <a:ext cx="4156075" cy="256794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844217" y="5665857"/>
            <a:ext cx="1778547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36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r>
              <a:rPr kumimoji="1" lang="zh-CN" altLang="en-US" sz="36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印象</a:t>
            </a:r>
          </a:p>
        </p:txBody>
      </p:sp>
      <p:sp>
        <p:nvSpPr>
          <p:cNvPr id="11" name="矩形 10"/>
          <p:cNvSpPr/>
          <p:nvPr/>
        </p:nvSpPr>
        <p:spPr>
          <a:xfrm>
            <a:off x="783590" y="4401820"/>
            <a:ext cx="207073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活动名称</a:t>
            </a:r>
          </a:p>
        </p:txBody>
      </p:sp>
      <p:sp>
        <p:nvSpPr>
          <p:cNvPr id="12" name="矩形 11"/>
          <p:cNvSpPr/>
          <p:nvPr/>
        </p:nvSpPr>
        <p:spPr>
          <a:xfrm>
            <a:off x="3171825" y="4401820"/>
            <a:ext cx="207073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200" b="1" dirty="0">
                <a:solidFill>
                  <a:schemeClr val="accent5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拔河比赛</a:t>
            </a:r>
          </a:p>
        </p:txBody>
      </p:sp>
      <p:sp>
        <p:nvSpPr>
          <p:cNvPr id="13" name="矩形 12"/>
          <p:cNvSpPr/>
          <p:nvPr/>
        </p:nvSpPr>
        <p:spPr>
          <a:xfrm>
            <a:off x="5829300" y="4274185"/>
            <a:ext cx="207073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200" b="1" dirty="0">
                <a:solidFill>
                  <a:schemeClr val="accent5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戏剧演出</a:t>
            </a:r>
          </a:p>
        </p:txBody>
      </p:sp>
      <p:sp>
        <p:nvSpPr>
          <p:cNvPr id="14" name="矩形 13"/>
          <p:cNvSpPr/>
          <p:nvPr/>
        </p:nvSpPr>
        <p:spPr>
          <a:xfrm>
            <a:off x="8350885" y="4274185"/>
            <a:ext cx="267652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200" b="1" dirty="0">
                <a:solidFill>
                  <a:schemeClr val="accent5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敬老院献爱心</a:t>
            </a:r>
          </a:p>
        </p:txBody>
      </p:sp>
      <p:sp>
        <p:nvSpPr>
          <p:cNvPr id="16" name="矩形 15"/>
          <p:cNvSpPr/>
          <p:nvPr/>
        </p:nvSpPr>
        <p:spPr>
          <a:xfrm>
            <a:off x="3061970" y="5697220"/>
            <a:ext cx="242951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200" b="1" dirty="0">
                <a:solidFill>
                  <a:schemeClr val="accent5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激烈、刺激</a:t>
            </a:r>
          </a:p>
        </p:txBody>
      </p:sp>
      <p:sp>
        <p:nvSpPr>
          <p:cNvPr id="17" name="矩形 16"/>
          <p:cNvSpPr/>
          <p:nvPr/>
        </p:nvSpPr>
        <p:spPr>
          <a:xfrm>
            <a:off x="5930900" y="5390515"/>
            <a:ext cx="207073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200" b="1" dirty="0">
                <a:solidFill>
                  <a:schemeClr val="accent5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服饰美丽，表演精彩</a:t>
            </a:r>
          </a:p>
        </p:txBody>
      </p:sp>
      <p:sp>
        <p:nvSpPr>
          <p:cNvPr id="18" name="矩形 17"/>
          <p:cNvSpPr/>
          <p:nvPr/>
        </p:nvSpPr>
        <p:spPr>
          <a:xfrm>
            <a:off x="8423275" y="5542280"/>
            <a:ext cx="253111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200" b="1" dirty="0">
                <a:solidFill>
                  <a:schemeClr val="accent5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温暖、感人</a:t>
            </a: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59" y="-132360"/>
            <a:ext cx="3161655" cy="1394847"/>
          </a:xfrm>
          <a:prstGeom prst="rect">
            <a:avLst/>
          </a:prstGeom>
          <a:effectLst>
            <a:softEdge rad="152400"/>
          </a:effectLst>
        </p:spPr>
      </p:pic>
      <p:sp>
        <p:nvSpPr>
          <p:cNvPr id="22" name="矩形 21"/>
          <p:cNvSpPr/>
          <p:nvPr/>
        </p:nvSpPr>
        <p:spPr>
          <a:xfrm>
            <a:off x="211219" y="249153"/>
            <a:ext cx="2758699" cy="633569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299085" y="304165"/>
            <a:ext cx="20808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阅读课文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6" grpId="0"/>
      <p:bldP spid="17" grpId="0"/>
      <p:bldP spid="1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/>
          <p:nvPr/>
        </p:nvGraphicFramePr>
        <p:xfrm>
          <a:off x="278765" y="1917065"/>
          <a:ext cx="10944739" cy="256413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783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21584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218852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2215844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2215844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128206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28206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zh-CN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0" name="矩形 9"/>
          <p:cNvSpPr/>
          <p:nvPr/>
        </p:nvSpPr>
        <p:spPr>
          <a:xfrm>
            <a:off x="425117" y="3417957"/>
            <a:ext cx="1778547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36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kumimoji="1" lang="zh-CN" altLang="en-US" sz="36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感受</a:t>
            </a:r>
          </a:p>
        </p:txBody>
      </p:sp>
      <p:sp>
        <p:nvSpPr>
          <p:cNvPr id="11" name="矩形 10"/>
          <p:cNvSpPr/>
          <p:nvPr/>
        </p:nvSpPr>
        <p:spPr>
          <a:xfrm>
            <a:off x="278765" y="2134235"/>
            <a:ext cx="207073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活动名称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" y="-14885"/>
            <a:ext cx="3161655" cy="1394847"/>
          </a:xfrm>
          <a:prstGeom prst="rect">
            <a:avLst/>
          </a:prstGeom>
          <a:effectLst>
            <a:softEdge rad="152400"/>
          </a:effectLst>
        </p:spPr>
      </p:pic>
      <p:sp>
        <p:nvSpPr>
          <p:cNvPr id="4" name="矩形 3"/>
          <p:cNvSpPr/>
          <p:nvPr/>
        </p:nvSpPr>
        <p:spPr>
          <a:xfrm>
            <a:off x="193040" y="293370"/>
            <a:ext cx="2823845" cy="679450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7620" y="349250"/>
            <a:ext cx="31540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28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kumimoji="1" lang="zh-CN" altLang="en-US" sz="28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感受</a:t>
            </a:r>
            <a:r>
              <a:rPr kumimoji="1" lang="en-US" altLang="zh-CN" sz="28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</a:t>
            </a:r>
            <a:r>
              <a:rPr kumimoji="1" lang="zh-CN" altLang="en-US" sz="28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的丰富性</a:t>
            </a:r>
          </a:p>
        </p:txBody>
      </p:sp>
      <p:sp>
        <p:nvSpPr>
          <p:cNvPr id="6" name="矩形 5"/>
          <p:cNvSpPr/>
          <p:nvPr/>
        </p:nvSpPr>
        <p:spPr>
          <a:xfrm>
            <a:off x="2428875" y="2277745"/>
            <a:ext cx="207073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3200" b="1" dirty="0">
                <a:solidFill>
                  <a:schemeClr val="accent5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r>
              <a:rPr kumimoji="1" lang="zh-CN" altLang="en-US" sz="3200" b="1" dirty="0">
                <a:solidFill>
                  <a:schemeClr val="accent5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运动会</a:t>
            </a:r>
          </a:p>
        </p:txBody>
      </p:sp>
      <p:sp>
        <p:nvSpPr>
          <p:cNvPr id="15" name="矩形 14"/>
          <p:cNvSpPr/>
          <p:nvPr/>
        </p:nvSpPr>
        <p:spPr>
          <a:xfrm>
            <a:off x="4629785" y="2277745"/>
            <a:ext cx="23037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200" b="1" dirty="0">
                <a:solidFill>
                  <a:schemeClr val="accent5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广播操比赛</a:t>
            </a:r>
          </a:p>
        </p:txBody>
      </p:sp>
      <p:sp>
        <p:nvSpPr>
          <p:cNvPr id="19" name="矩形 18"/>
          <p:cNvSpPr/>
          <p:nvPr/>
        </p:nvSpPr>
        <p:spPr>
          <a:xfrm>
            <a:off x="6933565" y="2277745"/>
            <a:ext cx="207073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200" b="1" dirty="0">
                <a:solidFill>
                  <a:schemeClr val="accent5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大扫除</a:t>
            </a:r>
          </a:p>
        </p:txBody>
      </p:sp>
      <p:sp>
        <p:nvSpPr>
          <p:cNvPr id="20" name="矩形 19"/>
          <p:cNvSpPr/>
          <p:nvPr/>
        </p:nvSpPr>
        <p:spPr>
          <a:xfrm>
            <a:off x="2428875" y="3592830"/>
            <a:ext cx="207073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3200" b="1" dirty="0">
                <a:solidFill>
                  <a:schemeClr val="accent5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</a:t>
            </a:r>
            <a:r>
              <a:rPr kumimoji="1" lang="zh-CN" altLang="en-US" sz="3200" b="1" dirty="0">
                <a:solidFill>
                  <a:schemeClr val="accent5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伤心</a:t>
            </a:r>
          </a:p>
        </p:txBody>
      </p:sp>
      <p:sp>
        <p:nvSpPr>
          <p:cNvPr id="21" name="矩形 20"/>
          <p:cNvSpPr/>
          <p:nvPr/>
        </p:nvSpPr>
        <p:spPr>
          <a:xfrm>
            <a:off x="4715510" y="3592830"/>
            <a:ext cx="207073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200" b="1" dirty="0">
                <a:solidFill>
                  <a:schemeClr val="accent5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激动人心</a:t>
            </a:r>
          </a:p>
        </p:txBody>
      </p:sp>
      <p:sp>
        <p:nvSpPr>
          <p:cNvPr id="22" name="矩形 21"/>
          <p:cNvSpPr/>
          <p:nvPr/>
        </p:nvSpPr>
        <p:spPr>
          <a:xfrm>
            <a:off x="6786245" y="3592830"/>
            <a:ext cx="23431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200" b="1" dirty="0">
                <a:solidFill>
                  <a:schemeClr val="accent5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团结力量大</a:t>
            </a:r>
          </a:p>
        </p:txBody>
      </p:sp>
      <p:sp>
        <p:nvSpPr>
          <p:cNvPr id="23" name="矩形 22"/>
          <p:cNvSpPr/>
          <p:nvPr/>
        </p:nvSpPr>
        <p:spPr>
          <a:xfrm>
            <a:off x="9069705" y="2195830"/>
            <a:ext cx="207073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3200" b="1" dirty="0">
                <a:solidFill>
                  <a:schemeClr val="accent5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……</a:t>
            </a:r>
          </a:p>
        </p:txBody>
      </p:sp>
      <p:sp>
        <p:nvSpPr>
          <p:cNvPr id="24" name="矩形 23"/>
          <p:cNvSpPr/>
          <p:nvPr/>
        </p:nvSpPr>
        <p:spPr>
          <a:xfrm>
            <a:off x="9069705" y="3592830"/>
            <a:ext cx="207073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3200" b="1" dirty="0">
                <a:solidFill>
                  <a:schemeClr val="accent5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……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6" grpId="0"/>
      <p:bldP spid="15" grpId="0"/>
      <p:bldP spid="19" grpId="0"/>
      <p:bldP spid="20" grpId="0"/>
      <p:bldP spid="21" grpId="0"/>
      <p:bldP spid="22" grpId="0"/>
      <p:bldP spid="23" grpId="0"/>
      <p:bldP spid="2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/>
          <p:nvPr/>
        </p:nvGraphicFramePr>
        <p:xfrm>
          <a:off x="697865" y="1371600"/>
          <a:ext cx="10525760" cy="256413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018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80670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81051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28067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128206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28206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zh-CN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0" name="矩形 9"/>
          <p:cNvSpPr/>
          <p:nvPr/>
        </p:nvSpPr>
        <p:spPr>
          <a:xfrm>
            <a:off x="844217" y="3028067"/>
            <a:ext cx="1778547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36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kumimoji="1" lang="zh-CN" altLang="en-US" sz="36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感受</a:t>
            </a:r>
          </a:p>
        </p:txBody>
      </p:sp>
      <p:sp>
        <p:nvSpPr>
          <p:cNvPr id="11" name="矩形 10"/>
          <p:cNvSpPr/>
          <p:nvPr/>
        </p:nvSpPr>
        <p:spPr>
          <a:xfrm>
            <a:off x="697865" y="1712595"/>
            <a:ext cx="207073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活动名称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" y="-14885"/>
            <a:ext cx="3161655" cy="1394847"/>
          </a:xfrm>
          <a:prstGeom prst="rect">
            <a:avLst/>
          </a:prstGeom>
          <a:effectLst>
            <a:softEdge rad="152400"/>
          </a:effectLst>
        </p:spPr>
      </p:pic>
      <p:sp>
        <p:nvSpPr>
          <p:cNvPr id="4" name="矩形 3"/>
          <p:cNvSpPr/>
          <p:nvPr/>
        </p:nvSpPr>
        <p:spPr>
          <a:xfrm>
            <a:off x="193309" y="293534"/>
            <a:ext cx="2658379" cy="633569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37795" y="349250"/>
            <a:ext cx="29013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8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选一选，填一填</a:t>
            </a:r>
          </a:p>
        </p:txBody>
      </p:sp>
      <p:sp>
        <p:nvSpPr>
          <p:cNvPr id="27656" name="AutoShape 8"/>
          <p:cNvSpPr>
            <a:spLocks noChangeArrowheads="1"/>
          </p:cNvSpPr>
          <p:nvPr/>
        </p:nvSpPr>
        <p:spPr bwMode="auto">
          <a:xfrm rot="10800000">
            <a:off x="4639310" y="3935730"/>
            <a:ext cx="5161915" cy="2930525"/>
          </a:xfrm>
          <a:prstGeom prst="cloudCallout">
            <a:avLst>
              <a:gd name="adj1" fmla="val -43759"/>
              <a:gd name="adj2" fmla="val 69958"/>
            </a:avLst>
          </a:prstGeom>
          <a:noFill/>
          <a:ln w="25400">
            <a:solidFill>
              <a:schemeClr val="accent1"/>
            </a:solidFill>
            <a:prstDash val="lgDashDot"/>
            <a:round/>
          </a:ln>
        </p:spPr>
        <p:txBody>
          <a:bodyPr/>
          <a:lstStyle/>
          <a:p>
            <a:pPr algn="ctr"/>
            <a:endParaRPr lang="zh-CN" altLang="en-US">
              <a:ea typeface="楷体" panose="02010609060101010101" charset="-122"/>
            </a:endParaRPr>
          </a:p>
        </p:txBody>
      </p:sp>
      <p:sp>
        <p:nvSpPr>
          <p:cNvPr id="27655" name="Text Box 6"/>
          <p:cNvSpPr txBox="1">
            <a:spLocks noChangeArrowheads="1"/>
          </p:cNvSpPr>
          <p:nvPr/>
        </p:nvSpPr>
        <p:spPr bwMode="auto">
          <a:xfrm>
            <a:off x="5394325" y="4510405"/>
            <a:ext cx="3809365" cy="1938020"/>
          </a:xfrm>
          <a:prstGeom prst="rect">
            <a:avLst/>
          </a:prstGeom>
          <a:solidFill>
            <a:srgbClr val="CCFFFF"/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ea typeface="楷体" panose="02010609060101010101" charset="-122"/>
              </a:rPr>
              <a:t>  </a:t>
            </a:r>
            <a:r>
              <a:rPr lang="zh-CN" altLang="en-US" sz="2400" b="1">
                <a:ea typeface="楷体" panose="02010609060101010101" charset="-122"/>
              </a:rPr>
              <a:t>选出自己印象最深刻的三次活动，按照印象清楚的程度依次填在表格里，再用明确的词语写出自己当时的“感受”。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76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76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76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76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27656" grpId="0" bldLvl="0" animBg="1"/>
      <p:bldP spid="2765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2336651" y="-1177871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2415" y="1400175"/>
            <a:ext cx="7833995" cy="4406900"/>
          </a:xfrm>
          <a:prstGeom prst="rect">
            <a:avLst/>
          </a:prstGeom>
        </p:spPr>
      </p:pic>
      <p:sp>
        <p:nvSpPr>
          <p:cNvPr id="214" name="矩形 213"/>
          <p:cNvSpPr/>
          <p:nvPr/>
        </p:nvSpPr>
        <p:spPr>
          <a:xfrm>
            <a:off x="8539480" y="1470025"/>
            <a:ext cx="2520950" cy="503238"/>
          </a:xfrm>
          <a:prstGeom prst="rect">
            <a:avLst/>
          </a:prstGeom>
          <a:solidFill>
            <a:srgbClr val="52C5C4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latinLnBrk="1">
              <a:defRPr/>
            </a:pPr>
            <a:r>
              <a:rPr lang="zh-CN" altLang="en-US" sz="28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华康少女文字W5(P)"/>
                <a:sym typeface="+mn-ea"/>
              </a:rPr>
              <a:t>会场</a:t>
            </a:r>
          </a:p>
        </p:txBody>
      </p:sp>
      <p:sp>
        <p:nvSpPr>
          <p:cNvPr id="8" name="矩形 7"/>
          <p:cNvSpPr/>
          <p:nvPr/>
        </p:nvSpPr>
        <p:spPr>
          <a:xfrm>
            <a:off x="8539480" y="2762885"/>
            <a:ext cx="2520950" cy="503238"/>
          </a:xfrm>
          <a:prstGeom prst="rect">
            <a:avLst/>
          </a:prstGeom>
          <a:solidFill>
            <a:srgbClr val="52C5C4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latinLnBrk="1">
              <a:defRPr/>
            </a:pPr>
            <a:r>
              <a:rPr lang="zh-CN" altLang="en-US" sz="28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华康少女文字W5(P)"/>
                <a:sym typeface="+mn-ea"/>
              </a:rPr>
              <a:t>典礼</a:t>
            </a:r>
          </a:p>
        </p:txBody>
      </p:sp>
      <p:sp>
        <p:nvSpPr>
          <p:cNvPr id="9" name="矩形 8"/>
          <p:cNvSpPr/>
          <p:nvPr/>
        </p:nvSpPr>
        <p:spPr>
          <a:xfrm>
            <a:off x="8539480" y="4150995"/>
            <a:ext cx="2520950" cy="503238"/>
          </a:xfrm>
          <a:prstGeom prst="rect">
            <a:avLst/>
          </a:prstGeom>
          <a:solidFill>
            <a:srgbClr val="52C5C4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latinLnBrk="1">
              <a:defRPr/>
            </a:pPr>
            <a:r>
              <a:rPr lang="zh-CN" altLang="en-US" sz="28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华康少女文字W5(P)"/>
                <a:sym typeface="+mn-ea"/>
              </a:rPr>
              <a:t>阅兵</a:t>
            </a:r>
          </a:p>
        </p:txBody>
      </p:sp>
      <p:sp>
        <p:nvSpPr>
          <p:cNvPr id="10" name="矩形 9"/>
          <p:cNvSpPr/>
          <p:nvPr/>
        </p:nvSpPr>
        <p:spPr>
          <a:xfrm>
            <a:off x="8539480" y="5382260"/>
            <a:ext cx="2520950" cy="503238"/>
          </a:xfrm>
          <a:prstGeom prst="rect">
            <a:avLst/>
          </a:prstGeom>
          <a:solidFill>
            <a:srgbClr val="52C5C4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latinLnBrk="1">
              <a:defRPr/>
            </a:pPr>
            <a:r>
              <a:rPr lang="zh-CN" altLang="en-US" sz="28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华康少女文字W5(P)"/>
                <a:sym typeface="+mn-ea"/>
              </a:rPr>
              <a:t>游行</a:t>
            </a: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35" y="-41275"/>
            <a:ext cx="2781935" cy="1227455"/>
          </a:xfrm>
          <a:prstGeom prst="rect">
            <a:avLst/>
          </a:prstGeom>
          <a:effectLst>
            <a:softEdge rad="152400"/>
          </a:effectLst>
        </p:spPr>
      </p:pic>
      <p:sp>
        <p:nvSpPr>
          <p:cNvPr id="13" name="矩形 12"/>
          <p:cNvSpPr/>
          <p:nvPr/>
        </p:nvSpPr>
        <p:spPr>
          <a:xfrm>
            <a:off x="201295" y="394970"/>
            <a:ext cx="1979295" cy="566420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201059" y="417428"/>
            <a:ext cx="303557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欣赏剪裁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5179060" y="1470025"/>
            <a:ext cx="206502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开国大典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4" grpId="0" bldLvl="0" animBg="1"/>
      <p:bldP spid="8" grpId="0" bldLvl="0" animBg="1"/>
      <p:bldP spid="9" grpId="0" bldLvl="0" animBg="1"/>
      <p:bldP spid="10" grpId="0" bldLvl="0" animBg="1"/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36" y="-41555"/>
            <a:ext cx="3161655" cy="1394847"/>
          </a:xfrm>
          <a:prstGeom prst="rect">
            <a:avLst/>
          </a:prstGeom>
          <a:effectLst>
            <a:softEdge rad="152400"/>
          </a:effectLst>
        </p:spPr>
      </p:pic>
      <p:sp>
        <p:nvSpPr>
          <p:cNvPr id="8" name="矩形 7"/>
          <p:cNvSpPr/>
          <p:nvPr/>
        </p:nvSpPr>
        <p:spPr>
          <a:xfrm>
            <a:off x="201059" y="395203"/>
            <a:ext cx="2758699" cy="633569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201059" y="395203"/>
            <a:ext cx="30355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猜一猜，读一读</a:t>
            </a:r>
          </a:p>
        </p:txBody>
      </p:sp>
      <p:sp>
        <p:nvSpPr>
          <p:cNvPr id="3" name="五边形 2"/>
          <p:cNvSpPr/>
          <p:nvPr/>
        </p:nvSpPr>
        <p:spPr>
          <a:xfrm flipH="1">
            <a:off x="6588760" y="203835"/>
            <a:ext cx="4699635" cy="714375"/>
          </a:xfrm>
          <a:prstGeom prst="homePlat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■</a:t>
            </a:r>
            <a:r>
              <a:rPr lang="zh-CN" altLang="en-US" sz="28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怨爸爸不早叫醒他</a:t>
            </a:r>
          </a:p>
        </p:txBody>
      </p:sp>
      <p:sp>
        <p:nvSpPr>
          <p:cNvPr id="4" name="五边形 3"/>
          <p:cNvSpPr/>
          <p:nvPr/>
        </p:nvSpPr>
        <p:spPr>
          <a:xfrm flipH="1">
            <a:off x="6588760" y="2019935"/>
            <a:ext cx="4699635" cy="714375"/>
          </a:xfrm>
          <a:prstGeom prst="homePlat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■</a:t>
            </a:r>
            <a:r>
              <a:rPr lang="zh-CN" altLang="en-US" sz="28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收到同学给的零食</a:t>
            </a:r>
          </a:p>
        </p:txBody>
      </p:sp>
      <p:sp>
        <p:nvSpPr>
          <p:cNvPr id="5" name="五边形 4"/>
          <p:cNvSpPr/>
          <p:nvPr/>
        </p:nvSpPr>
        <p:spPr>
          <a:xfrm flipH="1">
            <a:off x="6588760" y="1107440"/>
            <a:ext cx="4699635" cy="714375"/>
          </a:xfrm>
          <a:prstGeom prst="homePlat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■</a:t>
            </a:r>
            <a:r>
              <a:rPr lang="zh-CN" altLang="en-US" sz="28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讨论谁早到谁晚到</a:t>
            </a:r>
          </a:p>
        </p:txBody>
      </p:sp>
      <p:sp>
        <p:nvSpPr>
          <p:cNvPr id="6" name="五边形 5"/>
          <p:cNvSpPr/>
          <p:nvPr/>
        </p:nvSpPr>
        <p:spPr>
          <a:xfrm flipH="1">
            <a:off x="6588760" y="2911475"/>
            <a:ext cx="4699635" cy="714375"/>
          </a:xfrm>
          <a:prstGeom prst="homePlat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■</a:t>
            </a:r>
            <a:r>
              <a:rPr lang="zh-CN" altLang="en-US" sz="28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人来齐后排队上车</a:t>
            </a:r>
          </a:p>
        </p:txBody>
      </p:sp>
      <p:sp>
        <p:nvSpPr>
          <p:cNvPr id="9" name="五边形 8"/>
          <p:cNvSpPr/>
          <p:nvPr/>
        </p:nvSpPr>
        <p:spPr>
          <a:xfrm flipH="1">
            <a:off x="6588760" y="3822065"/>
            <a:ext cx="4699635" cy="714375"/>
          </a:xfrm>
          <a:prstGeom prst="homePlat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■</a:t>
            </a:r>
            <a:r>
              <a:rPr lang="zh-CN" altLang="en-US" sz="28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等出发无聊玩相机</a:t>
            </a:r>
          </a:p>
        </p:txBody>
      </p:sp>
      <p:sp>
        <p:nvSpPr>
          <p:cNvPr id="10" name="五边形 9"/>
          <p:cNvSpPr/>
          <p:nvPr/>
        </p:nvSpPr>
        <p:spPr>
          <a:xfrm flipH="1">
            <a:off x="6588760" y="4732655"/>
            <a:ext cx="4699635" cy="714375"/>
          </a:xfrm>
          <a:prstGeom prst="homePlat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■</a:t>
            </a:r>
            <a:r>
              <a:rPr lang="zh-CN" altLang="en-US" sz="28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路上睡觉却被人烦</a:t>
            </a:r>
          </a:p>
        </p:txBody>
      </p:sp>
      <p:sp>
        <p:nvSpPr>
          <p:cNvPr id="13" name="五边形 12"/>
          <p:cNvSpPr/>
          <p:nvPr/>
        </p:nvSpPr>
        <p:spPr>
          <a:xfrm flipH="1">
            <a:off x="6588760" y="5584190"/>
            <a:ext cx="4699635" cy="714375"/>
          </a:xfrm>
          <a:prstGeom prst="homePlat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■</a:t>
            </a:r>
            <a:r>
              <a:rPr lang="zh-CN" altLang="en-US" sz="28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门口遇大雨买雨衣</a:t>
            </a: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1295" y="1515745"/>
            <a:ext cx="5739130" cy="3827145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1137920" y="5447030"/>
            <a:ext cx="446024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/>
              <a:t>《欢乐谷之旅》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9" grpId="0" bldLvl="0" animBg="1"/>
      <p:bldP spid="10" grpId="0" bldLvl="0" animBg="1"/>
      <p:bldP spid="13" grpId="0" bldLvl="0" animBg="1"/>
      <p:bldP spid="1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36" y="-41555"/>
            <a:ext cx="3161655" cy="1394847"/>
          </a:xfrm>
          <a:prstGeom prst="rect">
            <a:avLst/>
          </a:prstGeom>
          <a:effectLst>
            <a:softEdge rad="152400"/>
          </a:effectLst>
        </p:spPr>
      </p:pic>
      <p:sp>
        <p:nvSpPr>
          <p:cNvPr id="8" name="矩形 7"/>
          <p:cNvSpPr/>
          <p:nvPr/>
        </p:nvSpPr>
        <p:spPr>
          <a:xfrm>
            <a:off x="201059" y="395203"/>
            <a:ext cx="2758699" cy="633569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201059" y="395203"/>
            <a:ext cx="30355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猜一猜，读一读</a:t>
            </a:r>
          </a:p>
        </p:txBody>
      </p:sp>
      <p:sp>
        <p:nvSpPr>
          <p:cNvPr id="3" name="五边形 2"/>
          <p:cNvSpPr/>
          <p:nvPr/>
        </p:nvSpPr>
        <p:spPr>
          <a:xfrm flipH="1">
            <a:off x="6588760" y="203835"/>
            <a:ext cx="4699635" cy="714375"/>
          </a:xfrm>
          <a:prstGeom prst="homePlat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■</a:t>
            </a:r>
            <a:r>
              <a:rPr lang="zh-CN" altLang="en-US" sz="28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焦急等待入园</a:t>
            </a:r>
          </a:p>
        </p:txBody>
      </p:sp>
      <p:sp>
        <p:nvSpPr>
          <p:cNvPr id="4" name="五边形 3"/>
          <p:cNvSpPr/>
          <p:nvPr/>
        </p:nvSpPr>
        <p:spPr>
          <a:xfrm flipH="1">
            <a:off x="6588760" y="2019935"/>
            <a:ext cx="4699635" cy="714375"/>
          </a:xfrm>
          <a:prstGeom prst="homePlat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■</a:t>
            </a:r>
            <a:r>
              <a:rPr lang="zh-CN" altLang="en-US" sz="28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一支支排队长龙</a:t>
            </a:r>
          </a:p>
        </p:txBody>
      </p:sp>
      <p:sp>
        <p:nvSpPr>
          <p:cNvPr id="5" name="五边形 4"/>
          <p:cNvSpPr/>
          <p:nvPr/>
        </p:nvSpPr>
        <p:spPr>
          <a:xfrm flipH="1">
            <a:off x="6588760" y="1107440"/>
            <a:ext cx="4699635" cy="714375"/>
          </a:xfrm>
          <a:prstGeom prst="homePlat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■</a:t>
            </a:r>
            <a:r>
              <a:rPr lang="zh-CN" altLang="en-US" sz="28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欢乐谷吉祥物</a:t>
            </a:r>
          </a:p>
        </p:txBody>
      </p:sp>
      <p:sp>
        <p:nvSpPr>
          <p:cNvPr id="6" name="五边形 5"/>
          <p:cNvSpPr/>
          <p:nvPr/>
        </p:nvSpPr>
        <p:spPr>
          <a:xfrm flipH="1">
            <a:off x="6588760" y="2911475"/>
            <a:ext cx="4699635" cy="714375"/>
          </a:xfrm>
          <a:prstGeom prst="homePlat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■</a:t>
            </a:r>
            <a:r>
              <a:rPr lang="zh-CN" altLang="en-US" sz="28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玩“摇摆伞”</a:t>
            </a:r>
          </a:p>
        </p:txBody>
      </p:sp>
      <p:sp>
        <p:nvSpPr>
          <p:cNvPr id="9" name="五边形 8"/>
          <p:cNvSpPr/>
          <p:nvPr/>
        </p:nvSpPr>
        <p:spPr>
          <a:xfrm flipH="1">
            <a:off x="6588760" y="3822065"/>
            <a:ext cx="4699635" cy="714375"/>
          </a:xfrm>
          <a:prstGeom prst="homePlat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■</a:t>
            </a:r>
            <a:r>
              <a:rPr lang="zh-CN" altLang="en-US" sz="28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内外物价比较</a:t>
            </a:r>
          </a:p>
        </p:txBody>
      </p:sp>
      <p:sp>
        <p:nvSpPr>
          <p:cNvPr id="10" name="五边形 9"/>
          <p:cNvSpPr/>
          <p:nvPr/>
        </p:nvSpPr>
        <p:spPr>
          <a:xfrm flipH="1">
            <a:off x="6588760" y="4732655"/>
            <a:ext cx="4699635" cy="714375"/>
          </a:xfrm>
          <a:prstGeom prst="homePlat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■</a:t>
            </a:r>
            <a:r>
              <a:rPr lang="zh-CN" altLang="en-US" sz="28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新买的笔丢了</a:t>
            </a:r>
          </a:p>
        </p:txBody>
      </p:sp>
      <p:sp>
        <p:nvSpPr>
          <p:cNvPr id="13" name="五边形 12"/>
          <p:cNvSpPr/>
          <p:nvPr/>
        </p:nvSpPr>
        <p:spPr>
          <a:xfrm flipH="1">
            <a:off x="6588760" y="5584190"/>
            <a:ext cx="4699635" cy="714375"/>
          </a:xfrm>
          <a:prstGeom prst="homePlat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■</a:t>
            </a:r>
            <a:r>
              <a:rPr lang="zh-CN" altLang="en-US" sz="28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看3D、4D电影</a:t>
            </a: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1295" y="1515745"/>
            <a:ext cx="5739130" cy="3827145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1137920" y="5447030"/>
            <a:ext cx="446024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/>
              <a:t>《愉快的欢乐谷》</a:t>
            </a:r>
          </a:p>
        </p:txBody>
      </p:sp>
      <p:sp>
        <p:nvSpPr>
          <p:cNvPr id="11" name="Line 8"/>
          <p:cNvSpPr>
            <a:spLocks noChangeShapeType="1"/>
          </p:cNvSpPr>
          <p:nvPr/>
        </p:nvSpPr>
        <p:spPr bwMode="auto">
          <a:xfrm>
            <a:off x="7397750" y="2278380"/>
            <a:ext cx="3510280" cy="198120"/>
          </a:xfrm>
          <a:prstGeom prst="line">
            <a:avLst/>
          </a:prstGeom>
          <a:noFill/>
          <a:ln w="101600">
            <a:solidFill>
              <a:srgbClr val="FF0000"/>
            </a:solidFill>
            <a:round/>
          </a:ln>
        </p:spPr>
        <p:txBody>
          <a:bodyPr wrap="none"/>
          <a:lstStyle/>
          <a:p>
            <a:endParaRPr lang="zh-CN" altLang="en-US"/>
          </a:p>
        </p:txBody>
      </p:sp>
      <p:sp>
        <p:nvSpPr>
          <p:cNvPr id="12" name="Line 8"/>
          <p:cNvSpPr>
            <a:spLocks noChangeShapeType="1"/>
          </p:cNvSpPr>
          <p:nvPr/>
        </p:nvSpPr>
        <p:spPr bwMode="auto">
          <a:xfrm>
            <a:off x="7252335" y="4079875"/>
            <a:ext cx="3510280" cy="198120"/>
          </a:xfrm>
          <a:prstGeom prst="line">
            <a:avLst/>
          </a:prstGeom>
          <a:noFill/>
          <a:ln w="101600">
            <a:solidFill>
              <a:srgbClr val="FF0000"/>
            </a:solidFill>
            <a:round/>
          </a:ln>
        </p:spPr>
        <p:txBody>
          <a:bodyPr wrap="none"/>
          <a:lstStyle/>
          <a:p>
            <a:endParaRPr lang="zh-CN" altLang="en-US"/>
          </a:p>
        </p:txBody>
      </p:sp>
      <p:sp>
        <p:nvSpPr>
          <p:cNvPr id="14" name="Line 8"/>
          <p:cNvSpPr>
            <a:spLocks noChangeShapeType="1"/>
          </p:cNvSpPr>
          <p:nvPr/>
        </p:nvSpPr>
        <p:spPr bwMode="auto">
          <a:xfrm>
            <a:off x="7183755" y="4990465"/>
            <a:ext cx="3510280" cy="198120"/>
          </a:xfrm>
          <a:prstGeom prst="line">
            <a:avLst/>
          </a:prstGeom>
          <a:noFill/>
          <a:ln w="101600">
            <a:solidFill>
              <a:srgbClr val="FF0000"/>
            </a:solidFill>
            <a:round/>
          </a:ln>
        </p:spPr>
        <p:txBody>
          <a:bodyPr wrap="none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9" grpId="0" bldLvl="0" animBg="1"/>
      <p:bldP spid="10" grpId="0" bldLvl="0" animBg="1"/>
      <p:bldP spid="13" grpId="0" bldLvl="0" animBg="1"/>
      <p:bldP spid="16" grpId="0"/>
      <p:bldP spid="11" grpId="0" bldLvl="0" animBg="1"/>
      <p:bldP spid="12" grpId="0" bldLvl="0" animBg="1"/>
      <p:bldP spid="1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36" y="-41555"/>
            <a:ext cx="3161655" cy="1394847"/>
          </a:xfrm>
          <a:prstGeom prst="rect">
            <a:avLst/>
          </a:prstGeom>
          <a:effectLst>
            <a:softEdge rad="152400"/>
          </a:effectLst>
        </p:spPr>
      </p:pic>
      <p:sp>
        <p:nvSpPr>
          <p:cNvPr id="8" name="矩形 7"/>
          <p:cNvSpPr/>
          <p:nvPr/>
        </p:nvSpPr>
        <p:spPr>
          <a:xfrm>
            <a:off x="201059" y="395203"/>
            <a:ext cx="2758699" cy="633569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201059" y="395203"/>
            <a:ext cx="30355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猜一猜，读一读</a:t>
            </a:r>
          </a:p>
        </p:txBody>
      </p:sp>
      <p:sp>
        <p:nvSpPr>
          <p:cNvPr id="4" name="五边形 3"/>
          <p:cNvSpPr/>
          <p:nvPr/>
        </p:nvSpPr>
        <p:spPr>
          <a:xfrm flipH="1">
            <a:off x="6588760" y="1285240"/>
            <a:ext cx="4699635" cy="714375"/>
          </a:xfrm>
          <a:prstGeom prst="homePlat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■</a:t>
            </a:r>
            <a:r>
              <a:rPr lang="zh-CN" altLang="en-US" sz="28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中午草地野餐</a:t>
            </a:r>
          </a:p>
        </p:txBody>
      </p:sp>
      <p:sp>
        <p:nvSpPr>
          <p:cNvPr id="5" name="五边形 4"/>
          <p:cNvSpPr/>
          <p:nvPr/>
        </p:nvSpPr>
        <p:spPr>
          <a:xfrm flipH="1">
            <a:off x="6588760" y="354330"/>
            <a:ext cx="4699635" cy="714375"/>
          </a:xfrm>
          <a:prstGeom prst="homePlat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■</a:t>
            </a:r>
            <a:r>
              <a:rPr lang="zh-CN" altLang="en-US" sz="28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玩“神奇草帽”</a:t>
            </a:r>
          </a:p>
        </p:txBody>
      </p:sp>
      <p:sp>
        <p:nvSpPr>
          <p:cNvPr id="6" name="五边形 5"/>
          <p:cNvSpPr/>
          <p:nvPr/>
        </p:nvSpPr>
        <p:spPr>
          <a:xfrm flipH="1">
            <a:off x="6588760" y="2216785"/>
            <a:ext cx="4699635" cy="714375"/>
          </a:xfrm>
          <a:prstGeom prst="homePlat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■</a:t>
            </a:r>
            <a:r>
              <a:rPr lang="zh-CN" altLang="en-US" sz="28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玩“异度空间”</a:t>
            </a:r>
          </a:p>
        </p:txBody>
      </p:sp>
      <p:sp>
        <p:nvSpPr>
          <p:cNvPr id="9" name="五边形 8"/>
          <p:cNvSpPr/>
          <p:nvPr/>
        </p:nvSpPr>
        <p:spPr>
          <a:xfrm flipH="1">
            <a:off x="6588760" y="3148330"/>
            <a:ext cx="4699635" cy="714375"/>
          </a:xfrm>
          <a:prstGeom prst="homePlat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■</a:t>
            </a:r>
            <a:r>
              <a:rPr lang="zh-CN" altLang="en-US" sz="28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玩“旋转木马”</a:t>
            </a:r>
          </a:p>
        </p:txBody>
      </p:sp>
      <p:sp>
        <p:nvSpPr>
          <p:cNvPr id="10" name="五边形 9"/>
          <p:cNvSpPr/>
          <p:nvPr/>
        </p:nvSpPr>
        <p:spPr>
          <a:xfrm flipH="1">
            <a:off x="6588760" y="4079875"/>
            <a:ext cx="4699635" cy="714375"/>
          </a:xfrm>
          <a:prstGeom prst="homePlat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■</a:t>
            </a:r>
            <a:r>
              <a:rPr lang="zh-CN" altLang="en-US" sz="28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玩“激流勇进”</a:t>
            </a:r>
          </a:p>
        </p:txBody>
      </p:sp>
      <p:sp>
        <p:nvSpPr>
          <p:cNvPr id="13" name="五边形 12"/>
          <p:cNvSpPr/>
          <p:nvPr/>
        </p:nvSpPr>
        <p:spPr>
          <a:xfrm flipH="1">
            <a:off x="6588760" y="4990465"/>
            <a:ext cx="4699635" cy="714375"/>
          </a:xfrm>
          <a:prstGeom prst="homePlat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■</a:t>
            </a:r>
            <a:r>
              <a:rPr lang="zh-CN" altLang="en-US" sz="28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玩“谷木游龙”</a:t>
            </a: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1295" y="1515745"/>
            <a:ext cx="5739130" cy="3827145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1137920" y="5447030"/>
            <a:ext cx="446024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/>
              <a:t>《惊险之旅》</a:t>
            </a:r>
          </a:p>
        </p:txBody>
      </p:sp>
      <p:sp>
        <p:nvSpPr>
          <p:cNvPr id="11" name="Line 8"/>
          <p:cNvSpPr>
            <a:spLocks noChangeShapeType="1"/>
          </p:cNvSpPr>
          <p:nvPr/>
        </p:nvSpPr>
        <p:spPr bwMode="auto">
          <a:xfrm>
            <a:off x="7397750" y="1543685"/>
            <a:ext cx="3510280" cy="198120"/>
          </a:xfrm>
          <a:prstGeom prst="line">
            <a:avLst/>
          </a:prstGeom>
          <a:noFill/>
          <a:ln w="101600">
            <a:solidFill>
              <a:srgbClr val="FF0000"/>
            </a:solidFill>
            <a:round/>
          </a:ln>
        </p:spPr>
        <p:txBody>
          <a:bodyPr wrap="none"/>
          <a:lstStyle/>
          <a:p>
            <a:endParaRPr lang="zh-CN" altLang="en-US"/>
          </a:p>
        </p:txBody>
      </p:sp>
      <p:sp>
        <p:nvSpPr>
          <p:cNvPr id="12" name="Line 8"/>
          <p:cNvSpPr>
            <a:spLocks noChangeShapeType="1"/>
          </p:cNvSpPr>
          <p:nvPr/>
        </p:nvSpPr>
        <p:spPr bwMode="auto">
          <a:xfrm>
            <a:off x="7310755" y="557530"/>
            <a:ext cx="3510280" cy="198120"/>
          </a:xfrm>
          <a:prstGeom prst="line">
            <a:avLst/>
          </a:prstGeom>
          <a:noFill/>
          <a:ln w="101600">
            <a:solidFill>
              <a:srgbClr val="FF0000"/>
            </a:solidFill>
            <a:round/>
          </a:ln>
        </p:spPr>
        <p:txBody>
          <a:bodyPr wrap="none"/>
          <a:lstStyle/>
          <a:p>
            <a:endParaRPr lang="zh-CN" altLang="en-US"/>
          </a:p>
        </p:txBody>
      </p:sp>
      <p:sp>
        <p:nvSpPr>
          <p:cNvPr id="14" name="Line 8"/>
          <p:cNvSpPr>
            <a:spLocks noChangeShapeType="1"/>
          </p:cNvSpPr>
          <p:nvPr/>
        </p:nvSpPr>
        <p:spPr bwMode="auto">
          <a:xfrm>
            <a:off x="7310755" y="3406140"/>
            <a:ext cx="3510280" cy="198120"/>
          </a:xfrm>
          <a:prstGeom prst="line">
            <a:avLst/>
          </a:prstGeom>
          <a:noFill/>
          <a:ln w="101600">
            <a:solidFill>
              <a:srgbClr val="FF0000"/>
            </a:solidFill>
            <a:round/>
          </a:ln>
        </p:spPr>
        <p:txBody>
          <a:bodyPr wrap="none"/>
          <a:lstStyle/>
          <a:p>
            <a:endParaRPr lang="zh-CN" altLang="en-US"/>
          </a:p>
        </p:txBody>
      </p:sp>
      <p:sp>
        <p:nvSpPr>
          <p:cNvPr id="17" name="五边形 16"/>
          <p:cNvSpPr/>
          <p:nvPr/>
        </p:nvSpPr>
        <p:spPr>
          <a:xfrm flipH="1">
            <a:off x="6589395" y="5925820"/>
            <a:ext cx="4699635" cy="714375"/>
          </a:xfrm>
          <a:prstGeom prst="homePlat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■</a:t>
            </a:r>
            <a:r>
              <a:rPr lang="zh-CN" altLang="en-US" sz="28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看4D电影。</a:t>
            </a:r>
          </a:p>
        </p:txBody>
      </p:sp>
      <p:sp>
        <p:nvSpPr>
          <p:cNvPr id="18" name="Line 8"/>
          <p:cNvSpPr>
            <a:spLocks noChangeShapeType="1"/>
          </p:cNvSpPr>
          <p:nvPr/>
        </p:nvSpPr>
        <p:spPr bwMode="auto">
          <a:xfrm>
            <a:off x="7310755" y="6183630"/>
            <a:ext cx="3510280" cy="198120"/>
          </a:xfrm>
          <a:prstGeom prst="line">
            <a:avLst/>
          </a:prstGeom>
          <a:noFill/>
          <a:ln w="101600">
            <a:solidFill>
              <a:srgbClr val="FF0000"/>
            </a:solidFill>
            <a:round/>
          </a:ln>
        </p:spPr>
        <p:txBody>
          <a:bodyPr wrap="none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9" grpId="0" bldLvl="0" animBg="1"/>
      <p:bldP spid="10" grpId="0" bldLvl="0" animBg="1"/>
      <p:bldP spid="13" grpId="0" bldLvl="0" animBg="1"/>
      <p:bldP spid="16" grpId="0"/>
      <p:bldP spid="11" grpId="0" bldLvl="0" animBg="1"/>
      <p:bldP spid="12" grpId="0" bldLvl="0" animBg="1"/>
      <p:bldP spid="14" grpId="0" bldLvl="0" animBg="1"/>
      <p:bldP spid="17" grpId="0" bldLvl="0" animBg="1"/>
      <p:bldP spid="1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36" y="-41555"/>
            <a:ext cx="3161655" cy="1394847"/>
          </a:xfrm>
          <a:prstGeom prst="rect">
            <a:avLst/>
          </a:prstGeom>
          <a:effectLst>
            <a:softEdge rad="152400"/>
          </a:effectLst>
        </p:spPr>
      </p:pic>
      <p:sp>
        <p:nvSpPr>
          <p:cNvPr id="8" name="矩形 7"/>
          <p:cNvSpPr/>
          <p:nvPr/>
        </p:nvSpPr>
        <p:spPr>
          <a:xfrm>
            <a:off x="84455" y="344805"/>
            <a:ext cx="2865120" cy="623570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-871" y="395838"/>
            <a:ext cx="303557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欣赏</a:t>
            </a:r>
            <a:r>
              <a:rPr kumimoji="1"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kumimoji="1"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点面结合</a:t>
            </a:r>
            <a:r>
              <a:rPr kumimoji="1"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</a:t>
            </a:r>
          </a:p>
        </p:txBody>
      </p:sp>
      <p:pic>
        <p:nvPicPr>
          <p:cNvPr id="14" name="图片 13" descr="Z2L$~O0N3)C_I1]G}M2{4}I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11910" y="1504950"/>
            <a:ext cx="9728835" cy="4468495"/>
          </a:xfrm>
          <a:prstGeom prst="rect">
            <a:avLst/>
          </a:prstGeom>
        </p:spPr>
      </p:pic>
      <p:cxnSp>
        <p:nvCxnSpPr>
          <p:cNvPr id="15" name="直线连接符 7"/>
          <p:cNvCxnSpPr/>
          <p:nvPr/>
        </p:nvCxnSpPr>
        <p:spPr>
          <a:xfrm>
            <a:off x="6766592" y="3120605"/>
            <a:ext cx="3952068" cy="0"/>
          </a:xfrm>
          <a:prstGeom prst="line">
            <a:avLst/>
          </a:prstGeom>
          <a:ln w="158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线连接符 7"/>
          <p:cNvCxnSpPr/>
          <p:nvPr/>
        </p:nvCxnSpPr>
        <p:spPr>
          <a:xfrm>
            <a:off x="1409700" y="3662680"/>
            <a:ext cx="5356860" cy="0"/>
          </a:xfrm>
          <a:prstGeom prst="line">
            <a:avLst/>
          </a:prstGeom>
          <a:ln w="158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线连接符 7"/>
          <p:cNvCxnSpPr/>
          <p:nvPr/>
        </p:nvCxnSpPr>
        <p:spPr>
          <a:xfrm>
            <a:off x="6893592" y="3662895"/>
            <a:ext cx="3952068" cy="0"/>
          </a:xfrm>
          <a:prstGeom prst="line">
            <a:avLst/>
          </a:prstGeom>
          <a:ln w="158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线连接符 7"/>
          <p:cNvCxnSpPr/>
          <p:nvPr/>
        </p:nvCxnSpPr>
        <p:spPr>
          <a:xfrm>
            <a:off x="1409700" y="4237990"/>
            <a:ext cx="6408420" cy="0"/>
          </a:xfrm>
          <a:prstGeom prst="line">
            <a:avLst/>
          </a:prstGeom>
          <a:ln w="158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线连接符 7"/>
          <p:cNvCxnSpPr/>
          <p:nvPr/>
        </p:nvCxnSpPr>
        <p:spPr>
          <a:xfrm>
            <a:off x="8023225" y="4237990"/>
            <a:ext cx="2695575" cy="0"/>
          </a:xfrm>
          <a:prstGeom prst="line">
            <a:avLst/>
          </a:prstGeom>
          <a:ln w="158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线连接符 7"/>
          <p:cNvCxnSpPr/>
          <p:nvPr/>
        </p:nvCxnSpPr>
        <p:spPr>
          <a:xfrm>
            <a:off x="1409700" y="4841240"/>
            <a:ext cx="6116320" cy="0"/>
          </a:xfrm>
          <a:prstGeom prst="line">
            <a:avLst/>
          </a:prstGeom>
          <a:ln w="158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线连接符 7"/>
          <p:cNvCxnSpPr/>
          <p:nvPr/>
        </p:nvCxnSpPr>
        <p:spPr>
          <a:xfrm>
            <a:off x="7633335" y="4841240"/>
            <a:ext cx="3085465" cy="0"/>
          </a:xfrm>
          <a:prstGeom prst="line">
            <a:avLst/>
          </a:prstGeom>
          <a:ln w="158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线连接符 7"/>
          <p:cNvCxnSpPr/>
          <p:nvPr/>
        </p:nvCxnSpPr>
        <p:spPr>
          <a:xfrm>
            <a:off x="1409700" y="5415915"/>
            <a:ext cx="7430770" cy="0"/>
          </a:xfrm>
          <a:prstGeom prst="line">
            <a:avLst/>
          </a:prstGeom>
          <a:ln w="158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线连接符 7"/>
          <p:cNvCxnSpPr/>
          <p:nvPr/>
        </p:nvCxnSpPr>
        <p:spPr>
          <a:xfrm>
            <a:off x="2091690" y="1939290"/>
            <a:ext cx="8453120" cy="0"/>
          </a:xfrm>
          <a:prstGeom prst="line">
            <a:avLst/>
          </a:prstGeom>
          <a:ln w="19050" cmpd="sng">
            <a:solidFill>
              <a:schemeClr val="accent1">
                <a:shade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线连接符 7"/>
          <p:cNvCxnSpPr/>
          <p:nvPr/>
        </p:nvCxnSpPr>
        <p:spPr>
          <a:xfrm>
            <a:off x="1409700" y="2577465"/>
            <a:ext cx="9135110" cy="0"/>
          </a:xfrm>
          <a:prstGeom prst="line">
            <a:avLst/>
          </a:prstGeom>
          <a:ln w="19050" cmpd="sng">
            <a:solidFill>
              <a:schemeClr val="accent1">
                <a:shade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线连接符 7"/>
          <p:cNvCxnSpPr/>
          <p:nvPr/>
        </p:nvCxnSpPr>
        <p:spPr>
          <a:xfrm>
            <a:off x="1409700" y="3120390"/>
            <a:ext cx="5152390" cy="0"/>
          </a:xfrm>
          <a:prstGeom prst="line">
            <a:avLst/>
          </a:prstGeom>
          <a:ln w="19050" cmpd="sng">
            <a:solidFill>
              <a:schemeClr val="accent1">
                <a:shade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椭圆形标注 25"/>
          <p:cNvSpPr/>
          <p:nvPr/>
        </p:nvSpPr>
        <p:spPr>
          <a:xfrm>
            <a:off x="5781675" y="492760"/>
            <a:ext cx="2981960" cy="1012190"/>
          </a:xfrm>
          <a:prstGeom prst="wedgeEllipseCallout">
            <a:avLst>
              <a:gd name="adj1" fmla="val -43193"/>
              <a:gd name="adj2" fmla="val 111864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7" name="椭圆形标注 26"/>
          <p:cNvSpPr/>
          <p:nvPr/>
        </p:nvSpPr>
        <p:spPr>
          <a:xfrm rot="794126">
            <a:off x="10281285" y="2220595"/>
            <a:ext cx="1937385" cy="554990"/>
          </a:xfrm>
          <a:prstGeom prst="wedgeEllipseCallout">
            <a:avLst>
              <a:gd name="adj1" fmla="val -46949"/>
              <a:gd name="adj2" fmla="val 128447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8" name="椭圆形标注 27"/>
          <p:cNvSpPr/>
          <p:nvPr/>
        </p:nvSpPr>
        <p:spPr>
          <a:xfrm rot="2414124">
            <a:off x="10575290" y="3369310"/>
            <a:ext cx="1889760" cy="786130"/>
          </a:xfrm>
          <a:prstGeom prst="wedgeEllipseCallout">
            <a:avLst>
              <a:gd name="adj1" fmla="val -53583"/>
              <a:gd name="adj2" fmla="val 144152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0" name="椭圆形标注 29"/>
          <p:cNvSpPr/>
          <p:nvPr/>
        </p:nvSpPr>
        <p:spPr>
          <a:xfrm rot="13320000">
            <a:off x="-46990" y="3957955"/>
            <a:ext cx="1849120" cy="748665"/>
          </a:xfrm>
          <a:prstGeom prst="wedgeEllipseCallout">
            <a:avLst>
              <a:gd name="adj1" fmla="val -24537"/>
              <a:gd name="adj2" fmla="val 119184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1" name="椭圆形标注 30"/>
          <p:cNvSpPr/>
          <p:nvPr/>
        </p:nvSpPr>
        <p:spPr>
          <a:xfrm rot="10800000">
            <a:off x="7302211" y="6035613"/>
            <a:ext cx="2092272" cy="546837"/>
          </a:xfrm>
          <a:prstGeom prst="wedgeEllipseCallout">
            <a:avLst>
              <a:gd name="adj1" fmla="val 24674"/>
              <a:gd name="adj2" fmla="val 191077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2" name="文本框 31"/>
          <p:cNvSpPr txBox="1"/>
          <p:nvPr/>
        </p:nvSpPr>
        <p:spPr>
          <a:xfrm>
            <a:off x="6235700" y="768350"/>
            <a:ext cx="2073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2400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kumimoji="1" lang="zh-CN" altLang="en-US" sz="2400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面</a:t>
            </a:r>
            <a:r>
              <a:rPr kumimoji="1" lang="en-US" altLang="zh-CN" sz="2400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</a:t>
            </a:r>
            <a:r>
              <a:rPr kumimoji="1" lang="zh-CN" altLang="en-US" sz="2400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的描写</a:t>
            </a:r>
          </a:p>
        </p:txBody>
      </p:sp>
      <p:sp>
        <p:nvSpPr>
          <p:cNvPr id="33" name="文本框 32"/>
          <p:cNvSpPr txBox="1"/>
          <p:nvPr/>
        </p:nvSpPr>
        <p:spPr>
          <a:xfrm rot="1200000">
            <a:off x="10309860" y="2308860"/>
            <a:ext cx="194246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2000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kumimoji="1" lang="zh-CN" altLang="en-US" sz="2000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点</a:t>
            </a:r>
            <a:r>
              <a:rPr kumimoji="1" lang="en-US" altLang="zh-CN" sz="2000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</a:t>
            </a:r>
            <a:r>
              <a:rPr kumimoji="1" lang="zh-CN" altLang="en-US" sz="2000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的描写</a:t>
            </a:r>
          </a:p>
        </p:txBody>
      </p:sp>
      <p:sp>
        <p:nvSpPr>
          <p:cNvPr id="35" name="文本框 34"/>
          <p:cNvSpPr txBox="1"/>
          <p:nvPr/>
        </p:nvSpPr>
        <p:spPr>
          <a:xfrm rot="2700000">
            <a:off x="10509885" y="3598545"/>
            <a:ext cx="1887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2000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kumimoji="1" lang="zh-CN" altLang="en-US" sz="2000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点</a:t>
            </a:r>
            <a:r>
              <a:rPr kumimoji="1" lang="en-US" altLang="zh-CN" sz="2000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</a:t>
            </a:r>
            <a:r>
              <a:rPr kumimoji="1" lang="zh-CN" altLang="en-US" sz="2000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的描写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7312025" y="6109335"/>
            <a:ext cx="194246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2000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kumimoji="1" lang="zh-CN" altLang="en-US" sz="2000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点</a:t>
            </a:r>
            <a:r>
              <a:rPr kumimoji="1" lang="en-US" altLang="zh-CN" sz="2000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</a:t>
            </a:r>
            <a:r>
              <a:rPr kumimoji="1" lang="zh-CN" altLang="en-US" sz="2000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的描写</a:t>
            </a:r>
          </a:p>
        </p:txBody>
      </p:sp>
      <p:sp>
        <p:nvSpPr>
          <p:cNvPr id="37" name="文本框 36"/>
          <p:cNvSpPr txBox="1"/>
          <p:nvPr/>
        </p:nvSpPr>
        <p:spPr>
          <a:xfrm rot="2760000">
            <a:off x="26035" y="4132580"/>
            <a:ext cx="194246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2000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kumimoji="1" lang="zh-CN" altLang="en-US" sz="2000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点</a:t>
            </a:r>
            <a:r>
              <a:rPr kumimoji="1" lang="en-US" altLang="zh-CN" sz="2000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</a:t>
            </a:r>
            <a:r>
              <a:rPr kumimoji="1" lang="zh-CN" altLang="en-US" sz="2000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的描写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30" grpId="0" animBg="1"/>
      <p:bldP spid="31" grpId="0" animBg="1"/>
      <p:bldP spid="32" grpId="1"/>
      <p:bldP spid="33" grpId="0"/>
      <p:bldP spid="35" grpId="0"/>
      <p:bldP spid="36" grpId="0"/>
      <p:bldP spid="37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MODEL_TYPE" val="cover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</TotalTime>
  <Words>1149</Words>
  <Application>Microsoft Office PowerPoint</Application>
  <PresentationFormat>自定义</PresentationFormat>
  <Paragraphs>109</Paragraphs>
  <Slides>15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6" baseType="lpstr">
      <vt:lpstr>Office 主题​​</vt:lpstr>
      <vt:lpstr>习作：多彩的活动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Office 用户</dc:creator>
  <cp:lastModifiedBy>lbx777</cp:lastModifiedBy>
  <cp:revision>49</cp:revision>
  <dcterms:created xsi:type="dcterms:W3CDTF">2018-06-12T04:49:00Z</dcterms:created>
  <dcterms:modified xsi:type="dcterms:W3CDTF">2020-09-05T15:52:46Z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2052-11.1.0.8894</vt:lpwstr>
  </property>
</Properties>
</file>