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Default Extension="wav" ContentType="audio/wav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57" r:id="rId25"/>
    <p:sldId id="258" r:id="rId26"/>
    <p:sldId id="259" r:id="rId27"/>
    <p:sldId id="260" r:id="rId28"/>
    <p:sldId id="261" r:id="rId29"/>
    <p:sldId id="262" r:id="rId30"/>
    <p:sldId id="263" r:id="rId31"/>
    <p:sldId id="264" r:id="rId32"/>
    <p:sldId id="265" r:id="rId33"/>
    <p:sldId id="266" r:id="rId34"/>
    <p:sldId id="267" r:id="rId35"/>
    <p:sldId id="268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324C21-FC29-485A-AD74-8E11C0BE36D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1D5F8E9-97D3-420A-BC23-61365BB2B06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25A45E-7F61-4213-B9AE-D196EA3A4D72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139965-D6EA-4BBA-9CC3-7D0DC564B2E9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206AA6-8C48-4586-8000-8251DB326A52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66909-06AB-4384-ADDD-1F67A13D2737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https://shop123789601.taobao.com/?spm=a230r.7195193.1997079397.2.nXmCLt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193E9-C1A8-4407-9608-AC6FF31F97A7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DA2A93-B092-4549-AA7D-310C2A9A0D2E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F3E2C3-0447-49CA-88E2-32D0212F614F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3BAAB8-C74D-4EBD-A4FE-7A4C8FA71B8C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https://shop123789601.taobao.com/?spm=a230r.7195193.1997079397.2.nXmCLt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D08704-2FDE-4DA7-AEB4-16DEDB1DEA64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13C903-D352-42B4-B980-7CC54B06E707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15D303-5820-4FCD-8480-13A39E933B39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A004F-A032-4CFF-9EEF-6E795DF3C7D0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153360-FD59-46E1-889D-987D53EB6118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7F11F-0583-46AE-B75E-5BE0936D2CC8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78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7AAA85-2D40-49CB-9A3B-969CF710B6E7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FA2E53-5C9A-4915-B584-BEF7978A4731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9D77E-BA1B-4F54-8415-831708683BB6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A6621-D806-4209-908C-7F35A4ED119F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910D5E-B791-46E7-8BA3-3A62F3BE0D10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7672A20-E256-4570-9D8E-D75F8EA0BEB5}" type="slidenum">
              <a:rPr lang="en-US" altLang="zh-CN" sz="1200"/>
              <a:pPr algn="r"/>
              <a:t>26</a:t>
            </a:fld>
            <a:endParaRPr lang="en-US" altLang="zh-CN" sz="1200"/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C85D3E-EEA9-4043-B040-796646E01490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63E9B3-532D-4E6D-A2E6-AEE8BACDF8E0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D5E84B-4BCA-47FD-AC64-DC882A7A45E4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2F35EF-F53A-40AC-8D6A-DD703CC008FB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C48D3-704C-4DE3-9D6B-E6432B5D4EAD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B69C8B-6104-4B2F-BE0C-757F3C596166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8E74DB-1C20-401E-82F9-338FEA8DA03A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3938B0-2E6D-48E8-AA41-6EF08D98005F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87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A34690-A216-40B4-B706-B61C8CD5F91B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C1459-A8A2-4D3E-8B6A-26A50C162C01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89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368277-8F46-4C2E-AFFE-65EB6349A7F4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955F8B-CB22-40B2-9ABA-F246D3E3B944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43007-206E-4858-B6B2-B978B730C2C6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91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F6E509-9E7A-4030-88D7-3EEB08CC1F2F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921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94C38A-3361-4D14-A358-9705C1656E3B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ED1A7-2726-483E-A397-591054C7E3C1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710A37-C358-4943-ABE4-EB7D0189A842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942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58B738-FE26-4A10-B69F-C5B712A0D6FE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975F7D-FC79-424A-B922-9ECC24DFC5B3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962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072D5-AEC6-4977-8CE2-CA2BCAF0200F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481196-2D8F-44BE-98A2-0E309BF56261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97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CA7B9F-E291-499E-9E48-937AD9CDA54D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98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D6CEC6-836F-4CAC-B1A8-81AF0CC685CA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99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C5EA8B-9119-49CC-B552-7A402B6607B1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https://shop123789601.taobao.com/?spm=a230r.7195193.1997079397.2.nXmCLt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735-5264-478E-9735-5BB49F2F92C2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CFCC9-6417-4006-97C8-01391EA97AD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E383E-2FE6-45D8-8ED6-82BE686F4733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https://shop123789601.taobao.com/?spm=a230r.7195193.1997079397.2.nXmCLt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E283E0-6024-4F1E-B57D-D5FEF31B3F91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C0CA2-985D-4F55-A2D0-FF441B083AB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590FF-3B33-4FAB-ADDA-52D59C32FA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A0864-C367-4BE8-A7D3-FA5D6EFCEF9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0BE4F5-E84B-4320-9E6F-81AEC7FBEF3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8C424-A5F3-4119-A45A-7BA60371D04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8F433-AC5F-4C97-8773-1823828A628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C67B2-D7DB-4D24-B034-8B3248AD74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258E6E-FB24-4514-A39D-F466A5AD511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CC01D-7A22-4EF9-936A-C07574D44B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32596-4524-4864-ACE0-F4A87A5732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26A49-4BB2-4200-9C08-DD886390DA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9F532-4D05-453D-9F9C-5C8C717F592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78A9CE-39A5-4D37-A8A8-F6BE6683E4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2017&#24180;&#26149;&#26032;&#20154;&#25945;&#29256;&#20061;&#24180;&#32423;&#19979;&#20876;&#35821;&#25991;&#25945;&#23398;PPT&#35838;&#20214;&#37197;&#22871;&#25945;&#26696;&#23548;&#23398;&#26696;&#26391;&#35835;&#32032;&#26448;\17&#12298;&#23391;&#23376;&#12299;&#20004;&#31456;\17&#29983;&#20110;&#24551;&#24739;&#27515;&#20110;&#23433;&#20048;&#22899;&#22768;.mp3" TargetMode="Externa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31179;&#26032;&#29256;&#20154;&#25945;&#29256;&#20843;&#24180;&#32423;&#19978;&#20876;&#35821;&#25991;PPT&#35838;&#20214;&#25945;&#26696;&#23548;&#23398;&#26696;&#26391;&#35835;&#32032;&#26448;&#21450;&#32451;&#20064;\21%20&#12298;&#23391;&#23376;&#12299;&#20108;&#31456;\21%20&#23500;&#36149;&#19981;&#33021;&#28139;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31179;&#26032;&#29256;&#20154;&#25945;&#29256;&#20843;&#24180;&#32423;&#19978;&#20876;&#35821;&#25991;PPT&#35838;&#20214;&#25945;&#26696;&#23548;&#23398;&#26696;&#26391;&#35835;&#32032;&#26448;&#21450;&#32451;&#20064;\21%20&#12298;&#23391;&#23376;&#12299;&#20108;&#31456;\21%20&#23500;&#36149;&#19981;&#33021;&#28139;%20%20&#30007;&#22768;.mp3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</p:spPr>
        <p:txBody>
          <a:bodyPr/>
          <a:lstStyle/>
          <a:p>
            <a:r>
              <a:rPr lang="en-US" altLang="zh-CN" sz="7200" b="1">
                <a:latin typeface="宋体" pitchFamily="2" charset="-122"/>
              </a:rPr>
              <a:t>21《</a:t>
            </a:r>
            <a:r>
              <a:rPr lang="zh-CN" altLang="en-US" sz="7200" b="1">
                <a:latin typeface="宋体" pitchFamily="2" charset="-122"/>
              </a:rPr>
              <a:t>孟子</a:t>
            </a:r>
            <a:r>
              <a:rPr lang="en-US" altLang="zh-CN" sz="7200" b="1">
                <a:latin typeface="宋体" pitchFamily="2" charset="-122"/>
              </a:rPr>
              <a:t>》</a:t>
            </a:r>
            <a:r>
              <a:rPr lang="zh-CN" altLang="en-US" sz="7200" b="1">
                <a:latin typeface="宋体" pitchFamily="2" charset="-122"/>
              </a:rPr>
              <a:t>二章</a:t>
            </a:r>
            <a:br>
              <a:rPr lang="zh-CN" altLang="en-US" sz="7200" b="1">
                <a:latin typeface="宋体" pitchFamily="2" charset="-122"/>
              </a:rPr>
            </a:br>
            <a:r>
              <a:rPr lang="zh-CN" altLang="en-US" sz="7200" b="1">
                <a:latin typeface="宋体" pitchFamily="2" charset="-122"/>
              </a:rPr>
              <a:t/>
            </a:r>
            <a:br>
              <a:rPr lang="zh-CN" altLang="en-US" sz="7200" b="1">
                <a:latin typeface="宋体" pitchFamily="2" charset="-122"/>
              </a:rPr>
            </a:br>
            <a:endParaRPr lang="zh-CN" altLang="en-US" sz="7200" b="1">
              <a:latin typeface="宋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2636838"/>
            <a:ext cx="64008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5400" b="1">
                <a:solidFill>
                  <a:srgbClr val="FF0000"/>
                </a:solidFill>
              </a:rPr>
              <a:t>富贵不能淫</a:t>
            </a:r>
          </a:p>
          <a:p>
            <a:pPr>
              <a:lnSpc>
                <a:spcPct val="90000"/>
              </a:lnSpc>
            </a:pPr>
            <a:r>
              <a:rPr lang="zh-CN" altLang="en-US" sz="5400" b="1">
                <a:solidFill>
                  <a:srgbClr val="FF0000"/>
                </a:solidFill>
              </a:rPr>
              <a:t>生于忧患，死于安乐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2"/>
          <p:cNvSpPr>
            <a:spLocks noGrp="1"/>
          </p:cNvSpPr>
          <p:nvPr>
            <p:ph idx="4294967295"/>
          </p:nvPr>
        </p:nvSpPr>
        <p:spPr>
          <a:xfrm>
            <a:off x="457200" y="836613"/>
            <a:ext cx="8002588" cy="52895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  </a:t>
            </a:r>
          </a:p>
          <a:p>
            <a:pPr>
              <a:buFontTx/>
              <a:buNone/>
            </a:pPr>
            <a:r>
              <a:rPr lang="en-US" altLang="zh-CN" b="1"/>
              <a:t>    </a:t>
            </a:r>
            <a:r>
              <a:rPr lang="zh-CN" altLang="en-US" b="1">
                <a:solidFill>
                  <a:srgbClr val="FF0000"/>
                </a:solidFill>
              </a:rPr>
              <a:t>戒</a:t>
            </a:r>
            <a:r>
              <a:rPr lang="zh-CN" altLang="en-US" b="1"/>
              <a:t>之曰：‘往之女家，必敬必</a:t>
            </a:r>
            <a:r>
              <a:rPr lang="zh-CN" altLang="en-US" b="1">
                <a:solidFill>
                  <a:srgbClr val="FF0000"/>
                </a:solidFill>
              </a:rPr>
              <a:t>戒</a:t>
            </a:r>
            <a:r>
              <a:rPr lang="zh-CN" altLang="en-US" b="1"/>
              <a:t>，无违夫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子！’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顺为</a:t>
            </a:r>
            <a:r>
              <a:rPr lang="zh-CN" altLang="en-US" b="1">
                <a:solidFill>
                  <a:srgbClr val="FF0000"/>
                </a:solidFill>
              </a:rPr>
              <a:t>正</a:t>
            </a:r>
            <a:r>
              <a:rPr lang="zh-CN" altLang="en-US" b="1"/>
              <a:t>者，妾妇之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也。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句意</a:t>
            </a: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1052513"/>
            <a:ext cx="202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训导，告诫。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95963" y="981075"/>
            <a:ext cx="20224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留神，当心。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03350" y="2060575"/>
            <a:ext cx="17160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介词，把。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16238" y="3213100"/>
            <a:ext cx="1103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正理。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64163" y="2133600"/>
            <a:ext cx="1103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道理。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7088" y="4437063"/>
            <a:ext cx="72469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告诫她说：“‘到了你丈夫家里，一定要恭敬．</a:t>
            </a:r>
          </a:p>
          <a:p>
            <a:r>
              <a:rPr lang="zh-CN" altLang="en-US" sz="2800">
                <a:solidFill>
                  <a:srgbClr val="0033CC"/>
                </a:solidFill>
              </a:rPr>
              <a:t> </a:t>
            </a:r>
            <a:r>
              <a:rPr lang="zh-CN" altLang="en-US" sz="2800" b="1">
                <a:solidFill>
                  <a:srgbClr val="0033CC"/>
                </a:solidFill>
              </a:rPr>
              <a:t>一定要谨慎，不要违背你的丈夫！’以顺从为</a:t>
            </a:r>
          </a:p>
          <a:p>
            <a:r>
              <a:rPr lang="zh-CN" altLang="en-US" sz="2800" b="1">
                <a:solidFill>
                  <a:srgbClr val="0033CC"/>
                </a:solidFill>
              </a:rPr>
              <a:t>原则的，是妾妇之道。”</a:t>
            </a:r>
            <a:endParaRPr lang="zh-CN" altLang="en-US" sz="28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内容占位符 2"/>
          <p:cNvSpPr>
            <a:spLocks noGrp="1"/>
          </p:cNvSpPr>
          <p:nvPr>
            <p:ph idx="4294967295"/>
          </p:nvPr>
        </p:nvSpPr>
        <p:spPr>
          <a:xfrm>
            <a:off x="468313" y="765175"/>
            <a:ext cx="8218487" cy="5360988"/>
          </a:xfrm>
        </p:spPr>
        <p:txBody>
          <a:bodyPr/>
          <a:lstStyle/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r>
              <a:rPr lang="en-US" altLang="zh-CN" b="1"/>
              <a:t>       </a:t>
            </a:r>
            <a:r>
              <a:rPr lang="zh-CN" altLang="en-US" b="1">
                <a:solidFill>
                  <a:srgbClr val="FF0000"/>
                </a:solidFill>
              </a:rPr>
              <a:t>居</a:t>
            </a:r>
            <a:r>
              <a:rPr lang="zh-CN" altLang="en-US" b="1"/>
              <a:t>天下之广</a:t>
            </a:r>
            <a:r>
              <a:rPr lang="zh-CN" altLang="en-US" b="1">
                <a:solidFill>
                  <a:srgbClr val="FF0000"/>
                </a:solidFill>
              </a:rPr>
              <a:t>居</a:t>
            </a:r>
            <a:r>
              <a:rPr lang="zh-CN" altLang="en-US" b="1"/>
              <a:t>，立天下之正位，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     行天下之大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。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33CC"/>
                </a:solidFill>
              </a:rPr>
              <a:t>句意</a:t>
            </a: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1412875"/>
            <a:ext cx="20224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动词，居住。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32138" y="1412875"/>
            <a:ext cx="20224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名词，居所。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3575" y="2708275"/>
            <a:ext cx="11033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道路。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19250" y="4221163"/>
            <a:ext cx="61198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至于大丈夫，则应该住在天下最宽广的住宅里，站在天下最正确的位置上，走着天下最光明的大道。</a:t>
            </a:r>
            <a:endParaRPr lang="zh-CN" altLang="en-US" sz="28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765175"/>
            <a:ext cx="8075613" cy="53609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  </a:t>
            </a:r>
          </a:p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r>
              <a:rPr lang="en-US" altLang="zh-CN" b="1"/>
              <a:t>       </a:t>
            </a:r>
            <a:r>
              <a:rPr lang="zh-CN" altLang="en-US" b="1">
                <a:solidFill>
                  <a:srgbClr val="FF0000"/>
                </a:solidFill>
              </a:rPr>
              <a:t>得</a:t>
            </a:r>
            <a:r>
              <a:rPr lang="zh-CN" altLang="en-US" b="1">
                <a:solidFill>
                  <a:srgbClr val="005BD3"/>
                </a:solidFill>
              </a:rPr>
              <a:t>志</a:t>
            </a:r>
            <a:r>
              <a:rPr lang="zh-CN" altLang="en-US" b="1"/>
              <a:t>，与民</a:t>
            </a:r>
            <a:r>
              <a:rPr lang="zh-CN" altLang="en-US" b="1">
                <a:solidFill>
                  <a:srgbClr val="FF0000"/>
                </a:solidFill>
              </a:rPr>
              <a:t>由</a:t>
            </a:r>
            <a:r>
              <a:rPr lang="zh-CN" altLang="en-US" b="1"/>
              <a:t>之，不得志，独</a:t>
            </a:r>
            <a:r>
              <a:rPr lang="zh-CN" altLang="en-US" b="1">
                <a:solidFill>
                  <a:srgbClr val="FF0000"/>
                </a:solidFill>
              </a:rPr>
              <a:t>行</a:t>
            </a:r>
            <a:r>
              <a:rPr lang="zh-CN" altLang="en-US" b="1"/>
              <a:t>其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。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句意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1412875"/>
            <a:ext cx="20224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得到，实现。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6375" y="2565400"/>
            <a:ext cx="11033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志向。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76600" y="1484313"/>
            <a:ext cx="11033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实行。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72225" y="1412875"/>
            <a:ext cx="20224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固守，坚持。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64388" y="2565400"/>
            <a:ext cx="1103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原则。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63713" y="3500438"/>
            <a:ext cx="58324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得志的时候，便与老百姓一</a:t>
            </a:r>
            <a:r>
              <a:rPr lang="zh-CN" altLang="en-US" sz="2800">
                <a:solidFill>
                  <a:srgbClr val="0033CC"/>
                </a:solidFill>
              </a:rPr>
              <a:t> </a:t>
            </a:r>
            <a:r>
              <a:rPr lang="zh-CN" altLang="en-US" sz="2800" b="1">
                <a:solidFill>
                  <a:srgbClr val="0033CC"/>
                </a:solidFill>
              </a:rPr>
              <a:t>同前进；不得志的时候，便独自坚持自己的原则。</a:t>
            </a:r>
            <a:endParaRPr lang="zh-CN" altLang="en-US" sz="28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692150"/>
            <a:ext cx="8002588" cy="5434013"/>
          </a:xfrm>
        </p:spPr>
        <p:txBody>
          <a:bodyPr/>
          <a:lstStyle/>
          <a:p>
            <a:endParaRPr lang="en-US" altLang="zh-CN" b="1"/>
          </a:p>
          <a:p>
            <a:pPr>
              <a:buFontTx/>
              <a:buNone/>
            </a:pPr>
            <a:r>
              <a:rPr lang="en-US" altLang="zh-CN" b="1"/>
              <a:t>    </a:t>
            </a:r>
            <a:r>
              <a:rPr lang="zh-CN" altLang="en-US" b="1"/>
              <a:t>富贵不能</a:t>
            </a:r>
            <a:r>
              <a:rPr lang="zh-CN" altLang="en-US" b="1">
                <a:solidFill>
                  <a:srgbClr val="FF0000"/>
                </a:solidFill>
              </a:rPr>
              <a:t>淫</a:t>
            </a:r>
            <a:r>
              <a:rPr lang="zh-CN" altLang="en-US" b="1"/>
              <a:t>，贫贱不能</a:t>
            </a:r>
            <a:r>
              <a:rPr lang="zh-CN" altLang="en-US" b="1">
                <a:solidFill>
                  <a:srgbClr val="FF0000"/>
                </a:solidFill>
              </a:rPr>
              <a:t>移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005BD3"/>
                </a:solidFill>
              </a:rPr>
              <a:t>威武</a:t>
            </a:r>
            <a:r>
              <a:rPr lang="zh-CN" altLang="en-US" b="1"/>
              <a:t>不能</a:t>
            </a:r>
            <a:r>
              <a:rPr lang="zh-CN" altLang="en-US" b="1">
                <a:solidFill>
                  <a:srgbClr val="FF0000"/>
                </a:solidFill>
              </a:rPr>
              <a:t>屈</a:t>
            </a:r>
            <a:r>
              <a:rPr lang="zh-CN" altLang="en-US" b="1"/>
              <a:t>，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    此之谓大丈夫。”  </a:t>
            </a:r>
          </a:p>
          <a:p>
            <a:pPr>
              <a:buFontTx/>
              <a:buNone/>
            </a:pPr>
            <a:r>
              <a:rPr lang="zh-CN" altLang="en-US" b="1"/>
              <a:t>句意                             </a:t>
            </a:r>
            <a:r>
              <a:rPr lang="zh-CN" altLang="en-US"/>
              <a:t> </a:t>
            </a:r>
          </a:p>
          <a:p>
            <a:pPr>
              <a:buFontTx/>
              <a:buNone/>
            </a:pPr>
            <a:endParaRPr lang="en-US" altLang="zh-CN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765175"/>
            <a:ext cx="4248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动词使动用法，使</a:t>
            </a:r>
            <a:r>
              <a:rPr lang="en-US" altLang="zh-CN" sz="2400" b="1">
                <a:solidFill>
                  <a:srgbClr val="0033CC"/>
                </a:solidFill>
              </a:rPr>
              <a:t>… …</a:t>
            </a:r>
            <a:r>
              <a:rPr lang="zh-CN" altLang="en-US" sz="2400" b="1">
                <a:solidFill>
                  <a:srgbClr val="0033CC"/>
                </a:solidFill>
              </a:rPr>
              <a:t>迷惑。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92500" y="2133600"/>
            <a:ext cx="4248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动词使动用法，使</a:t>
            </a:r>
            <a:r>
              <a:rPr lang="en-US" altLang="zh-CN" sz="2400" b="1">
                <a:solidFill>
                  <a:srgbClr val="0033CC"/>
                </a:solidFill>
              </a:rPr>
              <a:t>… …</a:t>
            </a:r>
            <a:r>
              <a:rPr lang="zh-CN" altLang="en-US" sz="2400" b="1">
                <a:solidFill>
                  <a:srgbClr val="0033CC"/>
                </a:solidFill>
              </a:rPr>
              <a:t>改变。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95850" y="765175"/>
            <a:ext cx="4248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动词使动用法，使</a:t>
            </a:r>
            <a:r>
              <a:rPr lang="en-US" altLang="zh-CN" sz="2400" b="1">
                <a:solidFill>
                  <a:srgbClr val="0033CC"/>
                </a:solidFill>
              </a:rPr>
              <a:t>… …</a:t>
            </a:r>
            <a:r>
              <a:rPr lang="zh-CN" altLang="en-US" sz="2400" b="1">
                <a:solidFill>
                  <a:srgbClr val="0033CC"/>
                </a:solidFill>
              </a:rPr>
              <a:t>屈服。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95963" y="1700213"/>
            <a:ext cx="17160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/>
              <a:t>威胁暴力。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63713" y="3357563"/>
            <a:ext cx="64087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富贵不能使其骄奢淫逸，贫贱不能使其改变节操，威武不能使其屈服意志。这就是人们所说的大丈夫（或这样才叫做大丈夫）！</a:t>
            </a:r>
            <a:endParaRPr lang="zh-CN" altLang="en-US" sz="28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 idx="4294967295"/>
          </p:nvPr>
        </p:nvSpPr>
        <p:spPr>
          <a:xfrm>
            <a:off x="611188" y="188913"/>
            <a:ext cx="7772400" cy="1143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译文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8313" y="1484313"/>
            <a:ext cx="8218487" cy="50736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n-US" altLang="zh-CN" sz="80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500" b="1">
                <a:solidFill>
                  <a:srgbClr val="0033CC"/>
                </a:solidFill>
              </a:rPr>
              <a:t>      </a:t>
            </a:r>
            <a:r>
              <a:rPr lang="zh-CN" altLang="en-US" sz="2500" b="1">
                <a:solidFill>
                  <a:srgbClr val="0033CC"/>
                </a:solidFill>
              </a:rPr>
              <a:t>景春说：“公孙衍和张仪难道不是真正的大丈夫吗？发起怒来，诸侯们都会害怕；安静下来，天下就会平安无事。”</a:t>
            </a:r>
            <a:endParaRPr lang="zh-CN" altLang="en-US" sz="250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500" b="1">
                <a:solidFill>
                  <a:srgbClr val="0033CC"/>
                </a:solidFill>
              </a:rPr>
              <a:t>        孟子说：“这个怎么能够叫大丈夫呢？你没有学过礼吗？男子举行加冠礼的时候，父亲给予训导；女子出嫁的时候，母亲给予训导，送她到门口，告诫她说：“‘到了你丈夫家里，一定要恭敬．</a:t>
            </a:r>
            <a:r>
              <a:rPr lang="zh-CN" altLang="en-US" sz="2500">
                <a:solidFill>
                  <a:srgbClr val="0033CC"/>
                </a:solidFill>
              </a:rPr>
              <a:t> </a:t>
            </a:r>
            <a:r>
              <a:rPr lang="zh-CN" altLang="en-US" sz="2500" b="1">
                <a:solidFill>
                  <a:srgbClr val="0033CC"/>
                </a:solidFill>
              </a:rPr>
              <a:t>一定要谨慎，不要违背你的丈夫！’以顺从为原则的，是妾妇之道。”</a:t>
            </a:r>
            <a:r>
              <a:rPr lang="zh-CN" altLang="en-US" sz="2500">
                <a:solidFill>
                  <a:srgbClr val="0033CC"/>
                </a:solidFill>
              </a:rPr>
              <a:t> </a:t>
            </a:r>
            <a:r>
              <a:rPr lang="zh-CN" altLang="en-US" sz="2500" b="1">
                <a:solidFill>
                  <a:srgbClr val="0033CC"/>
                </a:solidFill>
              </a:rPr>
              <a:t>至于大丈夫，则应该住在天下最宽广的住宅里，站在天下最正确的位置上，走着天下最光明的大道。得志的时候，便与老百姓一</a:t>
            </a:r>
            <a:r>
              <a:rPr lang="zh-CN" altLang="en-US" sz="2500">
                <a:solidFill>
                  <a:srgbClr val="0033CC"/>
                </a:solidFill>
              </a:rPr>
              <a:t> </a:t>
            </a:r>
            <a:r>
              <a:rPr lang="zh-CN" altLang="en-US" sz="2500" b="1">
                <a:solidFill>
                  <a:srgbClr val="0033CC"/>
                </a:solidFill>
              </a:rPr>
              <a:t>同前进；不得志的时候，便独自坚持自己的原则。富贵不能使其骄奢淫逸，贫贱不能使其改变节操，威武不能使其屈服意志。这就是人们所说的大丈夫（或这样才叫做大丈夫）！”</a:t>
            </a:r>
            <a:endParaRPr lang="zh-CN" altLang="en-US" sz="250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25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7693025" cy="372427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</a:t>
            </a:r>
            <a:r>
              <a:rPr lang="zh-CN" altLang="en-US" b="1"/>
              <a:t>1、公孙衍、张仪是大丈夫吗？</a:t>
            </a:r>
          </a:p>
          <a:p>
            <a:pPr>
              <a:buFontTx/>
              <a:buNone/>
            </a:pPr>
            <a:r>
              <a:rPr lang="zh-CN" altLang="en-US" b="1"/>
              <a:t>   </a:t>
            </a:r>
            <a:r>
              <a:rPr lang="en-US" altLang="zh-CN" b="1"/>
              <a:t>2</a:t>
            </a:r>
            <a:r>
              <a:rPr lang="zh-CN" altLang="en-US" b="1"/>
              <a:t>、孟子对大丈夫的阐释，哪三句话能概括其精髓？ </a:t>
            </a:r>
          </a:p>
          <a:p>
            <a:pPr>
              <a:buFontTx/>
              <a:buNone/>
            </a:pPr>
            <a:r>
              <a:rPr lang="zh-CN" altLang="en-US" b="1"/>
              <a:t>   </a:t>
            </a:r>
            <a:r>
              <a:rPr lang="en-US" altLang="zh-CN" b="1"/>
              <a:t>3</a:t>
            </a:r>
            <a:r>
              <a:rPr lang="zh-CN" altLang="en-US" b="1"/>
              <a:t>、怎样才能做到有大丈夫之道呢？</a:t>
            </a:r>
          </a:p>
        </p:txBody>
      </p:sp>
      <p:sp>
        <p:nvSpPr>
          <p:cNvPr id="54275" name="AutoShape 3"/>
          <p:cNvSpPr>
            <a:spLocks noGrp="1" noChangeArrowheads="1"/>
          </p:cNvSpPr>
          <p:nvPr>
            <p:ph type="title"/>
          </p:nvPr>
        </p:nvSpPr>
        <p:spPr>
          <a:xfrm>
            <a:off x="179388" y="476250"/>
            <a:ext cx="7924800" cy="1143000"/>
          </a:xfrm>
          <a:prstGeom prst="roundRect">
            <a:avLst>
              <a:gd name="adj" fmla="val 21667"/>
            </a:avLst>
          </a:prstGeom>
          <a:noFill/>
          <a:ln/>
        </p:spPr>
        <p:txBody>
          <a:bodyPr anchor="b"/>
          <a:lstStyle/>
          <a:p>
            <a:r>
              <a:rPr lang="en-US" altLang="zh-CN" b="1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rgbClr val="FF0000"/>
                </a:solidFill>
              </a:rPr>
              <a:t>你思我想，理解精髓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971550" y="4581525"/>
            <a:ext cx="7993063" cy="579438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威武不能屈</a:t>
            </a:r>
            <a:r>
              <a:rPr lang="en-US" altLang="zh-CN" sz="2800" b="1">
                <a:solidFill>
                  <a:srgbClr val="FF0066"/>
                </a:solidFill>
                <a:latin typeface="Arial"/>
              </a:rPr>
              <a:t>———</a:t>
            </a: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威力相逼不能使我卑躬屈膝</a:t>
            </a:r>
            <a:endParaRPr lang="zh-CN" altLang="en-US" sz="2800" b="1">
              <a:solidFill>
                <a:srgbClr val="FF0066"/>
              </a:solidFill>
              <a:latin typeface="Times New Roman" pitchFamily="18" charset="0"/>
              <a:hlinkClick r:id="rId3" action="ppaction://hlinksldjump"/>
            </a:endParaRPr>
          </a:p>
          <a:p>
            <a:pPr algn="ctr"/>
            <a:endParaRPr lang="en-US" altLang="zh-CN" sz="28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971550" y="3357563"/>
            <a:ext cx="7345363" cy="647700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贫贱不能移</a:t>
            </a:r>
            <a:r>
              <a:rPr lang="en-US" altLang="zh-CN" sz="2800" b="1">
                <a:solidFill>
                  <a:srgbClr val="FF0066"/>
                </a:solidFill>
                <a:latin typeface="Arial"/>
              </a:rPr>
              <a:t>———</a:t>
            </a: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家贫位卑不能改变我志向</a:t>
            </a:r>
            <a:endParaRPr lang="zh-CN" altLang="en-US" sz="2800" b="1">
              <a:solidFill>
                <a:srgbClr val="FF0066"/>
              </a:solidFill>
              <a:latin typeface="Times New Roman" pitchFamily="18" charset="0"/>
              <a:hlinkClick r:id="rId3" action="ppaction://hlinksldjump"/>
            </a:endParaRPr>
          </a:p>
          <a:p>
            <a:pPr algn="ctr"/>
            <a:endParaRPr lang="en-US" altLang="zh-CN" sz="2800" b="1">
              <a:solidFill>
                <a:srgbClr val="FF0066"/>
              </a:solidFill>
              <a:latin typeface="Times New Roman" pitchFamily="18" charset="0"/>
              <a:hlinkClick r:id="rId4" action="ppaction://hlinksldjump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971550" y="2205038"/>
            <a:ext cx="7704138" cy="581025"/>
          </a:xfrm>
          <a:prstGeom prst="flowChartAlternateProcess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富贵不能淫</a:t>
            </a:r>
            <a:r>
              <a:rPr lang="en-US" altLang="zh-CN" sz="2800" b="1">
                <a:solidFill>
                  <a:srgbClr val="FF0066"/>
                </a:solidFill>
                <a:latin typeface="Arial"/>
              </a:rPr>
              <a:t>———</a:t>
            </a:r>
            <a:r>
              <a:rPr lang="zh-CN" altLang="en-US" sz="2800" b="1">
                <a:solidFill>
                  <a:srgbClr val="FF0066"/>
                </a:solidFill>
                <a:latin typeface="Times New Roman" pitchFamily="18" charset="0"/>
              </a:rPr>
              <a:t>高官厚禄不能乱我心</a:t>
            </a:r>
            <a:endParaRPr lang="zh-CN" altLang="en-US" sz="2800" b="1">
              <a:solidFill>
                <a:srgbClr val="FF0066"/>
              </a:solidFill>
              <a:latin typeface="Times New Roman" pitchFamily="18" charset="0"/>
              <a:hlinkClick r:id="rId3" action="ppaction://hlinksldjump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258888" y="191611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320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1258888" y="620713"/>
            <a:ext cx="56181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孟子对大丈夫的阐述精髓是什么？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8207375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zh-CN" altLang="en-US" b="1">
                <a:solidFill>
                  <a:schemeClr val="tx1"/>
                </a:solidFill>
              </a:rPr>
              <a:t>怎样才能做到有大丈夫之道呢？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916113"/>
            <a:ext cx="7200900" cy="6096000"/>
          </a:xfrm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居天下之广居，立天下之正位，行天下之大道；（贯彻儒家倡导的仁义礼 ）</a:t>
            </a:r>
          </a:p>
          <a:p>
            <a:r>
              <a:rPr lang="zh-CN" altLang="en-US" b="1">
                <a:solidFill>
                  <a:srgbClr val="FF0066"/>
                </a:solidFill>
              </a:rPr>
              <a:t>得志与民由之；不得志独行其道。（有“用之则行，舍之则藏”的立身处世态度）</a:t>
            </a:r>
            <a:r>
              <a:rPr lang="zh-CN" altLang="en-US">
                <a:solidFill>
                  <a:srgbClr val="FF0066"/>
                </a:solidFill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7693025" cy="372427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          </a:t>
            </a:r>
            <a:r>
              <a:rPr lang="zh-CN" altLang="en-US" b="1"/>
              <a:t>孟子</a:t>
            </a:r>
            <a:r>
              <a:rPr lang="zh-CN" b="1"/>
              <a:t>认为，真正的大丈夫有两个标准：一是要有“行天下之大道”的远大志向和抱负，并能将此大道推行到广大人民中去；二是要有“富贵不能淫、贫贱不能移、威武不能屈”的道德操守。只有这样，才算得上是大丈夫。</a:t>
            </a:r>
            <a:endParaRPr 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>
            <p:ph type="title"/>
          </p:nvPr>
        </p:nvSpPr>
        <p:spPr>
          <a:xfrm>
            <a:off x="755650" y="1557338"/>
            <a:ext cx="7772400" cy="11430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000000"/>
                </a:solidFill>
              </a:rPr>
              <a:t>思考：每个人的心目中都有自己大丈夫的标准，肯定珍藏着许多大丈夫的名字，谈谈你所了解的大丈夫形象？请举例说明。</a:t>
            </a:r>
          </a:p>
        </p:txBody>
      </p:sp>
      <p:sp>
        <p:nvSpPr>
          <p:cNvPr id="60419" name="Rectangle 3"/>
          <p:cNvSpPr>
            <a:spLocks noChangeArrowheads="1"/>
          </p:cNvSpPr>
          <p:nvPr>
            <p:ph type="body" sz="half" idx="1"/>
          </p:nvPr>
        </p:nvSpPr>
        <p:spPr>
          <a:xfrm>
            <a:off x="1042988" y="3141663"/>
            <a:ext cx="7705725" cy="3951287"/>
          </a:xfrm>
        </p:spPr>
        <p:txBody>
          <a:bodyPr/>
          <a:lstStyle/>
          <a:p>
            <a:r>
              <a:rPr lang="zh-CN" altLang="en-US" sz="2800" b="1">
                <a:solidFill>
                  <a:srgbClr val="FF0066"/>
                </a:solidFill>
              </a:rPr>
              <a:t>富贵不能淫</a:t>
            </a:r>
            <a:r>
              <a:rPr lang="en-US" altLang="zh-CN" sz="2800" b="1"/>
              <a:t>——</a:t>
            </a:r>
            <a:r>
              <a:rPr lang="zh-CN" altLang="en-US" sz="2800" b="1"/>
              <a:t>关羽、文天祥、方志敏。</a:t>
            </a:r>
          </a:p>
          <a:p>
            <a:r>
              <a:rPr lang="zh-CN" altLang="en-US" sz="2800" b="1">
                <a:solidFill>
                  <a:srgbClr val="FF0066"/>
                </a:solidFill>
              </a:rPr>
              <a:t>贫贱不能移</a:t>
            </a:r>
            <a:r>
              <a:rPr lang="en-US" altLang="zh-CN" sz="2800" b="1"/>
              <a:t>——</a:t>
            </a:r>
            <a:r>
              <a:rPr lang="zh-CN" altLang="en-US" sz="2800" b="1"/>
              <a:t>陶渊明、杜甫、朱自清。</a:t>
            </a:r>
          </a:p>
          <a:p>
            <a:r>
              <a:rPr lang="zh-CN" altLang="en-US" sz="2800" b="1">
                <a:solidFill>
                  <a:srgbClr val="FF0066"/>
                </a:solidFill>
              </a:rPr>
              <a:t>威武不能屈</a:t>
            </a:r>
            <a:r>
              <a:rPr lang="en-US" altLang="zh-CN" sz="2800" b="1"/>
              <a:t>——</a:t>
            </a:r>
            <a:r>
              <a:rPr lang="zh-CN" altLang="en-US" sz="2800" b="1"/>
              <a:t>颜真卿、闻一多、刘胡兰。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 </a:t>
            </a:r>
          </a:p>
        </p:txBody>
      </p:sp>
      <p:pic>
        <p:nvPicPr>
          <p:cNvPr id="60420" name="Picture 4" descr="2010091408394847">
            <a:hlinkClick r:id="rId3" action="ppaction://hlinksldjump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172450" y="5949950"/>
            <a:ext cx="863600" cy="863600"/>
          </a:xfrm>
          <a:ln/>
        </p:spPr>
      </p:pic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971550" y="509588"/>
            <a:ext cx="489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你讲我讲，感受英雄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333375"/>
            <a:ext cx="8893175" cy="1752600"/>
          </a:xfrm>
        </p:spPr>
        <p:txBody>
          <a:bodyPr/>
          <a:lstStyle/>
          <a:p>
            <a:r>
              <a:rPr lang="zh-CN" altLang="en-US" sz="6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富贵不能淫    </a:t>
            </a:r>
          </a:p>
        </p:txBody>
      </p:sp>
      <p:pic>
        <p:nvPicPr>
          <p:cNvPr id="33800" name="Picture 8" descr="t017b2b6ca3015224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530350"/>
            <a:ext cx="4238625" cy="4778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439723_QWPEJYA4ikv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ECDD"/>
              </a:clrFrom>
              <a:clrTo>
                <a:srgbClr val="FFECDD">
                  <a:alpha val="0"/>
                </a:srgbClr>
              </a:clrTo>
            </a:clrChange>
            <a:lum bright="28000" contrast="-58000"/>
          </a:blip>
          <a:srcRect l="9308" t="39003" r="50854" b="29994"/>
          <a:stretch>
            <a:fillRect/>
          </a:stretch>
        </p:blipFill>
        <p:spPr bwMode="auto">
          <a:xfrm>
            <a:off x="4932363" y="3933825"/>
            <a:ext cx="3035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 descr="201009140839484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350" y="6094413"/>
            <a:ext cx="722313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16013" y="836613"/>
            <a:ext cx="712946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你说我说，畅谈理想</a:t>
            </a:r>
          </a:p>
          <a:p>
            <a:endParaRPr lang="zh-CN" altLang="en-US" sz="3600" b="1">
              <a:solidFill>
                <a:srgbClr val="FF0000"/>
              </a:solidFill>
              <a:latin typeface="Times New Roman" pitchFamily="18" charset="0"/>
              <a:sym typeface="Arial" pitchFamily="34" charset="0"/>
            </a:endParaRPr>
          </a:p>
          <a:p>
            <a:r>
              <a:rPr lang="zh-CN" altLang="en-US" sz="2800" b="1">
                <a:latin typeface="Arial"/>
                <a:sym typeface="Arial" pitchFamily="34" charset="0"/>
              </a:rPr>
              <a:t>“</a:t>
            </a:r>
            <a:r>
              <a:rPr lang="zh-CN" altLang="en-US" sz="2800" b="1">
                <a:latin typeface="Times New Roman" pitchFamily="18" charset="0"/>
                <a:sym typeface="Arial" pitchFamily="34" charset="0"/>
              </a:rPr>
              <a:t>大丈夫</a:t>
            </a:r>
            <a:r>
              <a:rPr lang="zh-CN" altLang="en-US" sz="2800" b="1">
                <a:latin typeface="Arial"/>
                <a:sym typeface="Arial" pitchFamily="34" charset="0"/>
              </a:rPr>
              <a:t>”</a:t>
            </a:r>
            <a:r>
              <a:rPr lang="zh-CN" altLang="en-US" sz="2800" b="1">
                <a:latin typeface="Times New Roman" pitchFamily="18" charset="0"/>
                <a:sym typeface="Arial" pitchFamily="34" charset="0"/>
              </a:rPr>
              <a:t>不在于性别，而在于他的高尚的道德品质。结合自己的理想，说说你准备做一个什么样的人。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latin typeface="宋体" pitchFamily="2" charset="-122"/>
              <a:sym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orient="vert"/>
          </p:nvPr>
        </p:nvSpPr>
        <p:spPr>
          <a:xfrm>
            <a:off x="7019925" y="1077913"/>
            <a:ext cx="1339850" cy="3611562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仁义礼智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orient="vert" idx="1"/>
          </p:nvPr>
        </p:nvSpPr>
        <p:spPr>
          <a:xfrm>
            <a:off x="2339975" y="1196975"/>
            <a:ext cx="5018088" cy="4627563"/>
          </a:xfrm>
        </p:spPr>
        <p:txBody>
          <a:bodyPr/>
          <a:lstStyle/>
          <a:p>
            <a:pPr>
              <a:lnSpc>
                <a:spcPts val="5100"/>
              </a:lnSpc>
            </a:pPr>
            <a:r>
              <a:rPr lang="zh-CN" altLang="en-US" b="1"/>
              <a:t>恻隐之心仁也</a:t>
            </a:r>
          </a:p>
          <a:p>
            <a:pPr>
              <a:lnSpc>
                <a:spcPts val="5100"/>
              </a:lnSpc>
            </a:pPr>
            <a:r>
              <a:rPr lang="zh-CN" altLang="en-US" b="1"/>
              <a:t>羞恶之心义也</a:t>
            </a:r>
          </a:p>
          <a:p>
            <a:pPr>
              <a:lnSpc>
                <a:spcPts val="5100"/>
              </a:lnSpc>
            </a:pPr>
            <a:r>
              <a:rPr lang="zh-CN" altLang="en-US" b="1"/>
              <a:t>恭敬之心礼也</a:t>
            </a:r>
          </a:p>
          <a:p>
            <a:pPr>
              <a:lnSpc>
                <a:spcPts val="5100"/>
              </a:lnSpc>
            </a:pPr>
            <a:r>
              <a:rPr lang="zh-CN" altLang="en-US" b="1"/>
              <a:t>是非之心智也</a:t>
            </a:r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  </a:t>
            </a:r>
            <a:r>
              <a:rPr lang="en-US" altLang="zh-CN" b="1">
                <a:latin typeface="Calibri"/>
              </a:rPr>
              <a:t>——</a:t>
            </a:r>
            <a:r>
              <a:rPr lang="en-US" altLang="zh-CN" b="1"/>
              <a:t>《</a:t>
            </a:r>
            <a:r>
              <a:rPr lang="zh-CN" altLang="en-US" b="1"/>
              <a:t>孟子</a:t>
            </a:r>
            <a:r>
              <a:rPr lang="en-US" altLang="zh-CN" b="1">
                <a:latin typeface="Calibri"/>
                <a:sym typeface="宋体" pitchFamily="2" charset="-122"/>
              </a:rPr>
              <a:t>·</a:t>
            </a:r>
            <a:r>
              <a:rPr lang="zh-CN" altLang="en-US" b="1"/>
              <a:t>告子</a:t>
            </a:r>
            <a:r>
              <a:rPr lang="en-US" altLang="zh-CN" b="1"/>
              <a:t>》</a:t>
            </a:r>
          </a:p>
          <a:p>
            <a:pPr algn="ctr">
              <a:buFontTx/>
              <a:buNone/>
            </a:pPr>
            <a:endParaRPr lang="zh-CN" altLang="en-US" b="1"/>
          </a:p>
        </p:txBody>
      </p:sp>
      <p:pic>
        <p:nvPicPr>
          <p:cNvPr id="62468" name="Picture 6" descr="logo3"/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6370638"/>
            <a:ext cx="1447800" cy="427037"/>
          </a:xfrm>
          <a:noFill/>
          <a:ln/>
        </p:spPr>
      </p:pic>
      <p:pic>
        <p:nvPicPr>
          <p:cNvPr id="62469" name="Picture 5" descr="201009140839484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350" y="6092825"/>
            <a:ext cx="7937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827088" y="260350"/>
            <a:ext cx="6624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你找我找，发现问题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39750" y="4797425"/>
            <a:ext cx="82073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CC"/>
                </a:solidFill>
                <a:latin typeface="Times New Roman" pitchFamily="18" charset="0"/>
              </a:rPr>
              <a:t>在我国星光灿烂的古代文化中，会不时隐藏着某些封建主义的糟粕，本文也不例外，请你把这些地方找出来，谈谈你的看法。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1550" y="1628775"/>
            <a:ext cx="6096000" cy="6096000"/>
          </a:xfrm>
        </p:spPr>
        <p:txBody>
          <a:bodyPr/>
          <a:lstStyle/>
          <a:p>
            <a:r>
              <a:rPr lang="zh-CN" altLang="en-US" sz="5400" b="1"/>
              <a:t>妻妾制度</a:t>
            </a:r>
          </a:p>
          <a:p>
            <a:r>
              <a:rPr lang="zh-CN" altLang="en-US" sz="5400" b="1"/>
              <a:t>三从四德</a:t>
            </a:r>
            <a:endParaRPr lang="zh-CN" altLang="en-US" b="1"/>
          </a:p>
          <a:p>
            <a:r>
              <a:rPr lang="zh-CN" altLang="en-US" sz="5400" b="1"/>
              <a:t>父母之命不可违</a:t>
            </a:r>
          </a:p>
          <a:p>
            <a:endParaRPr lang="en-US" altLang="zh-CN" sz="5400" b="1"/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827088" y="260350"/>
            <a:ext cx="3313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</a:rPr>
              <a:t>糟粕之处：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p:oleObj spid="_x0000_s65538" r:id="rId4" imgW="4533333" imgH="3161905" progId="Paint.Picture">
              <p:embed/>
            </p:oleObj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5148263" y="1588"/>
          <a:ext cx="2895600" cy="6856412"/>
        </p:xfrm>
        <a:graphic>
          <a:graphicData uri="http://schemas.openxmlformats.org/presentationml/2006/ole">
            <p:oleObj spid="_x0000_s65539" r:id="rId5" imgW="1228571" imgH="3524742" progId="Paint.Picture">
              <p:embed/>
            </p:oleObj>
          </a:graphicData>
        </a:graphic>
      </p:graphicFrame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5435600" y="908050"/>
            <a:ext cx="23796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latin typeface="Times New Roman" pitchFamily="18" charset="0"/>
                <a:ea typeface="华文行楷" pitchFamily="2" charset="-122"/>
              </a:rPr>
              <a:t>愿大丈夫的铿锵音韵永远萦绕在你我耳畔</a:t>
            </a:r>
          </a:p>
        </p:txBody>
      </p:sp>
      <p:graphicFrame>
        <p:nvGraphicFramePr>
          <p:cNvPr id="65541" name="Object 3"/>
          <p:cNvGraphicFramePr>
            <a:graphicFrameLocks noChangeAspect="1"/>
          </p:cNvGraphicFramePr>
          <p:nvPr/>
        </p:nvGraphicFramePr>
        <p:xfrm>
          <a:off x="1258888" y="1588"/>
          <a:ext cx="2895600" cy="6856412"/>
        </p:xfrm>
        <a:graphic>
          <a:graphicData uri="http://schemas.openxmlformats.org/presentationml/2006/ole">
            <p:oleObj spid="_x0000_s65541" r:id="rId6" imgW="1228571" imgH="3524742" progId="Paint.Picture">
              <p:embed/>
            </p:oleObj>
          </a:graphicData>
        </a:graphic>
      </p:graphicFrame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09600" y="685800"/>
            <a:ext cx="31115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800" b="1">
                <a:latin typeface="Times New Roman" pitchFamily="18" charset="0"/>
                <a:ea typeface="华文行楷" pitchFamily="2" charset="-122"/>
              </a:rPr>
              <a:t>愿大丈夫的高尚情操永远流淌在你我心间</a:t>
            </a:r>
          </a:p>
          <a:p>
            <a:pPr algn="ctr"/>
            <a:endParaRPr lang="en-US" altLang="zh-CN" sz="4800"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16013" y="692150"/>
            <a:ext cx="8229600" cy="4525963"/>
          </a:xfrm>
        </p:spPr>
        <p:txBody>
          <a:bodyPr/>
          <a:lstStyle/>
          <a:p>
            <a:r>
              <a:rPr lang="zh-CN" altLang="en-US" sz="5400" b="1">
                <a:solidFill>
                  <a:srgbClr val="0000FF"/>
                </a:solidFill>
                <a:ea typeface="黑体" pitchFamily="2" charset="-122"/>
              </a:rPr>
              <a:t>青蛙在开水里逃生</a:t>
            </a:r>
          </a:p>
          <a:p>
            <a:endParaRPr lang="zh-CN" altLang="en-US" sz="5400" b="1">
              <a:solidFill>
                <a:srgbClr val="0000FF"/>
              </a:solidFill>
              <a:ea typeface="黑体" pitchFamily="2" charset="-122"/>
            </a:endParaRPr>
          </a:p>
          <a:p>
            <a:endParaRPr lang="zh-CN" altLang="en-US" sz="5400" b="1">
              <a:solidFill>
                <a:srgbClr val="0000FF"/>
              </a:solidFill>
              <a:ea typeface="黑体" pitchFamily="2" charset="-122"/>
            </a:endParaRPr>
          </a:p>
          <a:p>
            <a:r>
              <a:rPr lang="zh-CN" altLang="en-US" sz="5400" b="1">
                <a:solidFill>
                  <a:srgbClr val="0000FF"/>
                </a:solidFill>
                <a:ea typeface="黑体" pitchFamily="2" charset="-122"/>
              </a:rPr>
              <a:t>青蛙在温水里死亡</a:t>
            </a:r>
          </a:p>
        </p:txBody>
      </p:sp>
      <p:pic>
        <p:nvPicPr>
          <p:cNvPr id="3075" name="Picture 3" descr="青蛙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1196975"/>
            <a:ext cx="3619500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青蛙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4437063"/>
            <a:ext cx="2160587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74675" y="908050"/>
            <a:ext cx="8569325" cy="15557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4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生于忧患，死于安乐</a:t>
            </a:r>
          </a:p>
          <a:p>
            <a:endParaRPr kumimoji="1" lang="en-US" altLang="zh-CN" sz="4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099" name="Picture 3" descr="t01c0bb40f51d2d73c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2060575"/>
            <a:ext cx="3168650" cy="381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411413" y="188913"/>
            <a:ext cx="54737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生于忧患，死于安乐</a:t>
            </a: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95288" y="1196975"/>
            <a:ext cx="8243887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        </a:t>
            </a:r>
            <a:r>
              <a:rPr lang="zh-CN" altLang="en-US" sz="3200" b="1"/>
              <a:t>舜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发于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en-US" altLang="zh-CN" sz="3200" b="1"/>
              <a:t> </a:t>
            </a:r>
            <a:r>
              <a:rPr lang="zh-CN" altLang="en-US" sz="3200" b="1"/>
              <a:t>畎亩之中，傅说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举于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版筑之间，胶鬲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举于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鱼盐之中，管夷吾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举于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士，孙叔敖 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举于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海，百里奚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举于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市，故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天将降大任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于是人也，必先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苦其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心志，劳其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筋骨，饿 其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体肤，空乏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其身，行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拂 乱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其所为，所以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动心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忍性，曾益</a:t>
            </a:r>
            <a:r>
              <a:rPr lang="en-US" altLang="zh-CN" sz="3200" b="1">
                <a:solidFill>
                  <a:srgbClr val="0000FF"/>
                </a:solidFill>
              </a:rPr>
              <a:t>/ </a:t>
            </a:r>
            <a:r>
              <a:rPr lang="zh-CN" altLang="en-US" sz="3200" b="1"/>
              <a:t>其所不能。</a:t>
            </a:r>
          </a:p>
          <a:p>
            <a:r>
              <a:rPr lang="zh-CN" altLang="en-US" sz="3200" b="1"/>
              <a:t>      人恒过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然后能改，困于心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衡于虑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而后作；征于色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发于声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而后喻。入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则无法家拂士，出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则无敌国外患者，国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恒亡</a:t>
            </a:r>
            <a:r>
              <a:rPr lang="en-US" altLang="zh-CN" sz="3200" b="1"/>
              <a:t>,</a:t>
            </a:r>
            <a:r>
              <a:rPr lang="zh-CN" altLang="en-US" sz="3200" b="1"/>
              <a:t>然后知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生于忧患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/>
              <a:t>而死于安乐也。</a:t>
            </a:r>
          </a:p>
        </p:txBody>
      </p:sp>
      <p:pic>
        <p:nvPicPr>
          <p:cNvPr id="5124" name="17生于忧患死于安乐女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620713"/>
            <a:ext cx="431800" cy="43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91" fill="hold"/>
                                        <p:tgtEl>
                                          <p:spTgt spid="5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9144000" cy="6062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自读课文，说出蓝字的意思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1</a:t>
            </a:r>
            <a:r>
              <a:rPr kumimoji="1" lang="zh-CN" altLang="en-US" sz="2400" b="1">
                <a:latin typeface="Times New Roman" pitchFamily="18" charset="0"/>
              </a:rPr>
              <a:t>、 舜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发</a:t>
            </a:r>
            <a:r>
              <a:rPr kumimoji="1" lang="zh-CN" altLang="en-US" sz="2400" b="1">
                <a:latin typeface="Times New Roman" pitchFamily="18" charset="0"/>
              </a:rPr>
              <a:t>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畎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</a:rPr>
              <a:t>(qu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  <a:cs typeface="Courier New" pitchFamily="49" charset="0"/>
              </a:rPr>
              <a:t>ǎ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</a:rPr>
              <a:t>n)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亩</a:t>
            </a:r>
            <a:r>
              <a:rPr kumimoji="1" lang="zh-CN" altLang="en-US" sz="2400" b="1">
                <a:latin typeface="Times New Roman" pitchFamily="18" charset="0"/>
              </a:rPr>
              <a:t>之中，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2</a:t>
            </a:r>
            <a:r>
              <a:rPr kumimoji="1" lang="zh-CN" altLang="en-US" sz="2400" b="1">
                <a:latin typeface="Times New Roman" pitchFamily="18" charset="0"/>
              </a:rPr>
              <a:t>、傅说</a:t>
            </a:r>
            <a:r>
              <a:rPr kumimoji="1" lang="en-US" altLang="zh-CN" sz="2400" b="1">
                <a:latin typeface="Times New Roman" pitchFamily="18" charset="0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yu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2400" b="1">
                <a:latin typeface="Times New Roman" pitchFamily="18" charset="0"/>
              </a:rPr>
              <a:t>)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举</a:t>
            </a:r>
            <a:r>
              <a:rPr kumimoji="1" lang="zh-CN" altLang="en-US" sz="2400" b="1">
                <a:latin typeface="Times New Roman" pitchFamily="18" charset="0"/>
              </a:rPr>
              <a:t>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版筑</a:t>
            </a:r>
            <a:r>
              <a:rPr kumimoji="1" lang="zh-CN" altLang="en-US" sz="2400" b="1">
                <a:latin typeface="Times New Roman" pitchFamily="18" charset="0"/>
              </a:rPr>
              <a:t>之间，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3</a:t>
            </a:r>
            <a:r>
              <a:rPr kumimoji="1" lang="zh-CN" altLang="en-US" sz="2400" b="1">
                <a:latin typeface="Times New Roman" pitchFamily="18" charset="0"/>
              </a:rPr>
              <a:t>、胶鬲</a:t>
            </a:r>
            <a:r>
              <a:rPr kumimoji="1" lang="en-US" altLang="zh-CN" sz="2400" b="1">
                <a:latin typeface="Times New Roman" pitchFamily="18" charset="0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g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é</a:t>
            </a:r>
            <a:r>
              <a:rPr kumimoji="1" lang="en-US" altLang="zh-CN" sz="2400" b="1">
                <a:latin typeface="Times New Roman" pitchFamily="18" charset="0"/>
              </a:rPr>
              <a:t>)</a:t>
            </a:r>
            <a:r>
              <a:rPr kumimoji="1" lang="zh-CN" altLang="en-US" sz="2400" b="1">
                <a:latin typeface="Times New Roman" pitchFamily="18" charset="0"/>
              </a:rPr>
              <a:t>举于鱼盐之中，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4</a:t>
            </a:r>
            <a:r>
              <a:rPr kumimoji="1" lang="zh-CN" altLang="en-US" sz="2400" b="1">
                <a:latin typeface="Times New Roman" pitchFamily="18" charset="0"/>
              </a:rPr>
              <a:t>、管夷吾举于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士</a:t>
            </a:r>
            <a:r>
              <a:rPr kumimoji="1" lang="zh-CN" altLang="en-US" sz="2400" b="1">
                <a:latin typeface="Times New Roman" pitchFamily="18" charset="0"/>
              </a:rPr>
              <a:t>，孙叔敖举于海，百里奚举于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市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5</a:t>
            </a:r>
            <a:r>
              <a:rPr kumimoji="1" lang="zh-CN" altLang="en-US" sz="2400" b="1">
                <a:latin typeface="Times New Roman" pitchFamily="18" charset="0"/>
              </a:rPr>
              <a:t>、故天将降大任于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是</a:t>
            </a:r>
            <a:r>
              <a:rPr kumimoji="1" lang="zh-CN" altLang="en-US" sz="2400" b="1">
                <a:latin typeface="Times New Roman" pitchFamily="18" charset="0"/>
              </a:rPr>
              <a:t>人也，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6</a:t>
            </a:r>
            <a:r>
              <a:rPr kumimoji="1" lang="zh-CN" altLang="en-US" sz="2400" b="1">
                <a:latin typeface="Times New Roman" pitchFamily="18" charset="0"/>
              </a:rPr>
              <a:t>、必先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苦</a:t>
            </a:r>
            <a:r>
              <a:rPr kumimoji="1" lang="zh-CN" altLang="en-US" sz="2400" b="1">
                <a:latin typeface="Times New Roman" pitchFamily="18" charset="0"/>
              </a:rPr>
              <a:t>其心志，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劳</a:t>
            </a:r>
            <a:r>
              <a:rPr kumimoji="1" lang="zh-CN" altLang="en-US" sz="2400" b="1">
                <a:latin typeface="Times New Roman" pitchFamily="18" charset="0"/>
              </a:rPr>
              <a:t>其筋骨。</a:t>
            </a:r>
          </a:p>
          <a:p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7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饿</a:t>
            </a:r>
            <a:r>
              <a:rPr kumimoji="1" lang="zh-CN" altLang="en-US" sz="2400" b="1">
                <a:latin typeface="Times New Roman" pitchFamily="18" charset="0"/>
              </a:rPr>
              <a:t>其体肤，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空乏</a:t>
            </a:r>
            <a:r>
              <a:rPr kumimoji="1" lang="zh-CN" altLang="en-US" sz="2400" b="1">
                <a:latin typeface="Times New Roman" pitchFamily="18" charset="0"/>
              </a:rPr>
              <a:t>其身，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8</a:t>
            </a:r>
            <a:r>
              <a:rPr kumimoji="1" lang="zh-CN" altLang="en-US" sz="2400" b="1">
                <a:latin typeface="Times New Roman" pitchFamily="18" charset="0"/>
              </a:rPr>
              <a:t>、行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拂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</a:rPr>
              <a:t>(f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kumimoji="1" lang="en-US" altLang="zh-CN" sz="2400" b="1" u="sng">
                <a:solidFill>
                  <a:srgbClr val="0000FF"/>
                </a:solidFill>
                <a:latin typeface="Times New Roman" pitchFamily="18" charset="0"/>
              </a:rPr>
              <a:t>)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乱</a:t>
            </a:r>
            <a:r>
              <a:rPr kumimoji="1" lang="zh-CN" altLang="en-US" sz="2400" b="1">
                <a:latin typeface="Times New Roman" pitchFamily="18" charset="0"/>
              </a:rPr>
              <a:t>其所为，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9</a:t>
            </a:r>
            <a:r>
              <a:rPr kumimoji="1" lang="zh-CN" altLang="en-US" sz="2400" b="1">
                <a:latin typeface="Times New Roman" pitchFamily="18" charset="0"/>
              </a:rPr>
              <a:t>、所以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动</a:t>
            </a:r>
            <a:r>
              <a:rPr kumimoji="1" lang="zh-CN" altLang="en-US" sz="2400" b="1">
                <a:latin typeface="Times New Roman" pitchFamily="18" charset="0"/>
              </a:rPr>
              <a:t>心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忍</a:t>
            </a:r>
            <a:r>
              <a:rPr kumimoji="1" lang="en-US" altLang="zh-CN" sz="2400" b="1">
                <a:latin typeface="Times New Roman" pitchFamily="18" charset="0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r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n</a:t>
            </a:r>
            <a:r>
              <a:rPr kumimoji="1" lang="en-US" altLang="zh-CN" sz="2400" b="1">
                <a:latin typeface="Times New Roman" pitchFamily="18" charset="0"/>
              </a:rPr>
              <a:t>)</a:t>
            </a:r>
            <a:r>
              <a:rPr kumimoji="1" lang="zh-CN" altLang="en-US" sz="2400" b="1">
                <a:latin typeface="Times New Roman" pitchFamily="18" charset="0"/>
              </a:rPr>
              <a:t>性，</a:t>
            </a:r>
          </a:p>
          <a:p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10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曾</a:t>
            </a:r>
            <a:r>
              <a:rPr kumimoji="1" lang="en-US" altLang="zh-CN" sz="2400" b="1">
                <a:latin typeface="Times New Roman" pitchFamily="18" charset="0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z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ng</a:t>
            </a:r>
            <a:r>
              <a:rPr kumimoji="1" lang="en-US" altLang="zh-CN" sz="2400" b="1">
                <a:latin typeface="Times New Roman" pitchFamily="18" charset="0"/>
              </a:rPr>
              <a:t>)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益</a:t>
            </a:r>
            <a:r>
              <a:rPr kumimoji="1" lang="zh-CN" altLang="en-US" sz="2400" b="1">
                <a:latin typeface="Times New Roman" pitchFamily="18" charset="0"/>
              </a:rPr>
              <a:t>其所不能。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11</a:t>
            </a:r>
            <a:r>
              <a:rPr kumimoji="1" lang="zh-CN" altLang="en-US" sz="2400" b="1">
                <a:latin typeface="Times New Roman" pitchFamily="18" charset="0"/>
              </a:rPr>
              <a:t>、人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恒</a:t>
            </a:r>
            <a:r>
              <a:rPr kumimoji="1" lang="zh-CN" altLang="en-US" sz="2400" b="1">
                <a:latin typeface="Times New Roman" pitchFamily="18" charset="0"/>
              </a:rPr>
              <a:t>过，然后能改，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12</a:t>
            </a:r>
            <a:r>
              <a:rPr kumimoji="1" lang="zh-CN" altLang="en-US" sz="2400" b="1">
                <a:latin typeface="Times New Roman" pitchFamily="18" charset="0"/>
              </a:rPr>
              <a:t>、困于心，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衡</a:t>
            </a:r>
            <a:r>
              <a:rPr kumimoji="1" lang="zh-CN" altLang="en-US" sz="2400" b="1">
                <a:latin typeface="Times New Roman" pitchFamily="18" charset="0"/>
              </a:rPr>
              <a:t>于虑，而后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作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13</a:t>
            </a:r>
            <a:r>
              <a:rPr kumimoji="1" lang="zh-CN" altLang="en-US" sz="2400" b="1">
                <a:latin typeface="Times New Roman" pitchFamily="18" charset="0"/>
              </a:rPr>
              <a:t>、征于色，发于声，而后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喻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  <a:p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14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入</a:t>
            </a:r>
            <a:r>
              <a:rPr kumimoji="1" lang="zh-CN" altLang="en-US" sz="2400" b="1">
                <a:latin typeface="Times New Roman" pitchFamily="18" charset="0"/>
              </a:rPr>
              <a:t>则无法家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拂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(b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r>
              <a:rPr kumimoji="1" lang="en-US" altLang="zh-CN" sz="2400" b="1">
                <a:latin typeface="Times New Roman" pitchFamily="18" charset="0"/>
              </a:rPr>
              <a:t>)</a:t>
            </a:r>
            <a:r>
              <a:rPr kumimoji="1" lang="zh-CN" altLang="en-US" sz="2400" b="1">
                <a:latin typeface="Times New Roman" pitchFamily="18" charset="0"/>
              </a:rPr>
              <a:t>士，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出</a:t>
            </a:r>
            <a:r>
              <a:rPr kumimoji="1" lang="zh-CN" altLang="en-US" sz="2400" b="1">
                <a:latin typeface="Times New Roman" pitchFamily="18" charset="0"/>
              </a:rPr>
              <a:t>则无敌国外患者，国</a:t>
            </a:r>
            <a:r>
              <a:rPr kumimoji="1" lang="zh-CN" altLang="en-US" sz="2400" b="1" u="sng">
                <a:solidFill>
                  <a:srgbClr val="0000FF"/>
                </a:solidFill>
                <a:latin typeface="Times New Roman" pitchFamily="18" charset="0"/>
              </a:rPr>
              <a:t>恒</a:t>
            </a:r>
            <a:r>
              <a:rPr kumimoji="1" lang="zh-CN" altLang="en-US" sz="2400" b="1">
                <a:latin typeface="Times New Roman" pitchFamily="18" charset="0"/>
              </a:rPr>
              <a:t>亡，</a:t>
            </a:r>
          </a:p>
          <a:p>
            <a:r>
              <a:rPr kumimoji="1" lang="en-US" altLang="zh-CN" sz="2400" b="1">
                <a:latin typeface="Times New Roman" pitchFamily="18" charset="0"/>
              </a:rPr>
              <a:t>15</a:t>
            </a:r>
            <a:r>
              <a:rPr kumimoji="1" lang="zh-CN" altLang="en-US" sz="2400" b="1">
                <a:latin typeface="Times New Roman" pitchFamily="18" charset="0"/>
              </a:rPr>
              <a:t>、然后知生于忧患而死于安乐也。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81000" y="404813"/>
            <a:ext cx="8763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　　  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舜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发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畎亩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之中，傅说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举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于版筑之间，胶鬲举于鱼盐之中，管夷吾举于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士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，孙叔敖举于海，百里奚举于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市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2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发</a:t>
            </a: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：      　　　            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畎亩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：    　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举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：       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士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：　　　　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市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：</a:t>
            </a:r>
            <a:endParaRPr kumimoji="1" lang="zh-CN" altLang="en-US" sz="320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3810000"/>
            <a:ext cx="914400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　　舜从田地中被任用，傅说从筑墙的泥水匠中被选拔，胶鬲从鱼盐贩中被举用，管夷吾从狱官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手中获释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)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被任用为相，孙叔敖从隐居的海边被任用，百里奚从奴隶市场上被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赎回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)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并登上相位。 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900113" y="2276475"/>
            <a:ext cx="26638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起，指被任用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364163" y="2244725"/>
            <a:ext cx="24479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田间、田地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571875" y="3000375"/>
            <a:ext cx="129698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狱官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6143625" y="3143250"/>
            <a:ext cx="242887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集市，市场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928688" y="3071813"/>
            <a:ext cx="1512887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被选拔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79388" y="3789363"/>
            <a:ext cx="1223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译文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1000" y="1143000"/>
            <a:ext cx="701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故天将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降大任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是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人也，</a:t>
            </a:r>
            <a:endParaRPr kumimoji="1" lang="zh-CN" altLang="en-US" sz="3600">
              <a:latin typeface="Times New Roman" pitchFamily="18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50825" y="2636838"/>
            <a:ext cx="868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降：　　    大任：　        　   是：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52400" y="4038600"/>
            <a:ext cx="87630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所以，上天将要下达重要使命给这样的人，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042988" y="2633663"/>
            <a:ext cx="158432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下达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419475" y="2636838"/>
            <a:ext cx="2520950" cy="1066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重大责任，</a:t>
            </a:r>
          </a:p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使命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6300788" y="2663825"/>
            <a:ext cx="2493962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这，这样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(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的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68" grpId="0" autoUpdateAnimBg="0"/>
      <p:bldP spid="11270" grpId="0"/>
      <p:bldP spid="112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84438" y="1628775"/>
            <a:ext cx="6096000" cy="6096000"/>
          </a:xfrm>
        </p:spPr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、熟读文本，背诵精彩片段。</a:t>
            </a:r>
          </a:p>
          <a:p>
            <a:r>
              <a:rPr lang="en-US" altLang="zh-CN" b="1"/>
              <a:t>2</a:t>
            </a:r>
            <a:r>
              <a:rPr lang="zh-CN" altLang="en-US" b="1"/>
              <a:t>、小组互助学习，理解本文意思，感受大丈夫的英雄气度。</a:t>
            </a:r>
          </a:p>
          <a:p>
            <a:r>
              <a:rPr lang="en-US" altLang="zh-CN" b="1"/>
              <a:t>3</a:t>
            </a:r>
            <a:r>
              <a:rPr lang="zh-CN" altLang="en-US" b="1"/>
              <a:t>、以客观的眼光看待经典，取其精华去其糟粕。 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619250" y="476250"/>
            <a:ext cx="3313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学习目标：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85750" y="500063"/>
            <a:ext cx="8477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　　必先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苦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其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心志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劳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其筋骨，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饿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其体肤，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空乏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其身，行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拂乱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其所为，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1916113"/>
            <a:ext cx="897731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苦：　　        心志：　            劳：    　　 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饿：     　　   体肤：　　　空乏：        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拂：　　　        乱：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71938" y="3429000"/>
            <a:ext cx="25749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扰乱</a:t>
            </a:r>
          </a:p>
          <a:p>
            <a:pPr>
              <a:spcBef>
                <a:spcPct val="50000"/>
              </a:spcBef>
            </a:pPr>
            <a:endParaRPr kumimoji="1" lang="en-US" altLang="zh-CN" sz="32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00113" y="1916113"/>
            <a:ext cx="21590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痛苦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3860800" y="1916113"/>
            <a:ext cx="236696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内心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645275" y="1916113"/>
            <a:ext cx="217487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劳累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684213" y="2778125"/>
            <a:ext cx="23749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受饥饿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4173538" y="2705100"/>
            <a:ext cx="14065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躯体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597650" y="2778125"/>
            <a:ext cx="254635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受贫困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900113" y="3644900"/>
            <a:ext cx="1439862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违背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50825" y="4581525"/>
            <a:ext cx="8610600" cy="173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　　一定先使他的内心痛苦，使他的筋骨劳累，使他经受饥饿之苦，使他受到贫困之苦，使他做事不顺，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/>
      <p:bldP spid="12295" grpId="0"/>
      <p:bldP spid="12296" grpId="0"/>
      <p:bldP spid="12300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71550" y="571500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所以动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心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忍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性，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曾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益其所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不能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>
                <a:latin typeface="Times New Roman" pitchFamily="18" charset="0"/>
              </a:rPr>
              <a:t>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11188" y="1700213"/>
            <a:ext cx="830580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　所以：　　　　          动：　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        忍：　　　　           曾：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    不能：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5288" y="4221163"/>
            <a:ext cx="8305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宋体" pitchFamily="2" charset="-122"/>
              </a:rPr>
              <a:t>　　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用（这样的方法）使他内心惊动，使他性格坚韧起来，增加他过去所不具有的才能。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339975" y="1557338"/>
            <a:ext cx="258445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用这些办法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540375" y="1649413"/>
            <a:ext cx="270351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惊动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484438" y="2205038"/>
            <a:ext cx="2374900" cy="1066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坚韧使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坚强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613400" y="2420938"/>
            <a:ext cx="335121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同“增”，增加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195513" y="3213100"/>
            <a:ext cx="3376612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不具备的才能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16" grpId="0" autoUpdateAnimBg="0"/>
      <p:bldP spid="13318" grpId="0"/>
      <p:bldP spid="13319" grpId="0"/>
      <p:bldP spid="13320" grpId="0"/>
      <p:bldP spid="133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549275"/>
            <a:ext cx="8763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 人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恒过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，然后能改；困于心，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衡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于虑，而后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作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；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征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于色，发于声，而后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喻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28600" y="1989138"/>
            <a:ext cx="861060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恒：　         　                          过：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衡：　                                       作：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征：　                                      喻：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52400" y="3903663"/>
            <a:ext cx="8991600" cy="228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　　一个人常常犯错误，这样以后才能改正；内心困惑，思虑堵塞，然后才能奋起，有所作为；憔悴枯槁表现在脸色上，吟咏叹息表现在声音上，然后才能被人们了解。 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243013" y="1989138"/>
            <a:ext cx="2608262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常常 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429375" y="1928813"/>
            <a:ext cx="205581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犯错误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41363" y="2778125"/>
            <a:ext cx="504507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同“横”，梗塞，不 顺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215063" y="2571750"/>
            <a:ext cx="217487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有所作为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619250" y="3425825"/>
            <a:ext cx="18002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表现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6215063" y="3286125"/>
            <a:ext cx="14319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autoUpdateAnimBg="0"/>
      <p:bldP spid="14340" grpId="0" autoUpdateAnimBg="0"/>
      <p:bldP spid="14341" grpId="0"/>
      <p:bldP spid="143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571500" y="571500"/>
            <a:ext cx="7500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入</a:t>
            </a:r>
            <a:r>
              <a:rPr kumimoji="1" lang="zh-CN" altLang="en-US" sz="3600" b="1">
                <a:latin typeface="宋体" pitchFamily="2" charset="-122"/>
                <a:ea typeface="黑体" pitchFamily="2" charset="-122"/>
              </a:rPr>
              <a:t>则无法家</a:t>
            </a:r>
            <a:r>
              <a:rPr kumimoji="1" lang="zh-CN" altLang="en-US" sz="36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拂</a:t>
            </a:r>
            <a:r>
              <a:rPr kumimoji="1" lang="zh-CN" altLang="en-US" sz="3600" b="1">
                <a:latin typeface="宋体" pitchFamily="2" charset="-122"/>
                <a:ea typeface="黑体" pitchFamily="2" charset="-122"/>
              </a:rPr>
              <a:t>士，</a:t>
            </a:r>
            <a:r>
              <a:rPr kumimoji="1" lang="zh-CN" altLang="en-US" sz="36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出</a:t>
            </a:r>
            <a:r>
              <a:rPr kumimoji="1" lang="zh-CN" altLang="en-US" sz="3600" b="1">
                <a:latin typeface="宋体" pitchFamily="2" charset="-122"/>
                <a:ea typeface="黑体" pitchFamily="2" charset="-122"/>
              </a:rPr>
              <a:t>则无敌国外患者，国恒亡。</a:t>
            </a:r>
            <a:endParaRPr kumimoji="1" lang="zh-CN" altLang="en-US" sz="3600" b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04800" y="23622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入：　　          拂：　　                    出：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1000" y="3657600"/>
            <a:ext cx="8534400" cy="228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宋体" pitchFamily="2" charset="-122"/>
              </a:rPr>
              <a:t>　　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（一个国家）国内如果没有坚守法度的大臣和能辅佐君主的贤士，在国外如果没有势力、地位相等的国家和外来的忧患，这个国家常常会导致灭亡。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116013" y="2349500"/>
            <a:ext cx="18002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在国内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500438" y="2357438"/>
            <a:ext cx="322262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同“弼”，辅佐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342188" y="2344738"/>
            <a:ext cx="1550987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在国外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4" grpId="0" autoUpdateAnimBg="0"/>
      <p:bldP spid="153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81000" y="9144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然后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知生于忧患，而死于安乐也。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07950" y="2438400"/>
            <a:ext cx="8740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  <a:ea typeface="黑体" pitchFamily="2" charset="-122"/>
              </a:rPr>
              <a:t>               </a:t>
            </a: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然后：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00063" y="4343400"/>
            <a:ext cx="8415337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宋体" pitchFamily="2" charset="-122"/>
              </a:rPr>
              <a:t>　　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这样以后，人们才会知道因忧患而得以生存，因沉迷安乐而死亡。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132138" y="2492375"/>
            <a:ext cx="26638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这样以后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979613" y="404813"/>
            <a:ext cx="4608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第一段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979613" y="836613"/>
            <a:ext cx="31686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六个人 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140200" y="908050"/>
            <a:ext cx="3744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共同的特点 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857375" y="1714500"/>
            <a:ext cx="3960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、出身都卑微 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714500" y="2571750"/>
            <a:ext cx="7127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种田的、筑墙的、贩卖鱼盐的、犯人、隐居者、奴隶 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476375" y="3933825"/>
            <a:ext cx="64960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、经过艰苦的磨练，显露出不同凡人的才干。 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476375" y="5157788"/>
            <a:ext cx="71278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、后来都被统治者委以重任，干出了一番出色的事业。</a:t>
            </a:r>
            <a:b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40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23850" y="260350"/>
            <a:ext cx="863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理解课文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1" grpId="1"/>
      <p:bldP spid="24582" grpId="0"/>
      <p:bldP spid="24582" grpId="1"/>
      <p:bldP spid="24583" grpId="0"/>
      <p:bldP spid="24583" grpId="1"/>
      <p:bldP spid="24584" grpId="0"/>
      <p:bldP spid="24584" grpId="1"/>
      <p:bldP spid="24585" grpId="0"/>
      <p:bldP spid="2458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31913" y="260350"/>
            <a:ext cx="4608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第二段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555875" y="1052513"/>
            <a:ext cx="44640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常常处在困境，</a:t>
            </a:r>
          </a:p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才能不断奋发 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555875" y="3716338"/>
            <a:ext cx="37512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常常没有忧患，</a:t>
            </a:r>
          </a:p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往往遭至灭亡 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1331913" y="1052513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个人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331913" y="3716338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国家</a:t>
            </a: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5940425" y="1341438"/>
            <a:ext cx="1008063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正</a:t>
            </a:r>
          </a:p>
        </p:txBody>
      </p:sp>
      <p:sp>
        <p:nvSpPr>
          <p:cNvPr id="25609" name="WordArt 9"/>
          <p:cNvSpPr>
            <a:spLocks noChangeArrowheads="1" noChangeShapeType="1" noTextEdit="1"/>
          </p:cNvSpPr>
          <p:nvPr/>
        </p:nvSpPr>
        <p:spPr bwMode="auto">
          <a:xfrm>
            <a:off x="5867400" y="4076700"/>
            <a:ext cx="1079500" cy="858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反</a:t>
            </a:r>
          </a:p>
        </p:txBody>
      </p:sp>
      <p:sp>
        <p:nvSpPr>
          <p:cNvPr id="25610" name="WordArt 10"/>
          <p:cNvSpPr>
            <a:spLocks noChangeArrowheads="1" noChangeShapeType="1" noTextEdit="1"/>
          </p:cNvSpPr>
          <p:nvPr/>
        </p:nvSpPr>
        <p:spPr bwMode="auto">
          <a:xfrm>
            <a:off x="1403350" y="1773238"/>
            <a:ext cx="1152525" cy="877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/>
                <a:ea typeface="隶书"/>
              </a:rPr>
              <a:t>小</a:t>
            </a:r>
          </a:p>
        </p:txBody>
      </p:sp>
      <p:sp>
        <p:nvSpPr>
          <p:cNvPr id="25611" name="WordArt 11"/>
          <p:cNvSpPr>
            <a:spLocks noChangeArrowheads="1" noChangeShapeType="1" noTextEdit="1"/>
          </p:cNvSpPr>
          <p:nvPr/>
        </p:nvSpPr>
        <p:spPr bwMode="auto">
          <a:xfrm>
            <a:off x="1403350" y="4365625"/>
            <a:ext cx="1152525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/>
                <a:ea typeface="隶书"/>
              </a:rPr>
              <a:t>大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042988" y="5373688"/>
            <a:ext cx="20224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隶书" pitchFamily="49" charset="-122"/>
              </a:rPr>
              <a:t>论点：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555875" y="5480050"/>
            <a:ext cx="63563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生于忧患，死于安乐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516688" y="836613"/>
            <a:ext cx="2014537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</a:rPr>
              <a:t>经受磨炼的益处 </a:t>
            </a:r>
          </a:p>
          <a:p>
            <a:pPr>
              <a:spcBef>
                <a:spcPct val="50000"/>
              </a:spcBef>
            </a:pP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 animBg="1"/>
      <p:bldP spid="25609" grpId="0" animBg="1"/>
      <p:bldP spid="25610" grpId="0" animBg="1"/>
      <p:bldP spid="25611" grpId="0" animBg="1"/>
      <p:bldP spid="25612" grpId="0"/>
      <p:bldP spid="25613" grpId="0"/>
      <p:bldP spid="256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908050"/>
            <a:ext cx="7772400" cy="50419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 《</a:t>
            </a:r>
            <a:r>
              <a:rPr lang="zh-CN" altLang="en-US" b="1"/>
              <a:t>生于忧患，死于安乐</a:t>
            </a:r>
            <a:r>
              <a:rPr kumimoji="1" lang="zh-CN" altLang="en-US"/>
              <a:t> </a:t>
            </a:r>
            <a:r>
              <a:rPr lang="en-US" altLang="zh-CN" sz="3600" b="1">
                <a:solidFill>
                  <a:srgbClr val="0000FF"/>
                </a:solidFill>
              </a:rPr>
              <a:t>》</a:t>
            </a:r>
            <a:r>
              <a:rPr lang="zh-CN" altLang="en-US" sz="3600" b="1">
                <a:solidFill>
                  <a:srgbClr val="0000FF"/>
                </a:solidFill>
              </a:rPr>
              <a:t>一文先</a:t>
            </a:r>
            <a:r>
              <a:rPr lang="zh-CN" altLang="en-US" sz="3600" b="1"/>
              <a:t>以六个出身低微，经过种种磨炼而终于身负“大任”的显贵人物为例</a:t>
            </a:r>
            <a:r>
              <a:rPr lang="zh-CN" altLang="en-US" sz="3600" b="1">
                <a:solidFill>
                  <a:srgbClr val="0000FF"/>
                </a:solidFill>
              </a:rPr>
              <a:t>，说明人只有经过艰苦的磨炼，才能有所作为，才能成就大事，并由此引申，从</a:t>
            </a:r>
            <a:r>
              <a:rPr lang="zh-CN" altLang="en-US" sz="3600" b="1"/>
              <a:t>正反两方面</a:t>
            </a:r>
            <a:r>
              <a:rPr lang="zh-CN" altLang="en-US" sz="3600" b="1">
                <a:solidFill>
                  <a:srgbClr val="0000FF"/>
                </a:solidFill>
              </a:rPr>
              <a:t>说明经受磨炼的益处，最后得出“</a:t>
            </a:r>
            <a:r>
              <a:rPr lang="zh-CN" altLang="en-US" sz="3600" b="1"/>
              <a:t>生于忧患而死于安乐”的结论</a:t>
            </a:r>
            <a:r>
              <a:rPr lang="zh-CN" altLang="en-US" sz="3600" b="1">
                <a:solidFill>
                  <a:srgbClr val="0000FF"/>
                </a:solidFill>
              </a:rPr>
              <a:t>。由</a:t>
            </a:r>
            <a:r>
              <a:rPr lang="zh-CN" altLang="en-US" sz="3600" b="1"/>
              <a:t>造就人才</a:t>
            </a:r>
            <a:r>
              <a:rPr lang="zh-CN" altLang="en-US" sz="3600" b="1">
                <a:solidFill>
                  <a:srgbClr val="0000FF"/>
                </a:solidFill>
              </a:rPr>
              <a:t>类推到</a:t>
            </a:r>
            <a:r>
              <a:rPr lang="zh-CN" altLang="en-US" sz="3600" b="1"/>
              <a:t>治国</a:t>
            </a:r>
            <a:r>
              <a:rPr lang="zh-CN" altLang="en-US" sz="3600" b="1">
                <a:solidFill>
                  <a:srgbClr val="0000FF"/>
                </a:solidFill>
              </a:rPr>
              <a:t>的道理。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900113" y="333375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r>
              <a:rPr lang="zh-CN" altLang="en-US" b="1">
                <a:solidFill>
                  <a:srgbClr val="0000FF"/>
                </a:solidFill>
              </a:rPr>
              <a:t>苦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痛苦      </a:t>
            </a:r>
            <a:r>
              <a:rPr lang="zh-CN" altLang="en-US" b="1">
                <a:solidFill>
                  <a:srgbClr val="0000FF"/>
                </a:solidFill>
              </a:rPr>
              <a:t>劳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劳累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饿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经受饥饿     </a:t>
            </a:r>
            <a:r>
              <a:rPr lang="zh-CN" altLang="en-US" b="1">
                <a:solidFill>
                  <a:srgbClr val="0000FF"/>
                </a:solidFill>
              </a:rPr>
              <a:t>  空乏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资财缺乏   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动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惊动        </a:t>
            </a:r>
            <a:r>
              <a:rPr lang="zh-CN" altLang="en-US" b="1">
                <a:solidFill>
                  <a:srgbClr val="0000FF"/>
                </a:solidFill>
              </a:rPr>
              <a:t>忍</a:t>
            </a:r>
            <a:r>
              <a:rPr lang="zh-CN" altLang="en-US" b="1"/>
              <a:t>：使</a:t>
            </a:r>
            <a:r>
              <a:rPr lang="en-US" altLang="zh-CN" b="1"/>
              <a:t>……</a:t>
            </a:r>
            <a:r>
              <a:rPr lang="zh-CN" altLang="en-US" b="1"/>
              <a:t>坚韧</a:t>
            </a:r>
          </a:p>
          <a:p>
            <a:endParaRPr lang="en-US" altLang="zh-CN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58888" y="4437063"/>
            <a:ext cx="66262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54737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词类活用：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39750" y="4005263"/>
            <a:ext cx="78486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）名词作动词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1258888" y="4941888"/>
            <a:ext cx="4105275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过</a:t>
            </a:r>
            <a:r>
              <a:rPr kumimoji="1" lang="zh-CN" altLang="en-US" sz="2800" b="1">
                <a:latin typeface="Times New Roman" pitchFamily="18" charset="0"/>
              </a:rPr>
              <a:t>：犯错误</a:t>
            </a: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2627313" y="188913"/>
            <a:ext cx="2952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字词总结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692275" y="1628775"/>
            <a:ext cx="25923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292725" y="1628775"/>
            <a:ext cx="25923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763713" y="2133600"/>
            <a:ext cx="3024187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551613" y="2205038"/>
            <a:ext cx="2592387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755650" y="2708275"/>
            <a:ext cx="25923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1692275" y="3284538"/>
            <a:ext cx="2592388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364163" y="3284538"/>
            <a:ext cx="2592387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124075" y="5013325"/>
            <a:ext cx="25923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331913" y="476250"/>
            <a:ext cx="44640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．通假字。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00113" y="765175"/>
            <a:ext cx="8243887" cy="5472113"/>
          </a:xfrm>
        </p:spPr>
        <p:txBody>
          <a:bodyPr/>
          <a:lstStyle/>
          <a:p>
            <a:endParaRPr lang="en-US" altLang="zh-CN" sz="4400" b="1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曾</a:t>
            </a:r>
            <a:r>
              <a:rPr lang="zh-CN" altLang="en-US" sz="4400" b="1">
                <a:latin typeface="宋体" pitchFamily="2" charset="-122"/>
              </a:rPr>
              <a:t>益其所不能。</a:t>
            </a:r>
          </a:p>
          <a:p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曾同“增”，增加 </a:t>
            </a:r>
          </a:p>
          <a:p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衡</a:t>
            </a:r>
            <a:r>
              <a:rPr lang="zh-CN" altLang="en-US" sz="4400" b="1">
                <a:latin typeface="宋体" pitchFamily="2" charset="-122"/>
              </a:rPr>
              <a:t>于虑。</a:t>
            </a:r>
          </a:p>
          <a:p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衡同“横”，梗塞，指不顺 </a:t>
            </a:r>
            <a:endParaRPr lang="zh-CN" altLang="en-US" sz="4400" b="1">
              <a:latin typeface="宋体" pitchFamily="2" charset="-122"/>
            </a:endParaRPr>
          </a:p>
          <a:p>
            <a:r>
              <a:rPr lang="zh-CN" altLang="en-US" sz="4400" b="1">
                <a:latin typeface="宋体" pitchFamily="2" charset="-122"/>
              </a:rPr>
              <a:t>入则无法家</a:t>
            </a:r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拂</a:t>
            </a:r>
            <a:r>
              <a:rPr lang="zh-CN" altLang="en-US" sz="4400" b="1">
                <a:latin typeface="宋体" pitchFamily="2" charset="-122"/>
              </a:rPr>
              <a:t>士。</a:t>
            </a:r>
          </a:p>
          <a:p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拂同“弼”，辅佐</a:t>
            </a:r>
          </a:p>
          <a:p>
            <a:endParaRPr lang="en-US" altLang="zh-CN" sz="4400" b="1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4500563" y="260350"/>
            <a:ext cx="3455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Comic Sans MS" pitchFamily="66" charset="0"/>
              </a:rPr>
              <a:t>作者知多少</a:t>
            </a:r>
          </a:p>
        </p:txBody>
      </p:sp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4211638" y="1196975"/>
            <a:ext cx="4170362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方正行楷繁体" pitchFamily="1" charset="-122"/>
                <a:ea typeface="方正行楷繁体" pitchFamily="1" charset="-122"/>
              </a:rPr>
              <a:t>    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孟子（前</a:t>
            </a:r>
            <a:r>
              <a:rPr lang="en-US" altLang="zh-CN" sz="2800" b="1">
                <a:latin typeface="方正行楷繁体" pitchFamily="1" charset="-122"/>
                <a:ea typeface="方正行楷繁体" pitchFamily="1" charset="-122"/>
              </a:rPr>
              <a:t>372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年－前</a:t>
            </a:r>
            <a:r>
              <a:rPr lang="en-US" altLang="zh-CN" sz="2800" b="1">
                <a:latin typeface="方正行楷繁体" pitchFamily="1" charset="-122"/>
                <a:ea typeface="方正行楷繁体" pitchFamily="1" charset="-122"/>
              </a:rPr>
              <a:t>289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年），名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轲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，字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子舆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。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战国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时期邹国人。中国古代著名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思想家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教育家，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战国时期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代表人物。著有</a:t>
            </a:r>
            <a:r>
              <a:rPr lang="en-US" altLang="zh-CN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《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孟子</a:t>
            </a:r>
            <a:r>
              <a:rPr lang="en-US" altLang="zh-CN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》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一书。孟子继承并发扬了孔子的思想，成为仅次于孔子的一代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儒家宗师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，有“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亚圣”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之称，与孔子合称为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“孔孟”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。</a:t>
            </a:r>
          </a:p>
        </p:txBody>
      </p:sp>
      <p:pic>
        <p:nvPicPr>
          <p:cNvPr id="35844" name="Picture 4" descr="0130000020270112321195330738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692150"/>
            <a:ext cx="35814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476375" y="908050"/>
            <a:ext cx="7200900" cy="4525963"/>
          </a:xfrm>
        </p:spPr>
        <p:txBody>
          <a:bodyPr/>
          <a:lstStyle/>
          <a:p>
            <a:r>
              <a:rPr lang="zh-CN" altLang="en-US" sz="8000" b="1"/>
              <a:t>论证方法：</a:t>
            </a: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 rot="5400000">
            <a:off x="-2071688" y="2873376"/>
            <a:ext cx="6088063" cy="1008062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生于忧患，死于安乐</a:t>
            </a:r>
          </a:p>
        </p:txBody>
      </p:sp>
      <p:sp>
        <p:nvSpPr>
          <p:cNvPr id="6" name="矩形 5"/>
          <p:cNvSpPr/>
          <p:nvPr/>
        </p:nvSpPr>
        <p:spPr>
          <a:xfrm>
            <a:off x="2143125" y="2643188"/>
            <a:ext cx="4572000" cy="2771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b="1"/>
              <a:t>类比论证</a:t>
            </a:r>
          </a:p>
          <a:p>
            <a:r>
              <a:rPr lang="zh-CN" altLang="en-US" sz="4400" b="1"/>
              <a:t>举例论证</a:t>
            </a:r>
          </a:p>
          <a:p>
            <a:r>
              <a:rPr lang="zh-CN" altLang="en-US" sz="4400" b="1"/>
              <a:t>对比论证</a:t>
            </a:r>
          </a:p>
          <a:p>
            <a:r>
              <a:rPr lang="zh-CN" altLang="en-US" sz="4400" b="1"/>
              <a:t>归纳推理论证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2786063"/>
            <a:ext cx="4572000" cy="4786312"/>
          </a:xfrm>
          <a:custGeom>
            <a:avLst/>
            <a:gdLst/>
            <a:ahLst/>
            <a:cxnLst/>
            <a:rect l="0" t="0" r="0" b="0"/>
            <a:pathLst/>
          </a:custGeom>
        </p:spPr>
        <p:txBody>
          <a:bodyPr/>
          <a:lstStyle/>
          <a:p>
            <a:pPr algn="l">
              <a:defRPr/>
            </a:pPr>
            <a:r>
              <a:rPr lang="en-US" altLang="zh-CN" sz="3200" dirty="0">
                <a:solidFill>
                  <a:srgbClr val="3366FF"/>
                </a:solidFill>
                <a:latin typeface="宋体" pitchFamily="2" charset="-122"/>
                <a:ea typeface="+mj-ea"/>
                <a:cs typeface="+mj-cs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生于忧患，死于安乐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中提出担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/>
            </a:r>
            <a:b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当大任的人必须经过艰苦生活的磨练。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/>
            </a:r>
            <a:b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cs typeface="+mj-cs"/>
              </a:rPr>
              <a:t>请查找相关资料，补充一些例子。</a:t>
            </a:r>
          </a:p>
        </p:txBody>
      </p:sp>
      <p:sp>
        <p:nvSpPr>
          <p:cNvPr id="25603" name="WordArt 4"/>
          <p:cNvSpPr>
            <a:spLocks noChangeArrowheads="1" noChangeShapeType="1" noTextEdit="1"/>
          </p:cNvSpPr>
          <p:nvPr/>
        </p:nvSpPr>
        <p:spPr bwMode="auto">
          <a:xfrm>
            <a:off x="684213" y="449263"/>
            <a:ext cx="7488237" cy="125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引申拓展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97213" y="287338"/>
            <a:ext cx="4895850" cy="792162"/>
          </a:xfrm>
          <a:custGeom>
            <a:avLst/>
            <a:gdLst/>
            <a:ahLst/>
            <a:cxnLst/>
            <a:rect l="0" t="0" r="0" b="0"/>
            <a:pathLst/>
          </a:custGeom>
        </p:spPr>
        <p:txBody>
          <a:bodyPr/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仲尼厄而作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春秋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》</a:t>
            </a:r>
          </a:p>
        </p:txBody>
      </p:sp>
      <p:pic>
        <p:nvPicPr>
          <p:cNvPr id="28675" name="Picture 3" descr="孔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857250"/>
            <a:ext cx="25558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tu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219200"/>
            <a:ext cx="3492500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韩非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2205038"/>
            <a:ext cx="218281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900113" y="5013325"/>
            <a:ext cx="3962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/>
            <a:r>
              <a:rPr kumimoji="1" lang="en-US" altLang="zh-CN" sz="3600" b="1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kumimoji="1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韩非囚秦，</a:t>
            </a:r>
            <a:r>
              <a:rPr kumimoji="1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说难</a:t>
            </a:r>
            <a:r>
              <a:rPr kumimoji="1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孤愤</a:t>
            </a:r>
            <a:r>
              <a:rPr kumimoji="1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643438" y="981075"/>
            <a:ext cx="3673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/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屈原放逐，乃赋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离骚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utoUpdateAnimBg="0"/>
      <p:bldP spid="2867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4986338"/>
            <a:ext cx="2606675" cy="1871662"/>
          </a:xfrm>
          <a:custGeom>
            <a:avLst/>
            <a:gdLst/>
            <a:ahLst/>
            <a:cxnLst/>
            <a:rect l="0" t="0" r="0" b="0"/>
            <a:pathLst/>
          </a:custGeom>
        </p:spPr>
        <p:txBody>
          <a:bodyPr/>
          <a:lstStyle/>
          <a:p>
            <a:pPr algn="l"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曹雪芹举家食粥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/>
            </a:r>
            <a:b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</a:b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而写出了不朽的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/>
            </a:r>
            <a:b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</a:b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红楼梦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。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29699" name="Picture 3" descr="曹雪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3035300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276600" y="188913"/>
            <a:ext cx="54721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/>
            <a:r>
              <a:rPr kumimoji="1" lang="en-US" altLang="zh-CN" sz="3200">
                <a:latin typeface="Times New Roman" pitchFamily="18" charset="0"/>
              </a:rPr>
              <a:t>       </a:t>
            </a:r>
            <a:r>
              <a:rPr kumimoji="1" lang="zh-CN" altLang="en-US" sz="3200" b="1">
                <a:latin typeface="Times New Roman" pitchFamily="18" charset="0"/>
                <a:ea typeface="楷体_GB2312" pitchFamily="49" charset="-122"/>
              </a:rPr>
              <a:t>爱迪生小时候一边卖报一边作化学试验。有一次，不慎在火车上引起了火，被车长打聋了一只耳朵。由于他的刻苦努力，终于成为举世闻名的发明家。</a:t>
            </a:r>
          </a:p>
        </p:txBody>
      </p:sp>
      <p:pic>
        <p:nvPicPr>
          <p:cNvPr id="29701" name="Picture 5" descr="未标题-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500" y="3357563"/>
            <a:ext cx="4946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8447087" cy="1066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    “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生于忧患，死于安乐”，你知道有哪些名句与此句意思相同？请说出两句。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57188" y="1785938"/>
            <a:ext cx="8532812" cy="4505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相关名句：</a:t>
            </a:r>
          </a:p>
          <a:p>
            <a:pPr>
              <a:lnSpc>
                <a:spcPct val="130000"/>
              </a:lnSpc>
            </a:pPr>
            <a:r>
              <a:rPr kumimoji="1" lang="zh-CN" altLang="en-US" sz="3200" b="1">
                <a:latin typeface="Times New Roman" pitchFamily="18" charset="0"/>
              </a:rPr>
              <a:t>自古英雄多磨难，从来纨绔少伟男。</a:t>
            </a:r>
          </a:p>
          <a:p>
            <a:pPr>
              <a:lnSpc>
                <a:spcPct val="130000"/>
              </a:lnSpc>
            </a:pPr>
            <a:r>
              <a:rPr kumimoji="1" lang="zh-CN" altLang="en-US" sz="3200" b="1">
                <a:latin typeface="Times New Roman" pitchFamily="18" charset="0"/>
              </a:rPr>
              <a:t>思所以危则安矣，思所以乱则治矣，思所以亡则存矣。</a:t>
            </a:r>
          </a:p>
          <a:p>
            <a:pPr>
              <a:lnSpc>
                <a:spcPct val="130000"/>
              </a:lnSpc>
            </a:pPr>
            <a:r>
              <a:rPr kumimoji="1" lang="zh-CN" altLang="en-US" sz="3200" b="1">
                <a:latin typeface="Times New Roman" pitchFamily="18" charset="0"/>
              </a:rPr>
              <a:t>忧劳可以兴国，逸豫可以亡身。</a:t>
            </a:r>
          </a:p>
          <a:p>
            <a:pPr>
              <a:lnSpc>
                <a:spcPct val="130000"/>
              </a:lnSpc>
            </a:pPr>
            <a:r>
              <a:rPr kumimoji="1" lang="zh-CN" altLang="en-US" sz="3200" b="1">
                <a:latin typeface="Times New Roman" pitchFamily="18" charset="0"/>
              </a:rPr>
              <a:t>天行健，君子以自强不息。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3200" b="1">
                <a:latin typeface="Times New Roman" pitchFamily="18" charset="0"/>
              </a:rPr>
              <a:t>自强为天下之健，志刚为大君之道。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750" y="260350"/>
            <a:ext cx="754380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        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学习了</a:t>
            </a: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4000" b="1"/>
              <a:t>生于忧患，死于安乐 </a:t>
            </a: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，你有哪些启示？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14375" y="1571625"/>
            <a:ext cx="77041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i="1">
                <a:solidFill>
                  <a:schemeClr val="accent2"/>
                </a:solidFill>
              </a:rPr>
              <a:t>      </a:t>
            </a:r>
            <a:r>
              <a:rPr lang="zh-CN" altLang="en-US" sz="3200" b="1"/>
              <a:t>人生旅途中，逆境催人警醒，激人奋进，而安逸优越的环境却消磨人的意志，使人耽于安乐，尽享舒适，常常一事无成。有的人甚至在安逸之时沉溺酒色，自我毁灭。</a:t>
            </a:r>
          </a:p>
          <a:p>
            <a:r>
              <a:rPr lang="zh-CN" altLang="en-US" sz="3200" b="1">
                <a:solidFill>
                  <a:srgbClr val="0000FF"/>
                </a:solidFill>
              </a:rPr>
              <a:t>       人生的道路不平坦，艰难困苦和挫折能使意志坚强的人成长起来。现代生活日益激烈，在实现个人价值，完成民族大业的过程中，尤其需要有忧患意识，居安思危，努力奋斗，才能有所作为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3203575" y="549275"/>
            <a:ext cx="3962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隶书"/>
                <a:ea typeface="隶书"/>
              </a:rPr>
              <a:t>孟子名言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38200" y="1828800"/>
            <a:ext cx="7924800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 故天将降大任于是人也，必先苦其心志，劳其筋骨，饿其体肤，空乏其身，行拂乱其所为，所以动心忍性，曾益其所不能。 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 穷则独善其身，达则兼济天下。 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3</a:t>
            </a:r>
            <a:r>
              <a:rPr lang="zh-CN" altLang="en-US" sz="2800" b="1"/>
              <a:t>、 老吾老，以及人之老，幼吾幼，以及人之幼。 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4</a:t>
            </a:r>
            <a:r>
              <a:rPr lang="zh-CN" altLang="en-US" sz="2800" b="1"/>
              <a:t>、 天时不如地利，地利不如人和。 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5</a:t>
            </a:r>
            <a:r>
              <a:rPr lang="zh-CN" altLang="en-US" sz="2800" b="1"/>
              <a:t>、 得道者多助，失道者寡助。 </a:t>
            </a:r>
          </a:p>
          <a:p>
            <a:pPr>
              <a:spcBef>
                <a:spcPct val="50000"/>
              </a:spcBef>
            </a:pPr>
            <a:endParaRPr lang="en-US" altLang="zh-CN" sz="2800" b="1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3850" y="476250"/>
            <a:ext cx="16557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积累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作业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、结合现实生活，谈谈你对“生于忧患”的理解？</a:t>
            </a:r>
            <a:br>
              <a:rPr lang="zh-CN" altLang="en-US" b="1"/>
            </a:br>
            <a:r>
              <a:rPr lang="en-US" altLang="zh-CN" b="1"/>
              <a:t>2</a:t>
            </a:r>
            <a:r>
              <a:rPr lang="zh-CN" altLang="en-US" b="1"/>
              <a:t>、现代人认为“顺境也能成才”，你有什么看法</a:t>
            </a:r>
            <a:r>
              <a:rPr lang="en-US" altLang="zh-CN" b="1"/>
              <a:t>?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31913" y="1557338"/>
            <a:ext cx="6096000" cy="6096000"/>
          </a:xfrm>
        </p:spPr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、诵读本文。（小组内以各种形式读文章，推荐读得好的同学</a:t>
            </a:r>
            <a:r>
              <a:rPr lang="en-US" altLang="zh-CN" b="1"/>
              <a:t>,</a:t>
            </a:r>
            <a:r>
              <a:rPr lang="zh-CN" altLang="en-US" b="1"/>
              <a:t>班级展示）</a:t>
            </a:r>
          </a:p>
          <a:p>
            <a:r>
              <a:rPr lang="en-US" altLang="zh-CN" b="1"/>
              <a:t>2</a:t>
            </a:r>
            <a:r>
              <a:rPr lang="zh-CN" altLang="en-US" b="1"/>
              <a:t>、解释文本。（先对照课文自主学习，再进行小组交流，有不明白的问题班级内进行互助学习） </a:t>
            </a:r>
          </a:p>
        </p:txBody>
      </p:sp>
      <p:pic>
        <p:nvPicPr>
          <p:cNvPr id="37891" name="21 富贵不能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765175"/>
            <a:ext cx="576263" cy="576263"/>
          </a:xfrm>
          <a:prstGeom prst="rect">
            <a:avLst/>
          </a:prstGeom>
          <a:noFill/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27088" y="549275"/>
            <a:ext cx="6192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你读我读，疏通文意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38" fill="hold"/>
                                        <p:tgtEl>
                                          <p:spTgt spid="378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84213" y="909638"/>
            <a:ext cx="8064500" cy="39354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>
                <a:solidFill>
                  <a:srgbClr val="0033CC"/>
                </a:solidFill>
                <a:latin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景春曰：</a:t>
            </a:r>
            <a:r>
              <a:rPr lang="zh-CN" altLang="en-US" sz="2800" b="1">
                <a:solidFill>
                  <a:srgbClr val="0033CC"/>
                </a:solidFill>
                <a:latin typeface="Arial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公孙衍、张仪岂不诚大丈夫哉？一怒而诸侯惧</a:t>
            </a:r>
            <a:r>
              <a:rPr lang="en-US" sz="2800" b="1">
                <a:solidFill>
                  <a:srgbClr val="0033CC"/>
                </a:solidFill>
                <a:latin typeface="Times New Roman" pitchFamily="18" charset="0"/>
              </a:rPr>
              <a:t>，安居而天下熄。</a:t>
            </a:r>
            <a:r>
              <a:rPr lang="en-US" sz="2800" b="1">
                <a:solidFill>
                  <a:srgbClr val="0033CC"/>
                </a:solidFill>
                <a:latin typeface="Arial"/>
              </a:rPr>
              <a:t>”</a:t>
            </a:r>
            <a:endParaRPr lang="en-US" sz="2800" b="1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       孟子曰：</a:t>
            </a:r>
            <a:r>
              <a:rPr lang="zh-CN" altLang="en-US" sz="2800" b="1">
                <a:solidFill>
                  <a:srgbClr val="0033CC"/>
                </a:solidFill>
                <a:latin typeface="Arial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是焉得为大丈夫乎？子未学礼乎？丈夫之冠也，父命之；女子之嫁，母命之，往送之门，戒之：</a:t>
            </a:r>
            <a:r>
              <a:rPr lang="zh-CN" altLang="en-US" sz="2800" b="1">
                <a:solidFill>
                  <a:srgbClr val="0033CC"/>
                </a:solidFill>
                <a:latin typeface="Arial"/>
              </a:rPr>
              <a:t>‘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往之女家，毕敬毕戒，无违夫子！</a:t>
            </a:r>
            <a:r>
              <a:rPr lang="zh-CN" altLang="en-US" sz="2800" b="1">
                <a:solidFill>
                  <a:srgbClr val="0033CC"/>
                </a:solidFill>
                <a:latin typeface="Arial"/>
              </a:rPr>
              <a:t>’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以顺为正者，妾妇之道也。居天下之广居，立天下之正位，行天下之大道。得志，     与民由之；不得志，独行其道。富贵不能淫，  贫贱不能移，威武不能屈，此之谓大丈夫。</a:t>
            </a:r>
            <a:r>
              <a:rPr lang="zh-CN" altLang="en-US" sz="2800" b="1">
                <a:solidFill>
                  <a:srgbClr val="0033CC"/>
                </a:solidFill>
                <a:latin typeface="Arial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Times New Roman" pitchFamily="18" charset="0"/>
              </a:rPr>
              <a:t> </a:t>
            </a:r>
            <a:endParaRPr lang="zh-CN" altLang="en-US">
              <a:solidFill>
                <a:srgbClr val="0033CC"/>
              </a:solidFill>
            </a:endParaRPr>
          </a:p>
        </p:txBody>
      </p:sp>
      <p:pic>
        <p:nvPicPr>
          <p:cNvPr id="39939" name="21 富贵不能淫  男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04813"/>
            <a:ext cx="431800" cy="43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39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3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11188" y="476250"/>
            <a:ext cx="7848600" cy="61214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zh-CN" altLang="en-US" b="1"/>
              <a:t>原文：</a:t>
            </a:r>
            <a:endParaRPr lang="zh-CN" altLang="en-US"/>
          </a:p>
          <a:p>
            <a:pPr marL="0" indent="0" algn="ctr"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景春</a:t>
            </a:r>
            <a:r>
              <a:rPr lang="zh-CN" altLang="en-US" b="1"/>
              <a:t>曰：“</a:t>
            </a:r>
            <a:r>
              <a:rPr lang="zh-CN" altLang="en-US" b="1">
                <a:solidFill>
                  <a:srgbClr val="FF0000"/>
                </a:solidFill>
              </a:rPr>
              <a:t>公孙衍、张仪</a:t>
            </a:r>
            <a:r>
              <a:rPr lang="zh-CN" altLang="en-US" b="1"/>
              <a:t>岂不诚大丈夫哉？</a:t>
            </a:r>
          </a:p>
          <a:p>
            <a:pPr marL="0" indent="0" algn="ctr">
              <a:buFontTx/>
              <a:buNone/>
            </a:pPr>
            <a:endParaRPr lang="zh-CN" altLang="en-US" b="1"/>
          </a:p>
          <a:p>
            <a:pPr marL="0" indent="0" algn="ctr">
              <a:buFontTx/>
              <a:buNone/>
            </a:pPr>
            <a:endParaRPr lang="zh-CN" altLang="en-US" b="1">
              <a:solidFill>
                <a:srgbClr val="898989"/>
              </a:solidFill>
            </a:endParaRPr>
          </a:p>
          <a:p>
            <a:pPr marL="0" indent="0" algn="ctr">
              <a:buFontTx/>
              <a:buNone/>
            </a:pPr>
            <a:r>
              <a:rPr lang="zh-CN" altLang="en-US" b="1"/>
              <a:t>一怒而诸侯惧，</a:t>
            </a:r>
            <a:r>
              <a:rPr lang="zh-CN" altLang="en-US" b="1">
                <a:solidFill>
                  <a:srgbClr val="FF0000"/>
                </a:solidFill>
              </a:rPr>
              <a:t>安居</a:t>
            </a:r>
            <a:r>
              <a:rPr lang="zh-CN" altLang="en-US" b="1"/>
              <a:t>而天下</a:t>
            </a:r>
            <a:r>
              <a:rPr lang="zh-CN" altLang="en-US" b="1">
                <a:solidFill>
                  <a:srgbClr val="FF0000"/>
                </a:solidFill>
              </a:rPr>
              <a:t>熄</a:t>
            </a:r>
            <a:r>
              <a:rPr lang="zh-CN" altLang="en-US" b="1">
                <a:solidFill>
                  <a:srgbClr val="898989"/>
                </a:solidFill>
              </a:rPr>
              <a:t>。”</a:t>
            </a:r>
          </a:p>
          <a:p>
            <a:pPr marL="0" indent="0" algn="ctr">
              <a:buFontTx/>
              <a:buNone/>
            </a:pPr>
            <a:endParaRPr lang="zh-CN" altLang="en-US" b="1">
              <a:solidFill>
                <a:srgbClr val="898989"/>
              </a:solidFill>
            </a:endParaRPr>
          </a:p>
          <a:p>
            <a:pPr marL="0" indent="0" algn="ctr">
              <a:buFontTx/>
              <a:buNone/>
            </a:pPr>
            <a:r>
              <a:rPr lang="zh-CN" altLang="en-US" b="1"/>
              <a:t>句意：</a:t>
            </a:r>
          </a:p>
          <a:p>
            <a:pPr marL="0" indent="0" algn="ctr">
              <a:buFontTx/>
              <a:buNone/>
            </a:pPr>
            <a:endParaRPr lang="zh-CN" altLang="en-US" b="1"/>
          </a:p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  <a:p>
            <a:pPr marL="0" indent="0" algn="ctr">
              <a:buFontTx/>
              <a:buNone/>
            </a:pPr>
            <a:endParaRPr lang="en-US" altLang="zh-CN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557338"/>
            <a:ext cx="357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</a:rPr>
              <a:t>人名，纵横家的信徒。</a:t>
            </a:r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71775" y="1557338"/>
            <a:ext cx="6372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</a:rPr>
              <a:t>公孙衍：人名，即魏国人犀首，著 名的说客。张仪：魏国人，与苏泰同为纵横家的主要代表。致力于游以路横去服从秦国，与苏泰“合纵”相对。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7538" y="335756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</a:rPr>
              <a:t>安静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08625" y="3357563"/>
            <a:ext cx="355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</a:rPr>
              <a:t>指战火熄灭，天下太平。</a:t>
            </a:r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4508500"/>
            <a:ext cx="758190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</a:rPr>
              <a:t>景春说：“公孙衍和张仪难道不是真正的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大丈夫吗？</a:t>
            </a:r>
            <a:r>
              <a:rPr lang="zh-CN" altLang="en-US" sz="2800" b="1">
                <a:solidFill>
                  <a:srgbClr val="0033CC"/>
                </a:solidFill>
              </a:rPr>
              <a:t>发起怒来，诸侯们都会害怕；安静</a:t>
            </a:r>
          </a:p>
          <a:p>
            <a:r>
              <a:rPr lang="zh-CN" altLang="en-US" sz="2800" b="1">
                <a:solidFill>
                  <a:srgbClr val="0033CC"/>
                </a:solidFill>
              </a:rPr>
              <a:t>下来，天下就会平安无事。”</a:t>
            </a:r>
            <a:endParaRPr lang="zh-CN" altLang="en-US" sz="280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47050" cy="6107113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</a:rPr>
              <a:t>孟子曰：“</a:t>
            </a:r>
            <a:r>
              <a:rPr lang="zh-CN" altLang="en-US" b="1">
                <a:solidFill>
                  <a:srgbClr val="FF0066"/>
                </a:solidFill>
              </a:rPr>
              <a:t>是</a:t>
            </a:r>
            <a:r>
              <a:rPr lang="zh-CN" altLang="en-US" b="1">
                <a:solidFill>
                  <a:srgbClr val="0033CC"/>
                </a:solidFill>
              </a:rPr>
              <a:t>焉</a:t>
            </a:r>
            <a:r>
              <a:rPr lang="zh-CN" altLang="en-US" b="1">
                <a:solidFill>
                  <a:schemeClr val="tx1"/>
                </a:solidFill>
              </a:rPr>
              <a:t>得为大丈夫乎？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/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子未学礼乎？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句意</a:t>
            </a:r>
            <a:r>
              <a:rPr lang="en-US" altLang="zh-CN" b="1">
                <a:solidFill>
                  <a:schemeClr val="tx1"/>
                </a:solidFill>
              </a:rPr>
              <a:t>: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00338" y="2708275"/>
            <a:ext cx="26352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代词，这，这个。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08400" y="1412875"/>
            <a:ext cx="11033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</a:rPr>
              <a:t>怎么。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42988" y="4797425"/>
            <a:ext cx="6769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</a:rPr>
              <a:t>孟子说：“这个怎么能够叫大丈夫呢？你没有学过礼吗？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7931150" cy="574675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b="1">
                <a:solidFill>
                  <a:srgbClr val="0033CC"/>
                </a:solidFill>
              </a:rPr>
              <a:t>丈夫</a:t>
            </a:r>
            <a:r>
              <a:rPr lang="zh-CN" altLang="en-US" b="1">
                <a:solidFill>
                  <a:srgbClr val="FF0066"/>
                </a:solidFill>
              </a:rPr>
              <a:t>之</a:t>
            </a:r>
            <a:r>
              <a:rPr lang="zh-CN" altLang="en-US" b="1">
                <a:solidFill>
                  <a:srgbClr val="0033CC"/>
                </a:solidFill>
              </a:rPr>
              <a:t>冠也，父命</a:t>
            </a:r>
            <a:r>
              <a:rPr lang="zh-CN" altLang="en-US" b="1">
                <a:solidFill>
                  <a:srgbClr val="FF0066"/>
                </a:solidFill>
              </a:rPr>
              <a:t>之</a:t>
            </a:r>
            <a:r>
              <a:rPr lang="zh-CN" altLang="en-US" b="1">
                <a:solidFill>
                  <a:srgbClr val="0033CC"/>
                </a:solidFill>
              </a:rPr>
              <a:t>；女子之</a:t>
            </a:r>
            <a:br>
              <a:rPr lang="zh-CN" altLang="en-US" b="1">
                <a:solidFill>
                  <a:srgbClr val="0033CC"/>
                </a:solidFill>
              </a:rPr>
            </a:br>
            <a:r>
              <a:rPr lang="zh-CN" altLang="en-US" b="1">
                <a:solidFill>
                  <a:srgbClr val="0033CC"/>
                </a:solidFill>
              </a:rPr>
              <a:t/>
            </a:r>
            <a:br>
              <a:rPr lang="zh-CN" altLang="en-US" b="1">
                <a:solidFill>
                  <a:srgbClr val="0033CC"/>
                </a:solidFill>
              </a:rPr>
            </a:br>
            <a:r>
              <a:rPr lang="zh-CN" altLang="en-US" b="1">
                <a:solidFill>
                  <a:srgbClr val="0033CC"/>
                </a:solidFill>
              </a:rPr>
              <a:t/>
            </a:r>
            <a:br>
              <a:rPr lang="zh-CN" altLang="en-US" b="1">
                <a:solidFill>
                  <a:srgbClr val="0033CC"/>
                </a:solidFill>
              </a:rPr>
            </a:br>
            <a:r>
              <a:rPr lang="zh-CN" altLang="en-US" b="1">
                <a:solidFill>
                  <a:srgbClr val="0033CC"/>
                </a:solidFill>
              </a:rPr>
              <a:t>嫁也，母命之，往送之门，</a:t>
            </a:r>
            <a:br>
              <a:rPr lang="zh-CN" altLang="en-US" b="1">
                <a:solidFill>
                  <a:srgbClr val="0033CC"/>
                </a:solidFill>
              </a:rPr>
            </a:br>
            <a:r>
              <a:rPr lang="zh-CN" altLang="en-US" b="1">
                <a:solidFill>
                  <a:srgbClr val="0033CC"/>
                </a:solidFill>
              </a:rPr>
              <a:t>句意：</a:t>
            </a: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1052513"/>
            <a:ext cx="569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</a:rPr>
              <a:t>用在主谓间，取消句子的独立性，不译。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59338" y="2133600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代词，他。</a:t>
            </a:r>
          </a:p>
        </p:txBody>
      </p:sp>
      <p:sp>
        <p:nvSpPr>
          <p:cNvPr id="45061" name="TextBox 6"/>
          <p:cNvSpPr txBox="1">
            <a:spLocks noChangeArrowheads="1"/>
          </p:cNvSpPr>
          <p:nvPr/>
        </p:nvSpPr>
        <p:spPr bwMode="auto">
          <a:xfrm>
            <a:off x="1258888" y="4868863"/>
            <a:ext cx="64087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父亲给予训导；女子出嫁的时候，母亲给予训导，送她到门口，</a:t>
            </a:r>
            <a:endParaRPr lang="zh-CN" altLang="en-US" sz="3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3766</Words>
  <Application>Microsoft Office PowerPoint</Application>
  <PresentationFormat>On-screen Show (4:3)</PresentationFormat>
  <Paragraphs>340</Paragraphs>
  <Slides>47</Slides>
  <Notes>47</Notes>
  <HiddenSlides>0</HiddenSlides>
  <MMClips>3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61" baseType="lpstr">
      <vt:lpstr>Arial</vt:lpstr>
      <vt:lpstr>宋体</vt:lpstr>
      <vt:lpstr>隶书</vt:lpstr>
      <vt:lpstr>Times New Roman</vt:lpstr>
      <vt:lpstr>Comic Sans MS</vt:lpstr>
      <vt:lpstr>方正行楷繁体</vt:lpstr>
      <vt:lpstr>Calibri</vt:lpstr>
      <vt:lpstr>楷体</vt:lpstr>
      <vt:lpstr>华文行楷</vt:lpstr>
      <vt:lpstr>黑体</vt:lpstr>
      <vt:lpstr>Courier New</vt:lpstr>
      <vt:lpstr>楷体_GB2312</vt:lpstr>
      <vt:lpstr>默认设计模板</vt:lpstr>
      <vt:lpstr>位图图像</vt:lpstr>
      <vt:lpstr>21《孟子》二章  </vt:lpstr>
      <vt:lpstr>Slide 2</vt:lpstr>
      <vt:lpstr>Slide 3</vt:lpstr>
      <vt:lpstr>Slide 4</vt:lpstr>
      <vt:lpstr>Slide 5</vt:lpstr>
      <vt:lpstr>Slide 6</vt:lpstr>
      <vt:lpstr>Slide 7</vt:lpstr>
      <vt:lpstr>孟子曰：“是焉得为大丈夫乎？  子未学礼乎？ 句意:</vt:lpstr>
      <vt:lpstr>丈夫之冠也，父命之；女子之   嫁也，母命之，往送之门， 句意：</vt:lpstr>
      <vt:lpstr>Slide 10</vt:lpstr>
      <vt:lpstr>Slide 11</vt:lpstr>
      <vt:lpstr>Slide 12</vt:lpstr>
      <vt:lpstr>Slide 13</vt:lpstr>
      <vt:lpstr>译文</vt:lpstr>
      <vt:lpstr> 你思我想，理解精髓</vt:lpstr>
      <vt:lpstr>Slide 16</vt:lpstr>
      <vt:lpstr>怎样才能做到有大丈夫之道呢？</vt:lpstr>
      <vt:lpstr>Slide 18</vt:lpstr>
      <vt:lpstr>思考：每个人的心目中都有自己大丈夫的标准，肯定珍藏着许多大丈夫的名字，谈谈你所了解的大丈夫形象？请举例说明。</vt:lpstr>
      <vt:lpstr>Slide 20</vt:lpstr>
      <vt:lpstr>仁义礼智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   《生于忧患，死于安乐》中提出担 当大任的人必须经过艰苦生活的磨练。 请查找相关资料，补充一些例子。</vt:lpstr>
      <vt:lpstr>仲尼厄而作《春秋》</vt:lpstr>
      <vt:lpstr>曹雪芹举家食粥 而写出了不朽的 《红楼梦》。 </vt:lpstr>
      <vt:lpstr>Slide 44</vt:lpstr>
      <vt:lpstr>Slide 45</vt:lpstr>
      <vt:lpstr>Slide 46</vt:lpstr>
      <vt:lpstr>作业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21《孟子》二章  </dc:title>
  <dc:creator>语文课件之家网址https://shop123789601.taobao.com/?spm=a230</dc:creator>
  <cp:lastModifiedBy>xbany</cp:lastModifiedBy>
  <cp:revision>3</cp:revision>
  <dcterms:created xsi:type="dcterms:W3CDTF">2017-08-12T00:16:28Z</dcterms:created>
  <dcterms:modified xsi:type="dcterms:W3CDTF">2018-11-11T04:21:51Z</dcterms:modified>
</cp:coreProperties>
</file>